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layfair Display"/>
      <p:regular r:id="rId32"/>
      <p:bold r:id="rId33"/>
      <p:italic r:id="rId34"/>
      <p:boldItalic r:id="rId35"/>
    </p:embeddedFont>
    <p:embeddedFont>
      <p:font typeface="Montserrat"/>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3aaa1a5d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3aaa1a5d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3aaa1a5d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3aaa1a5d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aaa1a5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aaa1a5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3aaa1a5d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aaa1a5d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3aaa1a5d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3aaa1a5d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3aaa1a5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3aaa1a5d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de93d9a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de93d9a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de93d9a7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de93d9a7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de93d9a7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de93d9a7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de93d9a7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de93d9a7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3aaa1a5d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3aaa1a5d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de93d9a7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de93d9a7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5b7c2e4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5b7c2e4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5b7c2e4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5b7c2e4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5b7c2e4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b7c2e4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de93d9a7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dde93d9a7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dc6402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ddc6402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5b7c2e4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5b7c2e4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3aaa1a5d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3aaa1a5d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3aaa1a5d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3aaa1a5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3aaa1a5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3aaa1a5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3aaa1a5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3aaa1a5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3aaa1a5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3aaa1a5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3aaa1a5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3aaa1a5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3aaa1a5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3aaa1a5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aggle.com/datasets/ahsan81/hotel-reservations-classification-dataset" TargetMode="External"/><Relationship Id="rId4" Type="http://schemas.openxmlformats.org/officeDocument/2006/relationships/hyperlink" Target="https://www.statista.com/statistics/1186201/hotel-and-resort-industry-market-size-glob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PROJECT HOTEL RESERVATIONS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77500"/>
          </a:bodyPr>
          <a:lstStyle/>
          <a:p>
            <a:pPr indent="0" lvl="0" marL="0" rtl="0" algn="l">
              <a:spcBef>
                <a:spcPts val="0"/>
              </a:spcBef>
              <a:spcAft>
                <a:spcPts val="0"/>
              </a:spcAft>
              <a:buNone/>
            </a:pPr>
            <a:r>
              <a:rPr i="1" lang="en">
                <a:latin typeface="Arial"/>
                <a:ea typeface="Arial"/>
                <a:cs typeface="Arial"/>
                <a:sym typeface="Arial"/>
              </a:rPr>
              <a:t>An Analysis of Hotel Reservation trends</a:t>
            </a:r>
            <a:endParaRPr i="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2"/>
              </a:buClr>
              <a:buSzPts val="1100"/>
              <a:buFont typeface="Arial"/>
              <a:buNone/>
            </a:pPr>
            <a:r>
              <a:rPr lang="en" sz="2700"/>
              <a:t>What is the busiest month?</a:t>
            </a:r>
            <a:endParaRPr sz="2700"/>
          </a:p>
        </p:txBody>
      </p:sp>
      <p:sp>
        <p:nvSpPr>
          <p:cNvPr id="114" name="Google Shape;114;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October is the busiest month.</a:t>
            </a:r>
            <a:endParaRPr/>
          </a:p>
        </p:txBody>
      </p:sp>
      <p:pic>
        <p:nvPicPr>
          <p:cNvPr id="115" name="Google Shape;115;p22"/>
          <p:cNvPicPr preferRelativeResize="0"/>
          <p:nvPr/>
        </p:nvPicPr>
        <p:blipFill>
          <a:blip r:embed="rId3">
            <a:alphaModFix/>
          </a:blip>
          <a:stretch>
            <a:fillRect/>
          </a:stretch>
        </p:blipFill>
        <p:spPr>
          <a:xfrm>
            <a:off x="4195475" y="752275"/>
            <a:ext cx="4482350" cy="342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Clr>
                <a:schemeClr val="dk2"/>
              </a:buClr>
              <a:buSzPts val="1100"/>
              <a:buFont typeface="Arial"/>
              <a:buNone/>
            </a:pPr>
            <a:r>
              <a:rPr lang="en" sz="2700"/>
              <a:t>Which time of the year has the longest reservations?</a:t>
            </a:r>
            <a:endParaRPr sz="2700"/>
          </a:p>
        </p:txBody>
      </p:sp>
      <p:sp>
        <p:nvSpPr>
          <p:cNvPr id="121" name="Google Shape;121;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457200" rtl="0" algn="just">
              <a:lnSpc>
                <a:spcPct val="90000"/>
              </a:lnSpc>
              <a:spcBef>
                <a:spcPts val="1000"/>
              </a:spcBef>
              <a:spcAft>
                <a:spcPts val="0"/>
              </a:spcAft>
              <a:buNone/>
            </a:pPr>
            <a:r>
              <a:t/>
            </a:r>
            <a:endParaRPr sz="1400">
              <a:solidFill>
                <a:srgbClr val="4A86E8"/>
              </a:solidFill>
            </a:endParaRPr>
          </a:p>
          <a:p>
            <a:pPr indent="0" lvl="0" marL="0" rtl="0" algn="just">
              <a:lnSpc>
                <a:spcPct val="90000"/>
              </a:lnSpc>
              <a:spcBef>
                <a:spcPts val="1000"/>
              </a:spcBef>
              <a:spcAft>
                <a:spcPts val="0"/>
              </a:spcAft>
              <a:buNone/>
            </a:pPr>
            <a:r>
              <a:rPr lang="en">
                <a:solidFill>
                  <a:srgbClr val="1D1C1D"/>
                </a:solidFill>
              </a:rPr>
              <a:t>Based on the chart we created the </a:t>
            </a:r>
            <a:endParaRPr>
              <a:solidFill>
                <a:srgbClr val="1D1C1D"/>
              </a:solidFill>
            </a:endParaRPr>
          </a:p>
          <a:p>
            <a:pPr indent="0" lvl="0" marL="0" rtl="0" algn="just">
              <a:lnSpc>
                <a:spcPct val="90000"/>
              </a:lnSpc>
              <a:spcBef>
                <a:spcPts val="1000"/>
              </a:spcBef>
              <a:spcAft>
                <a:spcPts val="0"/>
              </a:spcAft>
              <a:buNone/>
            </a:pPr>
            <a:r>
              <a:rPr lang="en">
                <a:solidFill>
                  <a:srgbClr val="1D1C1D"/>
                </a:solidFill>
              </a:rPr>
              <a:t>month of July has the longest </a:t>
            </a:r>
            <a:endParaRPr>
              <a:solidFill>
                <a:srgbClr val="1D1C1D"/>
              </a:solidFill>
            </a:endParaRPr>
          </a:p>
          <a:p>
            <a:pPr indent="0" lvl="0" marL="0" rtl="0" algn="just">
              <a:lnSpc>
                <a:spcPct val="90000"/>
              </a:lnSpc>
              <a:spcBef>
                <a:spcPts val="1000"/>
              </a:spcBef>
              <a:spcAft>
                <a:spcPts val="0"/>
              </a:spcAft>
              <a:buNone/>
            </a:pPr>
            <a:r>
              <a:rPr lang="en">
                <a:solidFill>
                  <a:srgbClr val="1D1C1D"/>
                </a:solidFill>
              </a:rPr>
              <a:t>reservations. </a:t>
            </a:r>
            <a:endParaRPr>
              <a:solidFill>
                <a:srgbClr val="1D1C1D"/>
              </a:solidFill>
            </a:endParaRPr>
          </a:p>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4325725" y="1436713"/>
            <a:ext cx="4136550" cy="292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90000"/>
              </a:lnSpc>
              <a:spcBef>
                <a:spcPts val="1000"/>
              </a:spcBef>
              <a:spcAft>
                <a:spcPts val="0"/>
              </a:spcAft>
              <a:buNone/>
            </a:pPr>
            <a:r>
              <a:rPr lang="en"/>
              <a:t>Which months have more</a:t>
            </a:r>
            <a:r>
              <a:rPr lang="en"/>
              <a:t> reservations with children?</a:t>
            </a:r>
            <a:endParaRPr/>
          </a:p>
        </p:txBody>
      </p:sp>
      <p:sp>
        <p:nvSpPr>
          <p:cNvPr id="128" name="Google Shape;128;p2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t/>
            </a:r>
            <a:endParaRPr>
              <a:solidFill>
                <a:srgbClr val="4A86E8"/>
              </a:solidFill>
            </a:endParaRPr>
          </a:p>
          <a:p>
            <a:pPr indent="0" lvl="0" marL="0" rtl="0" algn="just">
              <a:lnSpc>
                <a:spcPct val="90000"/>
              </a:lnSpc>
              <a:spcBef>
                <a:spcPts val="1000"/>
              </a:spcBef>
              <a:spcAft>
                <a:spcPts val="0"/>
              </a:spcAft>
              <a:buNone/>
            </a:pPr>
            <a:r>
              <a:rPr lang="en"/>
              <a:t>The month of October seems to</a:t>
            </a:r>
            <a:endParaRPr/>
          </a:p>
          <a:p>
            <a:pPr indent="0" lvl="0" marL="0" rtl="0" algn="just">
              <a:lnSpc>
                <a:spcPct val="90000"/>
              </a:lnSpc>
              <a:spcBef>
                <a:spcPts val="1000"/>
              </a:spcBef>
              <a:spcAft>
                <a:spcPts val="0"/>
              </a:spcAft>
              <a:buNone/>
            </a:pPr>
            <a:r>
              <a:rPr lang="en"/>
              <a:t>have more reservations with kids. </a:t>
            </a:r>
            <a:endParaRPr/>
          </a:p>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4070074" y="966375"/>
            <a:ext cx="4647350" cy="365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which segment do reservations come the most?</a:t>
            </a:r>
            <a:endParaRPr/>
          </a:p>
        </p:txBody>
      </p:sp>
      <p:sp>
        <p:nvSpPr>
          <p:cNvPr id="135" name="Google Shape;135;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reservations are made online.</a:t>
            </a:r>
            <a:endParaRPr/>
          </a:p>
        </p:txBody>
      </p:sp>
      <p:pic>
        <p:nvPicPr>
          <p:cNvPr id="136" name="Google Shape;136;p25"/>
          <p:cNvPicPr preferRelativeResize="0"/>
          <p:nvPr/>
        </p:nvPicPr>
        <p:blipFill>
          <a:blip r:embed="rId3">
            <a:alphaModFix/>
          </a:blip>
          <a:stretch>
            <a:fillRect/>
          </a:stretch>
        </p:blipFill>
        <p:spPr>
          <a:xfrm>
            <a:off x="4025467" y="1234075"/>
            <a:ext cx="4661333" cy="317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months include more reservations with weekends?</a:t>
            </a:r>
            <a:endParaRPr/>
          </a:p>
        </p:txBody>
      </p:sp>
      <p:sp>
        <p:nvSpPr>
          <p:cNvPr id="142" name="Google Shape;142;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From Jan, 2018 to Dec, 2018</a:t>
            </a:r>
            <a:endParaRPr/>
          </a:p>
          <a:p>
            <a:pPr indent="0" lvl="0" marL="0" rtl="0" algn="l">
              <a:spcBef>
                <a:spcPts val="1200"/>
              </a:spcBef>
              <a:spcAft>
                <a:spcPts val="0"/>
              </a:spcAft>
              <a:buNone/>
            </a:pPr>
            <a:r>
              <a:rPr lang="en"/>
              <a:t>October has the most reservations</a:t>
            </a:r>
            <a:endParaRPr/>
          </a:p>
          <a:p>
            <a:pPr indent="0" lvl="0" marL="0" rtl="0" algn="l">
              <a:spcBef>
                <a:spcPts val="1200"/>
              </a:spcBef>
              <a:spcAft>
                <a:spcPts val="0"/>
              </a:spcAft>
              <a:buNone/>
            </a:pPr>
            <a:r>
              <a:rPr lang="en"/>
              <a:t>with weekends.</a:t>
            </a:r>
            <a:endParaRPr/>
          </a:p>
          <a:p>
            <a:pPr indent="0" lvl="0" marL="0" rtl="0" algn="l">
              <a:spcBef>
                <a:spcPts val="120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4135200" y="1244125"/>
            <a:ext cx="4572000" cy="331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2700"/>
              <a:t>Does the longer lead time lead to more cancellations?</a:t>
            </a:r>
            <a:endParaRPr sz="2700"/>
          </a:p>
        </p:txBody>
      </p:sp>
      <p:sp>
        <p:nvSpPr>
          <p:cNvPr id="149" name="Google Shape;149;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There is a negative correlation</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2"/>
              </a:buClr>
              <a:buSzPts val="1100"/>
              <a:buFont typeface="Arial"/>
              <a:buNone/>
            </a:pPr>
            <a:r>
              <a:rPr lang="en">
                <a:highlight>
                  <a:srgbClr val="FFFFFF"/>
                </a:highlight>
              </a:rPr>
              <a:t>-0.4385379185883181</a:t>
            </a:r>
            <a:endParaRPr>
              <a:highlight>
                <a:srgbClr val="FFFFFF"/>
              </a:highlight>
            </a:endParaRPr>
          </a:p>
          <a:p>
            <a:pPr indent="0" lvl="0" marL="0" rtl="0" algn="l">
              <a:spcBef>
                <a:spcPts val="0"/>
              </a:spcBef>
              <a:spcAft>
                <a:spcPts val="0"/>
              </a:spcAft>
              <a:buNone/>
            </a:pPr>
            <a:r>
              <a:t/>
            </a:r>
            <a:endParaRPr/>
          </a:p>
          <a:p>
            <a:pPr indent="0" lvl="0" marL="0" rtl="0" algn="l">
              <a:spcBef>
                <a:spcPts val="1200"/>
              </a:spcBef>
              <a:spcAft>
                <a:spcPts val="0"/>
              </a:spcAft>
              <a:buNone/>
            </a:pPr>
            <a:r>
              <a:rPr lang="en"/>
              <a:t>Based on the dataset, </a:t>
            </a:r>
            <a:endParaRPr/>
          </a:p>
          <a:p>
            <a:pPr indent="0" lvl="0" marL="0" rtl="0" algn="l">
              <a:spcBef>
                <a:spcPts val="1200"/>
              </a:spcBef>
              <a:spcAft>
                <a:spcPts val="0"/>
              </a:spcAft>
              <a:buNone/>
            </a:pPr>
            <a:r>
              <a:rPr lang="en"/>
              <a:t>longer lead time does lead to </a:t>
            </a:r>
            <a:endParaRPr/>
          </a:p>
          <a:p>
            <a:pPr indent="0" lvl="0" marL="0" rtl="0" algn="l">
              <a:spcBef>
                <a:spcPts val="1200"/>
              </a:spcBef>
              <a:spcAft>
                <a:spcPts val="1200"/>
              </a:spcAft>
              <a:buNone/>
            </a:pPr>
            <a:r>
              <a:rPr lang="en"/>
              <a:t>more cancellations.</a:t>
            </a:r>
            <a:endParaRPr/>
          </a:p>
        </p:txBody>
      </p:sp>
      <p:pic>
        <p:nvPicPr>
          <p:cNvPr id="150" name="Google Shape;150;p27"/>
          <p:cNvPicPr preferRelativeResize="0"/>
          <p:nvPr/>
        </p:nvPicPr>
        <p:blipFill>
          <a:blip r:embed="rId3">
            <a:alphaModFix/>
          </a:blip>
          <a:stretch>
            <a:fillRect/>
          </a:stretch>
        </p:blipFill>
        <p:spPr>
          <a:xfrm>
            <a:off x="4214800" y="1234075"/>
            <a:ext cx="4201925" cy="333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creation</a:t>
            </a:r>
            <a:endParaRPr/>
          </a:p>
        </p:txBody>
      </p:sp>
      <p:sp>
        <p:nvSpPr>
          <p:cNvPr id="156" name="Google Shape;156;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Postgres was used to create and </a:t>
            </a:r>
            <a:r>
              <a:rPr lang="en"/>
              <a:t>store</a:t>
            </a:r>
            <a:r>
              <a:rPr lang="en"/>
              <a:t> data . The database was named hotel_Reservattions_db.The </a:t>
            </a:r>
            <a:r>
              <a:rPr lang="en"/>
              <a:t>database</a:t>
            </a:r>
            <a:r>
              <a:rPr lang="en"/>
              <a:t> </a:t>
            </a:r>
            <a:r>
              <a:rPr lang="en"/>
              <a:t>consists</a:t>
            </a:r>
            <a:r>
              <a:rPr lang="en"/>
              <a:t> of 4 tables named customers,bookings,customer_bookings and clean_hotel_dataset and joined by </a:t>
            </a:r>
            <a:r>
              <a:rPr lang="en"/>
              <a:t>using</a:t>
            </a:r>
            <a:r>
              <a:rPr lang="en"/>
              <a:t> </a:t>
            </a:r>
            <a:r>
              <a:rPr lang="en"/>
              <a:t>primary</a:t>
            </a:r>
            <a:r>
              <a:rPr lang="en"/>
              <a:t> key named Booking_ID.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Below is the ERD of the database</a:t>
            </a:r>
            <a:endParaRPr/>
          </a:p>
        </p:txBody>
      </p:sp>
      <p:sp>
        <p:nvSpPr>
          <p:cNvPr id="162" name="Google Shape;162;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Postgres ERD:</a:t>
            </a:r>
            <a:endParaRPr/>
          </a:p>
        </p:txBody>
      </p:sp>
      <p:pic>
        <p:nvPicPr>
          <p:cNvPr id="163" name="Google Shape;163;p29"/>
          <p:cNvPicPr preferRelativeResize="0"/>
          <p:nvPr/>
        </p:nvPicPr>
        <p:blipFill>
          <a:blip r:embed="rId3">
            <a:alphaModFix/>
          </a:blip>
          <a:stretch>
            <a:fillRect/>
          </a:stretch>
        </p:blipFill>
        <p:spPr>
          <a:xfrm>
            <a:off x="422275" y="1705075"/>
            <a:ext cx="7820324" cy="2863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model</a:t>
            </a:r>
            <a:endParaRPr/>
          </a:p>
        </p:txBody>
      </p:sp>
      <p:sp>
        <p:nvSpPr>
          <p:cNvPr id="169" name="Google Shape;169;p30"/>
          <p:cNvSpPr txBox="1"/>
          <p:nvPr>
            <p:ph idx="1" type="body"/>
          </p:nvPr>
        </p:nvSpPr>
        <p:spPr>
          <a:xfrm>
            <a:off x="813500" y="16661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B2B2B"/>
                </a:solidFill>
              </a:rPr>
              <a:t>T</a:t>
            </a:r>
            <a:r>
              <a:rPr lang="en" sz="1700">
                <a:solidFill>
                  <a:srgbClr val="2B2B2B"/>
                </a:solidFill>
              </a:rPr>
              <a:t>he dataset was split into  features (or inputs) and target (or outputs). The features set, </a:t>
            </a:r>
            <a:r>
              <a:rPr lang="en" sz="1600">
                <a:highlight>
                  <a:srgbClr val="F5F5F5"/>
                </a:highlight>
              </a:rPr>
              <a:t>X</a:t>
            </a:r>
            <a:r>
              <a:rPr lang="en" sz="1700">
                <a:solidFill>
                  <a:srgbClr val="2B2B2B"/>
                </a:solidFill>
              </a:rPr>
              <a:t>, is  copy of the </a:t>
            </a:r>
            <a:r>
              <a:rPr lang="en" sz="1600">
                <a:highlight>
                  <a:srgbClr val="F5F5F5"/>
                </a:highlight>
              </a:rPr>
              <a:t>booking dataset  </a:t>
            </a:r>
            <a:r>
              <a:rPr lang="en" sz="1700">
                <a:solidFill>
                  <a:srgbClr val="2B2B2B"/>
                </a:solidFill>
              </a:rPr>
              <a:t>without the booking_status . The target Y is the booking status, to predict  whether it will be cancelled or not.The data was then split into training and testing sets Below is the classification report  for training set of 80/20 and then 75/25.The Confusion matrix shows an accuracy of 84.5% which we are happy about.</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0" y="103637"/>
            <a:ext cx="9143999" cy="4936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CONTRIBUTORS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Dominique Villacis</a:t>
            </a:r>
            <a:endParaRPr/>
          </a:p>
          <a:p>
            <a:pPr indent="0" lvl="0" marL="0" rtl="0" algn="l">
              <a:spcBef>
                <a:spcPts val="1200"/>
              </a:spcBef>
              <a:spcAft>
                <a:spcPts val="0"/>
              </a:spcAft>
              <a:buNone/>
            </a:pPr>
            <a:r>
              <a:rPr lang="en"/>
              <a:t>Bernardino Echeverria</a:t>
            </a:r>
            <a:endParaRPr/>
          </a:p>
          <a:p>
            <a:pPr indent="0" lvl="0" marL="0" rtl="0" algn="l">
              <a:spcBef>
                <a:spcPts val="1200"/>
              </a:spcBef>
              <a:spcAft>
                <a:spcPts val="0"/>
              </a:spcAft>
              <a:buNone/>
            </a:pPr>
            <a:r>
              <a:rPr lang="en"/>
              <a:t>Sausana Abraham</a:t>
            </a:r>
            <a:endParaRPr/>
          </a:p>
          <a:p>
            <a:pPr indent="0" lvl="0" marL="0" rtl="0" algn="l">
              <a:spcBef>
                <a:spcPts val="1200"/>
              </a:spcBef>
              <a:spcAft>
                <a:spcPts val="1200"/>
              </a:spcAft>
              <a:buNone/>
            </a:pPr>
            <a:r>
              <a:rPr lang="en"/>
              <a:t>Sugandha Singh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0" y="103637"/>
            <a:ext cx="9143999" cy="4936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Model</a:t>
            </a:r>
            <a:endParaRPr/>
          </a:p>
        </p:txBody>
      </p:sp>
      <p:sp>
        <p:nvSpPr>
          <p:cNvPr id="189" name="Google Shape;189;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the Support Vector Machine model as it is a binary classifier. This means that the possible outcomes are either cancelled or not cancelled.</a:t>
            </a:r>
            <a:endParaRPr/>
          </a:p>
          <a:p>
            <a:pPr indent="0" lvl="0" marL="0" rtl="0" algn="l">
              <a:spcBef>
                <a:spcPts val="1200"/>
              </a:spcBef>
              <a:spcAft>
                <a:spcPts val="0"/>
              </a:spcAft>
              <a:buNone/>
            </a:pPr>
            <a:r>
              <a:rPr lang="en"/>
              <a:t>During the process of creating the model we encoded three of the columns, market segment type, room type reserved and booking status.</a:t>
            </a:r>
            <a:endParaRPr/>
          </a:p>
          <a:p>
            <a:pPr indent="0" lvl="0" marL="0" rtl="0" algn="l">
              <a:spcBef>
                <a:spcPts val="1200"/>
              </a:spcBef>
              <a:spcAft>
                <a:spcPts val="0"/>
              </a:spcAft>
              <a:buNone/>
            </a:pPr>
            <a:r>
              <a:rPr lang="en"/>
              <a:t>The purpose of encoding this data was to use it in the SVM model. The data was transform from categorical into integers. </a:t>
            </a:r>
            <a:endParaRPr/>
          </a:p>
          <a:p>
            <a:pPr indent="0" lvl="0" marL="0" rtl="0" algn="l">
              <a:spcBef>
                <a:spcPts val="1200"/>
              </a:spcBef>
              <a:spcAft>
                <a:spcPts val="1200"/>
              </a:spcAft>
              <a:buNone/>
            </a:pPr>
            <a:r>
              <a:rPr lang="en"/>
              <a:t>0 and 1 for booking status, 0 for Cancelled and 1 for Not Cancelled.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Support Vector Machine Model</a:t>
            </a:r>
            <a:endParaRPr/>
          </a:p>
          <a:p>
            <a:pPr indent="0" lvl="0" marL="0" rtl="0" algn="l">
              <a:spcBef>
                <a:spcPts val="0"/>
              </a:spcBef>
              <a:spcAft>
                <a:spcPts val="0"/>
              </a:spcAft>
              <a:buNone/>
            </a:pPr>
            <a:r>
              <a:t/>
            </a:r>
            <a:endParaRPr/>
          </a:p>
        </p:txBody>
      </p:sp>
      <p:sp>
        <p:nvSpPr>
          <p:cNvPr id="195" name="Google Shape;195;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encoding the data, the next step was to remove unwanted columns from the data. </a:t>
            </a:r>
            <a:endParaRPr/>
          </a:p>
          <a:p>
            <a:pPr indent="0" lvl="0" marL="0" rtl="0" algn="l">
              <a:spcBef>
                <a:spcPts val="1200"/>
              </a:spcBef>
              <a:spcAft>
                <a:spcPts val="0"/>
              </a:spcAft>
              <a:buNone/>
            </a:pPr>
            <a:r>
              <a:rPr lang="en"/>
              <a:t>We use the encoded booking data as our y variable and for our x variable we removed Booking ID, and the uncoded room type reserved, market segment type and booking status, as well as the encoded booking which is our y variable.</a:t>
            </a:r>
            <a:endParaRPr/>
          </a:p>
          <a:p>
            <a:pPr indent="0" lvl="0" marL="0" rtl="0" algn="l">
              <a:spcBef>
                <a:spcPts val="1200"/>
              </a:spcBef>
              <a:spcAft>
                <a:spcPts val="0"/>
              </a:spcAft>
              <a:buNone/>
            </a:pPr>
            <a:r>
              <a:rPr lang="en"/>
              <a:t>The model was created using the </a:t>
            </a:r>
            <a:r>
              <a:rPr b="1" lang="en"/>
              <a:t>lineal kernel</a:t>
            </a:r>
            <a:r>
              <a:rPr lang="en"/>
              <a:t>, as data was 0 or 1.</a:t>
            </a:r>
            <a:endParaRPr/>
          </a:p>
          <a:p>
            <a:pPr indent="0" lvl="0" marL="0" rtl="0" algn="l">
              <a:spcBef>
                <a:spcPts val="1200"/>
              </a:spcBef>
              <a:spcAft>
                <a:spcPts val="1200"/>
              </a:spcAft>
              <a:buNone/>
            </a:pPr>
            <a:r>
              <a:rPr lang="en"/>
              <a:t>With this model we got an </a:t>
            </a:r>
            <a:r>
              <a:rPr b="1" lang="en"/>
              <a:t>accuracy </a:t>
            </a:r>
            <a:r>
              <a:rPr lang="en"/>
              <a:t>score of </a:t>
            </a:r>
            <a:r>
              <a:rPr b="1" lang="en"/>
              <a:t>80.23%</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Support Vector Machine Model</a:t>
            </a:r>
            <a:endParaRPr/>
          </a:p>
          <a:p>
            <a:pPr indent="0" lvl="0" marL="0" rtl="0" algn="l">
              <a:spcBef>
                <a:spcPts val="0"/>
              </a:spcBef>
              <a:spcAft>
                <a:spcPts val="0"/>
              </a:spcAft>
              <a:buNone/>
            </a:pPr>
            <a:r>
              <a:t/>
            </a:r>
            <a:endParaRPr/>
          </a:p>
        </p:txBody>
      </p:sp>
      <p:sp>
        <p:nvSpPr>
          <p:cNvPr id="201" name="Google Shape;201;p35"/>
          <p:cNvSpPr txBox="1"/>
          <p:nvPr>
            <p:ph idx="1" type="body"/>
          </p:nvPr>
        </p:nvSpPr>
        <p:spPr>
          <a:xfrm>
            <a:off x="5582375" y="1234075"/>
            <a:ext cx="3249900" cy="3334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Even though the </a:t>
            </a:r>
            <a:r>
              <a:rPr b="1" lang="en" sz="1700"/>
              <a:t>accuracy </a:t>
            </a:r>
            <a:r>
              <a:rPr lang="en" sz="1700"/>
              <a:t>of the model is 80%, we believe that for this model we needed more cancelled reservation in order to make a better prediction as </a:t>
            </a:r>
            <a:r>
              <a:rPr b="1" lang="en" sz="1700"/>
              <a:t>precision </a:t>
            </a:r>
            <a:r>
              <a:rPr lang="en" sz="1700"/>
              <a:t>and </a:t>
            </a:r>
            <a:r>
              <a:rPr b="1" lang="en" sz="1700"/>
              <a:t>recall </a:t>
            </a:r>
            <a:r>
              <a:rPr lang="en" sz="1700"/>
              <a:t>are 72% and 65% respectively. </a:t>
            </a:r>
            <a:endParaRPr sz="1700"/>
          </a:p>
        </p:txBody>
      </p:sp>
      <p:pic>
        <p:nvPicPr>
          <p:cNvPr id="202" name="Google Shape;202;p35"/>
          <p:cNvPicPr preferRelativeResize="0"/>
          <p:nvPr/>
        </p:nvPicPr>
        <p:blipFill>
          <a:blip r:embed="rId3">
            <a:alphaModFix/>
          </a:blip>
          <a:stretch>
            <a:fillRect/>
          </a:stretch>
        </p:blipFill>
        <p:spPr>
          <a:xfrm>
            <a:off x="311688" y="1381888"/>
            <a:ext cx="5019675" cy="1247775"/>
          </a:xfrm>
          <a:prstGeom prst="rect">
            <a:avLst/>
          </a:prstGeom>
          <a:noFill/>
          <a:ln>
            <a:noFill/>
          </a:ln>
        </p:spPr>
      </p:pic>
      <p:pic>
        <p:nvPicPr>
          <p:cNvPr id="203" name="Google Shape;203;p35"/>
          <p:cNvPicPr preferRelativeResize="0"/>
          <p:nvPr/>
        </p:nvPicPr>
        <p:blipFill>
          <a:blip r:embed="rId4">
            <a:alphaModFix/>
          </a:blip>
          <a:stretch>
            <a:fillRect/>
          </a:stretch>
        </p:blipFill>
        <p:spPr>
          <a:xfrm>
            <a:off x="152400" y="2782063"/>
            <a:ext cx="4829175" cy="185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a:t>
            </a:r>
            <a:endParaRPr/>
          </a:p>
        </p:txBody>
      </p:sp>
      <p:sp>
        <p:nvSpPr>
          <p:cNvPr id="209" name="Google Shape;209;p3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of Random Forest Machine Learning Algorithm</a:t>
            </a:r>
            <a:endParaRPr/>
          </a:p>
        </p:txBody>
      </p:sp>
      <p:sp>
        <p:nvSpPr>
          <p:cNvPr id="215" name="Google Shape;215;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Popular supervised machine learning algorithm.</a:t>
            </a:r>
            <a:endParaRPr/>
          </a:p>
          <a:p>
            <a:pPr indent="-342900" lvl="0" marL="457200" rtl="0" algn="l">
              <a:spcBef>
                <a:spcPts val="0"/>
              </a:spcBef>
              <a:spcAft>
                <a:spcPts val="0"/>
              </a:spcAft>
              <a:buSzPts val="1800"/>
              <a:buChar char="-"/>
            </a:pPr>
            <a:r>
              <a:rPr lang="en"/>
              <a:t>It implements both Classification and Regression problems in ML.</a:t>
            </a:r>
            <a:endParaRPr/>
          </a:p>
          <a:p>
            <a:pPr indent="-342900" lvl="0" marL="457200" rtl="0" algn="l">
              <a:spcBef>
                <a:spcPts val="0"/>
              </a:spcBef>
              <a:spcAft>
                <a:spcPts val="0"/>
              </a:spcAft>
              <a:buSzPts val="1800"/>
              <a:buChar char="-"/>
            </a:pPr>
            <a:r>
              <a:rPr lang="en"/>
              <a:t>It is a classifier that includes several decision trees instead of relying on one.</a:t>
            </a:r>
            <a:endParaRPr/>
          </a:p>
          <a:p>
            <a:pPr indent="-342900" lvl="0" marL="457200" rtl="0" algn="l">
              <a:spcBef>
                <a:spcPts val="0"/>
              </a:spcBef>
              <a:spcAft>
                <a:spcPts val="0"/>
              </a:spcAft>
              <a:buSzPts val="1800"/>
              <a:buChar char="-"/>
            </a:pPr>
            <a:r>
              <a:rPr lang="en"/>
              <a:t>It takes predictions from each tree and based on the majority votes of predictions, it predicts the final </a:t>
            </a:r>
            <a:r>
              <a:rPr lang="en"/>
              <a:t>output</a:t>
            </a:r>
            <a:r>
              <a:rPr lang="en"/>
              <a:t>.</a:t>
            </a:r>
            <a:endParaRPr/>
          </a:p>
          <a:p>
            <a:pPr indent="-342900" lvl="0" marL="457200" rtl="0" algn="l">
              <a:spcBef>
                <a:spcPts val="0"/>
              </a:spcBef>
              <a:spcAft>
                <a:spcPts val="0"/>
              </a:spcAft>
              <a:buSzPts val="1800"/>
              <a:buChar char="-"/>
            </a:pPr>
            <a:r>
              <a:rPr lang="en"/>
              <a:t>The greater number of trees in the forest leads to higher accuracy and prevents the problem of overfitting.</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221" name="Google Shape;221;p3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2"/>
              </a:buClr>
              <a:buSzPts val="1100"/>
              <a:buFont typeface="Arial"/>
              <a:buNone/>
            </a:pPr>
            <a:r>
              <a:rPr lang="en" sz="2000">
                <a:latin typeface="Arial"/>
                <a:ea typeface="Arial"/>
                <a:cs typeface="Arial"/>
                <a:sym typeface="Arial"/>
              </a:rPr>
              <a:t>•</a:t>
            </a:r>
            <a:r>
              <a:rPr lang="en" sz="2000" u="sng">
                <a:solidFill>
                  <a:schemeClr val="hlink"/>
                </a:solidFill>
                <a:latin typeface="Arial"/>
                <a:ea typeface="Arial"/>
                <a:cs typeface="Arial"/>
                <a:sym typeface="Arial"/>
                <a:hlinkClick r:id="rId3"/>
              </a:rPr>
              <a:t>https://www.kaggle.com/datasets/ahsan81/hotel-reservations-classification-dataset</a:t>
            </a:r>
            <a:endParaRPr sz="2000" u="sng">
              <a:solidFill>
                <a:schemeClr val="hlink"/>
              </a:solidFill>
              <a:latin typeface="Arial"/>
              <a:ea typeface="Arial"/>
              <a:cs typeface="Arial"/>
              <a:sym typeface="Arial"/>
            </a:endParaRPr>
          </a:p>
          <a:p>
            <a:pPr indent="0" lvl="0" marL="0" rtl="0" algn="l">
              <a:lnSpc>
                <a:spcPct val="90000"/>
              </a:lnSpc>
              <a:spcBef>
                <a:spcPts val="1000"/>
              </a:spcBef>
              <a:spcAft>
                <a:spcPts val="0"/>
              </a:spcAft>
              <a:buClr>
                <a:schemeClr val="dk2"/>
              </a:buClr>
              <a:buSzPts val="1100"/>
              <a:buFont typeface="Arial"/>
              <a:buNone/>
            </a:pPr>
            <a:r>
              <a:rPr lang="en" sz="2000">
                <a:latin typeface="Arial"/>
                <a:ea typeface="Arial"/>
                <a:cs typeface="Arial"/>
                <a:sym typeface="Arial"/>
              </a:rPr>
              <a:t>•</a:t>
            </a:r>
            <a:r>
              <a:rPr lang="en" sz="2000" u="sng">
                <a:solidFill>
                  <a:schemeClr val="hlink"/>
                </a:solidFill>
                <a:latin typeface="Arial"/>
                <a:ea typeface="Arial"/>
                <a:cs typeface="Arial"/>
                <a:sym typeface="Arial"/>
                <a:hlinkClick r:id="rId4"/>
              </a:rPr>
              <a:t>https://www.statista.com/statistics/1186201/hotel-and-resort-industry-market-size-global/</a:t>
            </a:r>
            <a:endParaRPr sz="2000" u="sng">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lot has changed in the hotel industry post pandemic. Among other factors like new cleaning protocols and health screenings, the elements that have  been especially volatile and difficult to track are prices and cancellations.</a:t>
            </a:r>
            <a:endParaRPr/>
          </a:p>
          <a:p>
            <a:pPr indent="0" lvl="0" marL="0" rtl="0" algn="l">
              <a:spcBef>
                <a:spcPts val="1200"/>
              </a:spcBef>
              <a:spcAft>
                <a:spcPts val="0"/>
              </a:spcAft>
              <a:buNone/>
            </a:pPr>
            <a:r>
              <a:rPr lang="en"/>
              <a:t>The cost of booking a hotel room plummeted in the early stages of the pandemic when nobody was traveling. We decided to analyse a hotel reservation dataset to look at  the booking trends pre-covid. This analysis will help hoteliers set fair expectations for hotel industry recovery post-covid.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pre-covid dataset, we as a group wondered if we could help produce better forecasts and reduce </a:t>
            </a:r>
            <a:r>
              <a:rPr lang="en"/>
              <a:t>uncertainty</a:t>
            </a:r>
            <a:r>
              <a:rPr lang="en"/>
              <a:t> in business decisions taken by hotels in future. By using Machine Learning we can predict the chances of a guest cancelling their reservation. Using Exploratory data we can get insights into prices and other factors that may impact pricing and cancellations.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our dataset</a:t>
            </a:r>
            <a:endParaRPr/>
          </a:p>
        </p:txBody>
      </p:sp>
      <p:sp>
        <p:nvSpPr>
          <p:cNvPr id="83" name="Google Shape;83;p17"/>
          <p:cNvSpPr txBox="1"/>
          <p:nvPr>
            <p:ph idx="1" type="body"/>
          </p:nvPr>
        </p:nvSpPr>
        <p:spPr>
          <a:xfrm>
            <a:off x="311700" y="955225"/>
            <a:ext cx="8520600" cy="4031100"/>
          </a:xfrm>
          <a:prstGeom prst="rect">
            <a:avLst/>
          </a:prstGeom>
        </p:spPr>
        <p:txBody>
          <a:bodyPr anchorCtr="0" anchor="t" bIns="91425" lIns="91425" spcFirstLastPara="1" rIns="91425" wrap="square" tIns="91425">
            <a:noAutofit/>
          </a:bodyPr>
          <a:lstStyle/>
          <a:p>
            <a:pPr indent="0" lvl="0" marL="0" rtl="0" algn="just">
              <a:lnSpc>
                <a:spcPct val="70000"/>
              </a:lnSpc>
              <a:spcBef>
                <a:spcPts val="1000"/>
              </a:spcBef>
              <a:spcAft>
                <a:spcPts val="0"/>
              </a:spcAft>
              <a:buSzPts val="440"/>
              <a:buNone/>
            </a:pPr>
            <a:r>
              <a:t/>
            </a:r>
            <a:endParaRPr sz="1261"/>
          </a:p>
          <a:p>
            <a:pPr indent="0" lvl="0" marL="0" rtl="0" algn="just">
              <a:lnSpc>
                <a:spcPct val="70000"/>
              </a:lnSpc>
              <a:spcBef>
                <a:spcPts val="1000"/>
              </a:spcBef>
              <a:spcAft>
                <a:spcPts val="0"/>
              </a:spcAft>
              <a:buSzPts val="440"/>
              <a:buNone/>
            </a:pPr>
            <a:r>
              <a:rPr lang="en" sz="1261"/>
              <a:t>The dataset has been taken from Kaggle.</a:t>
            </a:r>
            <a:endParaRPr sz="1261"/>
          </a:p>
          <a:p>
            <a:pPr indent="0" lvl="0" marL="0" rtl="0" algn="just">
              <a:lnSpc>
                <a:spcPct val="70000"/>
              </a:lnSpc>
              <a:spcBef>
                <a:spcPts val="1000"/>
              </a:spcBef>
              <a:spcAft>
                <a:spcPts val="0"/>
              </a:spcAft>
              <a:buSzPts val="440"/>
              <a:buNone/>
            </a:pPr>
            <a:r>
              <a:rPr lang="en" sz="1261"/>
              <a:t>The dataset contains records of hotel reservations. There are -</a:t>
            </a:r>
            <a:endParaRPr sz="1261"/>
          </a:p>
          <a:p>
            <a:pPr indent="-308733" lvl="0" marL="457200" rtl="0" algn="just">
              <a:lnSpc>
                <a:spcPct val="70000"/>
              </a:lnSpc>
              <a:spcBef>
                <a:spcPts val="1000"/>
              </a:spcBef>
              <a:spcAft>
                <a:spcPts val="0"/>
              </a:spcAft>
              <a:buSzPts val="1262"/>
              <a:buAutoNum type="arabicPeriod"/>
            </a:pPr>
            <a:r>
              <a:rPr lang="en" sz="1261"/>
              <a:t>36,275 data points</a:t>
            </a:r>
            <a:endParaRPr sz="1261"/>
          </a:p>
          <a:p>
            <a:pPr indent="-308733" lvl="0" marL="457200" rtl="0" algn="just">
              <a:lnSpc>
                <a:spcPct val="70000"/>
              </a:lnSpc>
              <a:spcBef>
                <a:spcPts val="0"/>
              </a:spcBef>
              <a:spcAft>
                <a:spcPts val="0"/>
              </a:spcAft>
              <a:buSzPts val="1262"/>
              <a:buAutoNum type="arabicPeriod"/>
            </a:pPr>
            <a:r>
              <a:rPr lang="en" sz="1261"/>
              <a:t>19 features. </a:t>
            </a:r>
            <a:endParaRPr sz="1261"/>
          </a:p>
          <a:p>
            <a:pPr indent="-308733" lvl="0" marL="457200" rtl="0" algn="just">
              <a:lnSpc>
                <a:spcPct val="70000"/>
              </a:lnSpc>
              <a:spcBef>
                <a:spcPts val="0"/>
              </a:spcBef>
              <a:spcAft>
                <a:spcPts val="0"/>
              </a:spcAft>
              <a:buSzPts val="1262"/>
              <a:buAutoNum type="arabicPeriod"/>
            </a:pPr>
            <a:r>
              <a:rPr lang="en" sz="1261"/>
              <a:t>Most of the data is numerical with 3 columns being categorical. </a:t>
            </a:r>
            <a:endParaRPr sz="1261"/>
          </a:p>
          <a:p>
            <a:pPr indent="0" lvl="0" marL="0" rtl="0" algn="just">
              <a:lnSpc>
                <a:spcPct val="70000"/>
              </a:lnSpc>
              <a:spcBef>
                <a:spcPts val="1000"/>
              </a:spcBef>
              <a:spcAft>
                <a:spcPts val="0"/>
              </a:spcAft>
              <a:buNone/>
            </a:pPr>
            <a:r>
              <a:t/>
            </a:r>
            <a:endParaRPr sz="1261"/>
          </a:p>
          <a:p>
            <a:pPr indent="0" lvl="0" marL="0" rtl="0" algn="just">
              <a:lnSpc>
                <a:spcPct val="90000"/>
              </a:lnSpc>
              <a:spcBef>
                <a:spcPts val="1000"/>
              </a:spcBef>
              <a:spcAft>
                <a:spcPts val="0"/>
              </a:spcAft>
              <a:buClr>
                <a:schemeClr val="dk2"/>
              </a:buClr>
              <a:buSzPts val="1100"/>
              <a:buFont typeface="Arial"/>
              <a:buNone/>
            </a:pPr>
            <a:r>
              <a:rPr lang="en" sz="1400"/>
              <a:t>The columns of the raw data are the following:</a:t>
            </a:r>
            <a:endParaRPr sz="1400"/>
          </a:p>
          <a:p>
            <a:pPr indent="0" lvl="0" marL="0" rtl="0" algn="ctr">
              <a:lnSpc>
                <a:spcPct val="90000"/>
              </a:lnSpc>
              <a:spcBef>
                <a:spcPts val="1000"/>
              </a:spcBef>
              <a:spcAft>
                <a:spcPts val="0"/>
              </a:spcAft>
              <a:buClr>
                <a:schemeClr val="dk2"/>
              </a:buClr>
              <a:buSzPts val="1100"/>
              <a:buFont typeface="Arial"/>
              <a:buNone/>
            </a:pPr>
            <a:r>
              <a:rPr b="1" lang="en" sz="1400"/>
              <a:t>Booking_ID, no_of_adults, no_of_children, no_of_weekend_nights, no_of_week_nights, type_of_meal_plan, required_car_parking_space, room_type_reserved, lead_time, arrival_year, arrival_month, arrival_date, market_segment_type, repeated_guest, no_of_previous_cancellations, no_of_previous_bookings_not_canceled, avg_price_per_room, no_of_special_requests, booking_status</a:t>
            </a:r>
            <a:endParaRPr b="1" sz="1400"/>
          </a:p>
          <a:p>
            <a:pPr indent="0" lvl="0" marL="0" rtl="0" algn="l">
              <a:lnSpc>
                <a:spcPct val="95000"/>
              </a:lnSpc>
              <a:spcBef>
                <a:spcPts val="0"/>
              </a:spcBef>
              <a:spcAft>
                <a:spcPts val="0"/>
              </a:spcAft>
              <a:buClr>
                <a:schemeClr val="dk2"/>
              </a:buClr>
              <a:buSzPts val="440"/>
              <a:buFont typeface="Arial"/>
              <a:buNone/>
            </a:pPr>
            <a:r>
              <a:t/>
            </a:r>
            <a:endParaRPr b="1" sz="1400"/>
          </a:p>
          <a:p>
            <a:pPr indent="0" lvl="0" marL="0" rtl="0" algn="l">
              <a:lnSpc>
                <a:spcPct val="95000"/>
              </a:lnSpc>
              <a:spcBef>
                <a:spcPts val="1200"/>
              </a:spcBef>
              <a:spcAft>
                <a:spcPts val="1200"/>
              </a:spcAft>
              <a:buSzPts val="440"/>
              <a:buNone/>
            </a:pPr>
            <a:r>
              <a:t/>
            </a:r>
            <a:endParaRPr sz="7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Explanatory Analysis </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n" sz="1400">
                <a:solidFill>
                  <a:srgbClr val="1D1C1D"/>
                </a:solidFill>
              </a:rPr>
              <a:t>To get more in-depth insight into our data we analysed following questions using python.</a:t>
            </a:r>
            <a:endParaRPr sz="1400">
              <a:solidFill>
                <a:srgbClr val="1D1C1D"/>
              </a:solidFill>
            </a:endParaRPr>
          </a:p>
          <a:p>
            <a:pPr indent="-317500" lvl="0" marL="457200" rtl="0" algn="just">
              <a:lnSpc>
                <a:spcPct val="90000"/>
              </a:lnSpc>
              <a:spcBef>
                <a:spcPts val="1000"/>
              </a:spcBef>
              <a:spcAft>
                <a:spcPts val="0"/>
              </a:spcAft>
              <a:buClr>
                <a:srgbClr val="1D1C1D"/>
              </a:buClr>
              <a:buSzPts val="1400"/>
              <a:buChar char="●"/>
            </a:pPr>
            <a:r>
              <a:rPr lang="en" sz="1400">
                <a:solidFill>
                  <a:srgbClr val="1D1C1D"/>
                </a:solidFill>
              </a:rPr>
              <a:t>What’s the average price -</a:t>
            </a:r>
            <a:endParaRPr sz="1400">
              <a:solidFill>
                <a:srgbClr val="1D1C1D"/>
              </a:solidFill>
            </a:endParaRPr>
          </a:p>
          <a:p>
            <a:pPr indent="0" lvl="0" marL="457200" rtl="0" algn="just">
              <a:lnSpc>
                <a:spcPct val="90000"/>
              </a:lnSpc>
              <a:spcBef>
                <a:spcPts val="1000"/>
              </a:spcBef>
              <a:spcAft>
                <a:spcPts val="0"/>
              </a:spcAft>
              <a:buNone/>
            </a:pPr>
            <a:r>
              <a:rPr lang="en" sz="1400">
                <a:solidFill>
                  <a:srgbClr val="1D1C1D"/>
                </a:solidFill>
              </a:rPr>
              <a:t>- Per day</a:t>
            </a:r>
            <a:endParaRPr sz="1400">
              <a:solidFill>
                <a:srgbClr val="1D1C1D"/>
              </a:solidFill>
            </a:endParaRPr>
          </a:p>
          <a:p>
            <a:pPr indent="0" lvl="0" marL="457200" rtl="0" algn="just">
              <a:lnSpc>
                <a:spcPct val="90000"/>
              </a:lnSpc>
              <a:spcBef>
                <a:spcPts val="1000"/>
              </a:spcBef>
              <a:spcAft>
                <a:spcPts val="0"/>
              </a:spcAft>
              <a:buNone/>
            </a:pPr>
            <a:r>
              <a:rPr lang="en" sz="1400">
                <a:solidFill>
                  <a:srgbClr val="1D1C1D"/>
                </a:solidFill>
              </a:rPr>
              <a:t>-Per month</a:t>
            </a:r>
            <a:endParaRPr sz="1400">
              <a:solidFill>
                <a:srgbClr val="1D1C1D"/>
              </a:solidFill>
            </a:endParaRPr>
          </a:p>
          <a:p>
            <a:pPr indent="-317500" lvl="0" marL="457200" rtl="0" algn="just">
              <a:lnSpc>
                <a:spcPct val="90000"/>
              </a:lnSpc>
              <a:spcBef>
                <a:spcPts val="1000"/>
              </a:spcBef>
              <a:spcAft>
                <a:spcPts val="0"/>
              </a:spcAft>
              <a:buSzPts val="1400"/>
              <a:buChar char="●"/>
            </a:pPr>
            <a:r>
              <a:rPr lang="en" sz="1400"/>
              <a:t>Do longer total stays have lower average prices?</a:t>
            </a:r>
            <a:endParaRPr sz="1400"/>
          </a:p>
          <a:p>
            <a:pPr indent="-317500" lvl="0" marL="457200" rtl="0" algn="just">
              <a:lnSpc>
                <a:spcPct val="90000"/>
              </a:lnSpc>
              <a:spcBef>
                <a:spcPts val="0"/>
              </a:spcBef>
              <a:spcAft>
                <a:spcPts val="0"/>
              </a:spcAft>
              <a:buClr>
                <a:srgbClr val="1D1C1D"/>
              </a:buClr>
              <a:buSzPts val="1400"/>
              <a:buChar char="●"/>
            </a:pPr>
            <a:r>
              <a:rPr lang="en" sz="1400">
                <a:solidFill>
                  <a:srgbClr val="1D1C1D"/>
                </a:solidFill>
              </a:rPr>
              <a:t>What is the busiest month?</a:t>
            </a:r>
            <a:endParaRPr sz="1400">
              <a:solidFill>
                <a:srgbClr val="1D1C1D"/>
              </a:solidFill>
            </a:endParaRPr>
          </a:p>
          <a:p>
            <a:pPr indent="-317500" lvl="0" marL="457200" rtl="0" algn="just">
              <a:lnSpc>
                <a:spcPct val="90000"/>
              </a:lnSpc>
              <a:spcBef>
                <a:spcPts val="0"/>
              </a:spcBef>
              <a:spcAft>
                <a:spcPts val="0"/>
              </a:spcAft>
              <a:buSzPts val="1400"/>
              <a:buChar char="●"/>
            </a:pPr>
            <a:r>
              <a:rPr lang="en" sz="1400">
                <a:solidFill>
                  <a:srgbClr val="1D1C1D"/>
                </a:solidFill>
              </a:rPr>
              <a:t>Which time of the year has the longest reservations?</a:t>
            </a:r>
            <a:endParaRPr sz="1400">
              <a:solidFill>
                <a:srgbClr val="1D1C1D"/>
              </a:solidFill>
            </a:endParaRPr>
          </a:p>
          <a:p>
            <a:pPr indent="-317500" lvl="0" marL="457200" rtl="0" algn="just">
              <a:lnSpc>
                <a:spcPct val="90000"/>
              </a:lnSpc>
              <a:spcBef>
                <a:spcPts val="0"/>
              </a:spcBef>
              <a:spcAft>
                <a:spcPts val="0"/>
              </a:spcAft>
              <a:buSzPts val="1400"/>
              <a:buChar char="●"/>
            </a:pPr>
            <a:r>
              <a:rPr lang="en" sz="1400">
                <a:solidFill>
                  <a:srgbClr val="1D1C1D"/>
                </a:solidFill>
              </a:rPr>
              <a:t>Which months have more reservations with children? </a:t>
            </a:r>
            <a:endParaRPr sz="1400">
              <a:solidFill>
                <a:srgbClr val="1D1C1D"/>
              </a:solidFill>
            </a:endParaRPr>
          </a:p>
          <a:p>
            <a:pPr indent="-317500" lvl="0" marL="457200" rtl="0" algn="just">
              <a:lnSpc>
                <a:spcPct val="90000"/>
              </a:lnSpc>
              <a:spcBef>
                <a:spcPts val="0"/>
              </a:spcBef>
              <a:spcAft>
                <a:spcPts val="0"/>
              </a:spcAft>
              <a:buSzPts val="1400"/>
              <a:buChar char="●"/>
            </a:pPr>
            <a:r>
              <a:rPr lang="en" sz="1400"/>
              <a:t>Which months include more reservations with weekends?</a:t>
            </a:r>
            <a:endParaRPr sz="1400"/>
          </a:p>
          <a:p>
            <a:pPr indent="-317500" lvl="0" marL="457200" rtl="0" algn="just">
              <a:lnSpc>
                <a:spcPct val="90000"/>
              </a:lnSpc>
              <a:spcBef>
                <a:spcPts val="0"/>
              </a:spcBef>
              <a:spcAft>
                <a:spcPts val="0"/>
              </a:spcAft>
              <a:buSzPts val="1400"/>
              <a:buChar char="●"/>
            </a:pPr>
            <a:r>
              <a:rPr lang="en" sz="1400"/>
              <a:t>From which segment do reservations come the most?</a:t>
            </a:r>
            <a:endParaRPr sz="1400"/>
          </a:p>
          <a:p>
            <a:pPr indent="-317500" lvl="0" marL="457200" rtl="0" algn="just">
              <a:lnSpc>
                <a:spcPct val="90000"/>
              </a:lnSpc>
              <a:spcBef>
                <a:spcPts val="0"/>
              </a:spcBef>
              <a:spcAft>
                <a:spcPts val="0"/>
              </a:spcAft>
              <a:buSzPts val="1400"/>
              <a:buChar char="●"/>
            </a:pPr>
            <a:r>
              <a:rPr lang="en" sz="1400"/>
              <a:t>Does the longer lead time leads to more cancellations?</a:t>
            </a:r>
            <a:endParaRPr sz="1400"/>
          </a:p>
          <a:p>
            <a:pPr indent="0" lvl="0" marL="45720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make sure we have a clean dataset to work with so our results are not skewed we took following steps - </a:t>
            </a:r>
            <a:endParaRPr/>
          </a:p>
          <a:p>
            <a:pPr indent="-342900" lvl="0" marL="457200" rtl="0" algn="l">
              <a:spcBef>
                <a:spcPts val="1200"/>
              </a:spcBef>
              <a:spcAft>
                <a:spcPts val="0"/>
              </a:spcAft>
              <a:buSzPts val="1800"/>
              <a:buAutoNum type="arabicPeriod"/>
            </a:pPr>
            <a:r>
              <a:rPr lang="en"/>
              <a:t>Checked for null values</a:t>
            </a:r>
            <a:endParaRPr/>
          </a:p>
          <a:p>
            <a:pPr indent="-342900" lvl="0" marL="457200" rtl="0" algn="l">
              <a:spcBef>
                <a:spcPts val="0"/>
              </a:spcBef>
              <a:spcAft>
                <a:spcPts val="0"/>
              </a:spcAft>
              <a:buSzPts val="1800"/>
              <a:buAutoNum type="arabicPeriod"/>
            </a:pPr>
            <a:r>
              <a:rPr lang="en"/>
              <a:t>Checked for duplicate values</a:t>
            </a:r>
            <a:endParaRPr/>
          </a:p>
          <a:p>
            <a:pPr indent="-342900" lvl="0" marL="457200" rtl="0" algn="l">
              <a:spcBef>
                <a:spcPts val="0"/>
              </a:spcBef>
              <a:spcAft>
                <a:spcPts val="0"/>
              </a:spcAft>
              <a:buSzPts val="1800"/>
              <a:buAutoNum type="arabicPeriod"/>
            </a:pPr>
            <a:r>
              <a:rPr lang="en"/>
              <a:t>Dropped the column - </a:t>
            </a:r>
            <a:r>
              <a:rPr b="1" lang="en" sz="1400"/>
              <a:t>type_of_meal_plan</a:t>
            </a:r>
            <a:endParaRPr b="1" sz="1400"/>
          </a:p>
          <a:p>
            <a:pPr indent="-317500" lvl="0" marL="457200" rtl="0" algn="l">
              <a:spcBef>
                <a:spcPts val="0"/>
              </a:spcBef>
              <a:spcAft>
                <a:spcPts val="0"/>
              </a:spcAft>
              <a:buSzPts val="1400"/>
              <a:buAutoNum type="arabicPeriod"/>
            </a:pPr>
            <a:r>
              <a:rPr lang="en" sz="1600"/>
              <a:t>Combined the Weekend nights and weeknight booking columns to create a total nights column</a:t>
            </a:r>
            <a:r>
              <a:rPr b="1" lang="en" sz="1400"/>
              <a:t>.</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Explanatory Analysis - </a:t>
            </a:r>
            <a:endParaRPr/>
          </a:p>
        </p:txBody>
      </p:sp>
      <p:sp>
        <p:nvSpPr>
          <p:cNvPr id="101" name="Google Shape;101;p20"/>
          <p:cNvSpPr txBox="1"/>
          <p:nvPr>
            <p:ph idx="1" type="body"/>
          </p:nvPr>
        </p:nvSpPr>
        <p:spPr>
          <a:xfrm>
            <a:off x="311700" y="1234075"/>
            <a:ext cx="8520600" cy="3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solidFill>
                  <a:srgbClr val="4A86E8"/>
                </a:solidFill>
              </a:rPr>
              <a:t>What’s the average price?</a:t>
            </a:r>
            <a:endParaRPr>
              <a:solidFill>
                <a:srgbClr val="4A86E8"/>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0"/>
              </a:spcAft>
              <a:buNone/>
            </a:pPr>
            <a:r>
              <a:rPr lang="en">
                <a:solidFill>
                  <a:srgbClr val="1D1C1D"/>
                </a:solidFill>
              </a:rPr>
              <a:t>Average price per day -  $103.4</a:t>
            </a:r>
            <a:endParaRPr>
              <a:solidFill>
                <a:srgbClr val="1D1C1D"/>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0"/>
              </a:spcAft>
              <a:buNone/>
            </a:pPr>
            <a:r>
              <a:t/>
            </a:r>
            <a:endParaRPr sz="1400">
              <a:solidFill>
                <a:srgbClr val="1D1C1D"/>
              </a:solidFill>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4012725" y="1680300"/>
            <a:ext cx="4131225" cy="302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65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700"/>
              <a:t>Do longer total stays have lower average prices?</a:t>
            </a:r>
            <a:endParaRPr sz="2700"/>
          </a:p>
          <a:p>
            <a:pPr indent="0" lvl="0" marL="0" rtl="0" algn="l">
              <a:spcBef>
                <a:spcPts val="1200"/>
              </a:spcBef>
              <a:spcAft>
                <a:spcPts val="0"/>
              </a:spcAft>
              <a:buNone/>
            </a:pPr>
            <a:r>
              <a:t/>
            </a:r>
            <a:endParaRPr sz="2200"/>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A86E8"/>
              </a:solidFill>
            </a:endParaRPr>
          </a:p>
          <a:p>
            <a:pPr indent="0" lvl="0" marL="0" rtl="0" algn="l">
              <a:spcBef>
                <a:spcPts val="1200"/>
              </a:spcBef>
              <a:spcAft>
                <a:spcPts val="0"/>
              </a:spcAft>
              <a:buNone/>
            </a:pPr>
            <a:r>
              <a:rPr lang="en"/>
              <a:t>Based on our analysis the correlation value between longer stays and average prices came out to be </a:t>
            </a:r>
            <a:endParaRPr/>
          </a:p>
          <a:p>
            <a:pPr indent="0" lvl="0" marL="0" rtl="0" algn="l">
              <a:spcBef>
                <a:spcPts val="1200"/>
              </a:spcBef>
              <a:spcAft>
                <a:spcPts val="0"/>
              </a:spcAft>
              <a:buNone/>
            </a:pPr>
            <a:r>
              <a:rPr lang="en">
                <a:solidFill>
                  <a:srgbClr val="FF0000"/>
                </a:solidFill>
                <a:highlight>
                  <a:srgbClr val="FFFFFF"/>
                </a:highlight>
                <a:latin typeface="Arial"/>
                <a:ea typeface="Arial"/>
                <a:cs typeface="Arial"/>
                <a:sym typeface="Arial"/>
              </a:rPr>
              <a:t>0.015768370115224067</a:t>
            </a:r>
            <a:endParaRPr>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FF0000"/>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a:solidFill>
                  <a:srgbClr val="000000"/>
                </a:solidFill>
                <a:highlight>
                  <a:srgbClr val="FFFFFF"/>
                </a:highlight>
              </a:rPr>
              <a:t>This signifies a weak correlation. That means that longer reservations have none to minimum impact on average room prices.</a:t>
            </a:r>
            <a:endParaRPr>
              <a:solidFill>
                <a:srgbClr val="000000"/>
              </a:solidFill>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