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y="5143500" cx="9144000"/>
  <p:notesSz cx="6858000" cy="9144000"/>
  <p:embeddedFontLst>
    <p:embeddedFont>
      <p:font typeface="Playfair Display"/>
      <p:regular r:id="rId52"/>
      <p:bold r:id="rId53"/>
      <p:italic r:id="rId54"/>
      <p:boldItalic r:id="rId55"/>
    </p:embeddedFont>
    <p:embeddedFont>
      <p:font typeface="Montserrat"/>
      <p:regular r:id="rId56"/>
      <p:bold r:id="rId57"/>
      <p:italic r:id="rId58"/>
      <p:boldItalic r:id="rId59"/>
    </p:embeddedFont>
    <p:embeddedFont>
      <p:font typeface="Oswald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F2AF30-C3C5-4F2B-B7C4-85791AFBC8D6}">
  <a:tblStyle styleId="{8DF2AF30-C3C5-4F2B-B7C4-85791AFBC8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schemas.openxmlformats.org/officeDocument/2006/relationships/font" Target="fonts/Oswald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swald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PlayfairDisplay-bold.fntdata"/><Relationship Id="rId52" Type="http://schemas.openxmlformats.org/officeDocument/2006/relationships/font" Target="fonts/PlayfairDisplay-regular.fntdata"/><Relationship Id="rId11" Type="http://schemas.openxmlformats.org/officeDocument/2006/relationships/slide" Target="slides/slide4.xml"/><Relationship Id="rId55" Type="http://schemas.openxmlformats.org/officeDocument/2006/relationships/font" Target="fonts/PlayfairDisplay-boldItalic.fntdata"/><Relationship Id="rId10" Type="http://schemas.openxmlformats.org/officeDocument/2006/relationships/slide" Target="slides/slide3.xml"/><Relationship Id="rId54" Type="http://schemas.openxmlformats.org/officeDocument/2006/relationships/font" Target="fonts/PlayfairDisplay-italic.fntdata"/><Relationship Id="rId13" Type="http://schemas.openxmlformats.org/officeDocument/2006/relationships/slide" Target="slides/slide6.xml"/><Relationship Id="rId57" Type="http://schemas.openxmlformats.org/officeDocument/2006/relationships/font" Target="fonts/Montserrat-bold.fntdata"/><Relationship Id="rId12" Type="http://schemas.openxmlformats.org/officeDocument/2006/relationships/slide" Target="slides/slide5.xml"/><Relationship Id="rId56" Type="http://schemas.openxmlformats.org/officeDocument/2006/relationships/font" Target="fonts/Montserrat-regular.fntdata"/><Relationship Id="rId15" Type="http://schemas.openxmlformats.org/officeDocument/2006/relationships/slide" Target="slides/slide8.xml"/><Relationship Id="rId59" Type="http://schemas.openxmlformats.org/officeDocument/2006/relationships/font" Target="fonts/Montserrat-boldItalic.fntdata"/><Relationship Id="rId14" Type="http://schemas.openxmlformats.org/officeDocument/2006/relationships/slide" Target="slides/slide7.xml"/><Relationship Id="rId58" Type="http://schemas.openxmlformats.org/officeDocument/2006/relationships/font" Target="fonts/Montserrat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3aaa1a5d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3aaa1a5d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3aaa1a5d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3aaa1a5d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3aaa1a5d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3aaa1a5d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3aaa1a5d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3aaa1a5d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3aaa1a5d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3aaa1a5d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3aaa1a5d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3aaa1a5d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aaa1a5d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aaa1a5d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aaa1a5d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3aaa1a5d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e2f1f09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e2f1f09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e2f1f09c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e2f1f09c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e2f1f09c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e2f1f09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e110f220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de110f220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dfa014e7a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ddfa014e7a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dfa014e7a_1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dfa014e7a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dfa014e7a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ddfa014e7a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de93d9a7b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de93d9a7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e110f22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e110f22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e3b05faf6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e3b05faf6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e110f220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de110f22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de110f220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de110f220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de110f220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de110f220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e2f1f09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e2f1f09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5b7c2e4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5b7c2e4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5b7c2e4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15b7c2e4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5b7c2e4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5b7c2e4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dde93d9a7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dde93d9a7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dde93d9a7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dde93d9a7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ddc6402f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ddc6402f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5c9890d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5c9890d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5c9890da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5c9890d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f6bd942c4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f6bd942c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de260642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de260642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3aaa1a5d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3aaa1a5d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de110f220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de110f220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f6bd942c4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f6bd942c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de110f220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de110f22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15b7c2e4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15b7c2e4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13aaa1a5d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13aaa1a5d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3aaa1a5d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3aaa1a5d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e2f1f09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e2f1f09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3aaa1a5d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3aaa1a5d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e110f22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e110f22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3aaa1a5d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3aaa1a5d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ublic.tableau.com/app/profile/dominique.villacis/viz/Hotel_reservations/Analysis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kaggle.com/datasets/ahsan81/hotel-reservations-classification-dataset" TargetMode="External"/><Relationship Id="rId4" Type="http://schemas.openxmlformats.org/officeDocument/2006/relationships/hyperlink" Target="https://www.statista.com/statistics/1186201/hotel-and-resort-industry-market-size-global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ONCKDhh5Sq5hXaWYtEIC0qD-FYg7gjdj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RESERVATIONS</a:t>
            </a:r>
            <a:endParaRPr/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rial"/>
                <a:ea typeface="Arial"/>
                <a:cs typeface="Arial"/>
                <a:sym typeface="Arial"/>
              </a:rPr>
              <a:t>An Analysis of Hotel Reservation Trends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average price?</a:t>
            </a:r>
            <a:endParaRPr/>
          </a:p>
        </p:txBody>
      </p:sp>
      <p:sp>
        <p:nvSpPr>
          <p:cNvPr id="158" name="Google Shape;158;p34"/>
          <p:cNvSpPr txBox="1"/>
          <p:nvPr>
            <p:ph idx="1" type="body"/>
          </p:nvPr>
        </p:nvSpPr>
        <p:spPr>
          <a:xfrm>
            <a:off x="311700" y="1234075"/>
            <a:ext cx="8520600" cy="3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</a:rPr>
              <a:t>Average price per month -  $103.4</a:t>
            </a:r>
            <a:endParaRPr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725" y="1680300"/>
            <a:ext cx="4131225" cy="30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311700" y="46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/>
              <a:t>Do longer total stays have lower average prices?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65" name="Google Shape;165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Based on our analysis the correlation value between longer stays and average prices, is: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0.02 (approx.)</a:t>
            </a:r>
            <a:endParaRPr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This shows a weak correlation. That means longer reservations have no minimal impact on average room prices.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/>
              <a:t>What is the busiest month?</a:t>
            </a:r>
            <a:endParaRPr sz="2700"/>
          </a:p>
        </p:txBody>
      </p:sp>
      <p:sp>
        <p:nvSpPr>
          <p:cNvPr id="171" name="Google Shape;171;p3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October is the busiest month.</a:t>
            </a:r>
            <a:endParaRPr/>
          </a:p>
        </p:txBody>
      </p:sp>
      <p:pic>
        <p:nvPicPr>
          <p:cNvPr id="172" name="Google Shape;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800" y="1139125"/>
            <a:ext cx="4482350" cy="34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/>
              <a:t>Which time of the year has the longest reservations?</a:t>
            </a:r>
            <a:endParaRPr sz="2700"/>
          </a:p>
        </p:txBody>
      </p:sp>
      <p:sp>
        <p:nvSpPr>
          <p:cNvPr id="178" name="Google Shape;178;p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A86E8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</a:rPr>
              <a:t>Based on the chart we created, July </a:t>
            </a:r>
            <a:endParaRPr>
              <a:solidFill>
                <a:srgbClr val="1D1C1D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</a:rPr>
              <a:t>has the longest reservations. </a:t>
            </a:r>
            <a:endParaRPr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725" y="1436713"/>
            <a:ext cx="4136550" cy="29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Which months have more</a:t>
            </a:r>
            <a:r>
              <a:rPr lang="en"/>
              <a:t> reservations with children?</a:t>
            </a:r>
            <a:endParaRPr/>
          </a:p>
        </p:txBody>
      </p:sp>
      <p:sp>
        <p:nvSpPr>
          <p:cNvPr id="185" name="Google Shape;185;p38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month of August seems to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have more reservations with kids.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973" y="1101756"/>
            <a:ext cx="4579324" cy="3657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which segment do reservations come the most?</a:t>
            </a:r>
            <a:endParaRPr/>
          </a:p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reservations come from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market segment.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</p:txBody>
      </p:sp>
      <p:pic>
        <p:nvPicPr>
          <p:cNvPr id="193" name="Google Shape;1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467" y="1234075"/>
            <a:ext cx="4661333" cy="31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months include more reservations with weekends?</a:t>
            </a:r>
            <a:endParaRPr/>
          </a:p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Jan, 2018 to Dec, 2018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October has the most reservations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weekends.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200" y="1244125"/>
            <a:ext cx="45720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/>
              <a:t>Does a long lead time result in less cancellations?</a:t>
            </a:r>
            <a:endParaRPr sz="27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06" name="Google Shape;206;p4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There is a negative correlation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FF"/>
                </a:highlight>
              </a:rPr>
              <a:t>-0.44 (approx.)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means, a longer lead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 in more cancellations.</a:t>
            </a:r>
            <a:endParaRPr/>
          </a:p>
        </p:txBody>
      </p:sp>
      <p:pic>
        <p:nvPicPr>
          <p:cNvPr id="207" name="Google Shape;2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800" y="1234075"/>
            <a:ext cx="4201925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idx="1" type="body"/>
          </p:nvPr>
        </p:nvSpPr>
        <p:spPr>
          <a:xfrm>
            <a:off x="348150" y="4262050"/>
            <a:ext cx="84477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666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612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https://public.tableau.com/app/profile/dominique.villacis/viz/Hotel_reservations/Analysis</a:t>
            </a:r>
            <a:endParaRPr sz="1612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6668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161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775"/>
          </a:p>
        </p:txBody>
      </p:sp>
      <p:pic>
        <p:nvPicPr>
          <p:cNvPr id="218" name="Google Shape;21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449" y="236101"/>
            <a:ext cx="4899100" cy="402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  <a:cs typeface="Oswald"/>
                <a:sym typeface="Oswald"/>
              </a:rPr>
              <a:t>Database creation and design process</a:t>
            </a:r>
            <a:endParaRPr sz="3000">
              <a:solidFill>
                <a:srgbClr val="000000"/>
              </a:solidFill>
              <a:highlight>
                <a:srgbClr val="F8E71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5"/>
          <p:cNvSpPr txBox="1"/>
          <p:nvPr>
            <p:ph idx="1" type="body"/>
          </p:nvPr>
        </p:nvSpPr>
        <p:spPr>
          <a:xfrm>
            <a:off x="311700" y="114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b="1" lang="en" sz="5600">
                <a:highlight>
                  <a:srgbClr val="F8E71C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Purpose of the database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We wanted to create a database so we could organize and store the data in a structured form and access it easily for our in-depth analysis.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highlight>
                <a:srgbClr val="F8E71C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b="1" lang="en" sz="5600">
                <a:highlight>
                  <a:srgbClr val="F8E71C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Organizing the information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We cleaned the data by checking nulls and duplicate values.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We dropped the column named “Meal_plan”, as it did not have relevant information to our analysis.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We combined columns to create a new column named “total_nights”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Finally, we used the clean data to create our database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highlight>
                  <a:srgbClr val="F8E71C"/>
                </a:highlight>
                <a:latin typeface="Oswald"/>
                <a:ea typeface="Oswald"/>
                <a:cs typeface="Oswald"/>
                <a:sym typeface="Oswald"/>
              </a:rPr>
              <a:t>Database creation and design process</a:t>
            </a:r>
            <a:r>
              <a:rPr lang="en" sz="2700">
                <a:highlight>
                  <a:srgbClr val="F8E71C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endParaRPr sz="2700">
              <a:highlight>
                <a:srgbClr val="F8E71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5" name="Google Shape;235;p46"/>
          <p:cNvSpPr txBox="1"/>
          <p:nvPr>
            <p:ph idx="1" type="body"/>
          </p:nvPr>
        </p:nvSpPr>
        <p:spPr>
          <a:xfrm>
            <a:off x="311700" y="114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8E71C"/>
                </a:highlight>
                <a:latin typeface="Oswald"/>
                <a:ea typeface="Oswald"/>
                <a:cs typeface="Oswald"/>
                <a:sym typeface="Oswald"/>
              </a:rPr>
              <a:t>Dividing the information into tables</a:t>
            </a:r>
            <a:endParaRPr sz="7200">
              <a:highlight>
                <a:srgbClr val="F8E71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The database consists of 4 tables named </a:t>
            </a:r>
            <a:r>
              <a:rPr lang="en" sz="5600"/>
              <a:t>: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Customers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Bookings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customer_bookings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Clean_hotel_dataset</a:t>
            </a:r>
            <a:endParaRPr sz="56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 The tables were joined by using primary key</a:t>
            </a:r>
            <a:r>
              <a:rPr lang="en" sz="5600"/>
              <a:t> named: </a:t>
            </a:r>
            <a:r>
              <a:rPr lang="en" sz="5600">
                <a:latin typeface="Playfair Display"/>
                <a:ea typeface="Playfair Display"/>
                <a:cs typeface="Playfair Display"/>
                <a:sym typeface="Playfair Display"/>
              </a:rPr>
              <a:t>Booking_ID.</a:t>
            </a:r>
            <a:endParaRPr sz="5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50825" lvl="1" marL="9144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5082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5082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○"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8E71C"/>
                </a:highlight>
                <a:latin typeface="Oswald"/>
                <a:ea typeface="Oswald"/>
                <a:cs typeface="Oswald"/>
                <a:sym typeface="Oswald"/>
              </a:rPr>
              <a:t>Database ERD</a:t>
            </a:r>
            <a:endParaRPr>
              <a:highlight>
                <a:srgbClr val="F8E71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Google Shape;241;p47"/>
          <p:cNvSpPr txBox="1"/>
          <p:nvPr>
            <p:ph idx="1" type="body"/>
          </p:nvPr>
        </p:nvSpPr>
        <p:spPr>
          <a:xfrm>
            <a:off x="311700" y="1132050"/>
            <a:ext cx="84141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8E71C"/>
                </a:highlight>
              </a:rPr>
              <a:t>Below is the database ERD</a:t>
            </a:r>
            <a:r>
              <a:rPr b="1" lang="en" sz="1400">
                <a:highlight>
                  <a:srgbClr val="F8E71C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b="1" lang="en" sz="1400">
                <a:highlight>
                  <a:srgbClr val="F8E71C"/>
                </a:highlight>
              </a:rPr>
              <a:t>with the different dataypes and primary key</a:t>
            </a:r>
            <a:endParaRPr b="1" sz="1400">
              <a:highlight>
                <a:srgbClr val="F8E71C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highlight>
                <a:srgbClr val="F8E71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13" y="1467175"/>
            <a:ext cx="8414185" cy="308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type="title"/>
          </p:nvPr>
        </p:nvSpPr>
        <p:spPr>
          <a:xfrm>
            <a:off x="227675" y="320600"/>
            <a:ext cx="86046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r>
              <a:rPr lang="en"/>
              <a:t> AWS link</a:t>
            </a:r>
            <a:endParaRPr/>
          </a:p>
        </p:txBody>
      </p:sp>
      <p:sp>
        <p:nvSpPr>
          <p:cNvPr id="248" name="Google Shape;248;p48"/>
          <p:cNvSpPr txBox="1"/>
          <p:nvPr>
            <p:ph idx="1" type="body"/>
          </p:nvPr>
        </p:nvSpPr>
        <p:spPr>
          <a:xfrm>
            <a:off x="227675" y="947850"/>
            <a:ext cx="87816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64646"/>
                </a:solidFill>
                <a:highlight>
                  <a:srgbClr val="FFFFFF"/>
                </a:highlight>
              </a:rPr>
              <a:t>Postgres database  was set up and hosted  on AWS RDS services and then connected to  local </a:t>
            </a:r>
            <a:r>
              <a:rPr lang="en" sz="1600">
                <a:solidFill>
                  <a:srgbClr val="464646"/>
                </a:solidFill>
                <a:highlight>
                  <a:schemeClr val="lt1"/>
                </a:highlight>
              </a:rPr>
              <a:t>pgAdmin </a:t>
            </a:r>
            <a:r>
              <a:rPr lang="en" sz="1600">
                <a:solidFill>
                  <a:srgbClr val="464646"/>
                </a:solidFill>
                <a:highlight>
                  <a:srgbClr val="FFFFFF"/>
                </a:highlight>
              </a:rPr>
              <a:t> using the url of the endpoint from AWS</a:t>
            </a:r>
            <a:r>
              <a:rPr lang="en" sz="1600">
                <a:solidFill>
                  <a:srgbClr val="464646"/>
                </a:solidFill>
                <a:highlight>
                  <a:srgbClr val="FFFFFF"/>
                </a:highlight>
              </a:rPr>
              <a:t> ,the resulting  new server was  named </a:t>
            </a:r>
            <a:r>
              <a:rPr b="1" lang="en" sz="1600">
                <a:solidFill>
                  <a:srgbClr val="464646"/>
                </a:solidFill>
                <a:highlight>
                  <a:schemeClr val="lt1"/>
                </a:highlight>
              </a:rPr>
              <a:t>projectdb .</a:t>
            </a:r>
            <a:endParaRPr sz="1600">
              <a:solidFill>
                <a:srgbClr val="46464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464646"/>
              </a:solidFill>
              <a:highlight>
                <a:schemeClr val="lt1"/>
              </a:highlight>
            </a:endParaRPr>
          </a:p>
        </p:txBody>
      </p:sp>
      <p:pic>
        <p:nvPicPr>
          <p:cNvPr id="249" name="Google Shape;2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50" y="1705825"/>
            <a:ext cx="7508898" cy="312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260" name="Google Shape;260;p5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Logistic Regression Model:</a:t>
            </a:r>
            <a:r>
              <a:rPr lang="en" sz="2000"/>
              <a:t> predicts binary outcomes, meaning that there are only two possible outcomes.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Support Vector Machine Model:</a:t>
            </a:r>
            <a:r>
              <a:rPr lang="en" sz="2000"/>
              <a:t> like logistic regression, is a binary classifier: It can categorize samples into one of two categories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Decision Tree:</a:t>
            </a:r>
            <a:r>
              <a:rPr lang="en" sz="2000"/>
              <a:t> encodes a series of true/false questions that are represented by a series of if/else statements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Random Forest:</a:t>
            </a:r>
            <a:r>
              <a:rPr lang="en" sz="2000"/>
              <a:t> sample the data and build several smaller, simpler decision trees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</p:txBody>
      </p:sp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Logistic regression is a classification algorithm, and is used when the classification problem is binary.</a:t>
            </a:r>
            <a:endParaRPr sz="17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objective of this model is to predict if reservations made by customers are going to be cancelled or not cancelled. </a:t>
            </a:r>
            <a:endParaRPr sz="17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first preprocessed the data to make sure we don’t have null or duplicated values. 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Logistic regression just accepts numeric values as input; we did an integer encoding to the target variable “booking_status” (cancelled: 0, not cancelled: 1).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proceeded to remove categorical columns and noisy features to prepare our model for the train and test set.</a:t>
            </a:r>
            <a:endParaRPr sz="17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test the model</a:t>
            </a:r>
            <a:endParaRPr/>
          </a:p>
        </p:txBody>
      </p:sp>
      <p:sp>
        <p:nvSpPr>
          <p:cNvPr id="272" name="Google Shape;272;p5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followed these steps: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1. 	Split data into training and testing, to learn and assess the performance of the model.</a:t>
            </a:r>
            <a:endParaRPr/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2. 	Create a Logistic Regression model</a:t>
            </a:r>
            <a:endParaRPr/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3. 	Fit the model using the training data</a:t>
            </a:r>
            <a:endParaRPr/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4. 	Make predictions (to create predictions for y-values we used the X_test set)</a:t>
            </a:r>
            <a:endParaRPr/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5. 	Validate the model with accuracy score, confusion matrix and classification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11700" y="973075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Accuracy score: 78%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Precision: 72%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Sensitivity/Recall: 54%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Although accuracy is quite high, 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it is important to evaluate the recall method as well and a 54% result is low for the analysis, which means that the logistics regression model did not perform well in this case.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78" name="Google Shape;27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973075"/>
            <a:ext cx="4555250" cy="35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has changed in the hospitality industry post pandemic and the elements that have been especially volatile and difficult to track are prices and cancellations. The cost of booking a hotel room plummeted in the early stages of the pandemic when nobody was traveling.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Analyse the trends of hotel reservations.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What market segment make the most reservations.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Costs.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Possible special requests from customers or any other interesting find.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Hotel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Model</a:t>
            </a:r>
            <a:endParaRPr/>
          </a:p>
        </p:txBody>
      </p:sp>
      <p:sp>
        <p:nvSpPr>
          <p:cNvPr id="285" name="Google Shape;285;p5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the Support Vector Machine model as it is a binary classifier. This means that the possible outcomes are either cancelled or not cancelled.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During the process of creating the model we encoded three of the columns, market segment type, room type reserved and booking status.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purpose of encoding this data was to use it in the SVM model. The data was transform from categorical into integers.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0 and 1 for booking status, 0 for Cancelled and 1 for Not Cancelled.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Support Vector Machine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encoding the data, the next step was to remove unwanted columns from the data.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the encoded booking data as our y variable and for our x variable we removed Booking ID, and the uncoded room type reserved, market segment type and booking status, as well as the encoded booking which is our y variable.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 was created using the </a:t>
            </a:r>
            <a:r>
              <a:rPr b="1" lang="en"/>
              <a:t>linear</a:t>
            </a:r>
            <a:r>
              <a:rPr b="1" lang="en"/>
              <a:t> kernel</a:t>
            </a:r>
            <a:r>
              <a:rPr lang="en"/>
              <a:t>, as data was 0 or 1.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this model we got an </a:t>
            </a:r>
            <a:r>
              <a:rPr b="1" lang="en"/>
              <a:t>accuracy </a:t>
            </a:r>
            <a:r>
              <a:rPr lang="en"/>
              <a:t>score of </a:t>
            </a:r>
            <a:r>
              <a:rPr b="1" lang="en"/>
              <a:t>80.23%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Support Vector Machine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5582375" y="1234075"/>
            <a:ext cx="324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Even though the </a:t>
            </a:r>
            <a:r>
              <a:rPr b="1" lang="en" sz="1700"/>
              <a:t>accuracy </a:t>
            </a:r>
            <a:r>
              <a:rPr lang="en" sz="1700"/>
              <a:t>of the model is 80%, we believe that for this model we need more cancelled reservations in order to make a better prediction, as </a:t>
            </a:r>
            <a:r>
              <a:rPr b="1" lang="en" sz="1700"/>
              <a:t>precision </a:t>
            </a:r>
            <a:r>
              <a:rPr lang="en" sz="1700"/>
              <a:t>and </a:t>
            </a:r>
            <a:r>
              <a:rPr b="1" lang="en" sz="1700"/>
              <a:t>recall </a:t>
            </a:r>
            <a:r>
              <a:rPr lang="en" sz="1700"/>
              <a:t>are 72% and 65%, respectively. </a:t>
            </a:r>
            <a:endParaRPr sz="1700"/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81888"/>
            <a:ext cx="50196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71363"/>
            <a:ext cx="48291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Model</a:t>
            </a:r>
            <a:endParaRPr/>
          </a:p>
        </p:txBody>
      </p:sp>
      <p:sp>
        <p:nvSpPr>
          <p:cNvPr id="305" name="Google Shape;305;p57"/>
          <p:cNvSpPr txBox="1"/>
          <p:nvPr>
            <p:ph idx="1" type="body"/>
          </p:nvPr>
        </p:nvSpPr>
        <p:spPr>
          <a:xfrm>
            <a:off x="311700" y="13667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2B2B"/>
                </a:solidFill>
              </a:rPr>
              <a:t>Decision</a:t>
            </a:r>
            <a:r>
              <a:rPr lang="en" sz="1500">
                <a:solidFill>
                  <a:srgbClr val="2B2B2B"/>
                </a:solidFill>
              </a:rPr>
              <a:t> tree was chosen as </a:t>
            </a:r>
            <a:r>
              <a:rPr lang="en" sz="1500">
                <a:solidFill>
                  <a:srgbClr val="2B2B2B"/>
                </a:solidFill>
              </a:rPr>
              <a:t>it's</a:t>
            </a:r>
            <a:r>
              <a:rPr lang="en" sz="1500">
                <a:solidFill>
                  <a:srgbClr val="2B2B2B"/>
                </a:solidFill>
              </a:rPr>
              <a:t> easier to understand and require less time and fewer resources to create and </a:t>
            </a:r>
            <a:r>
              <a:rPr lang="en" sz="1400">
                <a:solidFill>
                  <a:srgbClr val="2B2B2B"/>
                </a:solidFill>
              </a:rPr>
              <a:t>because </a:t>
            </a:r>
            <a:r>
              <a:rPr lang="en" sz="1250">
                <a:solidFill>
                  <a:srgbClr val="3C4043"/>
                </a:solidFill>
                <a:highlight>
                  <a:srgbClr val="FFFFFF"/>
                </a:highlight>
              </a:rPr>
              <a:t>t</a:t>
            </a:r>
            <a:r>
              <a:rPr lang="en" sz="1450">
                <a:solidFill>
                  <a:srgbClr val="3C4043"/>
                </a:solidFill>
                <a:highlight>
                  <a:srgbClr val="FFFFFF"/>
                </a:highlight>
              </a:rPr>
              <a:t>he dataset has a feature named </a:t>
            </a:r>
            <a:r>
              <a:rPr lang="en" sz="1450">
                <a:solidFill>
                  <a:srgbClr val="3C4043"/>
                </a:solidFill>
                <a:highlight>
                  <a:srgbClr val="FFFFFF"/>
                </a:highlight>
              </a:rPr>
              <a:t>"</a:t>
            </a:r>
            <a:r>
              <a:rPr lang="en" sz="1450">
                <a:solidFill>
                  <a:srgbClr val="3C4043"/>
                </a:solidFill>
                <a:highlight>
                  <a:srgbClr val="FFFFFF"/>
                </a:highlight>
              </a:rPr>
              <a:t> booking status” that is really important to a decision be taken.</a:t>
            </a:r>
            <a:endParaRPr sz="1900">
              <a:solidFill>
                <a:srgbClr val="2B2B2B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2B2B"/>
                </a:solidFill>
              </a:rPr>
              <a:t>T</a:t>
            </a:r>
            <a:r>
              <a:rPr lang="en" sz="1500">
                <a:solidFill>
                  <a:srgbClr val="2B2B2B"/>
                </a:solidFill>
              </a:rPr>
              <a:t>he dataset was split into  features (or inputs) and target (or outputs). </a:t>
            </a:r>
            <a:endParaRPr sz="1500">
              <a:solidFill>
                <a:srgbClr val="2B2B2B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2B2B"/>
                </a:solidFill>
              </a:rPr>
              <a:t>The features set, </a:t>
            </a:r>
            <a:r>
              <a:rPr lang="en" sz="1400">
                <a:highlight>
                  <a:srgbClr val="F5F5F5"/>
                </a:highlight>
              </a:rPr>
              <a:t>X</a:t>
            </a:r>
            <a:r>
              <a:rPr lang="en" sz="1500">
                <a:solidFill>
                  <a:srgbClr val="2B2B2B"/>
                </a:solidFill>
              </a:rPr>
              <a:t>, is  copy of the</a:t>
            </a:r>
            <a:r>
              <a:rPr b="1" lang="en" sz="1500">
                <a:solidFill>
                  <a:srgbClr val="2B2B2B"/>
                </a:solidFill>
              </a:rPr>
              <a:t> </a:t>
            </a:r>
            <a:r>
              <a:rPr b="1" lang="en" sz="1400">
                <a:highlight>
                  <a:srgbClr val="F5F5F5"/>
                </a:highlight>
              </a:rPr>
              <a:t>bookin</a:t>
            </a:r>
            <a:r>
              <a:rPr b="1" lang="en" sz="1400">
                <a:highlight>
                  <a:srgbClr val="F5F5F5"/>
                </a:highlight>
              </a:rPr>
              <a:t>g dataset  </a:t>
            </a:r>
            <a:r>
              <a:rPr lang="en" sz="1500">
                <a:solidFill>
                  <a:srgbClr val="2B2B2B"/>
                </a:solidFill>
              </a:rPr>
              <a:t>without the booking_status . The target Y is the </a:t>
            </a:r>
            <a:r>
              <a:rPr b="1" lang="en" sz="1500">
                <a:solidFill>
                  <a:srgbClr val="2B2B2B"/>
                </a:solidFill>
              </a:rPr>
              <a:t>booking status</a:t>
            </a:r>
            <a:r>
              <a:rPr lang="en" sz="1500">
                <a:solidFill>
                  <a:srgbClr val="2B2B2B"/>
                </a:solidFill>
              </a:rPr>
              <a:t>, to predict  whether it will be cancelled or not. </a:t>
            </a:r>
            <a:endParaRPr sz="1500">
              <a:solidFill>
                <a:srgbClr val="2B2B2B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2B2B"/>
                </a:solidFill>
              </a:rPr>
              <a:t>The data was then split into training and testing sets. Below is the Confusion matrix.</a:t>
            </a:r>
            <a:endParaRPr sz="1500">
              <a:solidFill>
                <a:srgbClr val="2B2B2B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B2B2B"/>
                </a:solidFill>
              </a:rPr>
              <a:t>The Confusion matrix shows an accuracy of </a:t>
            </a:r>
            <a:r>
              <a:rPr b="1" lang="en" sz="1500">
                <a:solidFill>
                  <a:srgbClr val="2B2B2B"/>
                </a:solidFill>
              </a:rPr>
              <a:t>84.5%</a:t>
            </a:r>
            <a:r>
              <a:rPr lang="en" sz="1500">
                <a:solidFill>
                  <a:srgbClr val="2B2B2B"/>
                </a:solidFill>
              </a:rPr>
              <a:t>  and the precision and recall is not too low either.</a:t>
            </a:r>
            <a:endParaRPr sz="2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00" y="286950"/>
            <a:ext cx="8464799" cy="45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Overview of Random Forest Machine Learning Algorithm</a:t>
            </a:r>
            <a:endParaRPr/>
          </a:p>
        </p:txBody>
      </p:sp>
      <p:sp>
        <p:nvSpPr>
          <p:cNvPr id="317" name="Google Shape;317;p5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Popular supervised machine learning algorithm.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implements both Classification and Regression problems in ML.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a classifier that includes several decision trees instead of relying on one.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takes predictions from each tree and based on the majority votes of predictions, it predicts the final </a:t>
            </a:r>
            <a:r>
              <a:rPr lang="en" sz="1600"/>
              <a:t>output</a:t>
            </a:r>
            <a:r>
              <a:rPr lang="en" sz="1600"/>
              <a:t>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greater number of trees in the forest leads to higher accuracy and prevents the problem of overfitting.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choosing Random Forest Algorithm?</a:t>
            </a:r>
            <a:endParaRPr/>
          </a:p>
        </p:txBody>
      </p:sp>
      <p:sp>
        <p:nvSpPr>
          <p:cNvPr id="323" name="Google Shape;323;p6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provides a relatively higher accuracy rate.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data is </a:t>
            </a:r>
            <a:r>
              <a:rPr lang="en" sz="1600"/>
              <a:t>36,275 data points. It’s not a huge dataset but, Random forest handles big data well.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this dataset we wanted to predict if a hotel reservation made by a customer will be canceled or not. Here, we are trying to predict a label i.e canceled or not canceled. So, using a random forest classification model can be useful.</a:t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Random Forest Algorithm</a:t>
            </a:r>
            <a:endParaRPr/>
          </a:p>
        </p:txBody>
      </p:sp>
      <p:sp>
        <p:nvSpPr>
          <p:cNvPr id="329" name="Google Shape;329;p61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2B2B2B"/>
              </a:buClr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First, we define the features set and named it model_df. We dropped categorical columns "Booking_ID","room_type_reserved" and "market_segment_type"</a:t>
            </a:r>
            <a:endParaRPr sz="1400">
              <a:solidFill>
                <a:srgbClr val="2B2B2B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Next, we define the target set. Here, we used  the </a:t>
            </a:r>
            <a:r>
              <a:rPr lang="en" sz="1400">
                <a:highlight>
                  <a:srgbClr val="F5F5F5"/>
                </a:highlight>
              </a:rPr>
              <a:t>ravel()</a:t>
            </a:r>
            <a:r>
              <a:rPr lang="en" sz="1400">
                <a:solidFill>
                  <a:srgbClr val="2B2B2B"/>
                </a:solidFill>
              </a:rPr>
              <a:t> method, which performs the same procedure on our target set data as the </a:t>
            </a:r>
            <a:r>
              <a:rPr lang="en" sz="1400">
                <a:highlight>
                  <a:srgbClr val="F5F5F5"/>
                </a:highlight>
              </a:rPr>
              <a:t>values</a:t>
            </a:r>
            <a:r>
              <a:rPr lang="en" sz="1400">
                <a:solidFill>
                  <a:srgbClr val="2B2B2B"/>
                </a:solidFill>
              </a:rPr>
              <a:t> attribute. The target set here is “booking_status”</a:t>
            </a:r>
            <a:endParaRPr sz="1400">
              <a:solidFill>
                <a:srgbClr val="2B2B2B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Then, we split it into the training and testing sets.</a:t>
            </a:r>
            <a:endParaRPr sz="1400">
              <a:solidFill>
                <a:srgbClr val="2B2B2B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Lastly, we created the </a:t>
            </a:r>
            <a:r>
              <a:rPr lang="en" sz="1400">
                <a:highlight>
                  <a:srgbClr val="F5F5F5"/>
                </a:highlight>
              </a:rPr>
              <a:t>StandardScaler</a:t>
            </a:r>
            <a:r>
              <a:rPr lang="en" sz="1400">
                <a:solidFill>
                  <a:srgbClr val="2B2B2B"/>
                </a:solidFill>
              </a:rPr>
              <a:t> instance, fit the scaler with the training set, and scale the data.</a:t>
            </a:r>
            <a:endParaRPr sz="1400">
              <a:solidFill>
                <a:srgbClr val="2B2B2B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We created a random forest instance using the random forest classifier, </a:t>
            </a:r>
            <a:r>
              <a:rPr lang="en" sz="1400">
                <a:highlight>
                  <a:srgbClr val="F5F5F5"/>
                </a:highlight>
              </a:rPr>
              <a:t>RandomForestClassifier()</a:t>
            </a:r>
            <a:r>
              <a:rPr lang="en" sz="1400">
                <a:solidFill>
                  <a:srgbClr val="2B2B2B"/>
                </a:solidFill>
              </a:rPr>
              <a:t>.</a:t>
            </a:r>
            <a:endParaRPr sz="1400">
              <a:solidFill>
                <a:srgbClr val="2B2B2B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Finally, we fit the model with our training sets.</a:t>
            </a:r>
            <a:endParaRPr sz="1400">
              <a:solidFill>
                <a:srgbClr val="2B2B2B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Char char="●"/>
            </a:pPr>
            <a:r>
              <a:rPr lang="en" sz="1400">
                <a:solidFill>
                  <a:srgbClr val="2B2B2B"/>
                </a:solidFill>
              </a:rPr>
              <a:t>Then, made predictions using the scaled testing data.</a:t>
            </a:r>
            <a:endParaRPr sz="1400">
              <a:solidFill>
                <a:srgbClr val="2B2B2B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Evaluating the Model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62"/>
          <p:cNvSpPr txBox="1"/>
          <p:nvPr>
            <p:ph idx="1" type="body"/>
          </p:nvPr>
        </p:nvSpPr>
        <p:spPr>
          <a:xfrm>
            <a:off x="311700" y="1084350"/>
            <a:ext cx="86301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B2B2B"/>
                </a:solidFill>
              </a:rPr>
              <a:t>After making predictions on the scaled testing data, we analyzed how well our random forest model classifies loan applications by using the </a:t>
            </a:r>
            <a:r>
              <a:rPr lang="en" sz="1400">
                <a:highlight>
                  <a:srgbClr val="F5F5F5"/>
                </a:highlight>
              </a:rPr>
              <a:t>confusion_matrix</a:t>
            </a:r>
            <a:r>
              <a:rPr lang="en" sz="1400">
                <a:solidFill>
                  <a:srgbClr val="2B2B2B"/>
                </a:solidFill>
              </a:rPr>
              <a:t>.</a:t>
            </a:r>
            <a:endParaRPr sz="1400">
              <a:solidFill>
                <a:srgbClr val="2B2B2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B2B2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B2B2B"/>
                </a:solidFill>
              </a:rPr>
              <a:t>The accuracy of this model is 89%</a:t>
            </a:r>
            <a:endParaRPr sz="1400">
              <a:solidFill>
                <a:srgbClr val="2B2B2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B2B2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B2B2B"/>
              </a:solidFill>
            </a:endParaRPr>
          </a:p>
        </p:txBody>
      </p:sp>
      <p:pic>
        <p:nvPicPr>
          <p:cNvPr id="336" name="Google Shape;33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325" y="1978275"/>
            <a:ext cx="5147976" cy="26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342" name="Google Shape;342;p63"/>
          <p:cNvGraphicFramePr/>
          <p:nvPr/>
        </p:nvGraphicFramePr>
        <p:xfrm>
          <a:off x="61092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{8DF2AF30-C3C5-4F2B-B7C4-85791AFBC8D6}</a:tableStyleId>
              </a:tblPr>
              <a:tblGrid>
                <a:gridCol w="1567750"/>
                <a:gridCol w="1567750"/>
                <a:gridCol w="1567750"/>
                <a:gridCol w="1567750"/>
                <a:gridCol w="1567750"/>
              </a:tblGrid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Logistic Regression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Decision Tree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Random Forest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8E71C"/>
                    </a:solidFill>
                  </a:tcPr>
                </a:tc>
              </a:tr>
              <a:tr h="5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8E71C"/>
                    </a:solidFill>
                  </a:tcPr>
                </a:tc>
              </a:tr>
              <a:tr h="5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8E71C"/>
                    </a:solidFill>
                  </a:tcPr>
                </a:tc>
              </a:tr>
              <a:tr h="5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8E71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Reservation data set. Why?</a:t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 as a group wondered if we could help produce better forecasts and reduce </a:t>
            </a:r>
            <a:r>
              <a:rPr lang="en"/>
              <a:t>uncertainty</a:t>
            </a:r>
            <a:r>
              <a:rPr lang="en"/>
              <a:t> in business decisions taken by hotel management in the future.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Exploratory Data Analysis: factors that may impact pricing and cancellations.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Machine Learning: predict guest cancellation.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5"/>
          <p:cNvSpPr txBox="1"/>
          <p:nvPr>
            <p:ph idx="1" type="body"/>
          </p:nvPr>
        </p:nvSpPr>
        <p:spPr>
          <a:xfrm>
            <a:off x="354475" y="635850"/>
            <a:ext cx="8520600" cy="3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October is the busiest month, our recommendation is to increase the average room price for that month to increase hotel profits.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ncrease </a:t>
            </a:r>
            <a:r>
              <a:rPr lang="en"/>
              <a:t>marketing </a:t>
            </a:r>
            <a:r>
              <a:rPr lang="en"/>
              <a:t>efforts for offline, corporate and aviation segments, as they are significantly lower than online sales.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reduce cancellations with longer lead time and to avoid unoccupied rooms, the hotel should implement a stricter cancellation policy.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recommend creating packages for families to stay over the weekend on non-peak travel times.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recommend promoting the winter months by partnering with trade shows and hosting corporate events to increase hotel bookings.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- Technologies</a:t>
            </a:r>
            <a:endParaRPr/>
          </a:p>
        </p:txBody>
      </p:sp>
      <p:sp>
        <p:nvSpPr>
          <p:cNvPr id="358" name="Google Shape;358;p6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Python/Pandas/Sklearn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PostgreSQL/AWS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Tableau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Microsoft Powerpoint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Google Slides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64" name="Google Shape;364;p6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UM Data Analytics Modules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https://www.kaggle.com/datasets/ahsan81/hotel-reservations-classification-dataset</a:t>
            </a:r>
            <a:endParaRPr sz="2000" u="sng">
              <a:solidFill>
                <a:schemeClr val="hlink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hlink"/>
              </a:solidFill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https://www.statista.com/statistics/1186201/hotel-and-resort-industry-market-size-global/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Contributors</a:t>
            </a:r>
            <a:endParaRPr/>
          </a:p>
        </p:txBody>
      </p:sp>
      <p:sp>
        <p:nvSpPr>
          <p:cNvPr id="370" name="Google Shape;370;p6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Dominique Villacis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Bernardino Echeverria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Sausana Abraham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Sugandha Singh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955225"/>
            <a:ext cx="8520600" cy="32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"/>
              <a:t>The dataset has been taken from </a:t>
            </a:r>
            <a:r>
              <a:rPr b="1" lang="en"/>
              <a:t>Kaggle</a:t>
            </a:r>
            <a:r>
              <a:rPr lang="en"/>
              <a:t>.</a:t>
            </a:r>
            <a:endParaRPr/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"/>
              <a:t>It contains records of hotel reservations:</a:t>
            </a:r>
            <a:endParaRPr/>
          </a:p>
          <a:p>
            <a:pPr indent="-342900" lvl="0" marL="4572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36,275 data points</a:t>
            </a:r>
            <a:endParaRPr/>
          </a:p>
          <a:p>
            <a:pPr indent="-34290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 features. </a:t>
            </a:r>
            <a:endParaRPr/>
          </a:p>
          <a:p>
            <a:pPr indent="-34290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numerical columns and 3 categorical columns. 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0" title="video_datase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025" y="343525"/>
            <a:ext cx="5941950" cy="44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sure we have a clean dataset, so our results are not skewed, we took the following steps:</a:t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Checked null values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Checked duplicate values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Dropped column “</a:t>
            </a:r>
            <a:r>
              <a:rPr b="1" lang="en"/>
              <a:t>type_of_meal_plan”</a:t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Created a new column </a:t>
            </a:r>
            <a:r>
              <a:rPr b="1" lang="en"/>
              <a:t>“total_nights”</a:t>
            </a:r>
            <a:r>
              <a:rPr lang="en"/>
              <a:t> by adding “n_of_weekend nights” with “n_of_week_nights”</a:t>
            </a:r>
            <a:endParaRPr b="1"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475" y="815000"/>
            <a:ext cx="1565575" cy="35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3574" y="802125"/>
            <a:ext cx="1140550" cy="351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146" name="Google Shape;146;p32"/>
          <p:cNvSpPr txBox="1"/>
          <p:nvPr/>
        </p:nvSpPr>
        <p:spPr>
          <a:xfrm>
            <a:off x="344250" y="3804500"/>
            <a:ext cx="8455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“Action is one, two is coincidence, three of them forms a trend and suggests a pattern.”</a:t>
            </a:r>
            <a:endParaRPr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Thomas Vato</a:t>
            </a:r>
            <a:endParaRPr sz="47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sp>
        <p:nvSpPr>
          <p:cNvPr id="152" name="Google Shape;152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D1C1D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</a:rPr>
              <a:t>To get more in-depth insight into our data we analysed the following questions using python:</a:t>
            </a:r>
            <a:endParaRPr sz="1400">
              <a:solidFill>
                <a:srgbClr val="1D1C1D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1400"/>
              <a:buChar char="●"/>
            </a:pPr>
            <a:r>
              <a:rPr lang="en" sz="1400">
                <a:solidFill>
                  <a:srgbClr val="1D1C1D"/>
                </a:solidFill>
              </a:rPr>
              <a:t>What’s the average price? (Per day, per month)</a:t>
            </a:r>
            <a:endParaRPr sz="1400">
              <a:solidFill>
                <a:srgbClr val="1D1C1D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 longer total stays have lower average prices?</a:t>
            </a:r>
            <a:endParaRPr sz="1400"/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Char char="●"/>
            </a:pPr>
            <a:r>
              <a:rPr lang="en" sz="1400">
                <a:solidFill>
                  <a:srgbClr val="1D1C1D"/>
                </a:solidFill>
              </a:rPr>
              <a:t>What is the busiest month?</a:t>
            </a:r>
            <a:endParaRPr sz="1400">
              <a:solidFill>
                <a:srgbClr val="1D1C1D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D1C1D"/>
                </a:solidFill>
              </a:rPr>
              <a:t>Which time of the year has the longest reservations?</a:t>
            </a:r>
            <a:endParaRPr sz="1400">
              <a:solidFill>
                <a:srgbClr val="1D1C1D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D1C1D"/>
                </a:solidFill>
              </a:rPr>
              <a:t>Which months have more reservations with children? </a:t>
            </a:r>
            <a:endParaRPr sz="1400">
              <a:solidFill>
                <a:srgbClr val="1D1C1D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Which months include more reservations with weekends?</a:t>
            </a:r>
            <a:endParaRPr sz="1400"/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which segment do reservations come the most?</a:t>
            </a:r>
            <a:endParaRPr sz="1400"/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a longer lead time result in less cancellations?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