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embeddedFontLst>
    <p:embeddedFont>
      <p:font typeface="Playfair Display"/>
      <p:regular r:id="rId52"/>
      <p:bold r:id="rId53"/>
      <p:italic r:id="rId54"/>
      <p:boldItalic r:id="rId55"/>
    </p:embeddedFont>
    <p:embeddedFont>
      <p:font typeface="Montserrat"/>
      <p:regular r:id="rId56"/>
      <p:bold r:id="rId57"/>
      <p:italic r:id="rId58"/>
      <p:boldItalic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CDAB8-2245-4565-8A8B-02C417A9D88F}">
  <a:tblStyle styleId="{696CDAB8-2245-4565-8A8B-02C417A9D8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Oswald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swald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PlayfairDisplay-bold.fntdata"/><Relationship Id="rId52" Type="http://schemas.openxmlformats.org/officeDocument/2006/relationships/font" Target="fonts/PlayfairDisplay-regular.fntdata"/><Relationship Id="rId11" Type="http://schemas.openxmlformats.org/officeDocument/2006/relationships/slide" Target="slides/slide4.xml"/><Relationship Id="rId55" Type="http://schemas.openxmlformats.org/officeDocument/2006/relationships/font" Target="fonts/PlayfairDisplay-boldItalic.fntdata"/><Relationship Id="rId10" Type="http://schemas.openxmlformats.org/officeDocument/2006/relationships/slide" Target="slides/slide3.xml"/><Relationship Id="rId54" Type="http://schemas.openxmlformats.org/officeDocument/2006/relationships/font" Target="fonts/PlayfairDisplay-italic.fntdata"/><Relationship Id="rId13" Type="http://schemas.openxmlformats.org/officeDocument/2006/relationships/slide" Target="slides/slide6.xml"/><Relationship Id="rId57" Type="http://schemas.openxmlformats.org/officeDocument/2006/relationships/font" Target="fonts/Montserrat-bold.fntdata"/><Relationship Id="rId12" Type="http://schemas.openxmlformats.org/officeDocument/2006/relationships/slide" Target="slides/slide5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8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7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3aaa1a5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3aaa1a5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3aaa1a5d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3aaa1a5d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aaa1a5d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3aaa1a5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3aaa1a5d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3aaa1a5d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3aaa1a5d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3aaa1a5d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aaa1a5d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3aaa1a5d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aaa1a5d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aaa1a5d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aaa1a5d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3aaa1a5d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e2f1f09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e2f1f0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e2f1f09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e2f1f09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2f1f09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e2f1f09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e110f22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e110f22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dfa014e7a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dfa014e7a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dfa014e7a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dfa014e7a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dfa014e7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dfa014e7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e93d9a7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e93d9a7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e110f22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e110f22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e3b05faf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e3b05faf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e110f22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e110f22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e110f22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e110f22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e110f22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e110f22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e2f1f0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e2f1f0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5b7c2e4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5b7c2e4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5b7c2e4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5b7c2e4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5b7c2e4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5b7c2e4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de93d9a7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de93d9a7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de93d9a7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dde93d9a7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dc6402f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dc6402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5c9890d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5c9890d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5c9890d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5c9890d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6bd942c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6bd942c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e260642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de260642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3aaa1a5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3aaa1a5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e110f22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de110f22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f6bd942c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f6bd942c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e110f22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de110f22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5b7c2e4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5b7c2e4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3aaa1a5d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13aaa1a5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3aaa1a5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3aaa1a5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e2f1f09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e2f1f09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3aaa1a5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3aaa1a5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e110f22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e110f22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3aaa1a5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3aaa1a5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blic.tableau.com/app/profile/dominique.villacis/viz/Hotel_reservations/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kaggle.com/datasets/ahsan81/hotel-reservations-classification-dataset" TargetMode="External"/><Relationship Id="rId4" Type="http://schemas.openxmlformats.org/officeDocument/2006/relationships/hyperlink" Target="https://www.statista.com/statistics/1186201/hotel-and-resort-industry-market-size-global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NCKDhh5Sq5hXaWYtEIC0qD-FYg7gjdj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RESERVATIONS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An Analysis of Hotel Reservation Trends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average price?</a:t>
            </a:r>
            <a:endParaRPr/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311700" y="1234075"/>
            <a:ext cx="85206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</a:rPr>
              <a:t>Average price per month -  $103.4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725" y="1680300"/>
            <a:ext cx="4131225" cy="3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46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Do longer total stays have lower average prices?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our analysis the correlation value between longer stays and average prices, is: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0.02 (approx.)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shows a weak correlation. That means longer reservations have no minimal impact on average room prices.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What is the busiest month?</a:t>
            </a:r>
            <a:endParaRPr sz="2700"/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October is the busiest month.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800" y="1139125"/>
            <a:ext cx="4482350" cy="3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Which time of the year has the longest reservations?</a:t>
            </a:r>
            <a:endParaRPr sz="2700"/>
          </a:p>
        </p:txBody>
      </p:sp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</a:rPr>
              <a:t>Based on the chart we created, July </a:t>
            </a:r>
            <a:endParaRPr>
              <a:solidFill>
                <a:srgbClr val="1D1C1D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</a:rPr>
              <a:t>has the longest reservations. 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725" y="1436713"/>
            <a:ext cx="4136550" cy="29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Which months have more</a:t>
            </a:r>
            <a:r>
              <a:rPr lang="en"/>
              <a:t> reservations with children?</a:t>
            </a:r>
            <a:endParaRPr/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month of August seems to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have more reservations with kids.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973" y="1101756"/>
            <a:ext cx="4579324" cy="365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which segment do reservations come the most?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reservations come from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market segment.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467" y="1234075"/>
            <a:ext cx="4661333" cy="3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months include more reservations with weekends?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Jan, 2018 to Dec, 2018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October has the most 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weekends.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00" y="1244125"/>
            <a:ext cx="4572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Does a long lead time result in less cancellations?</a:t>
            </a:r>
            <a:endParaRPr sz="27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There is a negative correlation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</a:rPr>
              <a:t>-0.44 (approx.)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means, a longer lead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 in more cancellations.</a:t>
            </a:r>
            <a:endParaRPr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00" y="1234075"/>
            <a:ext cx="4201925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https://public.tableau.com/app/profile/dominique.villacis/viz/Hotel_reservations/Analysis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6668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Database creation and design process</a:t>
            </a:r>
            <a:endParaRPr sz="3000">
              <a:solidFill>
                <a:srgbClr val="000000"/>
              </a:solidFill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5"/>
          <p:cNvSpPr txBox="1"/>
          <p:nvPr>
            <p:ph idx="1" type="body"/>
          </p:nvPr>
        </p:nvSpPr>
        <p:spPr>
          <a:xfrm>
            <a:off x="311700" y="114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5600"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Purpose of the database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wanted to create a database so we could organize and store the data in a structured form and access it easily for our in-depth analysis.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highlight>
                <a:srgbClr val="F8E71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5600"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Organizing the information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cleaned the data by checking nulls and duplicate values.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dropped the column named “Meal_plan”, as it did not have relevant information to our analysis.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combined columns to create a new column named “total_nights”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Finally, we used the clean data to create our database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Database creation and design process</a:t>
            </a:r>
            <a:r>
              <a:rPr lang="en" sz="2700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2700"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14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Dividing the information into tables</a:t>
            </a:r>
            <a:endParaRPr sz="7200"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The database consists of 4 tables named </a:t>
            </a:r>
            <a:r>
              <a:rPr lang="en" sz="5600"/>
              <a:t>: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Customers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Bookings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customer_bookings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Clean_hotel_dataset</a:t>
            </a:r>
            <a:endParaRPr sz="5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 The tables were joined by using primary key</a:t>
            </a:r>
            <a:r>
              <a:rPr lang="en" sz="5600"/>
              <a:t> named: </a:t>
            </a: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Booking_ID.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50825" lvl="1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5082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5082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Database ERD</a:t>
            </a:r>
            <a:endParaRPr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47"/>
          <p:cNvSpPr txBox="1"/>
          <p:nvPr>
            <p:ph idx="1" type="body"/>
          </p:nvPr>
        </p:nvSpPr>
        <p:spPr>
          <a:xfrm>
            <a:off x="311700" y="1132050"/>
            <a:ext cx="84141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8E71C"/>
                </a:highlight>
              </a:rPr>
              <a:t>Below is the database ERD</a:t>
            </a:r>
            <a:r>
              <a:rPr b="1" lang="en" sz="1400"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" sz="1400">
                <a:highlight>
                  <a:srgbClr val="F8E71C"/>
                </a:highlight>
              </a:rPr>
              <a:t>with the different dataypes and primary key</a:t>
            </a:r>
            <a:endParaRPr b="1" sz="1400">
              <a:highlight>
                <a:srgbClr val="F8E71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rgbClr val="F8E7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13" y="1467175"/>
            <a:ext cx="8414185" cy="308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227675" y="320600"/>
            <a:ext cx="86046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r>
              <a:rPr lang="en"/>
              <a:t> AWS link</a:t>
            </a:r>
            <a:endParaRPr/>
          </a:p>
        </p:txBody>
      </p:sp>
      <p:sp>
        <p:nvSpPr>
          <p:cNvPr id="247" name="Google Shape;247;p48"/>
          <p:cNvSpPr txBox="1"/>
          <p:nvPr>
            <p:ph idx="1" type="body"/>
          </p:nvPr>
        </p:nvSpPr>
        <p:spPr>
          <a:xfrm>
            <a:off x="227675" y="947850"/>
            <a:ext cx="8781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646"/>
                </a:solidFill>
                <a:highlight>
                  <a:srgbClr val="FFFFFF"/>
                </a:highlight>
              </a:rPr>
              <a:t>PostgresSQL database instance  was created and hosted  on AWS and was connected to  </a:t>
            </a:r>
            <a:r>
              <a:rPr lang="en" sz="1600">
                <a:solidFill>
                  <a:srgbClr val="464646"/>
                </a:solidFill>
                <a:highlight>
                  <a:schemeClr val="lt1"/>
                </a:highlight>
              </a:rPr>
              <a:t>pgAdmin </a:t>
            </a:r>
            <a:r>
              <a:rPr lang="en" sz="1600">
                <a:solidFill>
                  <a:srgbClr val="464646"/>
                </a:solidFill>
                <a:highlight>
                  <a:srgbClr val="FFFFFF"/>
                </a:highlight>
              </a:rPr>
              <a:t> using the url of the endpoint from AWS</a:t>
            </a:r>
            <a:r>
              <a:rPr lang="en" sz="1600">
                <a:solidFill>
                  <a:srgbClr val="464646"/>
                </a:solidFill>
                <a:highlight>
                  <a:srgbClr val="FFFFFF"/>
                </a:highlight>
              </a:rPr>
              <a:t> ,the resulting  new server was  named </a:t>
            </a:r>
            <a:r>
              <a:rPr b="1" lang="en" sz="1600">
                <a:solidFill>
                  <a:srgbClr val="464646"/>
                </a:solidFill>
                <a:highlight>
                  <a:schemeClr val="lt1"/>
                </a:highlight>
              </a:rPr>
              <a:t>projectdb .</a:t>
            </a:r>
            <a:endParaRPr sz="1600">
              <a:solidFill>
                <a:srgbClr val="46464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64646"/>
              </a:solidFill>
              <a:highlight>
                <a:schemeClr val="lt1"/>
              </a:highlight>
            </a:endParaRPr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50" y="1705825"/>
            <a:ext cx="7508898" cy="31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59" name="Google Shape;259;p5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Logistic Regression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Support Vector Machine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Decision Tree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Random Forest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265" name="Google Shape;265;p5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Logistic regression is a classification algorithm, and is used when the classification problem is binary.</a:t>
            </a:r>
            <a:endParaRPr sz="17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objective of this model is to predict if reservations made by customers are going to be cancelled or not cancelled. </a:t>
            </a:r>
            <a:endParaRPr sz="17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first preprocessed the data to make sure we don’t have null or duplicated values. 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Logistic regression just accepts numeric values as input; we did an integer encoding to the target variable “booking_status” (cancelled: 0, not cancelled: 1).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proceeded to remove categorical columns and noisy features to prepare our model for the train and test set.</a:t>
            </a:r>
            <a:endParaRPr sz="17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 the model</a:t>
            </a:r>
            <a:endParaRPr/>
          </a:p>
        </p:txBody>
      </p:sp>
      <p:sp>
        <p:nvSpPr>
          <p:cNvPr id="271" name="Google Shape;271;p5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followed these steps: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1. 	Split data into training and testing, to learn and assess the performance of the model.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2. 	Create a Logistic Regression model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3. 	Fit the model using the training data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4. 	Make predictions (to create predictions for y-values we used the X_test set)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5. 	Validate the model with accuracy score, confusion matrix and 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973075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Accuracy score: 78%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Precision: 72%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Sensitivity/Recall: 54%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Although accuracy is quite high, 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it is important to evaluate the recall method as well and a 54% result is low for the analysis, which means that the logistics regression model did not perform well in this case.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77" name="Google Shape;2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73075"/>
            <a:ext cx="4555250" cy="3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has changed in the hospitality industry post pandemic and the elements that have been especially volatile and difficult to track are prices and cancellations. The cost of booking a hotel room plummeted in the early stages of the pandemic when nobody was traveling.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Analyse the trends of hotel reservations.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What market segment make the most reservations.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Costs.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Possible special requests from customers or any other interesting find.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Hotel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Model</a:t>
            </a:r>
            <a:endParaRPr/>
          </a:p>
        </p:txBody>
      </p:sp>
      <p:sp>
        <p:nvSpPr>
          <p:cNvPr id="284" name="Google Shape;284;p5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Support Vector Machine model as it is a binary classifier. This means that the possible outcomes are either cancelled or not cancelled.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the process of creating the model we encoded three of the columns, market segment type, room type reserved and booking status.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encoding this data was to use it in the SVM model. The data was transform from categorical into integers.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 and 1 for booking status, 0 for Cancelled and 1 for Not Cancelled.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Support Vector Machine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encoding the data, the next step was to remove unwanted columns from the data.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the encoded booking data as our y variable and for our x variable we removed Booking ID, and the uncoded room type reserved, market segment type and booking status, as well as the encoded booking which is our y variable.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was created using the </a:t>
            </a:r>
            <a:r>
              <a:rPr b="1" lang="en"/>
              <a:t>linear</a:t>
            </a:r>
            <a:r>
              <a:rPr b="1" lang="en"/>
              <a:t> kernel</a:t>
            </a:r>
            <a:r>
              <a:rPr lang="en"/>
              <a:t>, as data was 0 or 1.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this model we got an </a:t>
            </a:r>
            <a:r>
              <a:rPr b="1" lang="en"/>
              <a:t>accuracy </a:t>
            </a:r>
            <a:r>
              <a:rPr lang="en"/>
              <a:t>score of </a:t>
            </a:r>
            <a:r>
              <a:rPr b="1" lang="en"/>
              <a:t>80.23%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Support Vector Machine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5582375" y="1234075"/>
            <a:ext cx="324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Even though the </a:t>
            </a:r>
            <a:r>
              <a:rPr b="1" lang="en" sz="1700"/>
              <a:t>accuracy </a:t>
            </a:r>
            <a:r>
              <a:rPr lang="en" sz="1700"/>
              <a:t>of the model is 80%, we believe that for this model we need more cancelled reservations in order to make a better prediction, as </a:t>
            </a:r>
            <a:r>
              <a:rPr b="1" lang="en" sz="1700"/>
              <a:t>precision </a:t>
            </a:r>
            <a:r>
              <a:rPr lang="en" sz="1700"/>
              <a:t>and </a:t>
            </a:r>
            <a:r>
              <a:rPr b="1" lang="en" sz="1700"/>
              <a:t>recall </a:t>
            </a:r>
            <a:r>
              <a:rPr lang="en" sz="1700"/>
              <a:t>are 72% and 65%, respectively. </a:t>
            </a:r>
            <a:endParaRPr sz="1700"/>
          </a:p>
        </p:txBody>
      </p:sp>
      <p:pic>
        <p:nvPicPr>
          <p:cNvPr id="297" name="Google Shape;2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81888"/>
            <a:ext cx="50196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71363"/>
            <a:ext cx="48291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Model</a:t>
            </a:r>
            <a:endParaRPr/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66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Decision</a:t>
            </a:r>
            <a:r>
              <a:rPr lang="en" sz="1500">
                <a:solidFill>
                  <a:srgbClr val="2B2B2B"/>
                </a:solidFill>
              </a:rPr>
              <a:t> tree was chosen as </a:t>
            </a:r>
            <a:r>
              <a:rPr lang="en" sz="1500">
                <a:solidFill>
                  <a:srgbClr val="2B2B2B"/>
                </a:solidFill>
              </a:rPr>
              <a:t>it's</a:t>
            </a:r>
            <a:r>
              <a:rPr lang="en" sz="1500">
                <a:solidFill>
                  <a:srgbClr val="2B2B2B"/>
                </a:solidFill>
              </a:rPr>
              <a:t> easier to understand and require less time and fewer resources to create and </a:t>
            </a:r>
            <a:r>
              <a:rPr lang="en" sz="1400">
                <a:solidFill>
                  <a:srgbClr val="2B2B2B"/>
                </a:solidFill>
              </a:rPr>
              <a:t>because </a:t>
            </a:r>
            <a:r>
              <a:rPr lang="en" sz="1250">
                <a:solidFill>
                  <a:srgbClr val="3C4043"/>
                </a:solidFill>
                <a:highlight>
                  <a:srgbClr val="FFFFFF"/>
                </a:highlight>
              </a:rPr>
              <a:t>t</a:t>
            </a: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</a:rPr>
              <a:t>he dataset has a feature named </a:t>
            </a: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</a:rPr>
              <a:t>"</a:t>
            </a: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</a:rPr>
              <a:t> booking status” that is really important to a decision be taken.</a:t>
            </a:r>
            <a:endParaRPr sz="19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2B2B"/>
                </a:solidFill>
              </a:rPr>
              <a:t>T</a:t>
            </a:r>
            <a:r>
              <a:rPr lang="en" sz="1500">
                <a:solidFill>
                  <a:srgbClr val="2B2B2B"/>
                </a:solidFill>
              </a:rPr>
              <a:t>he dataset was split into  features (or inputs) and target (or outputs). 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The features set, </a:t>
            </a:r>
            <a:r>
              <a:rPr lang="en" sz="1400">
                <a:highlight>
                  <a:srgbClr val="F5F5F5"/>
                </a:highlight>
              </a:rPr>
              <a:t>X</a:t>
            </a:r>
            <a:r>
              <a:rPr lang="en" sz="1500">
                <a:solidFill>
                  <a:srgbClr val="2B2B2B"/>
                </a:solidFill>
              </a:rPr>
              <a:t>, is  copy of the</a:t>
            </a:r>
            <a:r>
              <a:rPr b="1" lang="en" sz="1500">
                <a:solidFill>
                  <a:srgbClr val="2B2B2B"/>
                </a:solidFill>
              </a:rPr>
              <a:t> </a:t>
            </a:r>
            <a:r>
              <a:rPr b="1" lang="en" sz="1400">
                <a:highlight>
                  <a:srgbClr val="F5F5F5"/>
                </a:highlight>
              </a:rPr>
              <a:t>bookin</a:t>
            </a:r>
            <a:r>
              <a:rPr b="1" lang="en" sz="1400">
                <a:highlight>
                  <a:srgbClr val="F5F5F5"/>
                </a:highlight>
              </a:rPr>
              <a:t>g dataset  </a:t>
            </a:r>
            <a:r>
              <a:rPr lang="en" sz="1500">
                <a:solidFill>
                  <a:srgbClr val="2B2B2B"/>
                </a:solidFill>
              </a:rPr>
              <a:t>without the booking_status . The target Y is the </a:t>
            </a:r>
            <a:r>
              <a:rPr b="1" lang="en" sz="1500">
                <a:solidFill>
                  <a:srgbClr val="2B2B2B"/>
                </a:solidFill>
              </a:rPr>
              <a:t>booking status</a:t>
            </a:r>
            <a:r>
              <a:rPr lang="en" sz="1500">
                <a:solidFill>
                  <a:srgbClr val="2B2B2B"/>
                </a:solidFill>
              </a:rPr>
              <a:t>, to predict  whether it will be cancelled or not. 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The data was then split into training and testing sets. Below is the Confusion matrix.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The Confusion matrix shows an accuracy of </a:t>
            </a:r>
            <a:r>
              <a:rPr b="1" lang="en" sz="1500">
                <a:solidFill>
                  <a:srgbClr val="2B2B2B"/>
                </a:solidFill>
              </a:rPr>
              <a:t>84.5%</a:t>
            </a:r>
            <a:r>
              <a:rPr lang="en" sz="1500">
                <a:solidFill>
                  <a:srgbClr val="2B2B2B"/>
                </a:solidFill>
              </a:rPr>
              <a:t>  and the precision and recall is not too low either.</a:t>
            </a:r>
            <a:endParaRPr sz="2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0" y="286950"/>
            <a:ext cx="8464799" cy="45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Random Forest Machine Learning Algorithm</a:t>
            </a:r>
            <a:endParaRPr/>
          </a:p>
        </p:txBody>
      </p:sp>
      <p:sp>
        <p:nvSpPr>
          <p:cNvPr id="316" name="Google Shape;316;p5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supervised machine learning algorithm.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implements both Classification and Regression problems in ML.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classifier that includes several decision trees instead of relying on one.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predictions from each tree and based on the majority votes of predictions, it predicts the final </a:t>
            </a:r>
            <a:r>
              <a:rPr lang="en" sz="1600"/>
              <a:t>output</a:t>
            </a:r>
            <a:r>
              <a:rPr lang="en" sz="1600"/>
              <a:t>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greater number of trees in the forest leads to higher accuracy and prevents the problem of overfitting.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choosing Random Forest Algorithm?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provides a relatively higher accuracy rate.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 is </a:t>
            </a:r>
            <a:r>
              <a:rPr lang="en" sz="1600"/>
              <a:t>36,275 data points. It’s not a huge dataset but, Random forest handles big data well.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this dataset we wanted to predict if a hotel reservation made by a customer will be canceled or not. Here, we are trying to predict a label i.e canceled or not canceled. So, using a random forest classification model can be useful.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Random Forest Algorithm</a:t>
            </a:r>
            <a:endParaRPr/>
          </a:p>
        </p:txBody>
      </p:sp>
      <p:sp>
        <p:nvSpPr>
          <p:cNvPr id="328" name="Google Shape;328;p6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First, we define the features set and named it model_df. We dropped categorical columns "Booking_ID","room_type_reserved" and "market_segment_type"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Next, we define the target set. Here, we used  the </a:t>
            </a:r>
            <a:r>
              <a:rPr lang="en" sz="1400">
                <a:highlight>
                  <a:srgbClr val="F5F5F5"/>
                </a:highlight>
              </a:rPr>
              <a:t>ravel()</a:t>
            </a:r>
            <a:r>
              <a:rPr lang="en" sz="1400">
                <a:solidFill>
                  <a:srgbClr val="2B2B2B"/>
                </a:solidFill>
              </a:rPr>
              <a:t> method, which performs the same procedure on our target set data as the </a:t>
            </a:r>
            <a:r>
              <a:rPr lang="en" sz="1400">
                <a:highlight>
                  <a:srgbClr val="F5F5F5"/>
                </a:highlight>
              </a:rPr>
              <a:t>values</a:t>
            </a:r>
            <a:r>
              <a:rPr lang="en" sz="1400">
                <a:solidFill>
                  <a:srgbClr val="2B2B2B"/>
                </a:solidFill>
              </a:rPr>
              <a:t> attribute. The target set here is “booking_status”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Then, we split it into the training and testing sets.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Lastly, we created the </a:t>
            </a:r>
            <a:r>
              <a:rPr lang="en" sz="1400">
                <a:highlight>
                  <a:srgbClr val="F5F5F5"/>
                </a:highlight>
              </a:rPr>
              <a:t>StandardScaler</a:t>
            </a:r>
            <a:r>
              <a:rPr lang="en" sz="1400">
                <a:solidFill>
                  <a:srgbClr val="2B2B2B"/>
                </a:solidFill>
              </a:rPr>
              <a:t> instance, fit the scaler with the training set, and scale the data.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We created a random forest instance using the random forest classifier, </a:t>
            </a:r>
            <a:r>
              <a:rPr lang="en" sz="1400">
                <a:highlight>
                  <a:srgbClr val="F5F5F5"/>
                </a:highlight>
              </a:rPr>
              <a:t>RandomForestClassifier()</a:t>
            </a:r>
            <a:r>
              <a:rPr lang="en" sz="1400">
                <a:solidFill>
                  <a:srgbClr val="2B2B2B"/>
                </a:solidFill>
              </a:rPr>
              <a:t>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Finally, we fit the model with our training sets.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Then, made predictions using the scaled testing data.</a:t>
            </a:r>
            <a:endParaRPr sz="1400">
              <a:solidFill>
                <a:srgbClr val="2B2B2B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Evaluating the Model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2"/>
          <p:cNvSpPr txBox="1"/>
          <p:nvPr>
            <p:ph idx="1" type="body"/>
          </p:nvPr>
        </p:nvSpPr>
        <p:spPr>
          <a:xfrm>
            <a:off x="311700" y="1084350"/>
            <a:ext cx="86301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2B2B"/>
                </a:solidFill>
              </a:rPr>
              <a:t>After making predictions on the scaled testing data, we analyzed how well our random forest model classifies loan applications by using the </a:t>
            </a:r>
            <a:r>
              <a:rPr lang="en" sz="1400">
                <a:highlight>
                  <a:srgbClr val="F5F5F5"/>
                </a:highlight>
              </a:rPr>
              <a:t>confusion_matrix</a:t>
            </a:r>
            <a:r>
              <a:rPr lang="en" sz="1400">
                <a:solidFill>
                  <a:srgbClr val="2B2B2B"/>
                </a:solidFill>
              </a:rPr>
              <a:t>.</a:t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2B2B"/>
                </a:solidFill>
              </a:rPr>
              <a:t>The accuracy of this model is 89%</a:t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B2B2B"/>
              </a:solidFill>
            </a:endParaRPr>
          </a:p>
        </p:txBody>
      </p:sp>
      <p:pic>
        <p:nvPicPr>
          <p:cNvPr id="335" name="Google Shape;3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325" y="1978275"/>
            <a:ext cx="5147976" cy="26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41" name="Google Shape;341;p63"/>
          <p:cNvGraphicFramePr/>
          <p:nvPr/>
        </p:nvGraphicFramePr>
        <p:xfrm>
          <a:off x="6109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{696CDAB8-2245-4565-8A8B-02C417A9D88F}</a:tableStyleId>
              </a:tblPr>
              <a:tblGrid>
                <a:gridCol w="1567750"/>
                <a:gridCol w="1567750"/>
                <a:gridCol w="1567750"/>
                <a:gridCol w="1567750"/>
                <a:gridCol w="156775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Decision Tree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8E71C"/>
                    </a:solidFill>
                  </a:tcPr>
                </a:tc>
              </a:tr>
              <a:tr h="5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8E71C"/>
                    </a:solidFill>
                  </a:tcPr>
                </a:tc>
              </a:tr>
              <a:tr h="5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8E71C"/>
                    </a:solidFill>
                  </a:tcPr>
                </a:tc>
              </a:tr>
              <a:tr h="5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8E71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Reservation data set. Why?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as a group wondered if we could help produce better forecasts and reduce </a:t>
            </a:r>
            <a:r>
              <a:rPr lang="en"/>
              <a:t>uncertainty</a:t>
            </a:r>
            <a:r>
              <a:rPr lang="en"/>
              <a:t> in business decisions taken by hotel management in the future.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Exploratory Data Analysis: factors that may impact pricing and cancellations.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Machine Learning: predict guest cancellation.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>
            <p:ph idx="1" type="body"/>
          </p:nvPr>
        </p:nvSpPr>
        <p:spPr>
          <a:xfrm>
            <a:off x="354475" y="635850"/>
            <a:ext cx="85206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October is the busiest month, our recommendation is to increase the average room price for that month to increase hotel profits.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ncrease </a:t>
            </a:r>
            <a:r>
              <a:rPr lang="en"/>
              <a:t>marketing </a:t>
            </a:r>
            <a:r>
              <a:rPr lang="en"/>
              <a:t>efforts for offline, corporate and aviation segments, as they are significantly lower than online sales.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reduce cancellations with longer lead time and to avoid unoccupied rooms, the hotel should implement a stricter cancellation policy.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creating packages for families to stay over the weekend on non-peak travel times.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promoting the winter months by partnering with trade shows and hosting corporate events to increase hotel bookings.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Technologies</a:t>
            </a:r>
            <a:endParaRPr/>
          </a:p>
        </p:txBody>
      </p:sp>
      <p:sp>
        <p:nvSpPr>
          <p:cNvPr id="357" name="Google Shape;357;p6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Python/Pandas/Sklearn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PostgreSQL/AWS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Tableau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Microsoft Powerpoint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Slides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63" name="Google Shape;363;p6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UM Data Analytics Modules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https://www.kaggle.com/datasets/ahsan81/hotel-reservations-classification-dataset</a:t>
            </a:r>
            <a:endParaRPr sz="2000" u="sng">
              <a:solidFill>
                <a:schemeClr val="hlink"/>
              </a:solidFill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https://www.statista.com/statistics/1186201/hotel-and-resort-industry-market-size-global/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</a:t>
            </a:r>
            <a:endParaRPr/>
          </a:p>
        </p:txBody>
      </p:sp>
      <p:sp>
        <p:nvSpPr>
          <p:cNvPr id="369" name="Google Shape;369;p6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Dominique Villacis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Bernardino Echeverria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Sausana Abraham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Sugandha Singh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955225"/>
            <a:ext cx="85206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/>
              <a:t>The dataset has been taken from </a:t>
            </a:r>
            <a:r>
              <a:rPr b="1" lang="en"/>
              <a:t>Kaggle</a:t>
            </a:r>
            <a:r>
              <a:rPr lang="en"/>
              <a:t>.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/>
              <a:t>It contains records of hotel reservations:</a:t>
            </a:r>
            <a:endParaRPr/>
          </a:p>
          <a:p>
            <a:pPr indent="-342900" lvl="0" marL="4572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36,275 data points</a:t>
            </a:r>
            <a:endParaRPr/>
          </a:p>
          <a:p>
            <a:pPr indent="-34290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 features. </a:t>
            </a:r>
            <a:endParaRPr/>
          </a:p>
          <a:p>
            <a:pPr indent="-34290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numerical columns and 3 categorical columns. 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 title="video_datase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343525"/>
            <a:ext cx="5941950" cy="44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sure we have a clean dataset, so our results are not skewed, we took the following steps: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Checked null values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Checked duplicate values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Dropped column “</a:t>
            </a:r>
            <a:r>
              <a:rPr b="1" lang="en"/>
              <a:t>type_of_meal_plan”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a new column </a:t>
            </a:r>
            <a:r>
              <a:rPr b="1" lang="en"/>
              <a:t>“total_nights”</a:t>
            </a:r>
            <a:r>
              <a:rPr lang="en"/>
              <a:t> by adding “n_of_weekend nights” with “n_of_week_nights”</a:t>
            </a:r>
            <a:endParaRPr b="1"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475" y="815000"/>
            <a:ext cx="1565575" cy="35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574" y="802125"/>
            <a:ext cx="1140550" cy="35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344250" y="3804500"/>
            <a:ext cx="845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“Action is one, two is coincidence, three of them forms a trend and suggests a pattern.”</a:t>
            </a:r>
            <a:endParaRPr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Thomas Vato</a:t>
            </a:r>
            <a:endParaRPr sz="47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</a:rPr>
              <a:t>To get more in-depth insight into our data we analysed the following questions using python: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What’s the average price? (Per day, per month)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 longer total stays have lower average prices?</a:t>
            </a:r>
            <a:endParaRPr sz="1400"/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What is the busiest month?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Which time of the year has the longest reservations?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Which months have more reservations with children? 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months include more reservations with weekends?</a:t>
            </a:r>
            <a:endParaRPr sz="1400"/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which segment do reservations come the most?</a:t>
            </a:r>
            <a:endParaRPr sz="1400"/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a longer lead time result in less cancellations?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