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Playfair Display"/>
      <p:regular r:id="rId45"/>
      <p:bold r:id="rId46"/>
      <p:italic r:id="rId47"/>
      <p:boldItalic r:id="rId48"/>
    </p:embeddedFont>
    <p:embeddedFont>
      <p:font typeface="Montserrat"/>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Oswald-regular.fntdata"/><Relationship Id="rId52"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3aaa1a5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3aaa1a5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3aaa1a5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3aaa1a5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3aaa1a5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3aaa1a5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3aaa1a5d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3aaa1a5d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3aaa1a5d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3aaa1a5d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3aaa1a5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3aaa1a5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e110f220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e110f220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dfa014e7a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dfa014e7a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dfa014e7a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dfa014e7a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dfa014e7a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dfa014e7a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aaa1a5d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aaa1a5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e110f22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e110f22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de110f22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e110f22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e110f220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e110f220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e110f22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e110f22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de93d9a7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dde93d9a7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de93d9a7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de93d9a7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de93d9a7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de93d9a7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5b7c2e4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5b7c2e4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5b7c2e4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5b7c2e4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5b7c2e4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5b7c2e4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aaa1a5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aaa1a5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dc6402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ddc6402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5c9890d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9890d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5c9890d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5c9890d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6bd942c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6bd942c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de110f22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de110f22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6bd942c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6bd942c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e110f22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de110f22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5b7c2e4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5b7c2e4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3aaa1a5d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3aaa1a5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3aaa1a5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3aaa1a5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aaa1a5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aaa1a5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3aaa1a5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3aaa1a5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e110f22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e110f22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3aaa1a5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3aaa1a5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3aaa1a5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3aaa1a5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6" name="Google Shape;9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kaggle.com/datasets/ahsan81/hotel-reservations-classification-dataset" TargetMode="External"/><Relationship Id="rId4" Type="http://schemas.openxmlformats.org/officeDocument/2006/relationships/hyperlink" Target="https://www.statista.com/statistics/1186201/hotel-and-resort-industry-market-size-globa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HOTEL RESERVATIONS</a:t>
            </a:r>
            <a:endParaRPr/>
          </a:p>
        </p:txBody>
      </p:sp>
      <p:sp>
        <p:nvSpPr>
          <p:cNvPr id="104" name="Google Shape;104;p25"/>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0"/>
              </a:spcAft>
              <a:buNone/>
            </a:pPr>
            <a:r>
              <a:rPr i="1" lang="en">
                <a:latin typeface="Arial"/>
                <a:ea typeface="Arial"/>
                <a:cs typeface="Arial"/>
                <a:sym typeface="Arial"/>
              </a:rPr>
              <a:t>An Analysis of Hotel Reservation trends</a:t>
            </a:r>
            <a:endParaRPr i="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What is the busiest month?</a:t>
            </a:r>
            <a:endParaRPr sz="2700"/>
          </a:p>
        </p:txBody>
      </p:sp>
      <p:sp>
        <p:nvSpPr>
          <p:cNvPr id="158" name="Google Shape;158;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October is the busiest month.</a:t>
            </a:r>
            <a:endParaRPr/>
          </a:p>
        </p:txBody>
      </p:sp>
      <p:pic>
        <p:nvPicPr>
          <p:cNvPr id="159" name="Google Shape;159;p34"/>
          <p:cNvPicPr preferRelativeResize="0"/>
          <p:nvPr/>
        </p:nvPicPr>
        <p:blipFill>
          <a:blip r:embed="rId3">
            <a:alphaModFix/>
          </a:blip>
          <a:stretch>
            <a:fillRect/>
          </a:stretch>
        </p:blipFill>
        <p:spPr>
          <a:xfrm>
            <a:off x="4184800" y="1139125"/>
            <a:ext cx="4482350" cy="342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Which time of the year has the longest reservations?</a:t>
            </a:r>
            <a:endParaRPr sz="2700"/>
          </a:p>
        </p:txBody>
      </p:sp>
      <p:sp>
        <p:nvSpPr>
          <p:cNvPr id="165" name="Google Shape;165;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457200" rtl="0" algn="just">
              <a:lnSpc>
                <a:spcPct val="90000"/>
              </a:lnSpc>
              <a:spcBef>
                <a:spcPts val="1000"/>
              </a:spcBef>
              <a:spcAft>
                <a:spcPts val="0"/>
              </a:spcAft>
              <a:buNone/>
            </a:pPr>
            <a:r>
              <a:t/>
            </a:r>
            <a:endParaRPr sz="1400">
              <a:solidFill>
                <a:srgbClr val="4A86E8"/>
              </a:solidFill>
            </a:endParaRPr>
          </a:p>
          <a:p>
            <a:pPr indent="0" lvl="0" marL="0" rtl="0" algn="just">
              <a:lnSpc>
                <a:spcPct val="90000"/>
              </a:lnSpc>
              <a:spcBef>
                <a:spcPts val="1000"/>
              </a:spcBef>
              <a:spcAft>
                <a:spcPts val="0"/>
              </a:spcAft>
              <a:buNone/>
            </a:pPr>
            <a:r>
              <a:rPr lang="en">
                <a:solidFill>
                  <a:srgbClr val="1D1C1D"/>
                </a:solidFill>
              </a:rPr>
              <a:t>Based on the chart we created, July </a:t>
            </a:r>
            <a:endParaRPr>
              <a:solidFill>
                <a:srgbClr val="1D1C1D"/>
              </a:solidFill>
            </a:endParaRPr>
          </a:p>
          <a:p>
            <a:pPr indent="0" lvl="0" marL="0" rtl="0" algn="just">
              <a:lnSpc>
                <a:spcPct val="90000"/>
              </a:lnSpc>
              <a:spcBef>
                <a:spcPts val="1000"/>
              </a:spcBef>
              <a:spcAft>
                <a:spcPts val="0"/>
              </a:spcAft>
              <a:buNone/>
            </a:pPr>
            <a:r>
              <a:rPr lang="en">
                <a:solidFill>
                  <a:srgbClr val="1D1C1D"/>
                </a:solidFill>
              </a:rPr>
              <a:t>has the longest reservations. </a:t>
            </a:r>
            <a:endParaRPr>
              <a:solidFill>
                <a:srgbClr val="1D1C1D"/>
              </a:solidFill>
            </a:endParaRPr>
          </a:p>
          <a:p>
            <a:pPr indent="0" lvl="0" marL="0" rtl="0" algn="l">
              <a:spcBef>
                <a:spcPts val="0"/>
              </a:spcBef>
              <a:spcAft>
                <a:spcPts val="1200"/>
              </a:spcAft>
              <a:buNone/>
            </a:pPr>
            <a:r>
              <a:t/>
            </a:r>
            <a:endParaRPr/>
          </a:p>
        </p:txBody>
      </p:sp>
      <p:pic>
        <p:nvPicPr>
          <p:cNvPr id="166" name="Google Shape;166;p35"/>
          <p:cNvPicPr preferRelativeResize="0"/>
          <p:nvPr/>
        </p:nvPicPr>
        <p:blipFill>
          <a:blip r:embed="rId3">
            <a:alphaModFix/>
          </a:blip>
          <a:stretch>
            <a:fillRect/>
          </a:stretch>
        </p:blipFill>
        <p:spPr>
          <a:xfrm>
            <a:off x="4325725" y="1436713"/>
            <a:ext cx="4136550" cy="292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90000"/>
              </a:lnSpc>
              <a:spcBef>
                <a:spcPts val="1000"/>
              </a:spcBef>
              <a:spcAft>
                <a:spcPts val="0"/>
              </a:spcAft>
              <a:buNone/>
            </a:pPr>
            <a:r>
              <a:rPr lang="en"/>
              <a:t>Which months have more</a:t>
            </a:r>
            <a:r>
              <a:rPr lang="en"/>
              <a:t> reservations with children?</a:t>
            </a:r>
            <a:endParaRPr/>
          </a:p>
        </p:txBody>
      </p:sp>
      <p:sp>
        <p:nvSpPr>
          <p:cNvPr id="172" name="Google Shape;172;p3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rPr lang="en"/>
              <a:t>The month of October seems to</a:t>
            </a:r>
            <a:endParaRPr/>
          </a:p>
          <a:p>
            <a:pPr indent="0" lvl="0" marL="0" rtl="0" algn="just">
              <a:lnSpc>
                <a:spcPct val="90000"/>
              </a:lnSpc>
              <a:spcBef>
                <a:spcPts val="1000"/>
              </a:spcBef>
              <a:spcAft>
                <a:spcPts val="0"/>
              </a:spcAft>
              <a:buNone/>
            </a:pPr>
            <a:r>
              <a:rPr lang="en"/>
              <a:t>have more reservations with kids. </a:t>
            </a:r>
            <a:endParaRPr/>
          </a:p>
          <a:p>
            <a:pPr indent="0" lvl="0" marL="0" rtl="0" algn="l">
              <a:spcBef>
                <a:spcPts val="0"/>
              </a:spcBef>
              <a:spcAft>
                <a:spcPts val="1200"/>
              </a:spcAft>
              <a:buNone/>
            </a:pPr>
            <a:r>
              <a:t/>
            </a:r>
            <a:endParaRPr/>
          </a:p>
        </p:txBody>
      </p:sp>
      <p:pic>
        <p:nvPicPr>
          <p:cNvPr id="173" name="Google Shape;173;p36"/>
          <p:cNvPicPr preferRelativeResize="0"/>
          <p:nvPr/>
        </p:nvPicPr>
        <p:blipFill>
          <a:blip r:embed="rId3">
            <a:alphaModFix/>
          </a:blip>
          <a:stretch>
            <a:fillRect/>
          </a:stretch>
        </p:blipFill>
        <p:spPr>
          <a:xfrm>
            <a:off x="4070074" y="966375"/>
            <a:ext cx="4647350" cy="365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which segment do reservations come the most?</a:t>
            </a:r>
            <a:endParaRPr/>
          </a:p>
        </p:txBody>
      </p:sp>
      <p:sp>
        <p:nvSpPr>
          <p:cNvPr id="179" name="Google Shape;179;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Most reservations come from the</a:t>
            </a:r>
            <a:endParaRPr/>
          </a:p>
          <a:p>
            <a:pPr indent="0" lvl="0" marL="0" rtl="0" algn="l">
              <a:spcBef>
                <a:spcPts val="1200"/>
              </a:spcBef>
              <a:spcAft>
                <a:spcPts val="1200"/>
              </a:spcAft>
              <a:buNone/>
            </a:pPr>
            <a:r>
              <a:rPr lang="en"/>
              <a:t>Online market segment.</a:t>
            </a:r>
            <a:endParaRPr/>
          </a:p>
        </p:txBody>
      </p:sp>
      <p:pic>
        <p:nvPicPr>
          <p:cNvPr id="180" name="Google Shape;180;p37"/>
          <p:cNvPicPr preferRelativeResize="0"/>
          <p:nvPr/>
        </p:nvPicPr>
        <p:blipFill>
          <a:blip r:embed="rId3">
            <a:alphaModFix/>
          </a:blip>
          <a:stretch>
            <a:fillRect/>
          </a:stretch>
        </p:blipFill>
        <p:spPr>
          <a:xfrm>
            <a:off x="4025467" y="1234075"/>
            <a:ext cx="4661333" cy="317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include more reservations with weekends?</a:t>
            </a:r>
            <a:endParaRPr/>
          </a:p>
        </p:txBody>
      </p:sp>
      <p:sp>
        <p:nvSpPr>
          <p:cNvPr id="186" name="Google Shape;186;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From Jan, 2018 to Dec, 2018</a:t>
            </a:r>
            <a:endParaRPr/>
          </a:p>
          <a:p>
            <a:pPr indent="0" lvl="0" marL="0" rtl="0" algn="l">
              <a:spcBef>
                <a:spcPts val="1200"/>
              </a:spcBef>
              <a:spcAft>
                <a:spcPts val="0"/>
              </a:spcAft>
              <a:buNone/>
            </a:pPr>
            <a:r>
              <a:rPr lang="en"/>
              <a:t>October has the most reservations</a:t>
            </a:r>
            <a:endParaRPr/>
          </a:p>
          <a:p>
            <a:pPr indent="0" lvl="0" marL="0" rtl="0" algn="l">
              <a:spcBef>
                <a:spcPts val="1200"/>
              </a:spcBef>
              <a:spcAft>
                <a:spcPts val="0"/>
              </a:spcAft>
              <a:buNone/>
            </a:pPr>
            <a:r>
              <a:rPr lang="en"/>
              <a:t>with weekends.</a:t>
            </a:r>
            <a:endParaRPr/>
          </a:p>
          <a:p>
            <a:pPr indent="0" lvl="0" marL="0" rtl="0" algn="l">
              <a:spcBef>
                <a:spcPts val="1200"/>
              </a:spcBef>
              <a:spcAft>
                <a:spcPts val="1200"/>
              </a:spcAft>
              <a:buNone/>
            </a:pPr>
            <a:r>
              <a:t/>
            </a:r>
            <a:endParaRPr/>
          </a:p>
        </p:txBody>
      </p:sp>
      <p:pic>
        <p:nvPicPr>
          <p:cNvPr id="187" name="Google Shape;187;p38"/>
          <p:cNvPicPr preferRelativeResize="0"/>
          <p:nvPr/>
        </p:nvPicPr>
        <p:blipFill>
          <a:blip r:embed="rId3">
            <a:alphaModFix/>
          </a:blip>
          <a:stretch>
            <a:fillRect/>
          </a:stretch>
        </p:blipFill>
        <p:spPr>
          <a:xfrm>
            <a:off x="4135200" y="1244125"/>
            <a:ext cx="4572000" cy="331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2700"/>
              <a:t>Does the longer lead time lead to more cancellations?</a:t>
            </a:r>
            <a:endParaRPr sz="2700"/>
          </a:p>
        </p:txBody>
      </p:sp>
      <p:sp>
        <p:nvSpPr>
          <p:cNvPr id="193" name="Google Shape;193;p3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There is a negative correlation</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2"/>
              </a:buClr>
              <a:buSzPts val="1100"/>
              <a:buFont typeface="Arial"/>
              <a:buNone/>
            </a:pPr>
            <a:r>
              <a:rPr b="1" lang="en">
                <a:highlight>
                  <a:srgbClr val="FFFFFF"/>
                </a:highlight>
              </a:rPr>
              <a:t>-0.4385379185883181</a:t>
            </a:r>
            <a:endParaRPr b="1">
              <a:highlight>
                <a:srgbClr val="FFFFFF"/>
              </a:highlight>
            </a:endParaRPr>
          </a:p>
          <a:p>
            <a:pPr indent="0" lvl="0" marL="0" rtl="0" algn="l">
              <a:spcBef>
                <a:spcPts val="0"/>
              </a:spcBef>
              <a:spcAft>
                <a:spcPts val="0"/>
              </a:spcAft>
              <a:buNone/>
            </a:pPr>
            <a:r>
              <a:t/>
            </a:r>
            <a:endParaRPr/>
          </a:p>
          <a:p>
            <a:pPr indent="0" lvl="0" marL="0" rtl="0" algn="l">
              <a:spcBef>
                <a:spcPts val="1200"/>
              </a:spcBef>
              <a:spcAft>
                <a:spcPts val="0"/>
              </a:spcAft>
              <a:buNone/>
            </a:pPr>
            <a:r>
              <a:rPr lang="en"/>
              <a:t>Which means, a longer lead time</a:t>
            </a:r>
            <a:endParaRPr/>
          </a:p>
          <a:p>
            <a:pPr indent="0" lvl="0" marL="0" rtl="0" algn="l">
              <a:spcBef>
                <a:spcPts val="1200"/>
              </a:spcBef>
              <a:spcAft>
                <a:spcPts val="1200"/>
              </a:spcAft>
              <a:buNone/>
            </a:pPr>
            <a:r>
              <a:rPr lang="en"/>
              <a:t>result in more cancellations.</a:t>
            </a:r>
            <a:endParaRPr/>
          </a:p>
        </p:txBody>
      </p:sp>
      <p:pic>
        <p:nvPicPr>
          <p:cNvPr id="194" name="Google Shape;194;p39"/>
          <p:cNvPicPr preferRelativeResize="0"/>
          <p:nvPr/>
        </p:nvPicPr>
        <p:blipFill>
          <a:blip r:embed="rId3">
            <a:alphaModFix/>
          </a:blip>
          <a:stretch>
            <a:fillRect/>
          </a:stretch>
        </p:blipFill>
        <p:spPr>
          <a:xfrm>
            <a:off x="4214800" y="1234075"/>
            <a:ext cx="4201925" cy="333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000000"/>
                </a:solidFill>
                <a:highlight>
                  <a:srgbClr val="F8E71C"/>
                </a:highlight>
                <a:latin typeface="Oswald"/>
                <a:ea typeface="Oswald"/>
                <a:cs typeface="Oswald"/>
                <a:sym typeface="Oswald"/>
              </a:rPr>
              <a:t>Database creation and design process</a:t>
            </a:r>
            <a:endParaRPr sz="3000">
              <a:solidFill>
                <a:srgbClr val="000000"/>
              </a:solidFill>
              <a:highlight>
                <a:srgbClr val="F8E71C"/>
              </a:highlight>
              <a:latin typeface="Oswald"/>
              <a:ea typeface="Oswald"/>
              <a:cs typeface="Oswald"/>
              <a:sym typeface="Oswald"/>
            </a:endParaRPr>
          </a:p>
          <a:p>
            <a:pPr indent="0" lvl="0" marL="0" rtl="0" algn="l">
              <a:spcBef>
                <a:spcPts val="0"/>
              </a:spcBef>
              <a:spcAft>
                <a:spcPts val="0"/>
              </a:spcAft>
              <a:buNone/>
            </a:pPr>
            <a:r>
              <a:t/>
            </a:r>
            <a:endParaRPr/>
          </a:p>
        </p:txBody>
      </p:sp>
      <p:sp>
        <p:nvSpPr>
          <p:cNvPr id="205" name="Google Shape;205;p41"/>
          <p:cNvSpPr txBox="1"/>
          <p:nvPr>
            <p:ph idx="1" type="body"/>
          </p:nvPr>
        </p:nvSpPr>
        <p:spPr>
          <a:xfrm>
            <a:off x="311700" y="1142275"/>
            <a:ext cx="8520600" cy="3416400"/>
          </a:xfrm>
          <a:prstGeom prst="rect">
            <a:avLst/>
          </a:prstGeom>
        </p:spPr>
        <p:txBody>
          <a:bodyPr anchorCtr="0" anchor="t" bIns="91425" lIns="91425" spcFirstLastPara="1" rIns="91425" wrap="square" tIns="91425">
            <a:normAutofit fontScale="25000" lnSpcReduction="20000"/>
          </a:bodyPr>
          <a:lstStyle/>
          <a:p>
            <a:pPr indent="-317500" lvl="0" marL="457200" rtl="0" algn="just">
              <a:spcBef>
                <a:spcPts val="0"/>
              </a:spcBef>
              <a:spcAft>
                <a:spcPts val="0"/>
              </a:spcAft>
              <a:buSzPct val="100000"/>
              <a:buFont typeface="Playfair Display"/>
              <a:buChar char="●"/>
            </a:pPr>
            <a:r>
              <a:rPr b="1" lang="en" sz="5600">
                <a:highlight>
                  <a:srgbClr val="F8E71C"/>
                </a:highlight>
                <a:latin typeface="Playfair Display"/>
                <a:ea typeface="Playfair Display"/>
                <a:cs typeface="Playfair Display"/>
                <a:sym typeface="Playfair Display"/>
              </a:rPr>
              <a:t>Purpose of the database</a:t>
            </a:r>
            <a:endParaRPr sz="5600">
              <a:latin typeface="Playfair Display"/>
              <a:ea typeface="Playfair Display"/>
              <a:cs typeface="Playfair Display"/>
              <a:sym typeface="Playfair Display"/>
            </a:endParaRPr>
          </a:p>
          <a:p>
            <a:pPr indent="0" lvl="0" marL="457200" rtl="0" algn="just">
              <a:spcBef>
                <a:spcPts val="1200"/>
              </a:spcBef>
              <a:spcAft>
                <a:spcPts val="0"/>
              </a:spcAft>
              <a:buNone/>
            </a:pPr>
            <a:r>
              <a:t/>
            </a:r>
            <a:endParaRPr sz="5600">
              <a:latin typeface="Playfair Display"/>
              <a:ea typeface="Playfair Display"/>
              <a:cs typeface="Playfair Display"/>
              <a:sym typeface="Playfair Display"/>
            </a:endParaRPr>
          </a:p>
          <a:p>
            <a:pPr indent="-317500" lvl="1" marL="914400" rtl="0" algn="just">
              <a:spcBef>
                <a:spcPts val="1200"/>
              </a:spcBef>
              <a:spcAft>
                <a:spcPts val="0"/>
              </a:spcAft>
              <a:buSzPct val="100000"/>
              <a:buFont typeface="Playfair Display"/>
              <a:buChar char="○"/>
            </a:pPr>
            <a:r>
              <a:rPr lang="en" sz="5600">
                <a:latin typeface="Playfair Display"/>
                <a:ea typeface="Playfair Display"/>
                <a:cs typeface="Playfair Display"/>
                <a:sym typeface="Playfair Display"/>
              </a:rPr>
              <a:t>We wanted to create a database so we could organize and store the data in a structured form and access it easily for our in-depth analysis.</a:t>
            </a:r>
            <a:endParaRPr sz="5600">
              <a:latin typeface="Playfair Display"/>
              <a:ea typeface="Playfair Display"/>
              <a:cs typeface="Playfair Display"/>
              <a:sym typeface="Playfair Display"/>
            </a:endParaRPr>
          </a:p>
          <a:p>
            <a:pPr indent="0" lvl="0" marL="914400" rtl="0" algn="just">
              <a:spcBef>
                <a:spcPts val="1200"/>
              </a:spcBef>
              <a:spcAft>
                <a:spcPts val="0"/>
              </a:spcAft>
              <a:buNone/>
            </a:pPr>
            <a:r>
              <a:t/>
            </a:r>
            <a:endParaRPr sz="5600">
              <a:highlight>
                <a:srgbClr val="F8E71C"/>
              </a:highlight>
              <a:latin typeface="Playfair Display"/>
              <a:ea typeface="Playfair Display"/>
              <a:cs typeface="Playfair Display"/>
              <a:sym typeface="Playfair Display"/>
            </a:endParaRPr>
          </a:p>
          <a:p>
            <a:pPr indent="-317500" lvl="0" marL="457200" rtl="0" algn="just">
              <a:spcBef>
                <a:spcPts val="1200"/>
              </a:spcBef>
              <a:spcAft>
                <a:spcPts val="0"/>
              </a:spcAft>
              <a:buSzPct val="100000"/>
              <a:buFont typeface="Playfair Display"/>
              <a:buChar char="●"/>
            </a:pPr>
            <a:r>
              <a:rPr b="1" lang="en" sz="5600">
                <a:highlight>
                  <a:srgbClr val="F8E71C"/>
                </a:highlight>
                <a:latin typeface="Playfair Display"/>
                <a:ea typeface="Playfair Display"/>
                <a:cs typeface="Playfair Display"/>
                <a:sym typeface="Playfair Display"/>
              </a:rPr>
              <a:t>Organizing the information</a:t>
            </a:r>
            <a:endParaRPr sz="5600">
              <a:latin typeface="Playfair Display"/>
              <a:ea typeface="Playfair Display"/>
              <a:cs typeface="Playfair Display"/>
              <a:sym typeface="Playfair Display"/>
            </a:endParaRPr>
          </a:p>
          <a:p>
            <a:pPr indent="0" lvl="0" marL="457200" rtl="0" algn="just">
              <a:spcBef>
                <a:spcPts val="1200"/>
              </a:spcBef>
              <a:spcAft>
                <a:spcPts val="0"/>
              </a:spcAft>
              <a:buNone/>
            </a:pPr>
            <a:r>
              <a:t/>
            </a:r>
            <a:endParaRPr sz="5600">
              <a:latin typeface="Playfair Display"/>
              <a:ea typeface="Playfair Display"/>
              <a:cs typeface="Playfair Display"/>
              <a:sym typeface="Playfair Display"/>
            </a:endParaRPr>
          </a:p>
          <a:p>
            <a:pPr indent="-317500" lvl="1" marL="914400" rtl="0" algn="just">
              <a:spcBef>
                <a:spcPts val="1200"/>
              </a:spcBef>
              <a:spcAft>
                <a:spcPts val="0"/>
              </a:spcAft>
              <a:buSzPct val="100000"/>
              <a:buFont typeface="Playfair Display"/>
              <a:buChar char="○"/>
            </a:pPr>
            <a:r>
              <a:rPr lang="en" sz="5600">
                <a:latin typeface="Playfair Display"/>
                <a:ea typeface="Playfair Display"/>
                <a:cs typeface="Playfair Display"/>
                <a:sym typeface="Playfair Display"/>
              </a:rPr>
              <a:t>We cleaned the data by checking null and duplicate values.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We dropped the column “Meal_plan”, as it did not have relevant information to our analysis.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We combined columns to create a new column “total_nights”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Finally, we used the cleaned data to create our database</a:t>
            </a:r>
            <a:endParaRPr sz="5600">
              <a:latin typeface="Playfair Display"/>
              <a:ea typeface="Playfair Display"/>
              <a:cs typeface="Playfair Display"/>
              <a:sym typeface="Playfair Display"/>
            </a:endParaRPr>
          </a:p>
          <a:p>
            <a:pPr indent="0" lvl="0" marL="0" rtl="0" algn="just">
              <a:spcBef>
                <a:spcPts val="1200"/>
              </a:spcBef>
              <a:spcAft>
                <a:spcPts val="0"/>
              </a:spcAft>
              <a:buNone/>
            </a:pPr>
            <a:r>
              <a:t/>
            </a:r>
            <a:endParaRPr sz="5600">
              <a:latin typeface="Playfair Display"/>
              <a:ea typeface="Playfair Display"/>
              <a:cs typeface="Playfair Display"/>
              <a:sym typeface="Playfair Display"/>
            </a:endParaRPr>
          </a:p>
          <a:p>
            <a:pPr indent="0" lvl="0" marL="0" rtl="0" algn="l">
              <a:spcBef>
                <a:spcPts val="1200"/>
              </a:spcBef>
              <a:spcAft>
                <a:spcPts val="0"/>
              </a:spcAft>
              <a:buNone/>
            </a:pPr>
            <a:r>
              <a:t/>
            </a:r>
            <a:endParaRPr b="1" sz="5600">
              <a:latin typeface="Playfair Display"/>
              <a:ea typeface="Playfair Display"/>
              <a:cs typeface="Playfair Display"/>
              <a:sym typeface="Playfair Display"/>
            </a:endParaRPr>
          </a:p>
          <a:p>
            <a:pPr indent="0" lvl="0" marL="0" rtl="0" algn="l">
              <a:spcBef>
                <a:spcPts val="1200"/>
              </a:spcBef>
              <a:spcAft>
                <a:spcPts val="0"/>
              </a:spcAft>
              <a:buNone/>
            </a:pPr>
            <a:r>
              <a:t/>
            </a:r>
            <a:endParaRPr b="1">
              <a:latin typeface="Playfair Display"/>
              <a:ea typeface="Playfair Display"/>
              <a:cs typeface="Playfair Display"/>
              <a:sym typeface="Playfair Display"/>
            </a:endParaRPr>
          </a:p>
          <a:p>
            <a:pPr indent="0" lvl="0" marL="0" rtl="0" algn="l">
              <a:spcBef>
                <a:spcPts val="1200"/>
              </a:spcBef>
              <a:spcAft>
                <a:spcPts val="0"/>
              </a:spcAft>
              <a:buNone/>
            </a:pPr>
            <a:r>
              <a:t/>
            </a:r>
            <a:endParaRPr b="1">
              <a:latin typeface="Playfair Display"/>
              <a:ea typeface="Playfair Display"/>
              <a:cs typeface="Playfair Display"/>
              <a:sym typeface="Playfair Display"/>
            </a:endParaRPr>
          </a:p>
          <a:p>
            <a:pPr indent="0" lvl="0" marL="0" rtl="0" algn="l">
              <a:spcBef>
                <a:spcPts val="1200"/>
              </a:spcBef>
              <a:spcAft>
                <a:spcPts val="1200"/>
              </a:spcAft>
              <a:buNone/>
            </a:pPr>
            <a:r>
              <a:t/>
            </a:r>
            <a:endParaRPr b="1">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000">
                <a:highlight>
                  <a:srgbClr val="F8E71C"/>
                </a:highlight>
                <a:latin typeface="Oswald"/>
                <a:ea typeface="Oswald"/>
                <a:cs typeface="Oswald"/>
                <a:sym typeface="Oswald"/>
              </a:rPr>
              <a:t>Database creation and design process</a:t>
            </a:r>
            <a:r>
              <a:rPr lang="en" sz="2700">
                <a:highlight>
                  <a:srgbClr val="F8E71C"/>
                </a:highlight>
                <a:latin typeface="Oswald"/>
                <a:ea typeface="Oswald"/>
                <a:cs typeface="Oswald"/>
                <a:sym typeface="Oswald"/>
              </a:rPr>
              <a:t> </a:t>
            </a:r>
            <a:endParaRPr sz="2700">
              <a:highlight>
                <a:srgbClr val="F8E71C"/>
              </a:highlight>
              <a:latin typeface="Oswald"/>
              <a:ea typeface="Oswald"/>
              <a:cs typeface="Oswald"/>
              <a:sym typeface="Oswald"/>
            </a:endParaRPr>
          </a:p>
        </p:txBody>
      </p:sp>
      <p:sp>
        <p:nvSpPr>
          <p:cNvPr id="211" name="Google Shape;211;p42"/>
          <p:cNvSpPr txBox="1"/>
          <p:nvPr>
            <p:ph idx="1" type="body"/>
          </p:nvPr>
        </p:nvSpPr>
        <p:spPr>
          <a:xfrm>
            <a:off x="311700" y="11422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7200">
                <a:highlight>
                  <a:srgbClr val="F8E71C"/>
                </a:highlight>
                <a:latin typeface="Oswald"/>
                <a:ea typeface="Oswald"/>
                <a:cs typeface="Oswald"/>
                <a:sym typeface="Oswald"/>
              </a:rPr>
              <a:t>Dividing the information into tables</a:t>
            </a:r>
            <a:endParaRPr sz="7200">
              <a:highlight>
                <a:srgbClr val="F8E71C"/>
              </a:highlight>
              <a:latin typeface="Oswald"/>
              <a:ea typeface="Oswald"/>
              <a:cs typeface="Oswald"/>
              <a:sym typeface="Oswald"/>
            </a:endParaRPr>
          </a:p>
          <a:p>
            <a:pPr indent="0" lvl="0" marL="0" rtl="0" algn="just">
              <a:spcBef>
                <a:spcPts val="1200"/>
              </a:spcBef>
              <a:spcAft>
                <a:spcPts val="0"/>
              </a:spcAft>
              <a:buNone/>
            </a:pPr>
            <a:r>
              <a:t/>
            </a:r>
            <a:endParaRPr sz="7200">
              <a:highlight>
                <a:srgbClr val="F8E71C"/>
              </a:highlight>
              <a:latin typeface="Oswald"/>
              <a:ea typeface="Oswald"/>
              <a:cs typeface="Oswald"/>
              <a:sym typeface="Oswald"/>
            </a:endParaRPr>
          </a:p>
          <a:p>
            <a:pPr indent="-317500" lvl="0" marL="457200" rtl="0" algn="just">
              <a:spcBef>
                <a:spcPts val="1200"/>
              </a:spcBef>
              <a:spcAft>
                <a:spcPts val="0"/>
              </a:spcAft>
              <a:buSzPct val="100000"/>
              <a:buFont typeface="Playfair Display"/>
              <a:buChar char="●"/>
            </a:pPr>
            <a:r>
              <a:rPr lang="en" sz="5600">
                <a:latin typeface="Playfair Display"/>
                <a:ea typeface="Playfair Display"/>
                <a:cs typeface="Playfair Display"/>
                <a:sym typeface="Playfair Display"/>
              </a:rPr>
              <a:t>We used postgres.</a:t>
            </a:r>
            <a:endParaRPr sz="5600">
              <a:latin typeface="Playfair Display"/>
              <a:ea typeface="Playfair Display"/>
              <a:cs typeface="Playfair Display"/>
              <a:sym typeface="Playfair Display"/>
            </a:endParaRPr>
          </a:p>
          <a:p>
            <a:pPr indent="-317500" lvl="0" marL="4572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The database consists of 4 tables</a:t>
            </a:r>
            <a:r>
              <a:rPr lang="en" sz="5600"/>
              <a:t>:</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Customers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Bookings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customer_bookings</a:t>
            </a:r>
            <a:endParaRPr sz="5600">
              <a:latin typeface="Playfair Display"/>
              <a:ea typeface="Playfair Display"/>
              <a:cs typeface="Playfair Display"/>
              <a:sym typeface="Playfair Display"/>
            </a:endParaRPr>
          </a:p>
          <a:p>
            <a:pPr indent="-317500" lvl="1" marL="9144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Clean_hotel_dataset</a:t>
            </a:r>
            <a:endParaRPr sz="5600"/>
          </a:p>
          <a:p>
            <a:pPr indent="-317500" lvl="0" marL="457200" rtl="0" algn="just">
              <a:spcBef>
                <a:spcPts val="0"/>
              </a:spcBef>
              <a:spcAft>
                <a:spcPts val="0"/>
              </a:spcAft>
              <a:buSzPct val="100000"/>
              <a:buFont typeface="Playfair Display"/>
              <a:buChar char="●"/>
            </a:pPr>
            <a:r>
              <a:rPr lang="en" sz="5600">
                <a:latin typeface="Playfair Display"/>
                <a:ea typeface="Playfair Display"/>
                <a:cs typeface="Playfair Display"/>
                <a:sym typeface="Playfair Display"/>
              </a:rPr>
              <a:t> The tables were joined by using primary key</a:t>
            </a:r>
            <a:r>
              <a:rPr lang="en" sz="5600"/>
              <a:t>: </a:t>
            </a:r>
            <a:r>
              <a:rPr lang="en" sz="5600">
                <a:latin typeface="Playfair Display"/>
                <a:ea typeface="Playfair Display"/>
                <a:cs typeface="Playfair Display"/>
                <a:sym typeface="Playfair Display"/>
              </a:rPr>
              <a:t>Booking_ID.</a:t>
            </a:r>
            <a:endParaRPr sz="5600">
              <a:latin typeface="Playfair Display"/>
              <a:ea typeface="Playfair Display"/>
              <a:cs typeface="Playfair Display"/>
              <a:sym typeface="Playfair Display"/>
            </a:endParaRPr>
          </a:p>
          <a:p>
            <a:pPr indent="0" lvl="0" marL="914400" rtl="0" algn="just">
              <a:spcBef>
                <a:spcPts val="1200"/>
              </a:spcBef>
              <a:spcAft>
                <a:spcPts val="0"/>
              </a:spcAft>
              <a:buNone/>
            </a:pPr>
            <a:r>
              <a:t/>
            </a:r>
            <a:endParaRPr sz="7200">
              <a:solidFill>
                <a:schemeClr val="dk1"/>
              </a:solidFill>
              <a:latin typeface="Playfair Display"/>
              <a:ea typeface="Playfair Display"/>
              <a:cs typeface="Playfair Display"/>
              <a:sym typeface="Playfair Display"/>
            </a:endParaRPr>
          </a:p>
          <a:p>
            <a:pPr indent="0" lvl="0" marL="457200" rtl="0" algn="l">
              <a:spcBef>
                <a:spcPts val="1200"/>
              </a:spcBef>
              <a:spcAft>
                <a:spcPts val="0"/>
              </a:spcAft>
              <a:buNone/>
            </a:pPr>
            <a:r>
              <a:t/>
            </a:r>
            <a:endParaRPr b="1" sz="7200">
              <a:latin typeface="Playfair Display"/>
              <a:ea typeface="Playfair Display"/>
              <a:cs typeface="Playfair Display"/>
              <a:sym typeface="Playfair Display"/>
            </a:endParaRPr>
          </a:p>
          <a:p>
            <a:pPr indent="0" lvl="0" marL="0" rtl="0" algn="l">
              <a:spcBef>
                <a:spcPts val="1200"/>
              </a:spcBef>
              <a:spcAft>
                <a:spcPts val="0"/>
              </a:spcAft>
              <a:buNone/>
            </a:pPr>
            <a:r>
              <a:t/>
            </a:r>
            <a:endParaRPr b="1" sz="7200">
              <a:latin typeface="Playfair Display"/>
              <a:ea typeface="Playfair Display"/>
              <a:cs typeface="Playfair Display"/>
              <a:sym typeface="Playfair Display"/>
            </a:endParaRPr>
          </a:p>
          <a:p>
            <a:pPr indent="0" lvl="0" marL="914400" rtl="0" algn="l">
              <a:spcBef>
                <a:spcPts val="1200"/>
              </a:spcBef>
              <a:spcAft>
                <a:spcPts val="0"/>
              </a:spcAft>
              <a:buNone/>
            </a:pPr>
            <a:r>
              <a:t/>
            </a:r>
            <a:endParaRPr b="1">
              <a:latin typeface="Playfair Display"/>
              <a:ea typeface="Playfair Display"/>
              <a:cs typeface="Playfair Display"/>
              <a:sym typeface="Playfair Display"/>
            </a:endParaRPr>
          </a:p>
          <a:p>
            <a:pPr indent="-250825" lvl="1" marL="914400" rtl="0" algn="l">
              <a:spcBef>
                <a:spcPts val="1200"/>
              </a:spcBef>
              <a:spcAft>
                <a:spcPts val="0"/>
              </a:spcAft>
              <a:buSzPct val="100000"/>
              <a:buFont typeface="Playfair Display"/>
              <a:buChar char="○"/>
            </a:pPr>
            <a:r>
              <a:t/>
            </a:r>
            <a:endParaRPr b="1">
              <a:latin typeface="Playfair Display"/>
              <a:ea typeface="Playfair Display"/>
              <a:cs typeface="Playfair Display"/>
              <a:sym typeface="Playfair Display"/>
            </a:endParaRPr>
          </a:p>
          <a:p>
            <a:pPr indent="-250825" lvl="1" marL="914400" rtl="0" algn="l">
              <a:spcBef>
                <a:spcPts val="0"/>
              </a:spcBef>
              <a:spcAft>
                <a:spcPts val="0"/>
              </a:spcAft>
              <a:buSzPct val="100000"/>
              <a:buFont typeface="Playfair Display"/>
              <a:buChar char="○"/>
            </a:pPr>
            <a:r>
              <a:t/>
            </a:r>
            <a:endParaRPr b="1">
              <a:latin typeface="Playfair Display"/>
              <a:ea typeface="Playfair Display"/>
              <a:cs typeface="Playfair Display"/>
              <a:sym typeface="Playfair Display"/>
            </a:endParaRPr>
          </a:p>
          <a:p>
            <a:pPr indent="-250825" lvl="1" marL="914400" rtl="0" algn="l">
              <a:spcBef>
                <a:spcPts val="0"/>
              </a:spcBef>
              <a:spcAft>
                <a:spcPts val="0"/>
              </a:spcAft>
              <a:buSzPct val="100000"/>
              <a:buFont typeface="Playfair Display"/>
              <a:buChar char="○"/>
            </a:pPr>
            <a:r>
              <a:t/>
            </a:r>
            <a:endParaRPr b="1">
              <a:latin typeface="Playfair Display"/>
              <a:ea typeface="Playfair Display"/>
              <a:cs typeface="Playfair Display"/>
              <a:sym typeface="Playfair Display"/>
            </a:endParaRPr>
          </a:p>
          <a:p>
            <a:pPr indent="0" lvl="0" marL="457200" rtl="0" algn="l">
              <a:spcBef>
                <a:spcPts val="1200"/>
              </a:spcBef>
              <a:spcAft>
                <a:spcPts val="0"/>
              </a:spcAft>
              <a:buNone/>
            </a:pPr>
            <a:r>
              <a:t/>
            </a:r>
            <a:endParaRPr b="1">
              <a:latin typeface="Playfair Display"/>
              <a:ea typeface="Playfair Display"/>
              <a:cs typeface="Playfair Display"/>
              <a:sym typeface="Playfair Display"/>
            </a:endParaRPr>
          </a:p>
          <a:p>
            <a:pPr indent="0" lvl="0" marL="457200" rtl="0" algn="l">
              <a:spcBef>
                <a:spcPts val="1200"/>
              </a:spcBef>
              <a:spcAft>
                <a:spcPts val="0"/>
              </a:spcAft>
              <a:buNone/>
            </a:pPr>
            <a:r>
              <a:t/>
            </a:r>
            <a:endParaRPr b="1">
              <a:latin typeface="Playfair Display"/>
              <a:ea typeface="Playfair Display"/>
              <a:cs typeface="Playfair Display"/>
              <a:sym typeface="Playfair Display"/>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8E71C"/>
                </a:highlight>
                <a:latin typeface="Oswald"/>
                <a:ea typeface="Oswald"/>
                <a:cs typeface="Oswald"/>
                <a:sym typeface="Oswald"/>
              </a:rPr>
              <a:t>Database ERD</a:t>
            </a:r>
            <a:endParaRPr>
              <a:highlight>
                <a:srgbClr val="F8E71C"/>
              </a:highlight>
              <a:latin typeface="Oswald"/>
              <a:ea typeface="Oswald"/>
              <a:cs typeface="Oswald"/>
              <a:sym typeface="Oswald"/>
            </a:endParaRPr>
          </a:p>
        </p:txBody>
      </p:sp>
      <p:sp>
        <p:nvSpPr>
          <p:cNvPr id="217" name="Google Shape;217;p43"/>
          <p:cNvSpPr txBox="1"/>
          <p:nvPr>
            <p:ph idx="1" type="body"/>
          </p:nvPr>
        </p:nvSpPr>
        <p:spPr>
          <a:xfrm>
            <a:off x="311700" y="1132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highlight>
                  <a:srgbClr val="F8E71C"/>
                </a:highlight>
                <a:latin typeface="Playfair Display"/>
                <a:ea typeface="Playfair Display"/>
                <a:cs typeface="Playfair Display"/>
                <a:sym typeface="Playfair Display"/>
              </a:rPr>
              <a:t>Specify primary keys and set up table relationships </a:t>
            </a:r>
            <a:endParaRPr b="1" sz="1400">
              <a:highlight>
                <a:srgbClr val="F8E71C"/>
              </a:highlight>
              <a:latin typeface="Playfair Display"/>
              <a:ea typeface="Playfair Display"/>
              <a:cs typeface="Playfair Display"/>
              <a:sym typeface="Playfair Display"/>
            </a:endParaRPr>
          </a:p>
          <a:p>
            <a:pPr indent="0" lvl="0" marL="0" rtl="0" algn="l">
              <a:spcBef>
                <a:spcPts val="1200"/>
              </a:spcBef>
              <a:spcAft>
                <a:spcPts val="0"/>
              </a:spcAft>
              <a:buNone/>
            </a:pPr>
            <a:r>
              <a:t/>
            </a:r>
            <a:endParaRPr b="1">
              <a:latin typeface="Playfair Display"/>
              <a:ea typeface="Playfair Display"/>
              <a:cs typeface="Playfair Display"/>
              <a:sym typeface="Playfair Display"/>
            </a:endParaRPr>
          </a:p>
          <a:p>
            <a:pPr indent="0" lvl="0" marL="457200" rtl="0" algn="l">
              <a:spcBef>
                <a:spcPts val="1200"/>
              </a:spcBef>
              <a:spcAft>
                <a:spcPts val="0"/>
              </a:spcAft>
              <a:buNone/>
            </a:pPr>
            <a:r>
              <a:t/>
            </a:r>
            <a:endParaRPr b="1">
              <a:latin typeface="Playfair Display"/>
              <a:ea typeface="Playfair Display"/>
              <a:cs typeface="Playfair Display"/>
              <a:sym typeface="Playfair Display"/>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218" name="Google Shape;218;p43"/>
          <p:cNvPicPr preferRelativeResize="0"/>
          <p:nvPr/>
        </p:nvPicPr>
        <p:blipFill>
          <a:blip r:embed="rId3">
            <a:alphaModFix/>
          </a:blip>
          <a:stretch>
            <a:fillRect/>
          </a:stretch>
        </p:blipFill>
        <p:spPr>
          <a:xfrm>
            <a:off x="364913" y="1467175"/>
            <a:ext cx="8414185" cy="3081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10" name="Google Shape;110;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 lot has changed in the hotel industry post pandemic. Among other factors like new cleaning protocols and health screenings, the elements that have been especially volatile and difficult to track are prices and cancellations.</a:t>
            </a:r>
            <a:endParaRPr/>
          </a:p>
          <a:p>
            <a:pPr indent="0" lvl="0" marL="0" rtl="0" algn="just">
              <a:spcBef>
                <a:spcPts val="1200"/>
              </a:spcBef>
              <a:spcAft>
                <a:spcPts val="0"/>
              </a:spcAft>
              <a:buNone/>
            </a:pPr>
            <a:r>
              <a:rPr lang="en"/>
              <a:t>The cost of booking a hotel room plummeted in the early stages of the pandemic when nobody was traveling. We decided to analyse a hotel reservation dataset to look at  the booking trends pre-covid. This analysis will help hoteliers set fair expectations for hotel industry recovery post-covid.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229" name="Google Shape;229;p4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700"/>
              <a:t>Logistic regression is a classification algorithm, and is used when the classification problem is binary.</a:t>
            </a:r>
            <a:endParaRPr sz="1700"/>
          </a:p>
          <a:p>
            <a:pPr indent="0" lvl="0" marL="0" rtl="0" algn="just">
              <a:lnSpc>
                <a:spcPct val="95000"/>
              </a:lnSpc>
              <a:spcBef>
                <a:spcPts val="0"/>
              </a:spcBef>
              <a:spcAft>
                <a:spcPts val="0"/>
              </a:spcAft>
              <a:buNone/>
            </a:pPr>
            <a:r>
              <a:rPr lang="en" sz="1700"/>
              <a:t>The objective of this model is to predict if reservations made by customers are going to be cancelled or not cancelled. </a:t>
            </a:r>
            <a:endParaRPr sz="1700"/>
          </a:p>
          <a:p>
            <a:pPr indent="0" lvl="0" marL="0" rtl="0" algn="just">
              <a:lnSpc>
                <a:spcPct val="95000"/>
              </a:lnSpc>
              <a:spcBef>
                <a:spcPts val="0"/>
              </a:spcBef>
              <a:spcAft>
                <a:spcPts val="0"/>
              </a:spcAft>
              <a:buNone/>
            </a:pPr>
            <a:r>
              <a:t/>
            </a:r>
            <a:endParaRPr sz="1700"/>
          </a:p>
          <a:p>
            <a:pPr indent="-336550" lvl="0" marL="457200" rtl="0" algn="just">
              <a:spcBef>
                <a:spcPts val="0"/>
              </a:spcBef>
              <a:spcAft>
                <a:spcPts val="0"/>
              </a:spcAft>
              <a:buSzPts val="1700"/>
              <a:buChar char="-"/>
            </a:pPr>
            <a:r>
              <a:rPr lang="en" sz="1700"/>
              <a:t>We first preprocessed the data to make sure we don’t have null or duplicated values. </a:t>
            </a:r>
            <a:endParaRPr sz="1700"/>
          </a:p>
          <a:p>
            <a:pPr indent="-336550" lvl="0" marL="457200" rtl="0" algn="just">
              <a:spcBef>
                <a:spcPts val="0"/>
              </a:spcBef>
              <a:spcAft>
                <a:spcPts val="0"/>
              </a:spcAft>
              <a:buSzPts val="1700"/>
              <a:buChar char="-"/>
            </a:pPr>
            <a:r>
              <a:rPr lang="en" sz="1700"/>
              <a:t>Logistic regression just accepts numeric values as input; we did an integer encoding to the target variable “booking_status” (cancelled: 0, not cancelled: 1).</a:t>
            </a:r>
            <a:endParaRPr sz="1700"/>
          </a:p>
          <a:p>
            <a:pPr indent="-336550" lvl="0" marL="457200" rtl="0" algn="just">
              <a:spcBef>
                <a:spcPts val="0"/>
              </a:spcBef>
              <a:spcAft>
                <a:spcPts val="0"/>
              </a:spcAft>
              <a:buSzPts val="1700"/>
              <a:buChar char="-"/>
            </a:pPr>
            <a:r>
              <a:rPr lang="en" sz="1700"/>
              <a:t>We proceeded to remove categorical columns and noisy features to prepare our model for the train and test set.</a:t>
            </a:r>
            <a:endParaRPr sz="1700"/>
          </a:p>
          <a:p>
            <a:pPr indent="0" lvl="0" marL="0" rtl="0" algn="just">
              <a:lnSpc>
                <a:spcPct val="95000"/>
              </a:lnSpc>
              <a:spcBef>
                <a:spcPts val="0"/>
              </a:spcBef>
              <a:spcAft>
                <a:spcPts val="0"/>
              </a:spcAft>
              <a:buClr>
                <a:schemeClr val="dk2"/>
              </a:buClr>
              <a:buSzPts val="1100"/>
              <a:buFont typeface="Arial"/>
              <a:buNone/>
            </a:pPr>
            <a:r>
              <a:t/>
            </a:r>
            <a:endParaRPr sz="1700"/>
          </a:p>
          <a:p>
            <a:pPr indent="0" lvl="0" marL="0" rtl="0" algn="l">
              <a:lnSpc>
                <a:spcPct val="95000"/>
              </a:lnSpc>
              <a:spcBef>
                <a:spcPts val="0"/>
              </a:spcBef>
              <a:spcAft>
                <a:spcPts val="120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and test the model</a:t>
            </a:r>
            <a:endParaRPr/>
          </a:p>
        </p:txBody>
      </p:sp>
      <p:sp>
        <p:nvSpPr>
          <p:cNvPr id="235" name="Google Shape;235;p4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followed these steps:</a:t>
            </a:r>
            <a:endParaRPr/>
          </a:p>
          <a:p>
            <a:pPr indent="0" lvl="0" marL="0" rtl="0" algn="just">
              <a:spcBef>
                <a:spcPts val="0"/>
              </a:spcBef>
              <a:spcAft>
                <a:spcPts val="0"/>
              </a:spcAft>
              <a:buClr>
                <a:schemeClr val="dk2"/>
              </a:buClr>
              <a:buSzPts val="1100"/>
              <a:buFont typeface="Arial"/>
              <a:buNone/>
            </a:pPr>
            <a:r>
              <a:t/>
            </a:r>
            <a:endParaRPr/>
          </a:p>
          <a:p>
            <a:pPr indent="-228600" lvl="0" marL="228600" rtl="0" algn="just">
              <a:spcBef>
                <a:spcPts val="0"/>
              </a:spcBef>
              <a:spcAft>
                <a:spcPts val="0"/>
              </a:spcAft>
              <a:buClr>
                <a:schemeClr val="dk2"/>
              </a:buClr>
              <a:buSzPts val="1100"/>
              <a:buFont typeface="Arial"/>
              <a:buNone/>
            </a:pPr>
            <a:r>
              <a:rPr lang="en"/>
              <a:t>1. 	Split data into training and testing, to learn and assess the performance of the model.</a:t>
            </a:r>
            <a:endParaRPr/>
          </a:p>
          <a:p>
            <a:pPr indent="-228600" lvl="0" marL="228600" rtl="0" algn="just">
              <a:spcBef>
                <a:spcPts val="0"/>
              </a:spcBef>
              <a:spcAft>
                <a:spcPts val="0"/>
              </a:spcAft>
              <a:buClr>
                <a:schemeClr val="dk2"/>
              </a:buClr>
              <a:buSzPts val="1100"/>
              <a:buFont typeface="Arial"/>
              <a:buNone/>
            </a:pPr>
            <a:r>
              <a:rPr lang="en"/>
              <a:t>2. 	Create a Logistic Regression model</a:t>
            </a:r>
            <a:endParaRPr/>
          </a:p>
          <a:p>
            <a:pPr indent="-228600" lvl="0" marL="228600" rtl="0" algn="just">
              <a:spcBef>
                <a:spcPts val="0"/>
              </a:spcBef>
              <a:spcAft>
                <a:spcPts val="0"/>
              </a:spcAft>
              <a:buClr>
                <a:schemeClr val="dk2"/>
              </a:buClr>
              <a:buSzPts val="1100"/>
              <a:buFont typeface="Arial"/>
              <a:buNone/>
            </a:pPr>
            <a:r>
              <a:rPr lang="en"/>
              <a:t>3. 	Fit the model using the training data</a:t>
            </a:r>
            <a:endParaRPr/>
          </a:p>
          <a:p>
            <a:pPr indent="-228600" lvl="0" marL="228600" rtl="0" algn="just">
              <a:spcBef>
                <a:spcPts val="0"/>
              </a:spcBef>
              <a:spcAft>
                <a:spcPts val="0"/>
              </a:spcAft>
              <a:buClr>
                <a:schemeClr val="dk2"/>
              </a:buClr>
              <a:buSzPts val="1100"/>
              <a:buFont typeface="Arial"/>
              <a:buNone/>
            </a:pPr>
            <a:r>
              <a:rPr lang="en"/>
              <a:t>4. 	Make predictions (to create predictions for y-values we used the X_test set)</a:t>
            </a:r>
            <a:endParaRPr/>
          </a:p>
          <a:p>
            <a:pPr indent="-228600" lvl="0" marL="228600" rtl="0" algn="just">
              <a:spcBef>
                <a:spcPts val="0"/>
              </a:spcBef>
              <a:spcAft>
                <a:spcPts val="0"/>
              </a:spcAft>
              <a:buClr>
                <a:schemeClr val="dk2"/>
              </a:buClr>
              <a:buSzPts val="1100"/>
              <a:buFont typeface="Arial"/>
              <a:buNone/>
            </a:pPr>
            <a:r>
              <a:rPr lang="en"/>
              <a:t>5. 	Validate the model with accuracy score, confusion matrix and classification report</a:t>
            </a:r>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txBox="1"/>
          <p:nvPr>
            <p:ph idx="1" type="body"/>
          </p:nvPr>
        </p:nvSpPr>
        <p:spPr>
          <a:xfrm>
            <a:off x="311700" y="973075"/>
            <a:ext cx="3999900" cy="3334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t/>
            </a:r>
            <a:endParaRPr b="1" sz="1600"/>
          </a:p>
          <a:p>
            <a:pPr indent="0" lvl="0" marL="0" rtl="0" algn="just">
              <a:spcBef>
                <a:spcPts val="0"/>
              </a:spcBef>
              <a:spcAft>
                <a:spcPts val="0"/>
              </a:spcAft>
              <a:buClr>
                <a:schemeClr val="dk2"/>
              </a:buClr>
              <a:buSzPts val="1100"/>
              <a:buFont typeface="Arial"/>
              <a:buNone/>
            </a:pPr>
            <a:r>
              <a:rPr b="1" lang="en" sz="1600"/>
              <a:t>Accuracy score: 78%</a:t>
            </a:r>
            <a:endParaRPr b="1" sz="1600"/>
          </a:p>
          <a:p>
            <a:pPr indent="0" lvl="0" marL="0" rtl="0" algn="just">
              <a:spcBef>
                <a:spcPts val="0"/>
              </a:spcBef>
              <a:spcAft>
                <a:spcPts val="0"/>
              </a:spcAft>
              <a:buClr>
                <a:schemeClr val="dk2"/>
              </a:buClr>
              <a:buSzPts val="1100"/>
              <a:buFont typeface="Arial"/>
              <a:buNone/>
            </a:pPr>
            <a:r>
              <a:rPr b="1" lang="en" sz="1600"/>
              <a:t>Precision: 72%</a:t>
            </a:r>
            <a:endParaRPr b="1" sz="1600"/>
          </a:p>
          <a:p>
            <a:pPr indent="0" lvl="0" marL="0" rtl="0" algn="just">
              <a:spcBef>
                <a:spcPts val="0"/>
              </a:spcBef>
              <a:spcAft>
                <a:spcPts val="0"/>
              </a:spcAft>
              <a:buClr>
                <a:schemeClr val="dk2"/>
              </a:buClr>
              <a:buSzPts val="1100"/>
              <a:buFont typeface="Arial"/>
              <a:buNone/>
            </a:pPr>
            <a:r>
              <a:rPr b="1" lang="en" sz="1600"/>
              <a:t>Sensitivity/Recall: 54%</a:t>
            </a:r>
            <a:endParaRPr b="1" sz="1600"/>
          </a:p>
          <a:p>
            <a:pPr indent="0" lvl="0" marL="0" rtl="0" algn="just">
              <a:spcBef>
                <a:spcPts val="0"/>
              </a:spcBef>
              <a:spcAft>
                <a:spcPts val="0"/>
              </a:spcAft>
              <a:buClr>
                <a:schemeClr val="dk2"/>
              </a:buClr>
              <a:buSzPts val="1100"/>
              <a:buFont typeface="Arial"/>
              <a:buNone/>
            </a:pPr>
            <a:r>
              <a:rPr lang="en" sz="1600"/>
              <a:t> </a:t>
            </a:r>
            <a:endParaRPr sz="1600"/>
          </a:p>
          <a:p>
            <a:pPr indent="0" lvl="0" marL="0" rtl="0" algn="just">
              <a:spcBef>
                <a:spcPts val="0"/>
              </a:spcBef>
              <a:spcAft>
                <a:spcPts val="0"/>
              </a:spcAft>
              <a:buNone/>
            </a:pPr>
            <a:r>
              <a:rPr lang="en" sz="1600"/>
              <a:t>Although accuracy is quite high, </a:t>
            </a:r>
            <a:endParaRPr sz="1600"/>
          </a:p>
          <a:p>
            <a:pPr indent="0" lvl="0" marL="0" rtl="0" algn="just">
              <a:spcBef>
                <a:spcPts val="0"/>
              </a:spcBef>
              <a:spcAft>
                <a:spcPts val="0"/>
              </a:spcAft>
              <a:buClr>
                <a:schemeClr val="dk2"/>
              </a:buClr>
              <a:buSzPts val="1100"/>
              <a:buFont typeface="Arial"/>
              <a:buNone/>
            </a:pPr>
            <a:r>
              <a:rPr lang="en" sz="1600"/>
              <a:t>it is important to evaluate the recall method as well and a 54% result is low for the analysis, which means that the logistics regression model did not perform well in this case.</a:t>
            </a:r>
            <a:endParaRPr sz="1600"/>
          </a:p>
          <a:p>
            <a:pPr indent="0" lvl="0" marL="0" rtl="0" algn="just">
              <a:spcBef>
                <a:spcPts val="0"/>
              </a:spcBef>
              <a:spcAft>
                <a:spcPts val="1200"/>
              </a:spcAft>
              <a:buNone/>
            </a:pPr>
            <a:r>
              <a:t/>
            </a:r>
            <a:endParaRPr sz="2200"/>
          </a:p>
        </p:txBody>
      </p:sp>
      <p:pic>
        <p:nvPicPr>
          <p:cNvPr id="241" name="Google Shape;241;p47"/>
          <p:cNvPicPr preferRelativeResize="0"/>
          <p:nvPr/>
        </p:nvPicPr>
        <p:blipFill>
          <a:blip r:embed="rId3">
            <a:alphaModFix/>
          </a:blip>
          <a:stretch>
            <a:fillRect/>
          </a:stretch>
        </p:blipFill>
        <p:spPr>
          <a:xfrm>
            <a:off x="4311600" y="973075"/>
            <a:ext cx="4555250" cy="3595775"/>
          </a:xfrm>
          <a:prstGeom prst="rect">
            <a:avLst/>
          </a:prstGeom>
          <a:noFill/>
          <a:ln>
            <a:noFill/>
          </a:ln>
        </p:spPr>
      </p:pic>
      <p:sp>
        <p:nvSpPr>
          <p:cNvPr id="242" name="Google Shape;24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Model</a:t>
            </a:r>
            <a:endParaRPr/>
          </a:p>
        </p:txBody>
      </p:sp>
      <p:sp>
        <p:nvSpPr>
          <p:cNvPr id="248" name="Google Shape;248;p48"/>
          <p:cNvSpPr txBox="1"/>
          <p:nvPr>
            <p:ph idx="1" type="body"/>
          </p:nvPr>
        </p:nvSpPr>
        <p:spPr>
          <a:xfrm>
            <a:off x="311700" y="13667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2B2B2B"/>
                </a:solidFill>
              </a:rPr>
              <a:t>T</a:t>
            </a:r>
            <a:r>
              <a:rPr lang="en" sz="1700">
                <a:solidFill>
                  <a:srgbClr val="2B2B2B"/>
                </a:solidFill>
              </a:rPr>
              <a:t>he dataset was split into  features (or inputs) and target (or outputs). </a:t>
            </a:r>
            <a:endParaRPr sz="1700">
              <a:solidFill>
                <a:srgbClr val="2B2B2B"/>
              </a:solidFill>
            </a:endParaRPr>
          </a:p>
          <a:p>
            <a:pPr indent="0" lvl="0" marL="0" rtl="0" algn="just">
              <a:spcBef>
                <a:spcPts val="1200"/>
              </a:spcBef>
              <a:spcAft>
                <a:spcPts val="0"/>
              </a:spcAft>
              <a:buNone/>
            </a:pPr>
            <a:r>
              <a:rPr lang="en" sz="1700">
                <a:solidFill>
                  <a:srgbClr val="2B2B2B"/>
                </a:solidFill>
              </a:rPr>
              <a:t>The features set, </a:t>
            </a:r>
            <a:r>
              <a:rPr lang="en" sz="1600">
                <a:highlight>
                  <a:srgbClr val="F5F5F5"/>
                </a:highlight>
              </a:rPr>
              <a:t>X</a:t>
            </a:r>
            <a:r>
              <a:rPr lang="en" sz="1700">
                <a:solidFill>
                  <a:srgbClr val="2B2B2B"/>
                </a:solidFill>
              </a:rPr>
              <a:t>, is  copy of the </a:t>
            </a:r>
            <a:r>
              <a:rPr lang="en" sz="1600">
                <a:highlight>
                  <a:srgbClr val="F5F5F5"/>
                </a:highlight>
              </a:rPr>
              <a:t>booking dataset  </a:t>
            </a:r>
            <a:r>
              <a:rPr lang="en" sz="1700">
                <a:solidFill>
                  <a:srgbClr val="2B2B2B"/>
                </a:solidFill>
              </a:rPr>
              <a:t>without the booking_status . The target Y is the booking status, to predict  whether it will be cancelled or not. </a:t>
            </a:r>
            <a:endParaRPr sz="1700">
              <a:solidFill>
                <a:srgbClr val="2B2B2B"/>
              </a:solidFill>
            </a:endParaRPr>
          </a:p>
          <a:p>
            <a:pPr indent="0" lvl="0" marL="0" rtl="0" algn="just">
              <a:spcBef>
                <a:spcPts val="1200"/>
              </a:spcBef>
              <a:spcAft>
                <a:spcPts val="0"/>
              </a:spcAft>
              <a:buNone/>
            </a:pPr>
            <a:r>
              <a:rPr lang="en" sz="1700">
                <a:solidFill>
                  <a:srgbClr val="2B2B2B"/>
                </a:solidFill>
              </a:rPr>
              <a:t>The data was then split into training and testing sets. Below is the classification report.</a:t>
            </a:r>
            <a:endParaRPr sz="1700">
              <a:solidFill>
                <a:srgbClr val="2B2B2B"/>
              </a:solidFill>
            </a:endParaRPr>
          </a:p>
          <a:p>
            <a:pPr indent="0" lvl="0" marL="0" rtl="0" algn="just">
              <a:spcBef>
                <a:spcPts val="1200"/>
              </a:spcBef>
              <a:spcAft>
                <a:spcPts val="1200"/>
              </a:spcAft>
              <a:buNone/>
            </a:pPr>
            <a:r>
              <a:rPr lang="en" sz="1700">
                <a:solidFill>
                  <a:srgbClr val="2B2B2B"/>
                </a:solidFill>
              </a:rPr>
              <a:t>The Confusion matrix shows an accuracy of 84.5% which we are happy about.</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9"/>
          <p:cNvPicPr preferRelativeResize="0"/>
          <p:nvPr/>
        </p:nvPicPr>
        <p:blipFill>
          <a:blip r:embed="rId3">
            <a:alphaModFix/>
          </a:blip>
          <a:stretch>
            <a:fillRect/>
          </a:stretch>
        </p:blipFill>
        <p:spPr>
          <a:xfrm>
            <a:off x="250675" y="238949"/>
            <a:ext cx="8642649" cy="4665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50"/>
          <p:cNvPicPr preferRelativeResize="0"/>
          <p:nvPr/>
        </p:nvPicPr>
        <p:blipFill>
          <a:blip r:embed="rId3">
            <a:alphaModFix/>
          </a:blip>
          <a:stretch>
            <a:fillRect/>
          </a:stretch>
        </p:blipFill>
        <p:spPr>
          <a:xfrm>
            <a:off x="339600" y="286950"/>
            <a:ext cx="8464799" cy="456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Model</a:t>
            </a:r>
            <a:endParaRPr/>
          </a:p>
        </p:txBody>
      </p:sp>
      <p:sp>
        <p:nvSpPr>
          <p:cNvPr id="265" name="Google Shape;265;p5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Support Vector Machine model as it is a binary classifier. This means that the possible outcomes are either cancelled or not cancelled.</a:t>
            </a:r>
            <a:endParaRPr/>
          </a:p>
          <a:p>
            <a:pPr indent="0" lvl="0" marL="0" rtl="0" algn="just">
              <a:spcBef>
                <a:spcPts val="1200"/>
              </a:spcBef>
              <a:spcAft>
                <a:spcPts val="0"/>
              </a:spcAft>
              <a:buNone/>
            </a:pPr>
            <a:r>
              <a:rPr lang="en"/>
              <a:t>During the process of creating the model we encoded three of the columns, market segment type, room type reserved and booking status.</a:t>
            </a:r>
            <a:endParaRPr/>
          </a:p>
          <a:p>
            <a:pPr indent="0" lvl="0" marL="0" rtl="0" algn="just">
              <a:spcBef>
                <a:spcPts val="1200"/>
              </a:spcBef>
              <a:spcAft>
                <a:spcPts val="0"/>
              </a:spcAft>
              <a:buNone/>
            </a:pPr>
            <a:r>
              <a:rPr lang="en"/>
              <a:t>The purpose of encoding this data was to use it in the SVM model. The data was transform from categorical into integers. </a:t>
            </a:r>
            <a:endParaRPr/>
          </a:p>
          <a:p>
            <a:pPr indent="0" lvl="0" marL="0" rtl="0" algn="just">
              <a:spcBef>
                <a:spcPts val="1200"/>
              </a:spcBef>
              <a:spcAft>
                <a:spcPts val="1200"/>
              </a:spcAft>
              <a:buNone/>
            </a:pPr>
            <a:r>
              <a:rPr lang="en"/>
              <a:t>0 and 1 for booking status, 0 for Cancelled and 1 for Not Cancelled.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Support Vector Machine Model</a:t>
            </a:r>
            <a:endParaRPr/>
          </a:p>
          <a:p>
            <a:pPr indent="0" lvl="0" marL="0" rtl="0" algn="l">
              <a:spcBef>
                <a:spcPts val="0"/>
              </a:spcBef>
              <a:spcAft>
                <a:spcPts val="0"/>
              </a:spcAft>
              <a:buNone/>
            </a:pPr>
            <a:r>
              <a:t/>
            </a:r>
            <a:endParaRPr/>
          </a:p>
        </p:txBody>
      </p:sp>
      <p:sp>
        <p:nvSpPr>
          <p:cNvPr id="271" name="Google Shape;271;p5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After encoding the data, the next step was to remove unwanted columns from the data. </a:t>
            </a:r>
            <a:endParaRPr/>
          </a:p>
          <a:p>
            <a:pPr indent="0" lvl="0" marL="0" rtl="0" algn="just">
              <a:spcBef>
                <a:spcPts val="1200"/>
              </a:spcBef>
              <a:spcAft>
                <a:spcPts val="0"/>
              </a:spcAft>
              <a:buNone/>
            </a:pPr>
            <a:r>
              <a:rPr lang="en"/>
              <a:t>We use the encoded booking data as our y variable and for our x variable we removed Booking ID, and the uncoded room type reserved, market segment type and booking status, as well as the encoded booking which is our y variable.</a:t>
            </a:r>
            <a:endParaRPr/>
          </a:p>
          <a:p>
            <a:pPr indent="0" lvl="0" marL="0" rtl="0" algn="just">
              <a:spcBef>
                <a:spcPts val="1200"/>
              </a:spcBef>
              <a:spcAft>
                <a:spcPts val="0"/>
              </a:spcAft>
              <a:buNone/>
            </a:pPr>
            <a:r>
              <a:rPr lang="en"/>
              <a:t>The model was created using the </a:t>
            </a:r>
            <a:r>
              <a:rPr b="1" lang="en"/>
              <a:t>linear</a:t>
            </a:r>
            <a:r>
              <a:rPr b="1" lang="en"/>
              <a:t> kernel</a:t>
            </a:r>
            <a:r>
              <a:rPr lang="en"/>
              <a:t>, as data was 0 or 1.</a:t>
            </a:r>
            <a:endParaRPr/>
          </a:p>
          <a:p>
            <a:pPr indent="0" lvl="0" marL="0" rtl="0" algn="just">
              <a:spcBef>
                <a:spcPts val="1200"/>
              </a:spcBef>
              <a:spcAft>
                <a:spcPts val="1200"/>
              </a:spcAft>
              <a:buNone/>
            </a:pPr>
            <a:r>
              <a:rPr lang="en"/>
              <a:t>With this model we got an </a:t>
            </a:r>
            <a:r>
              <a:rPr b="1" lang="en"/>
              <a:t>accuracy </a:t>
            </a:r>
            <a:r>
              <a:rPr lang="en"/>
              <a:t>score of </a:t>
            </a:r>
            <a:r>
              <a:rPr b="1" lang="en"/>
              <a:t>80.23%</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Support Vector Machine Model</a:t>
            </a:r>
            <a:endParaRPr/>
          </a:p>
          <a:p>
            <a:pPr indent="0" lvl="0" marL="0" rtl="0" algn="l">
              <a:spcBef>
                <a:spcPts val="0"/>
              </a:spcBef>
              <a:spcAft>
                <a:spcPts val="0"/>
              </a:spcAft>
              <a:buNone/>
            </a:pPr>
            <a:r>
              <a:t/>
            </a:r>
            <a:endParaRPr/>
          </a:p>
        </p:txBody>
      </p:sp>
      <p:sp>
        <p:nvSpPr>
          <p:cNvPr id="277" name="Google Shape;277;p53"/>
          <p:cNvSpPr txBox="1"/>
          <p:nvPr>
            <p:ph idx="1" type="body"/>
          </p:nvPr>
        </p:nvSpPr>
        <p:spPr>
          <a:xfrm>
            <a:off x="5582375" y="1234075"/>
            <a:ext cx="3249900" cy="3334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Even though the </a:t>
            </a:r>
            <a:r>
              <a:rPr b="1" lang="en" sz="1700"/>
              <a:t>accuracy </a:t>
            </a:r>
            <a:r>
              <a:rPr lang="en" sz="1700"/>
              <a:t>of the model is 80%, we believe that for this model we need more cancelled reservations in order to make a better prediction, as </a:t>
            </a:r>
            <a:r>
              <a:rPr b="1" lang="en" sz="1700"/>
              <a:t>precision </a:t>
            </a:r>
            <a:r>
              <a:rPr lang="en" sz="1700"/>
              <a:t>and </a:t>
            </a:r>
            <a:r>
              <a:rPr b="1" lang="en" sz="1700"/>
              <a:t>recall </a:t>
            </a:r>
            <a:r>
              <a:rPr lang="en" sz="1700"/>
              <a:t>are 72% and 65%, respectively. </a:t>
            </a:r>
            <a:endParaRPr sz="1700"/>
          </a:p>
        </p:txBody>
      </p:sp>
      <p:pic>
        <p:nvPicPr>
          <p:cNvPr id="278" name="Google Shape;278;p53"/>
          <p:cNvPicPr preferRelativeResize="0"/>
          <p:nvPr/>
        </p:nvPicPr>
        <p:blipFill>
          <a:blip r:embed="rId3">
            <a:alphaModFix/>
          </a:blip>
          <a:stretch>
            <a:fillRect/>
          </a:stretch>
        </p:blipFill>
        <p:spPr>
          <a:xfrm>
            <a:off x="311688" y="1381888"/>
            <a:ext cx="5019675" cy="1247775"/>
          </a:xfrm>
          <a:prstGeom prst="rect">
            <a:avLst/>
          </a:prstGeom>
          <a:noFill/>
          <a:ln>
            <a:noFill/>
          </a:ln>
        </p:spPr>
      </p:pic>
      <p:pic>
        <p:nvPicPr>
          <p:cNvPr id="279" name="Google Shape;279;p53"/>
          <p:cNvPicPr preferRelativeResize="0"/>
          <p:nvPr/>
        </p:nvPicPr>
        <p:blipFill>
          <a:blip r:embed="rId4">
            <a:alphaModFix/>
          </a:blip>
          <a:stretch>
            <a:fillRect/>
          </a:stretch>
        </p:blipFill>
        <p:spPr>
          <a:xfrm>
            <a:off x="311700" y="2771363"/>
            <a:ext cx="4829175" cy="185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chose Hotel Reservation data set?</a:t>
            </a:r>
            <a:endParaRPr/>
          </a:p>
        </p:txBody>
      </p:sp>
      <p:sp>
        <p:nvSpPr>
          <p:cNvPr id="116" name="Google Shape;116;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With this pre-covid dataset, we as a group wondered if we could help produce better forecasts and reduce </a:t>
            </a:r>
            <a:r>
              <a:rPr lang="en"/>
              <a:t>uncertainty</a:t>
            </a:r>
            <a:r>
              <a:rPr lang="en"/>
              <a:t> in business decisions taken by hotels in the future. By using Machine Learning we can predict the chances of a guest cancelling their reservation. </a:t>
            </a:r>
            <a:endParaRPr/>
          </a:p>
          <a:p>
            <a:pPr indent="0" lvl="0" marL="0" rtl="0" algn="just">
              <a:spcBef>
                <a:spcPts val="1200"/>
              </a:spcBef>
              <a:spcAft>
                <a:spcPts val="0"/>
              </a:spcAft>
              <a:buNone/>
            </a:pPr>
            <a:r>
              <a:rPr lang="en"/>
              <a:t>By using Exploratory Data we can get insights into prices and other factors that may impact pricing and cancellations.</a:t>
            </a:r>
            <a:endParaRPr/>
          </a:p>
          <a:p>
            <a:pPr indent="0" lvl="0" marL="0" rtl="0" algn="just">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of Random Forest Machine Learning Algorithm</a:t>
            </a:r>
            <a:endParaRPr/>
          </a:p>
        </p:txBody>
      </p:sp>
      <p:sp>
        <p:nvSpPr>
          <p:cNvPr id="285" name="Google Shape;285;p5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600"/>
          </a:p>
          <a:p>
            <a:pPr indent="-330200" lvl="0" marL="457200" rtl="0" algn="just">
              <a:spcBef>
                <a:spcPts val="1200"/>
              </a:spcBef>
              <a:spcAft>
                <a:spcPts val="0"/>
              </a:spcAft>
              <a:buSzPts val="1600"/>
              <a:buChar char="●"/>
            </a:pPr>
            <a:r>
              <a:rPr lang="en" sz="1600"/>
              <a:t>Popular supervised machine learning algorithm.</a:t>
            </a:r>
            <a:endParaRPr sz="1600"/>
          </a:p>
          <a:p>
            <a:pPr indent="-330200" lvl="0" marL="457200" rtl="0" algn="just">
              <a:spcBef>
                <a:spcPts val="0"/>
              </a:spcBef>
              <a:spcAft>
                <a:spcPts val="0"/>
              </a:spcAft>
              <a:buSzPts val="1600"/>
              <a:buChar char="●"/>
            </a:pPr>
            <a:r>
              <a:rPr lang="en" sz="1600"/>
              <a:t>It implements both Classification and Regression problems in ML.</a:t>
            </a:r>
            <a:endParaRPr sz="1600"/>
          </a:p>
          <a:p>
            <a:pPr indent="-330200" lvl="0" marL="457200" rtl="0" algn="just">
              <a:spcBef>
                <a:spcPts val="0"/>
              </a:spcBef>
              <a:spcAft>
                <a:spcPts val="0"/>
              </a:spcAft>
              <a:buSzPts val="1600"/>
              <a:buChar char="●"/>
            </a:pPr>
            <a:r>
              <a:rPr lang="en" sz="1600"/>
              <a:t>It is a classifier that includes several decision trees instead of relying on one.</a:t>
            </a:r>
            <a:endParaRPr sz="1600"/>
          </a:p>
          <a:p>
            <a:pPr indent="-330200" lvl="0" marL="457200" rtl="0" algn="just">
              <a:spcBef>
                <a:spcPts val="0"/>
              </a:spcBef>
              <a:spcAft>
                <a:spcPts val="0"/>
              </a:spcAft>
              <a:buSzPts val="1600"/>
              <a:buChar char="●"/>
            </a:pPr>
            <a:r>
              <a:rPr lang="en" sz="1600"/>
              <a:t>It takes predictions from each tree and based on the majority votes of predictions, it predicts the final </a:t>
            </a:r>
            <a:r>
              <a:rPr lang="en" sz="1600"/>
              <a:t>output</a:t>
            </a:r>
            <a:r>
              <a:rPr lang="en" sz="1600"/>
              <a:t>.</a:t>
            </a:r>
            <a:endParaRPr sz="1600"/>
          </a:p>
          <a:p>
            <a:pPr indent="-330200" lvl="0" marL="457200" rtl="0" algn="just">
              <a:spcBef>
                <a:spcPts val="0"/>
              </a:spcBef>
              <a:spcAft>
                <a:spcPts val="0"/>
              </a:spcAft>
              <a:buSzPts val="1600"/>
              <a:buChar char="●"/>
            </a:pPr>
            <a:r>
              <a:rPr lang="en" sz="1600"/>
              <a:t>The greater number of trees in the forest leads to higher accuracy and prevents the problem of overfitting.</a:t>
            </a:r>
            <a:endParaRPr sz="1600"/>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choosing Random Forest Algorithm?</a:t>
            </a:r>
            <a:endParaRPr/>
          </a:p>
        </p:txBody>
      </p:sp>
      <p:sp>
        <p:nvSpPr>
          <p:cNvPr id="291" name="Google Shape;291;p5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600"/>
          </a:p>
          <a:p>
            <a:pPr indent="-330200" lvl="0" marL="457200" rtl="0" algn="just">
              <a:spcBef>
                <a:spcPts val="1200"/>
              </a:spcBef>
              <a:spcAft>
                <a:spcPts val="0"/>
              </a:spcAft>
              <a:buSzPts val="1600"/>
              <a:buChar char="●"/>
            </a:pPr>
            <a:r>
              <a:rPr lang="en" sz="1600"/>
              <a:t>It provides a relatively higher accuracy rate.</a:t>
            </a:r>
            <a:endParaRPr sz="1600"/>
          </a:p>
          <a:p>
            <a:pPr indent="-330200" lvl="0" marL="457200" rtl="0" algn="just">
              <a:spcBef>
                <a:spcPts val="0"/>
              </a:spcBef>
              <a:spcAft>
                <a:spcPts val="0"/>
              </a:spcAft>
              <a:buSzPts val="1600"/>
              <a:buChar char="●"/>
            </a:pPr>
            <a:r>
              <a:rPr lang="en" sz="1600"/>
              <a:t>Our data is </a:t>
            </a:r>
            <a:r>
              <a:rPr lang="en" sz="1600"/>
              <a:t>36,275 data points. It’s not a huge dataset but, Random forest handles big data well.</a:t>
            </a:r>
            <a:endParaRPr sz="1600"/>
          </a:p>
          <a:p>
            <a:pPr indent="-330200" lvl="0" marL="457200" rtl="0" algn="just">
              <a:spcBef>
                <a:spcPts val="0"/>
              </a:spcBef>
              <a:spcAft>
                <a:spcPts val="0"/>
              </a:spcAft>
              <a:buSzPts val="1600"/>
              <a:buChar char="●"/>
            </a:pPr>
            <a:r>
              <a:rPr lang="en" sz="1600"/>
              <a:t>For this dataset we wanted to predict if a hotel reservation made by a customer will be canceled or not. Here, we are trying to predict a label i.e canceled or not canceled. So, using a random forest classification model can be useful.</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Random Forest Algorithm</a:t>
            </a:r>
            <a:endParaRPr/>
          </a:p>
        </p:txBody>
      </p:sp>
      <p:sp>
        <p:nvSpPr>
          <p:cNvPr id="297" name="Google Shape;297;p5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7500" lvl="0" marL="457200" rtl="0" algn="just">
              <a:spcBef>
                <a:spcPts val="1200"/>
              </a:spcBef>
              <a:spcAft>
                <a:spcPts val="0"/>
              </a:spcAft>
              <a:buClr>
                <a:srgbClr val="2B2B2B"/>
              </a:buClr>
              <a:buSzPts val="1400"/>
              <a:buChar char="●"/>
            </a:pPr>
            <a:r>
              <a:rPr lang="en" sz="1400">
                <a:solidFill>
                  <a:srgbClr val="2B2B2B"/>
                </a:solidFill>
              </a:rPr>
              <a:t>First, we define the features set and named it model_df. We dropped categorical columns "Booking_ID","room_type_reserved" and "market_segment_type"</a:t>
            </a:r>
            <a:endParaRPr sz="1400">
              <a:solidFill>
                <a:srgbClr val="2B2B2B"/>
              </a:solidFill>
            </a:endParaRPr>
          </a:p>
          <a:p>
            <a:pPr indent="-317500" lvl="0" marL="457200" rtl="0" algn="just">
              <a:spcBef>
                <a:spcPts val="0"/>
              </a:spcBef>
              <a:spcAft>
                <a:spcPts val="0"/>
              </a:spcAft>
              <a:buSzPts val="1400"/>
              <a:buChar char="●"/>
            </a:pPr>
            <a:r>
              <a:rPr lang="en" sz="1400">
                <a:solidFill>
                  <a:srgbClr val="2B2B2B"/>
                </a:solidFill>
              </a:rPr>
              <a:t>Next, we define the target set. Here, we used  the </a:t>
            </a:r>
            <a:r>
              <a:rPr lang="en" sz="1400">
                <a:highlight>
                  <a:srgbClr val="F5F5F5"/>
                </a:highlight>
              </a:rPr>
              <a:t>ravel()</a:t>
            </a:r>
            <a:r>
              <a:rPr lang="en" sz="1400">
                <a:solidFill>
                  <a:srgbClr val="2B2B2B"/>
                </a:solidFill>
              </a:rPr>
              <a:t> method, which performs the same procedure on our target set data as the </a:t>
            </a:r>
            <a:r>
              <a:rPr lang="en" sz="1400">
                <a:highlight>
                  <a:srgbClr val="F5F5F5"/>
                </a:highlight>
              </a:rPr>
              <a:t>values</a:t>
            </a:r>
            <a:r>
              <a:rPr lang="en" sz="1400">
                <a:solidFill>
                  <a:srgbClr val="2B2B2B"/>
                </a:solidFill>
              </a:rPr>
              <a:t> attribute. The target set here is “booking_status”</a:t>
            </a:r>
            <a:endParaRPr sz="1400">
              <a:solidFill>
                <a:srgbClr val="2B2B2B"/>
              </a:solidFill>
            </a:endParaRPr>
          </a:p>
          <a:p>
            <a:pPr indent="-317500" lvl="0" marL="457200" rtl="0" algn="just">
              <a:spcBef>
                <a:spcPts val="0"/>
              </a:spcBef>
              <a:spcAft>
                <a:spcPts val="0"/>
              </a:spcAft>
              <a:buClr>
                <a:srgbClr val="2B2B2B"/>
              </a:buClr>
              <a:buSzPts val="1400"/>
              <a:buChar char="●"/>
            </a:pPr>
            <a:r>
              <a:rPr lang="en" sz="1400">
                <a:solidFill>
                  <a:srgbClr val="2B2B2B"/>
                </a:solidFill>
              </a:rPr>
              <a:t>Then, we split it into the training and testing sets.</a:t>
            </a:r>
            <a:endParaRPr sz="1400">
              <a:solidFill>
                <a:srgbClr val="2B2B2B"/>
              </a:solidFill>
            </a:endParaRPr>
          </a:p>
          <a:p>
            <a:pPr indent="-317500" lvl="0" marL="457200" rtl="0" algn="just">
              <a:spcBef>
                <a:spcPts val="0"/>
              </a:spcBef>
              <a:spcAft>
                <a:spcPts val="0"/>
              </a:spcAft>
              <a:buSzPts val="1400"/>
              <a:buChar char="●"/>
            </a:pPr>
            <a:r>
              <a:rPr lang="en" sz="1400">
                <a:solidFill>
                  <a:srgbClr val="2B2B2B"/>
                </a:solidFill>
              </a:rPr>
              <a:t>Lastly, we created the </a:t>
            </a:r>
            <a:r>
              <a:rPr lang="en" sz="1400">
                <a:highlight>
                  <a:srgbClr val="F5F5F5"/>
                </a:highlight>
              </a:rPr>
              <a:t>StandardScaler</a:t>
            </a:r>
            <a:r>
              <a:rPr lang="en" sz="1400">
                <a:solidFill>
                  <a:srgbClr val="2B2B2B"/>
                </a:solidFill>
              </a:rPr>
              <a:t> instance, fit the scaler with the training set, and scale the data.</a:t>
            </a:r>
            <a:endParaRPr sz="1400">
              <a:solidFill>
                <a:srgbClr val="2B2B2B"/>
              </a:solidFill>
            </a:endParaRPr>
          </a:p>
          <a:p>
            <a:pPr indent="-317500" lvl="0" marL="457200" rtl="0" algn="just">
              <a:spcBef>
                <a:spcPts val="0"/>
              </a:spcBef>
              <a:spcAft>
                <a:spcPts val="0"/>
              </a:spcAft>
              <a:buSzPts val="1400"/>
              <a:buChar char="●"/>
            </a:pPr>
            <a:r>
              <a:rPr lang="en" sz="1400">
                <a:solidFill>
                  <a:srgbClr val="2B2B2B"/>
                </a:solidFill>
              </a:rPr>
              <a:t>We created a random forest instance using the random forest classifier, </a:t>
            </a:r>
            <a:r>
              <a:rPr lang="en" sz="1400">
                <a:highlight>
                  <a:srgbClr val="F5F5F5"/>
                </a:highlight>
              </a:rPr>
              <a:t>RandomForestClassifier()</a:t>
            </a:r>
            <a:r>
              <a:rPr lang="en" sz="1400">
                <a:solidFill>
                  <a:srgbClr val="2B2B2B"/>
                </a:solidFill>
              </a:rPr>
              <a:t>.</a:t>
            </a:r>
            <a:endParaRPr sz="1400">
              <a:solidFill>
                <a:srgbClr val="2B2B2B"/>
              </a:solidFill>
            </a:endParaRPr>
          </a:p>
          <a:p>
            <a:pPr indent="-317500" lvl="0" marL="457200" rtl="0" algn="just">
              <a:spcBef>
                <a:spcPts val="0"/>
              </a:spcBef>
              <a:spcAft>
                <a:spcPts val="0"/>
              </a:spcAft>
              <a:buClr>
                <a:srgbClr val="2B2B2B"/>
              </a:buClr>
              <a:buSzPts val="1400"/>
              <a:buChar char="●"/>
            </a:pPr>
            <a:r>
              <a:rPr lang="en" sz="1400">
                <a:solidFill>
                  <a:srgbClr val="2B2B2B"/>
                </a:solidFill>
              </a:rPr>
              <a:t>Finally, we fit the model with our training sets.</a:t>
            </a:r>
            <a:endParaRPr sz="1400">
              <a:solidFill>
                <a:srgbClr val="2B2B2B"/>
              </a:solidFill>
            </a:endParaRPr>
          </a:p>
          <a:p>
            <a:pPr indent="-317500" lvl="0" marL="457200" rtl="0" algn="just">
              <a:spcBef>
                <a:spcPts val="0"/>
              </a:spcBef>
              <a:spcAft>
                <a:spcPts val="0"/>
              </a:spcAft>
              <a:buClr>
                <a:srgbClr val="2B2B2B"/>
              </a:buClr>
              <a:buSzPts val="1400"/>
              <a:buChar char="●"/>
            </a:pPr>
            <a:r>
              <a:rPr lang="en" sz="1400">
                <a:solidFill>
                  <a:srgbClr val="2B2B2B"/>
                </a:solidFill>
              </a:rPr>
              <a:t>Then, made predictions using the scaled testing data.</a:t>
            </a:r>
            <a:endParaRPr sz="1400">
              <a:solidFill>
                <a:srgbClr val="2B2B2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3000"/>
              </a:spcBef>
              <a:spcAft>
                <a:spcPts val="0"/>
              </a:spcAft>
              <a:buClr>
                <a:schemeClr val="dk2"/>
              </a:buClr>
              <a:buSzPct val="36666"/>
              <a:buFont typeface="Arial"/>
              <a:buNone/>
            </a:pPr>
            <a:r>
              <a:rPr lang="en"/>
              <a:t>Evaluating the Model</a:t>
            </a:r>
            <a:endParaRPr/>
          </a:p>
          <a:p>
            <a:pPr indent="0" lvl="0" marL="0" rtl="0" algn="l">
              <a:spcBef>
                <a:spcPts val="1100"/>
              </a:spcBef>
              <a:spcAft>
                <a:spcPts val="0"/>
              </a:spcAft>
              <a:buNone/>
            </a:pPr>
            <a:r>
              <a:t/>
            </a:r>
            <a:endParaRPr/>
          </a:p>
        </p:txBody>
      </p:sp>
      <p:sp>
        <p:nvSpPr>
          <p:cNvPr id="303" name="Google Shape;303;p57"/>
          <p:cNvSpPr txBox="1"/>
          <p:nvPr>
            <p:ph idx="1" type="body"/>
          </p:nvPr>
        </p:nvSpPr>
        <p:spPr>
          <a:xfrm>
            <a:off x="311700" y="1084350"/>
            <a:ext cx="8630100" cy="370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2B2B2B"/>
                </a:solidFill>
              </a:rPr>
              <a:t>After making predictions on the scaled testing data, we analyzed how well our random forest model classifies loan applications by using the </a:t>
            </a:r>
            <a:r>
              <a:rPr lang="en" sz="1400">
                <a:highlight>
                  <a:srgbClr val="F5F5F5"/>
                </a:highlight>
              </a:rPr>
              <a:t>confusion_matrix</a:t>
            </a:r>
            <a:r>
              <a:rPr lang="en" sz="1400">
                <a:solidFill>
                  <a:srgbClr val="2B2B2B"/>
                </a:solidFill>
              </a:rPr>
              <a:t>.</a:t>
            </a:r>
            <a:endParaRPr sz="1400">
              <a:solidFill>
                <a:srgbClr val="2B2B2B"/>
              </a:solidFill>
            </a:endParaRPr>
          </a:p>
          <a:p>
            <a:pPr indent="0" lvl="0" marL="0" rtl="0" algn="l">
              <a:spcBef>
                <a:spcPts val="1200"/>
              </a:spcBef>
              <a:spcAft>
                <a:spcPts val="0"/>
              </a:spcAft>
              <a:buNone/>
            </a:pPr>
            <a:r>
              <a:t/>
            </a:r>
            <a:endParaRPr sz="1400">
              <a:solidFill>
                <a:srgbClr val="2B2B2B"/>
              </a:solidFill>
            </a:endParaRPr>
          </a:p>
          <a:p>
            <a:pPr indent="0" lvl="0" marL="0" rtl="0" algn="l">
              <a:spcBef>
                <a:spcPts val="1200"/>
              </a:spcBef>
              <a:spcAft>
                <a:spcPts val="0"/>
              </a:spcAft>
              <a:buNone/>
            </a:pPr>
            <a:r>
              <a:rPr lang="en" sz="1400">
                <a:solidFill>
                  <a:srgbClr val="2B2B2B"/>
                </a:solidFill>
              </a:rPr>
              <a:t>The accuracy of this model is 89%</a:t>
            </a:r>
            <a:endParaRPr sz="1400">
              <a:solidFill>
                <a:srgbClr val="2B2B2B"/>
              </a:solidFill>
            </a:endParaRPr>
          </a:p>
          <a:p>
            <a:pPr indent="0" lvl="0" marL="0" rtl="0" algn="l">
              <a:spcBef>
                <a:spcPts val="1200"/>
              </a:spcBef>
              <a:spcAft>
                <a:spcPts val="0"/>
              </a:spcAft>
              <a:buNone/>
            </a:pPr>
            <a:r>
              <a:t/>
            </a:r>
            <a:endParaRPr sz="1400">
              <a:solidFill>
                <a:srgbClr val="2B2B2B"/>
              </a:solidFill>
            </a:endParaRPr>
          </a:p>
          <a:p>
            <a:pPr indent="0" lvl="0" marL="0" rtl="0" algn="l">
              <a:spcBef>
                <a:spcPts val="1200"/>
              </a:spcBef>
              <a:spcAft>
                <a:spcPts val="1200"/>
              </a:spcAft>
              <a:buNone/>
            </a:pPr>
            <a:r>
              <a:t/>
            </a:r>
            <a:endParaRPr sz="1400">
              <a:solidFill>
                <a:srgbClr val="2B2B2B"/>
              </a:solidFill>
            </a:endParaRPr>
          </a:p>
        </p:txBody>
      </p:sp>
      <p:pic>
        <p:nvPicPr>
          <p:cNvPr id="304" name="Google Shape;304;p57"/>
          <p:cNvPicPr preferRelativeResize="0"/>
          <p:nvPr/>
        </p:nvPicPr>
        <p:blipFill>
          <a:blip r:embed="rId3">
            <a:alphaModFix/>
          </a:blip>
          <a:stretch>
            <a:fillRect/>
          </a:stretch>
        </p:blipFill>
        <p:spPr>
          <a:xfrm>
            <a:off x="3684325" y="1978275"/>
            <a:ext cx="5147976" cy="2689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Recommendations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9"/>
          <p:cNvSpPr txBox="1"/>
          <p:nvPr>
            <p:ph idx="1" type="body"/>
          </p:nvPr>
        </p:nvSpPr>
        <p:spPr>
          <a:xfrm>
            <a:off x="354475" y="904350"/>
            <a:ext cx="8520600" cy="3334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I</a:t>
            </a:r>
            <a:r>
              <a:rPr lang="en"/>
              <a:t>ncrease </a:t>
            </a:r>
            <a:r>
              <a:rPr lang="en"/>
              <a:t>marketing </a:t>
            </a:r>
            <a:r>
              <a:rPr lang="en"/>
              <a:t>efforts for offline, corporate and aviation segments, as they are significantly lower than online sales.</a:t>
            </a:r>
            <a:endParaRPr/>
          </a:p>
          <a:p>
            <a:pPr indent="-342900" lvl="0" marL="457200" rtl="0" algn="just">
              <a:spcBef>
                <a:spcPts val="0"/>
              </a:spcBef>
              <a:spcAft>
                <a:spcPts val="0"/>
              </a:spcAft>
              <a:buSzPts val="1800"/>
              <a:buChar char="●"/>
            </a:pPr>
            <a:r>
              <a:rPr lang="en"/>
              <a:t>In order to reduce cancellations with longer lead time and to avoid unoccupied rooms, the hotel should implement a stricter cancellation policy by reducing the number of days for a full refund. </a:t>
            </a:r>
            <a:endParaRPr/>
          </a:p>
          <a:p>
            <a:pPr indent="-342900" lvl="0" marL="457200" rtl="0" algn="just">
              <a:spcBef>
                <a:spcPts val="0"/>
              </a:spcBef>
              <a:spcAft>
                <a:spcPts val="0"/>
              </a:spcAft>
              <a:buSzPts val="1800"/>
              <a:buChar char="●"/>
            </a:pPr>
            <a:r>
              <a:rPr lang="en"/>
              <a:t>We recommend creating packages for families to stay over the weekend on non-peak travel times.</a:t>
            </a:r>
            <a:endParaRPr/>
          </a:p>
          <a:p>
            <a:pPr indent="-342900" lvl="0" marL="457200" rtl="0" algn="just">
              <a:spcBef>
                <a:spcPts val="0"/>
              </a:spcBef>
              <a:spcAft>
                <a:spcPts val="0"/>
              </a:spcAft>
              <a:buSzPts val="1800"/>
              <a:buChar char="●"/>
            </a:pPr>
            <a:r>
              <a:rPr lang="en"/>
              <a:t>We recommend promoting the winter months by partnering with trade shows and hosting corporate events to increase hotel bookings.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Technologies</a:t>
            </a:r>
            <a:endParaRPr/>
          </a:p>
        </p:txBody>
      </p:sp>
      <p:sp>
        <p:nvSpPr>
          <p:cNvPr id="320" name="Google Shape;320;p6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342900" lvl="0" marL="457200" rtl="0" algn="l">
              <a:spcBef>
                <a:spcPts val="1200"/>
              </a:spcBef>
              <a:spcAft>
                <a:spcPts val="0"/>
              </a:spcAft>
              <a:buClr>
                <a:srgbClr val="24292F"/>
              </a:buClr>
              <a:buSzPts val="1800"/>
              <a:buFont typeface="Arial"/>
              <a:buChar char="●"/>
            </a:pPr>
            <a:r>
              <a:rPr lang="en">
                <a:solidFill>
                  <a:srgbClr val="24292F"/>
                </a:solidFill>
                <a:highlight>
                  <a:srgbClr val="FFFFFF"/>
                </a:highlight>
                <a:latin typeface="Arial"/>
                <a:ea typeface="Arial"/>
                <a:cs typeface="Arial"/>
                <a:sym typeface="Arial"/>
              </a:rPr>
              <a:t>Python/Pandas/Sklearn</a:t>
            </a:r>
            <a:endParaRPr>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Clr>
                <a:srgbClr val="24292F"/>
              </a:buClr>
              <a:buSzPts val="1800"/>
              <a:buFont typeface="Arial"/>
              <a:buChar char="●"/>
            </a:pPr>
            <a:r>
              <a:rPr lang="en">
                <a:solidFill>
                  <a:srgbClr val="24292F"/>
                </a:solidFill>
                <a:highlight>
                  <a:srgbClr val="FFFFFF"/>
                </a:highlight>
                <a:latin typeface="Arial"/>
                <a:ea typeface="Arial"/>
                <a:cs typeface="Arial"/>
                <a:sym typeface="Arial"/>
              </a:rPr>
              <a:t>PostgreSQL/AWS</a:t>
            </a:r>
            <a:endParaRPr>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Clr>
                <a:srgbClr val="24292F"/>
              </a:buClr>
              <a:buSzPts val="1800"/>
              <a:buFont typeface="Arial"/>
              <a:buChar char="●"/>
            </a:pPr>
            <a:r>
              <a:rPr lang="en">
                <a:solidFill>
                  <a:srgbClr val="24292F"/>
                </a:solidFill>
                <a:highlight>
                  <a:srgbClr val="FFFFFF"/>
                </a:highlight>
                <a:latin typeface="Arial"/>
                <a:ea typeface="Arial"/>
                <a:cs typeface="Arial"/>
                <a:sym typeface="Arial"/>
              </a:rPr>
              <a:t>Tableau</a:t>
            </a:r>
            <a:endParaRPr>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Clr>
                <a:srgbClr val="24292F"/>
              </a:buClr>
              <a:buSzPts val="1800"/>
              <a:buFont typeface="Arial"/>
              <a:buChar char="●"/>
            </a:pPr>
            <a:r>
              <a:rPr lang="en">
                <a:solidFill>
                  <a:srgbClr val="24292F"/>
                </a:solidFill>
                <a:highlight>
                  <a:srgbClr val="FFFFFF"/>
                </a:highlight>
                <a:latin typeface="Arial"/>
                <a:ea typeface="Arial"/>
                <a:cs typeface="Arial"/>
                <a:sym typeface="Arial"/>
              </a:rPr>
              <a:t>Microsoft Powerpoint</a:t>
            </a:r>
            <a:endParaRPr>
              <a:solidFill>
                <a:srgbClr val="24292F"/>
              </a:solidFill>
              <a:highlight>
                <a:srgbClr val="FFFFFF"/>
              </a:highlight>
              <a:latin typeface="Arial"/>
              <a:ea typeface="Arial"/>
              <a:cs typeface="Arial"/>
              <a:sym typeface="Arial"/>
            </a:endParaRPr>
          </a:p>
          <a:p>
            <a:pPr indent="-342900" lvl="0" marL="457200" rtl="0" algn="l">
              <a:spcBef>
                <a:spcPts val="0"/>
              </a:spcBef>
              <a:spcAft>
                <a:spcPts val="0"/>
              </a:spcAft>
              <a:buClr>
                <a:srgbClr val="24292F"/>
              </a:buClr>
              <a:buSzPts val="1800"/>
              <a:buFont typeface="Arial"/>
              <a:buChar char="●"/>
            </a:pPr>
            <a:r>
              <a:rPr lang="en">
                <a:solidFill>
                  <a:srgbClr val="24292F"/>
                </a:solidFill>
                <a:highlight>
                  <a:srgbClr val="FFFFFF"/>
                </a:highlight>
                <a:latin typeface="Arial"/>
                <a:ea typeface="Arial"/>
                <a:cs typeface="Arial"/>
                <a:sym typeface="Arial"/>
              </a:rPr>
              <a:t>Google Slides</a:t>
            </a:r>
            <a:endParaRPr>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326" name="Google Shape;326;p6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55600" lvl="0" marL="457200" rtl="0" algn="just">
              <a:lnSpc>
                <a:spcPct val="90000"/>
              </a:lnSpc>
              <a:spcBef>
                <a:spcPts val="1000"/>
              </a:spcBef>
              <a:spcAft>
                <a:spcPts val="0"/>
              </a:spcAft>
              <a:buSzPts val="2000"/>
              <a:buChar char="●"/>
            </a:pPr>
            <a:r>
              <a:rPr lang="en"/>
              <a:t>UM Data Analytics Modules</a:t>
            </a:r>
            <a:endParaRPr/>
          </a:p>
          <a:p>
            <a:pPr indent="-355600" lvl="0" marL="457200" rtl="0" algn="just">
              <a:lnSpc>
                <a:spcPct val="90000"/>
              </a:lnSpc>
              <a:spcBef>
                <a:spcPts val="0"/>
              </a:spcBef>
              <a:spcAft>
                <a:spcPts val="0"/>
              </a:spcAft>
              <a:buSzPts val="2000"/>
              <a:buChar char="●"/>
            </a:pPr>
            <a:r>
              <a:rPr lang="en" sz="2000" u="sng">
                <a:solidFill>
                  <a:schemeClr val="hlink"/>
                </a:solidFill>
                <a:hlinkClick r:id="rId3"/>
              </a:rPr>
              <a:t>https://www.kaggle.com/datasets/ahsan81/hotel-reservations-classification-dataset</a:t>
            </a:r>
            <a:endParaRPr sz="2000" u="sng">
              <a:solidFill>
                <a:schemeClr val="hlink"/>
              </a:solidFill>
            </a:endParaRPr>
          </a:p>
          <a:p>
            <a:pPr indent="-355600" lvl="0" marL="457200" rtl="0" algn="just">
              <a:lnSpc>
                <a:spcPct val="90000"/>
              </a:lnSpc>
              <a:spcBef>
                <a:spcPts val="0"/>
              </a:spcBef>
              <a:spcAft>
                <a:spcPts val="0"/>
              </a:spcAft>
              <a:buSzPts val="2000"/>
              <a:buChar char="●"/>
            </a:pPr>
            <a:r>
              <a:rPr lang="en" sz="2000" u="sng">
                <a:solidFill>
                  <a:schemeClr val="hlink"/>
                </a:solidFill>
                <a:hlinkClick r:id="rId4"/>
              </a:rPr>
              <a:t>https://www.statista.com/statistics/1186201/hotel-and-resort-industry-market-size-global/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332" name="Google Shape;332;p6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Dominique Villacis</a:t>
            </a:r>
            <a:endParaRPr/>
          </a:p>
          <a:p>
            <a:pPr indent="0" lvl="0" marL="0" rtl="0" algn="l">
              <a:spcBef>
                <a:spcPts val="1200"/>
              </a:spcBef>
              <a:spcAft>
                <a:spcPts val="0"/>
              </a:spcAft>
              <a:buNone/>
            </a:pPr>
            <a:r>
              <a:rPr lang="en"/>
              <a:t>Bernardino Echeverria</a:t>
            </a:r>
            <a:endParaRPr/>
          </a:p>
          <a:p>
            <a:pPr indent="0" lvl="0" marL="0" rtl="0" algn="l">
              <a:spcBef>
                <a:spcPts val="1200"/>
              </a:spcBef>
              <a:spcAft>
                <a:spcPts val="0"/>
              </a:spcAft>
              <a:buNone/>
            </a:pPr>
            <a:r>
              <a:rPr lang="en"/>
              <a:t>Sausana Abraham</a:t>
            </a:r>
            <a:endParaRPr/>
          </a:p>
          <a:p>
            <a:pPr indent="0" lvl="0" marL="0" rtl="0" algn="l">
              <a:spcBef>
                <a:spcPts val="1200"/>
              </a:spcBef>
              <a:spcAft>
                <a:spcPts val="1200"/>
              </a:spcAft>
              <a:buNone/>
            </a:pPr>
            <a:r>
              <a:rPr lang="en"/>
              <a:t>Sugandha Singh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our dataset</a:t>
            </a:r>
            <a:endParaRPr/>
          </a:p>
        </p:txBody>
      </p:sp>
      <p:sp>
        <p:nvSpPr>
          <p:cNvPr id="122" name="Google Shape;122;p28"/>
          <p:cNvSpPr txBox="1"/>
          <p:nvPr>
            <p:ph idx="1" type="body"/>
          </p:nvPr>
        </p:nvSpPr>
        <p:spPr>
          <a:xfrm>
            <a:off x="311700" y="955225"/>
            <a:ext cx="8520600" cy="4031100"/>
          </a:xfrm>
          <a:prstGeom prst="rect">
            <a:avLst/>
          </a:prstGeom>
        </p:spPr>
        <p:txBody>
          <a:bodyPr anchorCtr="0" anchor="t" bIns="91425" lIns="91425" spcFirstLastPara="1" rIns="91425" wrap="square" tIns="91425">
            <a:noAutofit/>
          </a:bodyPr>
          <a:lstStyle/>
          <a:p>
            <a:pPr indent="0" lvl="0" marL="0" rtl="0" algn="just">
              <a:lnSpc>
                <a:spcPct val="70000"/>
              </a:lnSpc>
              <a:spcBef>
                <a:spcPts val="1000"/>
              </a:spcBef>
              <a:spcAft>
                <a:spcPts val="0"/>
              </a:spcAft>
              <a:buSzPts val="440"/>
              <a:buNone/>
            </a:pPr>
            <a:r>
              <a:rPr lang="en"/>
              <a:t>The dataset has been taken from Kaggle.</a:t>
            </a:r>
            <a:endParaRPr/>
          </a:p>
          <a:p>
            <a:pPr indent="0" lvl="0" marL="0" rtl="0" algn="just">
              <a:lnSpc>
                <a:spcPct val="70000"/>
              </a:lnSpc>
              <a:spcBef>
                <a:spcPts val="1000"/>
              </a:spcBef>
              <a:spcAft>
                <a:spcPts val="0"/>
              </a:spcAft>
              <a:buSzPts val="440"/>
              <a:buNone/>
            </a:pPr>
            <a:r>
              <a:rPr lang="en"/>
              <a:t>The dataset contains records of hotel reservations. There are:</a:t>
            </a:r>
            <a:endParaRPr/>
          </a:p>
          <a:p>
            <a:pPr indent="-342900" lvl="0" marL="457200" rtl="0" algn="just">
              <a:lnSpc>
                <a:spcPct val="70000"/>
              </a:lnSpc>
              <a:spcBef>
                <a:spcPts val="1000"/>
              </a:spcBef>
              <a:spcAft>
                <a:spcPts val="0"/>
              </a:spcAft>
              <a:buSzPts val="1800"/>
              <a:buAutoNum type="arabicPeriod"/>
            </a:pPr>
            <a:r>
              <a:rPr lang="en"/>
              <a:t>36,275 data points</a:t>
            </a:r>
            <a:endParaRPr/>
          </a:p>
          <a:p>
            <a:pPr indent="-342900" lvl="0" marL="457200" rtl="0" algn="just">
              <a:lnSpc>
                <a:spcPct val="70000"/>
              </a:lnSpc>
              <a:spcBef>
                <a:spcPts val="0"/>
              </a:spcBef>
              <a:spcAft>
                <a:spcPts val="0"/>
              </a:spcAft>
              <a:buSzPts val="1800"/>
              <a:buAutoNum type="arabicPeriod"/>
            </a:pPr>
            <a:r>
              <a:rPr lang="en"/>
              <a:t>19 features. </a:t>
            </a:r>
            <a:endParaRPr/>
          </a:p>
          <a:p>
            <a:pPr indent="-342900" lvl="0" marL="457200" rtl="0" algn="just">
              <a:lnSpc>
                <a:spcPct val="70000"/>
              </a:lnSpc>
              <a:spcBef>
                <a:spcPts val="0"/>
              </a:spcBef>
              <a:spcAft>
                <a:spcPts val="0"/>
              </a:spcAft>
              <a:buSzPts val="1800"/>
              <a:buAutoNum type="arabicPeriod"/>
            </a:pPr>
            <a:r>
              <a:rPr lang="en"/>
              <a:t>Most of the data is numerical with 3 columns being categorical. </a:t>
            </a:r>
            <a:endParaRPr/>
          </a:p>
          <a:p>
            <a:pPr indent="0" lvl="0" marL="0" rtl="0" algn="just">
              <a:lnSpc>
                <a:spcPct val="90000"/>
              </a:lnSpc>
              <a:spcBef>
                <a:spcPts val="1000"/>
              </a:spcBef>
              <a:spcAft>
                <a:spcPts val="0"/>
              </a:spcAft>
              <a:buClr>
                <a:schemeClr val="dk2"/>
              </a:buClr>
              <a:buSzPts val="1100"/>
              <a:buFont typeface="Arial"/>
              <a:buNone/>
            </a:pPr>
            <a:r>
              <a:rPr lang="en"/>
              <a:t>The columns of the raw data are the following:</a:t>
            </a:r>
            <a:endParaRPr/>
          </a:p>
          <a:p>
            <a:pPr indent="0" lvl="0" marL="0" rtl="0" algn="ctr">
              <a:lnSpc>
                <a:spcPct val="90000"/>
              </a:lnSpc>
              <a:spcBef>
                <a:spcPts val="1000"/>
              </a:spcBef>
              <a:spcAft>
                <a:spcPts val="0"/>
              </a:spcAft>
              <a:buClr>
                <a:schemeClr val="dk2"/>
              </a:buClr>
              <a:buSzPts val="1100"/>
              <a:buFont typeface="Arial"/>
              <a:buNone/>
            </a:pPr>
            <a:r>
              <a:rPr b="1" lang="en" sz="1600"/>
              <a:t>Booking_ID, no_of_adults, no_of_children, no_of_weekend_nights, no_of_week_nights, type_of_meal_plan, required_car_parking_space, room_type_reserved, lead_time, arrival_year, arrival_month, arrival_date, market_segment_type, repeated_guest, no_of_previous_cancellations, no_of_previous_bookings_not_canceled, avg_price_per_room, no_of_special_requests, booking_status</a:t>
            </a:r>
            <a:endParaRPr b="1" sz="1600"/>
          </a:p>
          <a:p>
            <a:pPr indent="0" lvl="0" marL="0" rtl="0" algn="l">
              <a:lnSpc>
                <a:spcPct val="95000"/>
              </a:lnSpc>
              <a:spcBef>
                <a:spcPts val="0"/>
              </a:spcBef>
              <a:spcAft>
                <a:spcPts val="0"/>
              </a:spcAft>
              <a:buClr>
                <a:schemeClr val="dk2"/>
              </a:buClr>
              <a:buSzPts val="440"/>
              <a:buFont typeface="Arial"/>
              <a:buNone/>
            </a:pPr>
            <a:r>
              <a:t/>
            </a:r>
            <a:endParaRPr b="1" sz="1400"/>
          </a:p>
          <a:p>
            <a:pPr indent="0" lvl="0" marL="0" rtl="0" algn="l">
              <a:lnSpc>
                <a:spcPct val="95000"/>
              </a:lnSpc>
              <a:spcBef>
                <a:spcPts val="1200"/>
              </a:spcBef>
              <a:spcAft>
                <a:spcPts val="1200"/>
              </a:spcAft>
              <a:buSzPts val="440"/>
              <a:buNone/>
            </a:pPr>
            <a:r>
              <a:t/>
            </a:r>
            <a:endParaRPr sz="7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28" name="Google Shape;128;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1400">
                <a:solidFill>
                  <a:srgbClr val="1D1C1D"/>
                </a:solidFill>
              </a:rPr>
              <a:t>To get more in-depth insight into our data we analysed the following questions using python:</a:t>
            </a:r>
            <a:endParaRPr sz="1400">
              <a:solidFill>
                <a:srgbClr val="1D1C1D"/>
              </a:solidFill>
            </a:endParaRPr>
          </a:p>
          <a:p>
            <a:pPr indent="-317500" lvl="0" marL="457200" rtl="0" algn="just">
              <a:lnSpc>
                <a:spcPct val="90000"/>
              </a:lnSpc>
              <a:spcBef>
                <a:spcPts val="1000"/>
              </a:spcBef>
              <a:spcAft>
                <a:spcPts val="0"/>
              </a:spcAft>
              <a:buClr>
                <a:srgbClr val="1D1C1D"/>
              </a:buClr>
              <a:buSzPts val="1400"/>
              <a:buChar char="●"/>
            </a:pPr>
            <a:r>
              <a:rPr lang="en" sz="1400">
                <a:solidFill>
                  <a:srgbClr val="1D1C1D"/>
                </a:solidFill>
              </a:rPr>
              <a:t>What’s the average price? (Per day, per month)</a:t>
            </a:r>
            <a:endParaRPr sz="1400">
              <a:solidFill>
                <a:srgbClr val="1D1C1D"/>
              </a:solidFill>
            </a:endParaRPr>
          </a:p>
          <a:p>
            <a:pPr indent="-317500" lvl="0" marL="457200" rtl="0" algn="just">
              <a:lnSpc>
                <a:spcPct val="90000"/>
              </a:lnSpc>
              <a:spcBef>
                <a:spcPts val="0"/>
              </a:spcBef>
              <a:spcAft>
                <a:spcPts val="0"/>
              </a:spcAft>
              <a:buSzPts val="1400"/>
              <a:buChar char="●"/>
            </a:pPr>
            <a:r>
              <a:rPr lang="en" sz="1400"/>
              <a:t>Do longer total stays have lower average prices?</a:t>
            </a:r>
            <a:endParaRPr sz="1400"/>
          </a:p>
          <a:p>
            <a:pPr indent="-317500" lvl="0" marL="457200" rtl="0" algn="just">
              <a:lnSpc>
                <a:spcPct val="90000"/>
              </a:lnSpc>
              <a:spcBef>
                <a:spcPts val="0"/>
              </a:spcBef>
              <a:spcAft>
                <a:spcPts val="0"/>
              </a:spcAft>
              <a:buClr>
                <a:srgbClr val="1D1C1D"/>
              </a:buClr>
              <a:buSzPts val="1400"/>
              <a:buChar char="●"/>
            </a:pPr>
            <a:r>
              <a:rPr lang="en" sz="1400">
                <a:solidFill>
                  <a:srgbClr val="1D1C1D"/>
                </a:solidFill>
              </a:rPr>
              <a:t>What is the busiest month?</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time of the year has the longest reservations?</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months have more reservations with children? </a:t>
            </a:r>
            <a:endParaRPr sz="1400">
              <a:solidFill>
                <a:srgbClr val="1D1C1D"/>
              </a:solidFill>
            </a:endParaRPr>
          </a:p>
          <a:p>
            <a:pPr indent="-317500" lvl="0" marL="457200" rtl="0" algn="just">
              <a:lnSpc>
                <a:spcPct val="90000"/>
              </a:lnSpc>
              <a:spcBef>
                <a:spcPts val="0"/>
              </a:spcBef>
              <a:spcAft>
                <a:spcPts val="0"/>
              </a:spcAft>
              <a:buSzPts val="1400"/>
              <a:buChar char="●"/>
            </a:pPr>
            <a:r>
              <a:rPr lang="en" sz="1400"/>
              <a:t>Which months include more reservations with weekends?</a:t>
            </a:r>
            <a:endParaRPr sz="1400"/>
          </a:p>
          <a:p>
            <a:pPr indent="-317500" lvl="0" marL="457200" rtl="0" algn="just">
              <a:lnSpc>
                <a:spcPct val="90000"/>
              </a:lnSpc>
              <a:spcBef>
                <a:spcPts val="0"/>
              </a:spcBef>
              <a:spcAft>
                <a:spcPts val="0"/>
              </a:spcAft>
              <a:buSzPts val="1400"/>
              <a:buChar char="●"/>
            </a:pPr>
            <a:r>
              <a:rPr lang="en" sz="1400"/>
              <a:t>From which segment do reservations come the most?</a:t>
            </a:r>
            <a:endParaRPr sz="1400"/>
          </a:p>
          <a:p>
            <a:pPr indent="-317500" lvl="0" marL="457200" rtl="0" algn="just">
              <a:lnSpc>
                <a:spcPct val="90000"/>
              </a:lnSpc>
              <a:spcBef>
                <a:spcPts val="0"/>
              </a:spcBef>
              <a:spcAft>
                <a:spcPts val="0"/>
              </a:spcAft>
              <a:buSzPts val="1400"/>
              <a:buChar char="●"/>
            </a:pPr>
            <a:r>
              <a:rPr lang="en" sz="1400"/>
              <a:t>Does a longer lead time result in less cancellations?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34" name="Google Shape;134;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To make sure we have a clean dataset, so our results are not skewed, we took the following steps:</a:t>
            </a:r>
            <a:endParaRPr/>
          </a:p>
          <a:p>
            <a:pPr indent="-342900" lvl="0" marL="457200" rtl="0" algn="just">
              <a:spcBef>
                <a:spcPts val="1200"/>
              </a:spcBef>
              <a:spcAft>
                <a:spcPts val="0"/>
              </a:spcAft>
              <a:buSzPts val="1800"/>
              <a:buAutoNum type="arabicPeriod"/>
            </a:pPr>
            <a:r>
              <a:rPr lang="en"/>
              <a:t>Checked null values</a:t>
            </a:r>
            <a:endParaRPr/>
          </a:p>
          <a:p>
            <a:pPr indent="-342900" lvl="0" marL="457200" rtl="0" algn="just">
              <a:spcBef>
                <a:spcPts val="0"/>
              </a:spcBef>
              <a:spcAft>
                <a:spcPts val="0"/>
              </a:spcAft>
              <a:buSzPts val="1800"/>
              <a:buAutoNum type="arabicPeriod"/>
            </a:pPr>
            <a:r>
              <a:rPr lang="en"/>
              <a:t>Checked duplicate values</a:t>
            </a:r>
            <a:endParaRPr/>
          </a:p>
          <a:p>
            <a:pPr indent="-342900" lvl="0" marL="457200" rtl="0" algn="just">
              <a:spcBef>
                <a:spcPts val="0"/>
              </a:spcBef>
              <a:spcAft>
                <a:spcPts val="0"/>
              </a:spcAft>
              <a:buSzPts val="1800"/>
              <a:buAutoNum type="arabicPeriod"/>
            </a:pPr>
            <a:r>
              <a:rPr lang="en"/>
              <a:t>Dropped column “</a:t>
            </a:r>
            <a:r>
              <a:rPr b="1" lang="en"/>
              <a:t>type_of_meal_plan”</a:t>
            </a:r>
            <a:endParaRPr b="1"/>
          </a:p>
          <a:p>
            <a:pPr indent="-342900" lvl="0" marL="457200" rtl="0" algn="just">
              <a:spcBef>
                <a:spcPts val="0"/>
              </a:spcBef>
              <a:spcAft>
                <a:spcPts val="0"/>
              </a:spcAft>
              <a:buSzPts val="1800"/>
              <a:buAutoNum type="arabicPeriod"/>
            </a:pPr>
            <a:r>
              <a:rPr lang="en"/>
              <a:t>Combined Weekend nights and weeknights booking columns to create a </a:t>
            </a:r>
            <a:r>
              <a:rPr b="1" lang="en"/>
              <a:t>“total_nights”</a:t>
            </a:r>
            <a:r>
              <a:rPr lang="en"/>
              <a:t> column</a:t>
            </a:r>
            <a:r>
              <a:rPr b="1" lang="en"/>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average price?</a:t>
            </a:r>
            <a:endParaRPr/>
          </a:p>
        </p:txBody>
      </p:sp>
      <p:sp>
        <p:nvSpPr>
          <p:cNvPr id="145" name="Google Shape;145;p32"/>
          <p:cNvSpPr txBox="1"/>
          <p:nvPr>
            <p:ph idx="1" type="body"/>
          </p:nvPr>
        </p:nvSpPr>
        <p:spPr>
          <a:xfrm>
            <a:off x="311700" y="1234075"/>
            <a:ext cx="8520600" cy="3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4A86E8"/>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rPr lang="en">
                <a:solidFill>
                  <a:srgbClr val="1D1C1D"/>
                </a:solidFill>
              </a:rPr>
              <a:t>Average price per day -  $103.4</a:t>
            </a:r>
            <a:endParaRPr>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1200"/>
              </a:spcAft>
              <a:buNone/>
            </a:pPr>
            <a:r>
              <a:t/>
            </a:r>
            <a:endParaRPr/>
          </a:p>
        </p:txBody>
      </p:sp>
      <p:pic>
        <p:nvPicPr>
          <p:cNvPr id="146" name="Google Shape;146;p32"/>
          <p:cNvPicPr preferRelativeResize="0"/>
          <p:nvPr/>
        </p:nvPicPr>
        <p:blipFill>
          <a:blip r:embed="rId3">
            <a:alphaModFix/>
          </a:blip>
          <a:stretch>
            <a:fillRect/>
          </a:stretch>
        </p:blipFill>
        <p:spPr>
          <a:xfrm>
            <a:off x="4012725" y="1680300"/>
            <a:ext cx="4131225" cy="302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65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700"/>
              <a:t>Do longer total stays have lower average prices?</a:t>
            </a:r>
            <a:endParaRPr sz="2700"/>
          </a:p>
          <a:p>
            <a:pPr indent="0" lvl="0" marL="0" rtl="0" algn="l">
              <a:spcBef>
                <a:spcPts val="1200"/>
              </a:spcBef>
              <a:spcAft>
                <a:spcPts val="0"/>
              </a:spcAft>
              <a:buNone/>
            </a:pPr>
            <a:r>
              <a:t/>
            </a:r>
            <a:endParaRPr sz="2200"/>
          </a:p>
        </p:txBody>
      </p:sp>
      <p:sp>
        <p:nvSpPr>
          <p:cNvPr id="152" name="Google Shape;152;p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A86E8"/>
              </a:solidFill>
            </a:endParaRPr>
          </a:p>
          <a:p>
            <a:pPr indent="0" lvl="0" marL="0" rtl="0" algn="just">
              <a:spcBef>
                <a:spcPts val="1200"/>
              </a:spcBef>
              <a:spcAft>
                <a:spcPts val="0"/>
              </a:spcAft>
              <a:buNone/>
            </a:pPr>
            <a:r>
              <a:rPr lang="en"/>
              <a:t>Based on our analysis the correlation value between longer stays and average prices, is:</a:t>
            </a:r>
            <a:endParaRPr/>
          </a:p>
          <a:p>
            <a:pPr indent="0" lvl="0" marL="0" rtl="0" algn="just">
              <a:spcBef>
                <a:spcPts val="1200"/>
              </a:spcBef>
              <a:spcAft>
                <a:spcPts val="0"/>
              </a:spcAft>
              <a:buNone/>
            </a:pPr>
            <a:r>
              <a:rPr lang="en">
                <a:solidFill>
                  <a:srgbClr val="FF0000"/>
                </a:solidFill>
                <a:highlight>
                  <a:srgbClr val="FFFFFF"/>
                </a:highlight>
                <a:latin typeface="Arial"/>
                <a:ea typeface="Arial"/>
                <a:cs typeface="Arial"/>
                <a:sym typeface="Arial"/>
              </a:rPr>
              <a:t>0.015768370115224067</a:t>
            </a:r>
            <a:endParaRPr>
              <a:solidFill>
                <a:srgbClr val="FF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FF0000"/>
              </a:solidFill>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lang="en">
                <a:solidFill>
                  <a:srgbClr val="000000"/>
                </a:solidFill>
                <a:highlight>
                  <a:srgbClr val="FFFFFF"/>
                </a:highlight>
              </a:rPr>
              <a:t>This shows a weak correlation. That means longer reservations have no minimal impact on average room prices.</a:t>
            </a:r>
            <a:endParaRPr>
              <a:solidFill>
                <a:srgbClr val="000000"/>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