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99C3-4D3E-E95D-3200-335F5EC48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B317D-A274-35B0-6EAE-A9999C9B1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4A2C12-4856-5F9D-720B-C8325C0F5720}"/>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8BE155E9-F799-1E70-0E50-A921E4115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2D0DA-AE56-F653-048F-F310784D6D78}"/>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29843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4AD8-A875-5A5E-F931-DA9BD20AA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ED813-DE98-3FAE-2DD7-1A3415529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A6036-C753-5025-9CB3-EC21DE3E4EE8}"/>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2BD58EE1-E5C5-2BED-533C-E73F4F554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81BEA-671E-1997-733E-28B9E772BE24}"/>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241220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68933-DF56-68F9-6A7F-F836EF13D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B4098-7DD3-BD22-46DD-1FAA2AEBC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4E25C-69C2-DB8D-0347-1FEEB293A884}"/>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40C384E3-5775-7DB7-5A52-65F2162D2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FCD15-F59F-3D51-9A59-14F673DD7840}"/>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33250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5EFC-0F5A-72BD-DDDF-00EA87A9F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30939-18F6-F2B9-E314-DDA38283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24BB5-CFB7-528B-DA16-D53D3D247345}"/>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31CE22EE-600E-EE8F-346A-7725DAC06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24F27-390C-F04A-9587-72480AA2DA5B}"/>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155804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D950-2CB3-2680-57E2-60A9DF0CB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3736B5-9A77-6136-E77C-4E7BF4B45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CBB0C-675B-5BA2-E904-014B16648CE9}"/>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3D64B6A9-9D23-F18C-2D67-4219BCB84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DB63-0CF3-31C8-98BE-DE0C3D2353AA}"/>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87522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714B-2784-289D-BE56-B5C1F929D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663B4-5784-21BC-E2C4-73036BB63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2F561-1C8D-B147-F1C0-BB64B56622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5F4C7-A74C-8686-D654-1716987D5828}"/>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6" name="Footer Placeholder 5">
            <a:extLst>
              <a:ext uri="{FF2B5EF4-FFF2-40B4-BE49-F238E27FC236}">
                <a16:creationId xmlns:a16="http://schemas.microsoft.com/office/drawing/2014/main" id="{5AD4E62C-5F67-8909-C491-DEB6D2CB5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2D541-2EF9-9511-C083-111E6427546E}"/>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264881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0618-6CE1-C25C-3958-D3ABD7A87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E0ED9C-AAB1-A64B-BF6E-54CD6D2B2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C2DB8-86B6-BC7C-6D4F-FE7A83FB9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2B113D-8D3F-A6D2-52BE-7E80C31AA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F7619-FF6D-300D-EA3C-4CD7449D5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CF1DF-2281-3231-5C77-71CE93726FD0}"/>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8" name="Footer Placeholder 7">
            <a:extLst>
              <a:ext uri="{FF2B5EF4-FFF2-40B4-BE49-F238E27FC236}">
                <a16:creationId xmlns:a16="http://schemas.microsoft.com/office/drawing/2014/main" id="{B76E31D7-9E7C-4B6F-8385-3D75803548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28F328-20CF-6771-DEA3-1226055DCF36}"/>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172999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36DF-8B2C-E7FA-3A1C-F2501DFFDE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99A9F-6C97-9975-1518-E95E9876FF81}"/>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4" name="Footer Placeholder 3">
            <a:extLst>
              <a:ext uri="{FF2B5EF4-FFF2-40B4-BE49-F238E27FC236}">
                <a16:creationId xmlns:a16="http://schemas.microsoft.com/office/drawing/2014/main" id="{0832F1D3-2387-92FB-129B-8ECB0E1D7C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41B2D8-4BE2-AEF0-C2B4-897F187E741D}"/>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81412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5EDA9-FF6B-D793-9EBE-FBD652A92243}"/>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3" name="Footer Placeholder 2">
            <a:extLst>
              <a:ext uri="{FF2B5EF4-FFF2-40B4-BE49-F238E27FC236}">
                <a16:creationId xmlns:a16="http://schemas.microsoft.com/office/drawing/2014/main" id="{06687B76-A5EB-1E3B-A96A-A777AF2018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F0A30-7114-A4C0-6BB1-720E493694BF}"/>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62795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78C4-2359-6BBF-0753-C110EC8B9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ADE352-BCD3-A180-606E-C670E3DD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B8FAA0-E3DC-A173-D038-B3D5BB971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AA2DB-6A16-0B20-252B-614E76C2D3CA}"/>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6" name="Footer Placeholder 5">
            <a:extLst>
              <a:ext uri="{FF2B5EF4-FFF2-40B4-BE49-F238E27FC236}">
                <a16:creationId xmlns:a16="http://schemas.microsoft.com/office/drawing/2014/main" id="{7C459F37-217D-FC0F-795D-7D9D97664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BCF8-2467-8A64-FFD3-F806FB27007F}"/>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14842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ABBD-D409-485D-A924-82367E4FB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AC822-C21A-70A9-5744-8B0F62D5D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ADBBF-2020-E72A-3FC1-E69C56FA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B6854-9D81-E148-18CD-D7BEC53279C1}"/>
              </a:ext>
            </a:extLst>
          </p:cNvPr>
          <p:cNvSpPr>
            <a:spLocks noGrp="1"/>
          </p:cNvSpPr>
          <p:nvPr>
            <p:ph type="dt" sz="half" idx="10"/>
          </p:nvPr>
        </p:nvSpPr>
        <p:spPr/>
        <p:txBody>
          <a:bodyPr/>
          <a:lstStyle/>
          <a:p>
            <a:fld id="{7BD365BA-657D-41B9-8824-45475A9C0B24}" type="datetimeFigureOut">
              <a:rPr lang="en-US" smtClean="0"/>
              <a:t>2/21/2023</a:t>
            </a:fld>
            <a:endParaRPr lang="en-US"/>
          </a:p>
        </p:txBody>
      </p:sp>
      <p:sp>
        <p:nvSpPr>
          <p:cNvPr id="6" name="Footer Placeholder 5">
            <a:extLst>
              <a:ext uri="{FF2B5EF4-FFF2-40B4-BE49-F238E27FC236}">
                <a16:creationId xmlns:a16="http://schemas.microsoft.com/office/drawing/2014/main" id="{74D5887D-61A4-BF1C-5257-26DF91662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3C98-8826-4128-C120-19F5B7A0AA38}"/>
              </a:ext>
            </a:extLst>
          </p:cNvPr>
          <p:cNvSpPr>
            <a:spLocks noGrp="1"/>
          </p:cNvSpPr>
          <p:nvPr>
            <p:ph type="sldNum" sz="quarter" idx="12"/>
          </p:nvPr>
        </p:nvSpPr>
        <p:spPr/>
        <p:txBody>
          <a:bodyPr/>
          <a:lstStyle/>
          <a:p>
            <a:fld id="{734803DE-AD7B-4912-922B-1C6D4191D441}" type="slidenum">
              <a:rPr lang="en-US" smtClean="0"/>
              <a:t>‹#›</a:t>
            </a:fld>
            <a:endParaRPr lang="en-US"/>
          </a:p>
        </p:txBody>
      </p:sp>
    </p:spTree>
    <p:extLst>
      <p:ext uri="{BB962C8B-B14F-4D97-AF65-F5344CB8AC3E}">
        <p14:creationId xmlns:p14="http://schemas.microsoft.com/office/powerpoint/2010/main" val="320459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EE165-BD7A-FE12-7857-F09E091D8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D61DC-473C-23F0-E0CE-DCBA313D8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42EB1-5117-9E3D-B1A8-332515D7A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365BA-657D-41B9-8824-45475A9C0B24}" type="datetimeFigureOut">
              <a:rPr lang="en-US" smtClean="0"/>
              <a:t>2/21/2023</a:t>
            </a:fld>
            <a:endParaRPr lang="en-US"/>
          </a:p>
        </p:txBody>
      </p:sp>
      <p:sp>
        <p:nvSpPr>
          <p:cNvPr id="5" name="Footer Placeholder 4">
            <a:extLst>
              <a:ext uri="{FF2B5EF4-FFF2-40B4-BE49-F238E27FC236}">
                <a16:creationId xmlns:a16="http://schemas.microsoft.com/office/drawing/2014/main" id="{1161F40B-3AF9-9ECA-821C-D60F4E843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018832-F0E2-301D-3FD7-2F3F2758A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803DE-AD7B-4912-922B-1C6D4191D441}" type="slidenum">
              <a:rPr lang="en-US" smtClean="0"/>
              <a:t>‹#›</a:t>
            </a:fld>
            <a:endParaRPr lang="en-US"/>
          </a:p>
        </p:txBody>
      </p:sp>
    </p:spTree>
    <p:extLst>
      <p:ext uri="{BB962C8B-B14F-4D97-AF65-F5344CB8AC3E}">
        <p14:creationId xmlns:p14="http://schemas.microsoft.com/office/powerpoint/2010/main" val="392130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statistics/1186201/hotel-and-resort-industry-market-size-global/" TargetMode="External"/><Relationship Id="rId2" Type="http://schemas.openxmlformats.org/officeDocument/2006/relationships/hyperlink" Target="https://www.kaggle.com/datasets/ahsan81/hotel-reservations-classification-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6A2-C475-8378-4504-FCC8A930AA5F}"/>
              </a:ext>
            </a:extLst>
          </p:cNvPr>
          <p:cNvSpPr>
            <a:spLocks noGrp="1"/>
          </p:cNvSpPr>
          <p:nvPr>
            <p:ph type="ctrTitle"/>
          </p:nvPr>
        </p:nvSpPr>
        <p:spPr/>
        <p:txBody>
          <a:bodyPr>
            <a:normAutofit/>
          </a:bodyPr>
          <a:lstStyle/>
          <a:p>
            <a:r>
              <a:rPr lang="en-US" dirty="0"/>
              <a:t>Hotel Reservations and Pre-Covid Consumer Behavior </a:t>
            </a:r>
          </a:p>
        </p:txBody>
      </p:sp>
      <p:sp>
        <p:nvSpPr>
          <p:cNvPr id="3" name="Subtitle 2">
            <a:extLst>
              <a:ext uri="{FF2B5EF4-FFF2-40B4-BE49-F238E27FC236}">
                <a16:creationId xmlns:a16="http://schemas.microsoft.com/office/drawing/2014/main" id="{627D69EB-B5F7-5706-4E80-34945A1B9014}"/>
              </a:ext>
            </a:extLst>
          </p:cNvPr>
          <p:cNvSpPr>
            <a:spLocks noGrp="1"/>
          </p:cNvSpPr>
          <p:nvPr>
            <p:ph type="subTitle" idx="1"/>
          </p:nvPr>
        </p:nvSpPr>
        <p:spPr>
          <a:xfrm>
            <a:off x="1524000" y="3773488"/>
            <a:ext cx="9144000" cy="1655762"/>
          </a:xfrm>
        </p:spPr>
        <p:txBody>
          <a:bodyPr/>
          <a:lstStyle/>
          <a:p>
            <a:r>
              <a:rPr lang="en-US" dirty="0"/>
              <a:t>Group 1</a:t>
            </a:r>
          </a:p>
          <a:p>
            <a:r>
              <a:rPr lang="en-US" dirty="0"/>
              <a:t>Bernardino Echeverria, Dominique </a:t>
            </a:r>
            <a:r>
              <a:rPr lang="en-US" dirty="0" err="1"/>
              <a:t>Villacis</a:t>
            </a:r>
            <a:r>
              <a:rPr lang="en-US" dirty="0"/>
              <a:t>, Sugandha Singh, </a:t>
            </a:r>
            <a:r>
              <a:rPr lang="en-US" dirty="0" err="1"/>
              <a:t>Sausana</a:t>
            </a:r>
            <a:r>
              <a:rPr lang="en-US" dirty="0"/>
              <a:t> Abraham</a:t>
            </a:r>
          </a:p>
        </p:txBody>
      </p:sp>
    </p:spTree>
    <p:extLst>
      <p:ext uri="{BB962C8B-B14F-4D97-AF65-F5344CB8AC3E}">
        <p14:creationId xmlns:p14="http://schemas.microsoft.com/office/powerpoint/2010/main" val="424987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A7DC-2F52-482F-A725-D5EA2FC2C702}"/>
              </a:ext>
            </a:extLst>
          </p:cNvPr>
          <p:cNvSpPr>
            <a:spLocks noGrp="1"/>
          </p:cNvSpPr>
          <p:nvPr>
            <p:ph type="title"/>
          </p:nvPr>
        </p:nvSpPr>
        <p:spPr>
          <a:xfrm>
            <a:off x="838200" y="571500"/>
            <a:ext cx="10515600" cy="1119188"/>
          </a:xfrm>
        </p:spPr>
        <p:txBody>
          <a:bodyPr>
            <a:normAutofit fontScale="90000"/>
          </a:bodyPr>
          <a:lstStyle/>
          <a:p>
            <a:r>
              <a:rPr lang="en-US" b="0" i="0" dirty="0">
                <a:solidFill>
                  <a:srgbClr val="2B2B2B"/>
                </a:solidFill>
                <a:effectLst/>
                <a:latin typeface="Roboto" panose="02000000000000000000" pitchFamily="2" charset="0"/>
              </a:rPr>
              <a:t>The selected topic and the reasoning for that selection</a:t>
            </a:r>
            <a:br>
              <a:rPr lang="en-US"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B30AC68-F46C-FAFC-1EDA-86D36D08FC4F}"/>
              </a:ext>
            </a:extLst>
          </p:cNvPr>
          <p:cNvSpPr>
            <a:spLocks noGrp="1"/>
          </p:cNvSpPr>
          <p:nvPr>
            <p:ph idx="1"/>
          </p:nvPr>
        </p:nvSpPr>
        <p:spPr/>
        <p:txBody>
          <a:bodyPr>
            <a:normAutofit/>
          </a:bodyPr>
          <a:lstStyle/>
          <a:p>
            <a:pPr marL="0" indent="0">
              <a:buNone/>
            </a:pPr>
            <a:r>
              <a:rPr lang="en-US" dirty="0">
                <a:solidFill>
                  <a:srgbClr val="202124"/>
                </a:solidFill>
                <a:latin typeface="zeitung"/>
              </a:rPr>
              <a:t>Team One selected a </a:t>
            </a:r>
            <a:r>
              <a:rPr lang="en-US" i="0" dirty="0">
                <a:solidFill>
                  <a:srgbClr val="202124"/>
                </a:solidFill>
                <a:effectLst/>
                <a:latin typeface="zeitung"/>
              </a:rPr>
              <a:t>Hotel Reservations Dataset. This topic was selected to understand the hotel industry's consumer behavior in pre-Covid years. </a:t>
            </a:r>
          </a:p>
          <a:p>
            <a:pPr marL="0" indent="0">
              <a:buNone/>
            </a:pPr>
            <a:r>
              <a:rPr lang="en-US" i="0" dirty="0">
                <a:solidFill>
                  <a:srgbClr val="202124"/>
                </a:solidFill>
                <a:effectLst/>
                <a:latin typeface="zeitung"/>
              </a:rPr>
              <a:t>The industry size was at 1.5 trillion U.S. dollars in 2019, </a:t>
            </a:r>
            <a:r>
              <a:rPr lang="en-US" dirty="0">
                <a:solidFill>
                  <a:srgbClr val="202124"/>
                </a:solidFill>
                <a:latin typeface="zeitung"/>
              </a:rPr>
              <a:t>du</a:t>
            </a:r>
            <a:r>
              <a:rPr lang="en-US" i="0" dirty="0">
                <a:solidFill>
                  <a:srgbClr val="202124"/>
                </a:solidFill>
                <a:effectLst/>
                <a:latin typeface="zeitung"/>
              </a:rPr>
              <a:t>e to Covid-19, the industry went below 1 trillion in 2020 and 2021. </a:t>
            </a:r>
          </a:p>
          <a:p>
            <a:pPr marL="0" indent="0">
              <a:buNone/>
            </a:pPr>
            <a:r>
              <a:rPr lang="en-US" dirty="0">
                <a:solidFill>
                  <a:srgbClr val="202124"/>
                </a:solidFill>
                <a:latin typeface="zeitung"/>
              </a:rPr>
              <a:t>Due to the size of the industry, we were able to get a big enough dataset to answer our questions. These questions will help us understand how the consumer behaves and what can be done to keep growing the market size of the hotel industry.</a:t>
            </a:r>
            <a:endParaRPr lang="en-US" i="0" dirty="0">
              <a:solidFill>
                <a:srgbClr val="202124"/>
              </a:solidFill>
              <a:effectLst/>
              <a:latin typeface="zeitung"/>
            </a:endParaRPr>
          </a:p>
          <a:p>
            <a:pPr marL="0" indent="0">
              <a:buNone/>
            </a:pPr>
            <a:endParaRPr lang="en-US" i="0" dirty="0">
              <a:solidFill>
                <a:srgbClr val="202124"/>
              </a:solidFill>
              <a:effectLst/>
              <a:latin typeface="zeitung"/>
            </a:endParaRPr>
          </a:p>
          <a:p>
            <a:endParaRPr lang="en-US" b="1" dirty="0">
              <a:solidFill>
                <a:srgbClr val="202124"/>
              </a:solidFill>
              <a:latin typeface="zeitung"/>
            </a:endParaRPr>
          </a:p>
          <a:p>
            <a:pPr marL="0" indent="0" algn="l">
              <a:buNone/>
            </a:pPr>
            <a:endParaRPr lang="en-US" b="0"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64950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BFB2-27B6-9024-611F-6DFCE7C0FDF6}"/>
              </a:ext>
            </a:extLst>
          </p:cNvPr>
          <p:cNvSpPr>
            <a:spLocks noGrp="1"/>
          </p:cNvSpPr>
          <p:nvPr>
            <p:ph type="title"/>
          </p:nvPr>
        </p:nvSpPr>
        <p:spPr/>
        <p:txBody>
          <a:bodyPr/>
          <a:lstStyle/>
          <a:p>
            <a:r>
              <a:rPr lang="en-US" b="0" i="0" dirty="0">
                <a:solidFill>
                  <a:srgbClr val="2B2B2B"/>
                </a:solidFill>
                <a:effectLst/>
                <a:latin typeface="Roboto" panose="02000000000000000000" pitchFamily="2" charset="0"/>
              </a:rPr>
              <a:t>A description of the data</a:t>
            </a:r>
            <a:br>
              <a:rPr lang="en-US"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A3B9BD3-DAAF-B621-F1B8-00E0961683DF}"/>
              </a:ext>
            </a:extLst>
          </p:cNvPr>
          <p:cNvSpPr>
            <a:spLocks noGrp="1"/>
          </p:cNvSpPr>
          <p:nvPr>
            <p:ph idx="1"/>
          </p:nvPr>
        </p:nvSpPr>
        <p:spPr>
          <a:xfrm>
            <a:off x="838200" y="1556951"/>
            <a:ext cx="10515600" cy="4620012"/>
          </a:xfrm>
        </p:spPr>
        <p:txBody>
          <a:bodyPr>
            <a:normAutofit/>
          </a:bodyPr>
          <a:lstStyle/>
          <a:p>
            <a:pPr marL="0" indent="0">
              <a:buNone/>
            </a:pPr>
            <a:r>
              <a:rPr lang="en-US" dirty="0"/>
              <a:t>The dataset contains records of hotel reservations. There are 36,275 data points with 19 features. Most of the data is numerical with 3 columns being categorical. The columns of the raw data are the following:</a:t>
            </a:r>
          </a:p>
          <a:p>
            <a:pPr marL="0" indent="0" algn="ctr">
              <a:buNone/>
            </a:pPr>
            <a:r>
              <a:rPr lang="en-US" sz="2000" dirty="0" err="1"/>
              <a:t>Booking_ID</a:t>
            </a:r>
            <a:r>
              <a:rPr lang="en-US" sz="2000" dirty="0"/>
              <a:t>, </a:t>
            </a:r>
            <a:r>
              <a:rPr lang="en-US" sz="2000" dirty="0" err="1"/>
              <a:t>no_of_adults</a:t>
            </a:r>
            <a:r>
              <a:rPr lang="en-US" sz="2000" dirty="0"/>
              <a:t>, </a:t>
            </a:r>
            <a:r>
              <a:rPr lang="en-US" sz="2000" dirty="0" err="1"/>
              <a:t>no_of_children</a:t>
            </a:r>
            <a:r>
              <a:rPr lang="en-US" sz="2000" dirty="0"/>
              <a:t>, </a:t>
            </a:r>
            <a:r>
              <a:rPr lang="en-US" sz="2000" dirty="0" err="1"/>
              <a:t>no_of_weekend_nights</a:t>
            </a:r>
            <a:r>
              <a:rPr lang="en-US" sz="2000" dirty="0"/>
              <a:t>, </a:t>
            </a:r>
            <a:r>
              <a:rPr lang="en-US" sz="2000" dirty="0" err="1"/>
              <a:t>no_of_week_nights</a:t>
            </a:r>
            <a:r>
              <a:rPr lang="en-US" sz="2000" dirty="0"/>
              <a:t>, </a:t>
            </a:r>
            <a:r>
              <a:rPr lang="en-US" sz="2000" dirty="0" err="1"/>
              <a:t>type_of_meal_plan</a:t>
            </a:r>
            <a:r>
              <a:rPr lang="en-US" sz="2000" dirty="0"/>
              <a:t>, </a:t>
            </a:r>
            <a:r>
              <a:rPr lang="en-US" sz="2000" dirty="0" err="1"/>
              <a:t>required_car_parking_space</a:t>
            </a:r>
            <a:r>
              <a:rPr lang="en-US" sz="2000" dirty="0"/>
              <a:t>, </a:t>
            </a:r>
            <a:r>
              <a:rPr lang="en-US" sz="2000" dirty="0" err="1"/>
              <a:t>room_type_reserved</a:t>
            </a:r>
            <a:r>
              <a:rPr lang="en-US" sz="2000" dirty="0"/>
              <a:t>, </a:t>
            </a:r>
            <a:r>
              <a:rPr lang="en-US" sz="2000" dirty="0" err="1"/>
              <a:t>lead_time</a:t>
            </a:r>
            <a:r>
              <a:rPr lang="en-US" sz="2000" dirty="0"/>
              <a:t>, </a:t>
            </a:r>
            <a:r>
              <a:rPr lang="en-US" sz="2000" dirty="0" err="1"/>
              <a:t>arrival_year</a:t>
            </a:r>
            <a:r>
              <a:rPr lang="en-US" sz="2000" dirty="0"/>
              <a:t>, </a:t>
            </a:r>
            <a:r>
              <a:rPr lang="en-US" sz="2000" dirty="0" err="1"/>
              <a:t>arrival_month</a:t>
            </a:r>
            <a:r>
              <a:rPr lang="en-US" sz="2000" dirty="0"/>
              <a:t>, </a:t>
            </a:r>
            <a:r>
              <a:rPr lang="en-US" sz="2000" dirty="0" err="1"/>
              <a:t>arrival_date</a:t>
            </a:r>
            <a:r>
              <a:rPr lang="en-US" sz="2000" dirty="0"/>
              <a:t>, </a:t>
            </a:r>
            <a:r>
              <a:rPr lang="en-US" sz="2000" dirty="0" err="1"/>
              <a:t>market_segment_type</a:t>
            </a:r>
            <a:r>
              <a:rPr lang="en-US" sz="2000" dirty="0"/>
              <a:t>, </a:t>
            </a:r>
            <a:r>
              <a:rPr lang="en-US" sz="2000" dirty="0" err="1"/>
              <a:t>repeated_guest</a:t>
            </a:r>
            <a:r>
              <a:rPr lang="en-US" sz="2000" dirty="0"/>
              <a:t>, </a:t>
            </a:r>
            <a:r>
              <a:rPr lang="en-US" sz="2000" dirty="0" err="1"/>
              <a:t>no_of_previous_cancellations</a:t>
            </a:r>
            <a:r>
              <a:rPr lang="en-US" sz="2000" dirty="0"/>
              <a:t>, </a:t>
            </a:r>
            <a:r>
              <a:rPr lang="en-US" sz="2000" dirty="0" err="1"/>
              <a:t>no_of_previous_bookings_not_canceled</a:t>
            </a:r>
            <a:r>
              <a:rPr lang="en-US" sz="2000" dirty="0"/>
              <a:t>, </a:t>
            </a:r>
            <a:r>
              <a:rPr lang="en-US" sz="2000" dirty="0" err="1"/>
              <a:t>avg_price_per_room</a:t>
            </a:r>
            <a:r>
              <a:rPr lang="en-US" sz="2000" dirty="0"/>
              <a:t>, </a:t>
            </a:r>
            <a:r>
              <a:rPr lang="en-US" sz="2000" dirty="0" err="1"/>
              <a:t>no_of_special_requests</a:t>
            </a:r>
            <a:r>
              <a:rPr lang="en-US" sz="2000" dirty="0"/>
              <a:t>, </a:t>
            </a:r>
            <a:r>
              <a:rPr lang="en-US" sz="2000" dirty="0" err="1"/>
              <a:t>booking_status</a:t>
            </a:r>
            <a:endParaRPr lang="en-US" sz="2000" dirty="0"/>
          </a:p>
          <a:p>
            <a:pPr marL="0" indent="0">
              <a:buNone/>
            </a:pPr>
            <a:r>
              <a:rPr lang="en-US" dirty="0"/>
              <a:t>We also decided to eliminate and create new columns in order to have a better analysis. </a:t>
            </a:r>
          </a:p>
        </p:txBody>
      </p:sp>
    </p:spTree>
    <p:extLst>
      <p:ext uri="{BB962C8B-B14F-4D97-AF65-F5344CB8AC3E}">
        <p14:creationId xmlns:p14="http://schemas.microsoft.com/office/powerpoint/2010/main" val="290230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CD51-0509-1015-F259-EE4BB55FFD7C}"/>
              </a:ext>
            </a:extLst>
          </p:cNvPr>
          <p:cNvSpPr>
            <a:spLocks noGrp="1"/>
          </p:cNvSpPr>
          <p:nvPr>
            <p:ph type="title"/>
          </p:nvPr>
        </p:nvSpPr>
        <p:spPr/>
        <p:txBody>
          <a:bodyPr>
            <a:normAutofit fontScale="90000"/>
          </a:bodyPr>
          <a:lstStyle/>
          <a:p>
            <a:r>
              <a:rPr lang="en-US" b="0" i="0" dirty="0">
                <a:solidFill>
                  <a:srgbClr val="2B2B2B"/>
                </a:solidFill>
                <a:effectLst/>
                <a:latin typeface="Roboto" panose="02000000000000000000" pitchFamily="2" charset="0"/>
              </a:rPr>
              <a:t>The questions that the team plans to answer with the project</a:t>
            </a:r>
            <a:br>
              <a:rPr lang="en-US" dirty="0"/>
            </a:br>
            <a:endParaRPr lang="en-US" dirty="0"/>
          </a:p>
        </p:txBody>
      </p:sp>
      <p:sp>
        <p:nvSpPr>
          <p:cNvPr id="3" name="Content Placeholder 2">
            <a:extLst>
              <a:ext uri="{FF2B5EF4-FFF2-40B4-BE49-F238E27FC236}">
                <a16:creationId xmlns:a16="http://schemas.microsoft.com/office/drawing/2014/main" id="{54396078-3AE9-3CF1-213F-E139360BF9D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1D1C1D"/>
                </a:solidFill>
                <a:effectLst/>
                <a:latin typeface="Slack-Lato"/>
              </a:rPr>
              <a:t>What’s the average price per room?</a:t>
            </a:r>
          </a:p>
          <a:p>
            <a:pPr algn="l">
              <a:buFont typeface="Arial" panose="020B0604020202020204" pitchFamily="34" charset="0"/>
              <a:buChar char="•"/>
            </a:pPr>
            <a:r>
              <a:rPr lang="en-US" b="0" i="0" dirty="0">
                <a:solidFill>
                  <a:srgbClr val="1D1C1D"/>
                </a:solidFill>
                <a:effectLst/>
                <a:latin typeface="Slack-Lato"/>
              </a:rPr>
              <a:t>What’s the average room price per month?</a:t>
            </a:r>
          </a:p>
          <a:p>
            <a:pPr algn="l">
              <a:buFont typeface="Arial" panose="020B0604020202020204" pitchFamily="34" charset="0"/>
              <a:buChar char="•"/>
            </a:pPr>
            <a:r>
              <a:rPr lang="en-US" dirty="0"/>
              <a:t>Do longer total stays have lower average prices?</a:t>
            </a:r>
          </a:p>
          <a:p>
            <a:pPr algn="l">
              <a:buFont typeface="Arial" panose="020B0604020202020204" pitchFamily="34" charset="0"/>
              <a:buChar char="•"/>
            </a:pPr>
            <a:r>
              <a:rPr lang="en-US" b="0" i="0" dirty="0">
                <a:solidFill>
                  <a:srgbClr val="1D1C1D"/>
                </a:solidFill>
                <a:effectLst/>
                <a:latin typeface="Slack-Lato"/>
              </a:rPr>
              <a:t>What's the average daily rate?</a:t>
            </a:r>
          </a:p>
          <a:p>
            <a:pPr algn="l">
              <a:buFont typeface="Arial" panose="020B0604020202020204" pitchFamily="34" charset="0"/>
              <a:buChar char="•"/>
            </a:pPr>
            <a:r>
              <a:rPr lang="en-US" b="0" i="0" dirty="0">
                <a:solidFill>
                  <a:srgbClr val="1D1C1D"/>
                </a:solidFill>
                <a:effectLst/>
                <a:latin typeface="Slack-Lato"/>
              </a:rPr>
              <a:t>What is the busiest month?</a:t>
            </a:r>
          </a:p>
          <a:p>
            <a:pPr algn="l">
              <a:buFont typeface="Arial" panose="020B0604020202020204" pitchFamily="34" charset="0"/>
              <a:buChar char="•"/>
            </a:pPr>
            <a:r>
              <a:rPr lang="en-US" b="0" i="0" dirty="0">
                <a:solidFill>
                  <a:srgbClr val="1D1C1D"/>
                </a:solidFill>
                <a:effectLst/>
                <a:latin typeface="Slack-Lato"/>
              </a:rPr>
              <a:t>Which time of the year has the longest reservations?</a:t>
            </a:r>
          </a:p>
          <a:p>
            <a:pPr algn="l">
              <a:buFont typeface="Arial" panose="020B0604020202020204" pitchFamily="34" charset="0"/>
              <a:buChar char="•"/>
            </a:pPr>
            <a:r>
              <a:rPr lang="en-US" dirty="0">
                <a:solidFill>
                  <a:srgbClr val="1D1C1D"/>
                </a:solidFill>
                <a:latin typeface="Slack-Lato"/>
              </a:rPr>
              <a:t>Which months have more reservations with children?	</a:t>
            </a:r>
            <a:endParaRPr lang="en-US" b="0" i="0" dirty="0">
              <a:solidFill>
                <a:srgbClr val="1D1C1D"/>
              </a:solidFill>
              <a:effectLst/>
              <a:latin typeface="Slack-Lato"/>
            </a:endParaRPr>
          </a:p>
          <a:p>
            <a:r>
              <a:rPr lang="en-US" dirty="0"/>
              <a:t>Which months include more reservations with weekends?</a:t>
            </a:r>
          </a:p>
          <a:p>
            <a:r>
              <a:rPr lang="en-US" dirty="0"/>
              <a:t>From which segment do reservations come the most?</a:t>
            </a:r>
          </a:p>
          <a:p>
            <a:r>
              <a:rPr lang="en-US" dirty="0"/>
              <a:t>Can you predict if the customer is going to make a reservation online?</a:t>
            </a:r>
          </a:p>
        </p:txBody>
      </p:sp>
    </p:spTree>
    <p:extLst>
      <p:ext uri="{BB962C8B-B14F-4D97-AF65-F5344CB8AC3E}">
        <p14:creationId xmlns:p14="http://schemas.microsoft.com/office/powerpoint/2010/main" val="215175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34A30-3A8C-668F-F3D7-5CD14D74A6C9}"/>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8538EDDA-94DA-36E6-6E12-F5EE2C9BDF2F}"/>
              </a:ext>
            </a:extLst>
          </p:cNvPr>
          <p:cNvSpPr>
            <a:spLocks noGrp="1"/>
          </p:cNvSpPr>
          <p:nvPr>
            <p:ph idx="1"/>
          </p:nvPr>
        </p:nvSpPr>
        <p:spPr/>
        <p:txBody>
          <a:bodyPr/>
          <a:lstStyle/>
          <a:p>
            <a:r>
              <a:rPr lang="en-US" dirty="0">
                <a:hlinkClick r:id="rId2"/>
              </a:rPr>
              <a:t>https://www.kaggle.com/datasets/ahsan81/hotel-reservations-classification-dataset</a:t>
            </a:r>
            <a:endParaRPr lang="en-US" dirty="0"/>
          </a:p>
          <a:p>
            <a:r>
              <a:rPr lang="en-US" dirty="0">
                <a:hlinkClick r:id="rId3"/>
              </a:rPr>
              <a:t>https://www.statista.com/statistics/1186201/hotel-and-resort-industry-market-size-global/</a:t>
            </a:r>
            <a:endParaRPr lang="en-US" dirty="0"/>
          </a:p>
          <a:p>
            <a:endParaRPr lang="en-US" dirty="0"/>
          </a:p>
        </p:txBody>
      </p:sp>
    </p:spTree>
    <p:extLst>
      <p:ext uri="{BB962C8B-B14F-4D97-AF65-F5344CB8AC3E}">
        <p14:creationId xmlns:p14="http://schemas.microsoft.com/office/powerpoint/2010/main" val="248076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4909</TotalTime>
  <Words>437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Slack-Lato</vt:lpstr>
      <vt:lpstr>zeitung</vt:lpstr>
      <vt:lpstr>Office Theme</vt:lpstr>
      <vt:lpstr>Hotel Reservations and Pre-Covid Consumer Behavior </vt:lpstr>
      <vt:lpstr>The selected topic and the reasoning for that selection </vt:lpstr>
      <vt:lpstr>A description of the data </vt:lpstr>
      <vt:lpstr>The questions that the team plans to answer with the project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Bernardino Echeverría</dc:creator>
  <cp:lastModifiedBy>Bernardino Echeverría</cp:lastModifiedBy>
  <cp:revision>9</cp:revision>
  <dcterms:created xsi:type="dcterms:W3CDTF">2023-02-18T14:39:59Z</dcterms:created>
  <dcterms:modified xsi:type="dcterms:W3CDTF">2023-02-22T00:35:20Z</dcterms:modified>
</cp:coreProperties>
</file>