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3aaa1a5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3aaa1a5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3aaa1a5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3aaa1a5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aaa1a5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aaa1a5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3aaa1a5d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aaa1a5d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3aaa1a5d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aaa1a5d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3aaa1a5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3aaa1a5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3aaa1a5d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3aaa1a5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3aaa1a5d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3aaa1a5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3aaa1a5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3aaa1a5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3aaa1a5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3aaa1a5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3aaa1a5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3aaa1a5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aaa1a5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aaa1a5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3aaa1a5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3aaa1a5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aaa1a5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aaa1a5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PROJECT HOTEL RESERVATIONS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i="1" lang="en">
                <a:latin typeface="Arial"/>
                <a:ea typeface="Arial"/>
                <a:cs typeface="Arial"/>
                <a:sym typeface="Arial"/>
              </a:rPr>
              <a:t>An Analysis of Hotel Reservations</a:t>
            </a:r>
            <a:endParaRPr i="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What is the busiest month?</a:t>
            </a:r>
            <a:endParaRPr sz="2700"/>
          </a:p>
        </p:txBody>
      </p:sp>
      <p:sp>
        <p:nvSpPr>
          <p:cNvPr id="114" name="Google Shape;114;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October is the busiest month.</a:t>
            </a:r>
            <a:endParaRPr/>
          </a:p>
        </p:txBody>
      </p:sp>
      <p:pic>
        <p:nvPicPr>
          <p:cNvPr id="115" name="Google Shape;115;p22"/>
          <p:cNvPicPr preferRelativeResize="0"/>
          <p:nvPr/>
        </p:nvPicPr>
        <p:blipFill>
          <a:blip r:embed="rId3">
            <a:alphaModFix/>
          </a:blip>
          <a:stretch>
            <a:fillRect/>
          </a:stretch>
        </p:blipFill>
        <p:spPr>
          <a:xfrm>
            <a:off x="4195475" y="752275"/>
            <a:ext cx="4482350" cy="342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Which time of the year has the longest reservations?</a:t>
            </a:r>
            <a:endParaRPr sz="2700"/>
          </a:p>
        </p:txBody>
      </p:sp>
      <p:sp>
        <p:nvSpPr>
          <p:cNvPr id="121" name="Google Shape;121;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457200" rtl="0" algn="just">
              <a:lnSpc>
                <a:spcPct val="90000"/>
              </a:lnSpc>
              <a:spcBef>
                <a:spcPts val="1000"/>
              </a:spcBef>
              <a:spcAft>
                <a:spcPts val="0"/>
              </a:spcAft>
              <a:buNone/>
            </a:pPr>
            <a:r>
              <a:t/>
            </a:r>
            <a:endParaRPr sz="1400">
              <a:solidFill>
                <a:srgbClr val="4A86E8"/>
              </a:solidFill>
            </a:endParaRPr>
          </a:p>
          <a:p>
            <a:pPr indent="0" lvl="0" marL="0" rtl="0" algn="just">
              <a:lnSpc>
                <a:spcPct val="90000"/>
              </a:lnSpc>
              <a:spcBef>
                <a:spcPts val="1000"/>
              </a:spcBef>
              <a:spcAft>
                <a:spcPts val="0"/>
              </a:spcAft>
              <a:buNone/>
            </a:pPr>
            <a:r>
              <a:rPr lang="en">
                <a:solidFill>
                  <a:srgbClr val="1D1C1D"/>
                </a:solidFill>
              </a:rPr>
              <a:t>Based on the chart we created the </a:t>
            </a:r>
            <a:endParaRPr>
              <a:solidFill>
                <a:srgbClr val="1D1C1D"/>
              </a:solidFill>
            </a:endParaRPr>
          </a:p>
          <a:p>
            <a:pPr indent="0" lvl="0" marL="0" rtl="0" algn="just">
              <a:lnSpc>
                <a:spcPct val="90000"/>
              </a:lnSpc>
              <a:spcBef>
                <a:spcPts val="1000"/>
              </a:spcBef>
              <a:spcAft>
                <a:spcPts val="0"/>
              </a:spcAft>
              <a:buNone/>
            </a:pPr>
            <a:r>
              <a:rPr lang="en">
                <a:solidFill>
                  <a:srgbClr val="1D1C1D"/>
                </a:solidFill>
              </a:rPr>
              <a:t>month of July has the longest </a:t>
            </a:r>
            <a:endParaRPr>
              <a:solidFill>
                <a:srgbClr val="1D1C1D"/>
              </a:solidFill>
            </a:endParaRPr>
          </a:p>
          <a:p>
            <a:pPr indent="0" lvl="0" marL="0" rtl="0" algn="just">
              <a:lnSpc>
                <a:spcPct val="90000"/>
              </a:lnSpc>
              <a:spcBef>
                <a:spcPts val="1000"/>
              </a:spcBef>
              <a:spcAft>
                <a:spcPts val="0"/>
              </a:spcAft>
              <a:buNone/>
            </a:pPr>
            <a:r>
              <a:rPr lang="en">
                <a:solidFill>
                  <a:srgbClr val="1D1C1D"/>
                </a:solidFill>
              </a:rPr>
              <a:t>reservations. </a:t>
            </a:r>
            <a:endParaRPr>
              <a:solidFill>
                <a:srgbClr val="1D1C1D"/>
              </a:solidFill>
            </a:endParaRPr>
          </a:p>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4325725" y="1436713"/>
            <a:ext cx="4136550" cy="292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90000"/>
              </a:lnSpc>
              <a:spcBef>
                <a:spcPts val="1000"/>
              </a:spcBef>
              <a:spcAft>
                <a:spcPts val="0"/>
              </a:spcAft>
              <a:buNone/>
            </a:pPr>
            <a:r>
              <a:rPr lang="en"/>
              <a:t>Which months have more</a:t>
            </a:r>
            <a:r>
              <a:rPr lang="en"/>
              <a:t> reservations with children?</a:t>
            </a:r>
            <a:endParaRPr/>
          </a:p>
        </p:txBody>
      </p:sp>
      <p:sp>
        <p:nvSpPr>
          <p:cNvPr id="128" name="Google Shape;128;p2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rPr lang="en"/>
              <a:t>The month of October seems to</a:t>
            </a:r>
            <a:endParaRPr/>
          </a:p>
          <a:p>
            <a:pPr indent="0" lvl="0" marL="0" rtl="0" algn="just">
              <a:lnSpc>
                <a:spcPct val="90000"/>
              </a:lnSpc>
              <a:spcBef>
                <a:spcPts val="1000"/>
              </a:spcBef>
              <a:spcAft>
                <a:spcPts val="0"/>
              </a:spcAft>
              <a:buNone/>
            </a:pPr>
            <a:r>
              <a:rPr lang="en"/>
              <a:t>have more reservations with kids. </a:t>
            </a:r>
            <a:endParaRPr/>
          </a:p>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4070074" y="966375"/>
            <a:ext cx="4647350" cy="365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which segment do reservations come the most?</a:t>
            </a:r>
            <a:endParaRPr/>
          </a:p>
        </p:txBody>
      </p:sp>
      <p:sp>
        <p:nvSpPr>
          <p:cNvPr id="135" name="Google Shape;135;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reservations are made online.</a:t>
            </a:r>
            <a:endParaRPr/>
          </a:p>
        </p:txBody>
      </p:sp>
      <p:pic>
        <p:nvPicPr>
          <p:cNvPr id="136" name="Google Shape;136;p25"/>
          <p:cNvPicPr preferRelativeResize="0"/>
          <p:nvPr/>
        </p:nvPicPr>
        <p:blipFill>
          <a:blip r:embed="rId3">
            <a:alphaModFix/>
          </a:blip>
          <a:stretch>
            <a:fillRect/>
          </a:stretch>
        </p:blipFill>
        <p:spPr>
          <a:xfrm>
            <a:off x="4025467" y="1234075"/>
            <a:ext cx="4661333" cy="317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include more reservations with weekends?</a:t>
            </a:r>
            <a:endParaRPr/>
          </a:p>
        </p:txBody>
      </p:sp>
      <p:sp>
        <p:nvSpPr>
          <p:cNvPr id="142" name="Google Shape;142;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From Jan, 2018 to Dec, 2018</a:t>
            </a:r>
            <a:endParaRPr/>
          </a:p>
          <a:p>
            <a:pPr indent="0" lvl="0" marL="0" rtl="0" algn="l">
              <a:spcBef>
                <a:spcPts val="1200"/>
              </a:spcBef>
              <a:spcAft>
                <a:spcPts val="0"/>
              </a:spcAft>
              <a:buNone/>
            </a:pPr>
            <a:r>
              <a:rPr lang="en"/>
              <a:t>October has the most reservations</a:t>
            </a:r>
            <a:endParaRPr/>
          </a:p>
          <a:p>
            <a:pPr indent="0" lvl="0" marL="0" rtl="0" algn="l">
              <a:spcBef>
                <a:spcPts val="1200"/>
              </a:spcBef>
              <a:spcAft>
                <a:spcPts val="0"/>
              </a:spcAft>
              <a:buNone/>
            </a:pPr>
            <a:r>
              <a:rPr lang="en"/>
              <a:t>with weekends.</a:t>
            </a:r>
            <a:endParaRPr/>
          </a:p>
          <a:p>
            <a:pPr indent="0" lvl="0" marL="0" rtl="0" algn="l">
              <a:spcBef>
                <a:spcPts val="120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4135200" y="1244125"/>
            <a:ext cx="4572000" cy="331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2700"/>
              <a:t>Does the longer lead time lead to more cancellations?</a:t>
            </a:r>
            <a:endParaRPr sz="2700"/>
          </a:p>
        </p:txBody>
      </p:sp>
      <p:sp>
        <p:nvSpPr>
          <p:cNvPr id="149" name="Google Shape;149;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There is a negative correlation</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2"/>
              </a:buClr>
              <a:buSzPts val="1100"/>
              <a:buFont typeface="Arial"/>
              <a:buNone/>
            </a:pPr>
            <a:r>
              <a:rPr lang="en">
                <a:highlight>
                  <a:srgbClr val="FFFFFF"/>
                </a:highlight>
              </a:rPr>
              <a:t>-0.4385379185883181</a:t>
            </a:r>
            <a:endParaRPr>
              <a:highlight>
                <a:srgbClr val="FFFFFF"/>
              </a:highlight>
            </a:endParaRPr>
          </a:p>
          <a:p>
            <a:pPr indent="0" lvl="0" marL="0" rtl="0" algn="l">
              <a:spcBef>
                <a:spcPts val="0"/>
              </a:spcBef>
              <a:spcAft>
                <a:spcPts val="0"/>
              </a:spcAft>
              <a:buNone/>
            </a:pPr>
            <a:r>
              <a:t/>
            </a:r>
            <a:endParaRPr/>
          </a:p>
          <a:p>
            <a:pPr indent="0" lvl="0" marL="0" rtl="0" algn="l">
              <a:spcBef>
                <a:spcPts val="1200"/>
              </a:spcBef>
              <a:spcAft>
                <a:spcPts val="0"/>
              </a:spcAft>
              <a:buNone/>
            </a:pPr>
            <a:r>
              <a:rPr lang="en"/>
              <a:t>Based on the dataset, </a:t>
            </a:r>
            <a:endParaRPr/>
          </a:p>
          <a:p>
            <a:pPr indent="0" lvl="0" marL="0" rtl="0" algn="l">
              <a:spcBef>
                <a:spcPts val="1200"/>
              </a:spcBef>
              <a:spcAft>
                <a:spcPts val="0"/>
              </a:spcAft>
              <a:buNone/>
            </a:pPr>
            <a:r>
              <a:rPr lang="en"/>
              <a:t>longer lead time does not lead to </a:t>
            </a:r>
            <a:endParaRPr/>
          </a:p>
          <a:p>
            <a:pPr indent="0" lvl="0" marL="0" rtl="0" algn="l">
              <a:spcBef>
                <a:spcPts val="1200"/>
              </a:spcBef>
              <a:spcAft>
                <a:spcPts val="1200"/>
              </a:spcAft>
              <a:buNone/>
            </a:pPr>
            <a:r>
              <a:rPr lang="en"/>
              <a:t>more cancellations.</a:t>
            </a:r>
            <a:endParaRPr/>
          </a:p>
        </p:txBody>
      </p:sp>
      <p:pic>
        <p:nvPicPr>
          <p:cNvPr id="150" name="Google Shape;150;p27"/>
          <p:cNvPicPr preferRelativeResize="0"/>
          <p:nvPr/>
        </p:nvPicPr>
        <p:blipFill>
          <a:blip r:embed="rId3">
            <a:alphaModFix/>
          </a:blip>
          <a:stretch>
            <a:fillRect/>
          </a:stretch>
        </p:blipFill>
        <p:spPr>
          <a:xfrm>
            <a:off x="4214800" y="1234075"/>
            <a:ext cx="4201925" cy="333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Dominique Villacis</a:t>
            </a:r>
            <a:endParaRPr/>
          </a:p>
          <a:p>
            <a:pPr indent="0" lvl="0" marL="0" rtl="0" algn="l">
              <a:spcBef>
                <a:spcPts val="1200"/>
              </a:spcBef>
              <a:spcAft>
                <a:spcPts val="0"/>
              </a:spcAft>
              <a:buNone/>
            </a:pPr>
            <a:r>
              <a:rPr lang="en"/>
              <a:t>Bernardino Echeverria</a:t>
            </a:r>
            <a:endParaRPr/>
          </a:p>
          <a:p>
            <a:pPr indent="0" lvl="0" marL="0" rtl="0" algn="l">
              <a:spcBef>
                <a:spcPts val="1200"/>
              </a:spcBef>
              <a:spcAft>
                <a:spcPts val="0"/>
              </a:spcAft>
              <a:buNone/>
            </a:pPr>
            <a:r>
              <a:rPr lang="en"/>
              <a:t>Sausana Abraham</a:t>
            </a:r>
            <a:endParaRPr/>
          </a:p>
          <a:p>
            <a:pPr indent="0" lvl="0" marL="0" rtl="0" algn="l">
              <a:spcBef>
                <a:spcPts val="1200"/>
              </a:spcBef>
              <a:spcAft>
                <a:spcPts val="1200"/>
              </a:spcAft>
              <a:buNone/>
            </a:pPr>
            <a:r>
              <a:rPr lang="en"/>
              <a:t>Sugandha Singh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has changed in the hotel industry post pandemic. Among other factors like new cleaning protocols and health screenings, the elements that have  been especially volatile and difficult to track are prices and cancellations.</a:t>
            </a:r>
            <a:endParaRPr/>
          </a:p>
          <a:p>
            <a:pPr indent="0" lvl="0" marL="0" rtl="0" algn="l">
              <a:spcBef>
                <a:spcPts val="1200"/>
              </a:spcBef>
              <a:spcAft>
                <a:spcPts val="0"/>
              </a:spcAft>
              <a:buNone/>
            </a:pPr>
            <a:r>
              <a:rPr lang="en"/>
              <a:t>The cost of booking a hotel room plummeted in the early stages of the pandemic when nobody was traveling. We decided to analyse a hotel reservation dataset to look at  the booking trends pre-covid. This analysis will help hoteliers set fair expectations for hotel industry recovery post-covid.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pre-covid dataset, we as a group wondered if we could help produce better forecasts and reduce </a:t>
            </a:r>
            <a:r>
              <a:rPr lang="en"/>
              <a:t>uncertainty</a:t>
            </a:r>
            <a:r>
              <a:rPr lang="en"/>
              <a:t> in business decisions taken by hotels in future. By using Machine Learning we can predict the chances of a guest cancelling their reservation. Using Exploratory data we can get insights into prices and other factors that may impact pricing and cancellations.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our dataset</a:t>
            </a:r>
            <a:endParaRPr/>
          </a:p>
        </p:txBody>
      </p:sp>
      <p:sp>
        <p:nvSpPr>
          <p:cNvPr id="83" name="Google Shape;83;p17"/>
          <p:cNvSpPr txBox="1"/>
          <p:nvPr>
            <p:ph idx="1" type="body"/>
          </p:nvPr>
        </p:nvSpPr>
        <p:spPr>
          <a:xfrm>
            <a:off x="311700" y="955225"/>
            <a:ext cx="8520600" cy="4031100"/>
          </a:xfrm>
          <a:prstGeom prst="rect">
            <a:avLst/>
          </a:prstGeom>
        </p:spPr>
        <p:txBody>
          <a:bodyPr anchorCtr="0" anchor="t" bIns="91425" lIns="91425" spcFirstLastPara="1" rIns="91425" wrap="square" tIns="91425">
            <a:noAutofit/>
          </a:bodyPr>
          <a:lstStyle/>
          <a:p>
            <a:pPr indent="0" lvl="0" marL="0" rtl="0" algn="just">
              <a:lnSpc>
                <a:spcPct val="70000"/>
              </a:lnSpc>
              <a:spcBef>
                <a:spcPts val="1000"/>
              </a:spcBef>
              <a:spcAft>
                <a:spcPts val="0"/>
              </a:spcAft>
              <a:buSzPts val="440"/>
              <a:buNone/>
            </a:pPr>
            <a:r>
              <a:t/>
            </a:r>
            <a:endParaRPr sz="1261"/>
          </a:p>
          <a:p>
            <a:pPr indent="0" lvl="0" marL="0" rtl="0" algn="just">
              <a:lnSpc>
                <a:spcPct val="70000"/>
              </a:lnSpc>
              <a:spcBef>
                <a:spcPts val="1000"/>
              </a:spcBef>
              <a:spcAft>
                <a:spcPts val="0"/>
              </a:spcAft>
              <a:buSzPts val="440"/>
              <a:buNone/>
            </a:pPr>
            <a:r>
              <a:rPr lang="en" sz="1261"/>
              <a:t>The dataset has been taken from Kaggle.</a:t>
            </a:r>
            <a:endParaRPr sz="1261"/>
          </a:p>
          <a:p>
            <a:pPr indent="0" lvl="0" marL="0" rtl="0" algn="just">
              <a:lnSpc>
                <a:spcPct val="70000"/>
              </a:lnSpc>
              <a:spcBef>
                <a:spcPts val="1000"/>
              </a:spcBef>
              <a:spcAft>
                <a:spcPts val="0"/>
              </a:spcAft>
              <a:buSzPts val="440"/>
              <a:buNone/>
            </a:pPr>
            <a:r>
              <a:rPr lang="en" sz="1261"/>
              <a:t>The dataset contains records of hotel reservations. There are -</a:t>
            </a:r>
            <a:endParaRPr sz="1261"/>
          </a:p>
          <a:p>
            <a:pPr indent="-308733" lvl="0" marL="457200" rtl="0" algn="just">
              <a:lnSpc>
                <a:spcPct val="70000"/>
              </a:lnSpc>
              <a:spcBef>
                <a:spcPts val="1000"/>
              </a:spcBef>
              <a:spcAft>
                <a:spcPts val="0"/>
              </a:spcAft>
              <a:buSzPts val="1262"/>
              <a:buAutoNum type="arabicPeriod"/>
            </a:pPr>
            <a:r>
              <a:rPr lang="en" sz="1261"/>
              <a:t>36,275 data points</a:t>
            </a:r>
            <a:endParaRPr sz="1261"/>
          </a:p>
          <a:p>
            <a:pPr indent="-308733" lvl="0" marL="457200" rtl="0" algn="just">
              <a:lnSpc>
                <a:spcPct val="70000"/>
              </a:lnSpc>
              <a:spcBef>
                <a:spcPts val="0"/>
              </a:spcBef>
              <a:spcAft>
                <a:spcPts val="0"/>
              </a:spcAft>
              <a:buSzPts val="1262"/>
              <a:buAutoNum type="arabicPeriod"/>
            </a:pPr>
            <a:r>
              <a:rPr lang="en" sz="1261"/>
              <a:t>19 features. </a:t>
            </a:r>
            <a:endParaRPr sz="1261"/>
          </a:p>
          <a:p>
            <a:pPr indent="-308733" lvl="0" marL="457200" rtl="0" algn="just">
              <a:lnSpc>
                <a:spcPct val="70000"/>
              </a:lnSpc>
              <a:spcBef>
                <a:spcPts val="0"/>
              </a:spcBef>
              <a:spcAft>
                <a:spcPts val="0"/>
              </a:spcAft>
              <a:buSzPts val="1262"/>
              <a:buAutoNum type="arabicPeriod"/>
            </a:pPr>
            <a:r>
              <a:rPr lang="en" sz="1261"/>
              <a:t>Most of the data is numerical with 3 columns being categorical. </a:t>
            </a:r>
            <a:endParaRPr sz="1261"/>
          </a:p>
          <a:p>
            <a:pPr indent="0" lvl="0" marL="0" rtl="0" algn="just">
              <a:lnSpc>
                <a:spcPct val="70000"/>
              </a:lnSpc>
              <a:spcBef>
                <a:spcPts val="1000"/>
              </a:spcBef>
              <a:spcAft>
                <a:spcPts val="0"/>
              </a:spcAft>
              <a:buNone/>
            </a:pPr>
            <a:r>
              <a:t/>
            </a:r>
            <a:endParaRPr sz="1261"/>
          </a:p>
          <a:p>
            <a:pPr indent="0" lvl="0" marL="0" rtl="0" algn="just">
              <a:lnSpc>
                <a:spcPct val="90000"/>
              </a:lnSpc>
              <a:spcBef>
                <a:spcPts val="1000"/>
              </a:spcBef>
              <a:spcAft>
                <a:spcPts val="0"/>
              </a:spcAft>
              <a:buClr>
                <a:schemeClr val="dk2"/>
              </a:buClr>
              <a:buSzPts val="1100"/>
              <a:buFont typeface="Arial"/>
              <a:buNone/>
            </a:pPr>
            <a:r>
              <a:rPr lang="en" sz="1400"/>
              <a:t>The columns of the raw data are the following:</a:t>
            </a:r>
            <a:endParaRPr sz="1400"/>
          </a:p>
          <a:p>
            <a:pPr indent="0" lvl="0" marL="0" rtl="0" algn="ctr">
              <a:lnSpc>
                <a:spcPct val="90000"/>
              </a:lnSpc>
              <a:spcBef>
                <a:spcPts val="1000"/>
              </a:spcBef>
              <a:spcAft>
                <a:spcPts val="0"/>
              </a:spcAft>
              <a:buClr>
                <a:schemeClr val="dk2"/>
              </a:buClr>
              <a:buSzPts val="1100"/>
              <a:buFont typeface="Arial"/>
              <a:buNone/>
            </a:pPr>
            <a:r>
              <a:rPr b="1" lang="en" sz="1400"/>
              <a:t>Booking_ID, no_of_adults, no_of_children, no_of_weekend_nights, no_of_week_nights, type_of_meal_plan, required_car_parking_space, room_type_reserved, lead_time, arrival_year, arrival_month, arrival_date, market_segment_type, repeated_guest, no_of_previous_cancellations, no_of_previous_bookings_not_canceled, avg_price_per_room, no_of_special_requests, booking_status</a:t>
            </a:r>
            <a:endParaRPr b="1" sz="1400"/>
          </a:p>
          <a:p>
            <a:pPr indent="0" lvl="0" marL="0" rtl="0" algn="l">
              <a:lnSpc>
                <a:spcPct val="95000"/>
              </a:lnSpc>
              <a:spcBef>
                <a:spcPts val="0"/>
              </a:spcBef>
              <a:spcAft>
                <a:spcPts val="0"/>
              </a:spcAft>
              <a:buClr>
                <a:schemeClr val="dk2"/>
              </a:buClr>
              <a:buSzPts val="440"/>
              <a:buFont typeface="Arial"/>
              <a:buNone/>
            </a:pPr>
            <a:r>
              <a:t/>
            </a:r>
            <a:endParaRPr b="1" sz="1400"/>
          </a:p>
          <a:p>
            <a:pPr indent="0" lvl="0" marL="0" rtl="0" algn="l">
              <a:lnSpc>
                <a:spcPct val="95000"/>
              </a:lnSpc>
              <a:spcBef>
                <a:spcPts val="1200"/>
              </a:spcBef>
              <a:spcAft>
                <a:spcPts val="1200"/>
              </a:spcAft>
              <a:buSzPts val="440"/>
              <a:buNone/>
            </a:pPr>
            <a:r>
              <a:t/>
            </a:r>
            <a:endParaRPr sz="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Explanatory Analysis </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1400">
                <a:solidFill>
                  <a:srgbClr val="1D1C1D"/>
                </a:solidFill>
              </a:rPr>
              <a:t>To get more in-depth insight into our data we analysed following questions using python.</a:t>
            </a:r>
            <a:endParaRPr sz="1400">
              <a:solidFill>
                <a:srgbClr val="1D1C1D"/>
              </a:solidFill>
            </a:endParaRPr>
          </a:p>
          <a:p>
            <a:pPr indent="-317500" lvl="0" marL="457200" rtl="0" algn="just">
              <a:lnSpc>
                <a:spcPct val="90000"/>
              </a:lnSpc>
              <a:spcBef>
                <a:spcPts val="1000"/>
              </a:spcBef>
              <a:spcAft>
                <a:spcPts val="0"/>
              </a:spcAft>
              <a:buClr>
                <a:srgbClr val="1D1C1D"/>
              </a:buClr>
              <a:buSzPts val="1400"/>
              <a:buChar char="●"/>
            </a:pPr>
            <a:r>
              <a:rPr lang="en" sz="1400">
                <a:solidFill>
                  <a:srgbClr val="1D1C1D"/>
                </a:solidFill>
              </a:rPr>
              <a:t>What’s the average price -</a:t>
            </a:r>
            <a:endParaRPr sz="1400">
              <a:solidFill>
                <a:srgbClr val="1D1C1D"/>
              </a:solidFill>
            </a:endParaRPr>
          </a:p>
          <a:p>
            <a:pPr indent="0" lvl="0" marL="457200" rtl="0" algn="just">
              <a:lnSpc>
                <a:spcPct val="90000"/>
              </a:lnSpc>
              <a:spcBef>
                <a:spcPts val="1000"/>
              </a:spcBef>
              <a:spcAft>
                <a:spcPts val="0"/>
              </a:spcAft>
              <a:buNone/>
            </a:pPr>
            <a:r>
              <a:rPr lang="en" sz="1400">
                <a:solidFill>
                  <a:srgbClr val="1D1C1D"/>
                </a:solidFill>
              </a:rPr>
              <a:t>- Per day</a:t>
            </a:r>
            <a:endParaRPr sz="1400">
              <a:solidFill>
                <a:srgbClr val="1D1C1D"/>
              </a:solidFill>
            </a:endParaRPr>
          </a:p>
          <a:p>
            <a:pPr indent="0" lvl="0" marL="457200" rtl="0" algn="just">
              <a:lnSpc>
                <a:spcPct val="90000"/>
              </a:lnSpc>
              <a:spcBef>
                <a:spcPts val="1000"/>
              </a:spcBef>
              <a:spcAft>
                <a:spcPts val="0"/>
              </a:spcAft>
              <a:buNone/>
            </a:pPr>
            <a:r>
              <a:rPr lang="en" sz="1400">
                <a:solidFill>
                  <a:srgbClr val="1D1C1D"/>
                </a:solidFill>
              </a:rPr>
              <a:t>-Per month</a:t>
            </a:r>
            <a:endParaRPr sz="1400">
              <a:solidFill>
                <a:srgbClr val="1D1C1D"/>
              </a:solidFill>
            </a:endParaRPr>
          </a:p>
          <a:p>
            <a:pPr indent="-317500" lvl="0" marL="457200" rtl="0" algn="just">
              <a:lnSpc>
                <a:spcPct val="90000"/>
              </a:lnSpc>
              <a:spcBef>
                <a:spcPts val="1000"/>
              </a:spcBef>
              <a:spcAft>
                <a:spcPts val="0"/>
              </a:spcAft>
              <a:buSzPts val="1400"/>
              <a:buChar char="●"/>
            </a:pPr>
            <a:r>
              <a:rPr lang="en" sz="1400"/>
              <a:t>Do longer total stays have lower average prices?</a:t>
            </a:r>
            <a:endParaRPr sz="1400"/>
          </a:p>
          <a:p>
            <a:pPr indent="-317500" lvl="0" marL="457200" rtl="0" algn="just">
              <a:lnSpc>
                <a:spcPct val="90000"/>
              </a:lnSpc>
              <a:spcBef>
                <a:spcPts val="0"/>
              </a:spcBef>
              <a:spcAft>
                <a:spcPts val="0"/>
              </a:spcAft>
              <a:buClr>
                <a:srgbClr val="1D1C1D"/>
              </a:buClr>
              <a:buSzPts val="1400"/>
              <a:buChar char="●"/>
            </a:pPr>
            <a:r>
              <a:rPr lang="en" sz="1400">
                <a:solidFill>
                  <a:srgbClr val="1D1C1D"/>
                </a:solidFill>
              </a:rPr>
              <a:t>What is the busiest month?</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time of the year has the longest reservations?</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months have more reservations with children? </a:t>
            </a:r>
            <a:endParaRPr sz="1400">
              <a:solidFill>
                <a:srgbClr val="1D1C1D"/>
              </a:solidFill>
            </a:endParaRPr>
          </a:p>
          <a:p>
            <a:pPr indent="-317500" lvl="0" marL="457200" rtl="0" algn="just">
              <a:lnSpc>
                <a:spcPct val="90000"/>
              </a:lnSpc>
              <a:spcBef>
                <a:spcPts val="0"/>
              </a:spcBef>
              <a:spcAft>
                <a:spcPts val="0"/>
              </a:spcAft>
              <a:buSzPts val="1400"/>
              <a:buChar char="●"/>
            </a:pPr>
            <a:r>
              <a:rPr lang="en" sz="1400"/>
              <a:t>Which months include more reservations with weekends?</a:t>
            </a:r>
            <a:endParaRPr sz="1400"/>
          </a:p>
          <a:p>
            <a:pPr indent="-317500" lvl="0" marL="457200" rtl="0" algn="just">
              <a:lnSpc>
                <a:spcPct val="90000"/>
              </a:lnSpc>
              <a:spcBef>
                <a:spcPts val="0"/>
              </a:spcBef>
              <a:spcAft>
                <a:spcPts val="0"/>
              </a:spcAft>
              <a:buSzPts val="1400"/>
              <a:buChar char="●"/>
            </a:pPr>
            <a:r>
              <a:rPr lang="en" sz="1400"/>
              <a:t>From which segment do reservations come the most?</a:t>
            </a:r>
            <a:endParaRPr sz="1400"/>
          </a:p>
          <a:p>
            <a:pPr indent="-317500" lvl="0" marL="457200" rtl="0" algn="just">
              <a:lnSpc>
                <a:spcPct val="90000"/>
              </a:lnSpc>
              <a:spcBef>
                <a:spcPts val="0"/>
              </a:spcBef>
              <a:spcAft>
                <a:spcPts val="0"/>
              </a:spcAft>
              <a:buSzPts val="1400"/>
              <a:buChar char="●"/>
            </a:pPr>
            <a:r>
              <a:rPr lang="en" sz="1400"/>
              <a:t>Does the longer lead time leads to more cancellations?</a:t>
            </a:r>
            <a:endParaRPr sz="1400"/>
          </a:p>
          <a:p>
            <a:pPr indent="0" lvl="0" marL="45720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sure we have a clean dataset to work with so our results are not skewed we took following steps - </a:t>
            </a:r>
            <a:endParaRPr/>
          </a:p>
          <a:p>
            <a:pPr indent="-342900" lvl="0" marL="457200" rtl="0" algn="l">
              <a:spcBef>
                <a:spcPts val="1200"/>
              </a:spcBef>
              <a:spcAft>
                <a:spcPts val="0"/>
              </a:spcAft>
              <a:buSzPts val="1800"/>
              <a:buAutoNum type="arabicPeriod"/>
            </a:pPr>
            <a:r>
              <a:rPr lang="en"/>
              <a:t>Checked for null values</a:t>
            </a:r>
            <a:endParaRPr/>
          </a:p>
          <a:p>
            <a:pPr indent="-342900" lvl="0" marL="457200" rtl="0" algn="l">
              <a:spcBef>
                <a:spcPts val="0"/>
              </a:spcBef>
              <a:spcAft>
                <a:spcPts val="0"/>
              </a:spcAft>
              <a:buSzPts val="1800"/>
              <a:buAutoNum type="arabicPeriod"/>
            </a:pPr>
            <a:r>
              <a:rPr lang="en"/>
              <a:t>Checked for duplicate values</a:t>
            </a:r>
            <a:endParaRPr/>
          </a:p>
          <a:p>
            <a:pPr indent="-342900" lvl="0" marL="457200" rtl="0" algn="l">
              <a:spcBef>
                <a:spcPts val="0"/>
              </a:spcBef>
              <a:spcAft>
                <a:spcPts val="0"/>
              </a:spcAft>
              <a:buSzPts val="1800"/>
              <a:buAutoNum type="arabicPeriod"/>
            </a:pPr>
            <a:r>
              <a:rPr lang="en"/>
              <a:t>Dropped the column - </a:t>
            </a:r>
            <a:r>
              <a:rPr b="1" lang="en" sz="1400"/>
              <a:t>type_of_meal_plan</a:t>
            </a:r>
            <a:endParaRPr b="1" sz="1400"/>
          </a:p>
          <a:p>
            <a:pPr indent="-317500" lvl="0" marL="457200" rtl="0" algn="l">
              <a:spcBef>
                <a:spcPts val="0"/>
              </a:spcBef>
              <a:spcAft>
                <a:spcPts val="0"/>
              </a:spcAft>
              <a:buSzPts val="1400"/>
              <a:buAutoNum type="arabicPeriod"/>
            </a:pPr>
            <a:r>
              <a:rPr lang="en" sz="1600"/>
              <a:t>Combined the Weekend nights and weeknight booking columns to create a total nights column</a:t>
            </a:r>
            <a:r>
              <a:rPr b="1" lang="en" sz="1400"/>
              <a:t>.</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Explanatory Analysis - </a:t>
            </a:r>
            <a:endParaRPr/>
          </a:p>
        </p:txBody>
      </p:sp>
      <p:sp>
        <p:nvSpPr>
          <p:cNvPr id="101" name="Google Shape;101;p20"/>
          <p:cNvSpPr txBox="1"/>
          <p:nvPr>
            <p:ph idx="1" type="body"/>
          </p:nvPr>
        </p:nvSpPr>
        <p:spPr>
          <a:xfrm>
            <a:off x="311700" y="1234075"/>
            <a:ext cx="8520600" cy="3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solidFill>
                  <a:srgbClr val="4A86E8"/>
                </a:solidFill>
              </a:rPr>
              <a:t>What’s the average price?</a:t>
            </a:r>
            <a:endParaRPr>
              <a:solidFill>
                <a:srgbClr val="4A86E8"/>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rPr lang="en">
                <a:solidFill>
                  <a:srgbClr val="1D1C1D"/>
                </a:solidFill>
              </a:rPr>
              <a:t>Average price per day -  $103.4</a:t>
            </a:r>
            <a:endParaRPr>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4012725" y="1680300"/>
            <a:ext cx="4131225" cy="302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65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700"/>
              <a:t>Do longer total stays have lower average prices?</a:t>
            </a:r>
            <a:endParaRPr sz="2700"/>
          </a:p>
          <a:p>
            <a:pPr indent="0" lvl="0" marL="0" rtl="0" algn="l">
              <a:spcBef>
                <a:spcPts val="1200"/>
              </a:spcBef>
              <a:spcAft>
                <a:spcPts val="0"/>
              </a:spcAft>
              <a:buNone/>
            </a:pPr>
            <a:r>
              <a:t/>
            </a:r>
            <a:endParaRPr sz="2200"/>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A86E8"/>
              </a:solidFill>
            </a:endParaRPr>
          </a:p>
          <a:p>
            <a:pPr indent="0" lvl="0" marL="0" rtl="0" algn="l">
              <a:spcBef>
                <a:spcPts val="1200"/>
              </a:spcBef>
              <a:spcAft>
                <a:spcPts val="0"/>
              </a:spcAft>
              <a:buNone/>
            </a:pPr>
            <a:r>
              <a:rPr lang="en"/>
              <a:t>Based on our analysis the correlation value between longer stays and average prices came out to be </a:t>
            </a:r>
            <a:endParaRPr/>
          </a:p>
          <a:p>
            <a:pPr indent="0" lvl="0" marL="0" rtl="0" algn="l">
              <a:spcBef>
                <a:spcPts val="1200"/>
              </a:spcBef>
              <a:spcAft>
                <a:spcPts val="0"/>
              </a:spcAft>
              <a:buNone/>
            </a:pPr>
            <a:r>
              <a:rPr lang="en">
                <a:solidFill>
                  <a:srgbClr val="FF0000"/>
                </a:solidFill>
                <a:highlight>
                  <a:srgbClr val="FFFFFF"/>
                </a:highlight>
                <a:latin typeface="Arial"/>
                <a:ea typeface="Arial"/>
                <a:cs typeface="Arial"/>
                <a:sym typeface="Arial"/>
              </a:rPr>
              <a:t>0.015768370115224067</a:t>
            </a:r>
            <a:endParaRPr>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FF0000"/>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a:solidFill>
                  <a:srgbClr val="000000"/>
                </a:solidFill>
                <a:highlight>
                  <a:srgbClr val="FFFFFF"/>
                </a:highlight>
              </a:rPr>
              <a:t>This signifies a weak correlation. That means that longer reservations have none to minimum impact on average room prices.</a:t>
            </a:r>
            <a:endParaRPr>
              <a:solidFill>
                <a:srgbClr val="000000"/>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