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to_IntegradorII\ThalielPlanil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Planilha1!$G$1</c:f>
              <c:strCache>
                <c:ptCount val="1"/>
                <c:pt idx="0">
                  <c:v>Percentual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6EA-415A-9F42-7FA8FD365C12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6EA-415A-9F42-7FA8FD365C1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6EA-415A-9F42-7FA8FD365C12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6EA-415A-9F42-7FA8FD365C12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6EA-415A-9F42-7FA8FD365C1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Planilha1!$A$2:$A$41</c:f>
              <c:strCache>
                <c:ptCount val="5"/>
                <c:pt idx="0">
                  <c:v>Computador DELL OptiPlex 3080</c:v>
                </c:pt>
                <c:pt idx="1">
                  <c:v>Monitor Dell
P2219H</c:v>
                </c:pt>
                <c:pt idx="2">
                  <c:v>Projetor Benq MX560 XGA 4000 Ansi Lumens DLP</c:v>
                </c:pt>
                <c:pt idx="3">
                  <c:v>Ar Condicionado Split Piso Teto Eco Inverter R-32 Elgin 24000 Btus</c:v>
                </c:pt>
                <c:pt idx="4">
                  <c:v>Total</c:v>
                </c:pt>
              </c:strCache>
            </c:strRef>
          </c:cat>
          <c:val>
            <c:numRef>
              <c:f>Planilha1!$G$2:$G$41</c:f>
              <c:numCache>
                <c:formatCode>0%</c:formatCode>
                <c:ptCount val="5"/>
                <c:pt idx="0">
                  <c:v>7.0158223966638039E-2</c:v>
                </c:pt>
                <c:pt idx="1">
                  <c:v>9.7142156261498837E-3</c:v>
                </c:pt>
                <c:pt idx="2">
                  <c:v>1.4939286152336561E-2</c:v>
                </c:pt>
                <c:pt idx="3">
                  <c:v>0.90518827425487547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A-06EA-415A-9F42-7FA8FD365C1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accent6"/>
        </a:gs>
        <a:gs pos="0">
          <a:schemeClr val="accent6">
            <a:lumMod val="60000"/>
            <a:lumOff val="40000"/>
          </a:schemeClr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1FC53-F769-4731-A8A7-EE6E621F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501CB-4ABA-4EC0-B519-654674D2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EEA9F-6323-4375-959E-C1A0E62E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4373D-3B05-4CEF-AC05-85ACE95C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4A742-B607-45B9-9654-24E7DF69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14CFA-3E20-4F22-9666-AD7C9156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9FC03-EF2B-49F1-AA28-254D9B4D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C5B4E-FA60-4415-BC17-F22C4A1B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51B2A-0086-4C05-ABF3-27314590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E11F6-AC54-47F7-8052-2956C219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38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A7D33C-EB89-47F5-B905-3C89A669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15C709-E152-49C3-BAC8-3FE0E4523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8FBF0-CA80-43F1-AE44-61FCDAC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91289-CA31-4462-AF5C-0A062BB6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6A1FC-84A3-4948-BA98-FEF362B9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4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DAFB-B52A-4273-90CB-889E150F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32691-FDEF-4CCB-8155-5DCA53E6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F58FD-EBB7-4C85-AFB0-4FE74518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31828-4AD5-41C5-922D-C0282499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A0192-E647-4DF5-9EB8-3FC7A19F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0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ABFF2-552B-4E7B-87FA-BB3680B1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9ABF6-9C08-4450-BCD4-0E4AD09F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CA65A-E67B-4BE7-B236-4966D100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B8AF8-52BF-4D8E-A2FD-05598007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CE2DA-68FD-4308-8A58-A9F9BA97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3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345F6-7D6F-4579-8093-B3146A1C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0D84A-3072-4745-9512-767148064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D614EB-0FFE-42B8-BD05-C23C5B441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4E5C-D37B-4153-9CB2-93034C23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F3802A-A0BA-4145-86DF-9DA1C11F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A74F8-1D67-4292-87EC-4195AA50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1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4C66D-0C32-4F5F-B7FE-8B7DC78C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83EE86-2B06-4925-8588-7FB45171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C3865F-A033-4E7A-9CFB-64CE1E219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A42CB1-F7BC-4775-91CD-3E28D9B1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B7B79E-CAA8-424F-A186-CAF2DABA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8D4A16-D5D5-4130-846C-45E034ED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90775B-3D9C-4925-AE95-A1BB01D7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CC1328-A4A2-4759-811C-507D2C0F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5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5B01-174E-4CC5-88B9-2CEA043C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04D244-975B-4E01-AFA6-137CE4B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CB9911-2853-4A23-B476-F787FA27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667018-3EAA-4D52-B2B1-8C791AAC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CE99AC-FF08-431F-A25B-7CDFB151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E9EB7F-3BB6-45F3-8103-E964E9DF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83BA9-072A-4371-BD12-EA92B0E3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413F5-7814-4F6F-AA5C-55B31244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AD099-2A81-481A-B5FB-42F9640A9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7DDBB2-FCA1-4F9C-9362-7C71865B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E17777-6157-41F8-B9DE-E5B08277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3DF781-BCAB-408A-8ED4-4504FF97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CE73D-6AF5-4027-A7AD-B04F58A3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699B2-B47F-4570-9585-6E687D03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1F398E-9646-4B77-9AA9-AF19AAE82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56670-BCEB-4C70-A593-22203D74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A0B9F4-5773-4898-B463-CDDC12AE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60EC39-B388-4654-80F4-EE2A7189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9C97A-F8AB-40C1-A145-48CF9264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5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78C03A-4AC7-4398-AB84-66787185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4FFD61-E226-4018-81FF-0C632EAB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8CD5A-DBA0-4385-9994-9D7C7E04D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E2A9-328E-4AB0-9061-D7F99FFF666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3B367-E25B-4A0F-8F40-A63F423C1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231AB-1E15-4DE2-A443-6752FBAFB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0786-7DF6-448F-BEBF-A9AD5B941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6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8A732C5-26C4-4E0E-80A2-D520B864FC9F}"/>
              </a:ext>
            </a:extLst>
          </p:cNvPr>
          <p:cNvSpPr/>
          <p:nvPr/>
        </p:nvSpPr>
        <p:spPr>
          <a:xfrm>
            <a:off x="1426028" y="1142998"/>
            <a:ext cx="9339943" cy="4572000"/>
          </a:xfrm>
          <a:prstGeom prst="roundRect">
            <a:avLst>
              <a:gd name="adj" fmla="val 12381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F594F2F-8900-4382-BB2E-3C82B7A2850F}"/>
              </a:ext>
            </a:extLst>
          </p:cNvPr>
          <p:cNvSpPr/>
          <p:nvPr/>
        </p:nvSpPr>
        <p:spPr>
          <a:xfrm>
            <a:off x="1698968" y="2216797"/>
            <a:ext cx="2340000" cy="23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D3709B-ACE3-4EFD-8CAC-0A07F944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968" y="2272779"/>
            <a:ext cx="2312437" cy="23124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7E358E5-2A15-4C74-A86A-D2608F46EB89}"/>
              </a:ext>
            </a:extLst>
          </p:cNvPr>
          <p:cNvCxnSpPr/>
          <p:nvPr/>
        </p:nvCxnSpPr>
        <p:spPr>
          <a:xfrm>
            <a:off x="4253204" y="1957093"/>
            <a:ext cx="0" cy="2943807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33D9F9-A070-460F-B471-A7D8E834326E}"/>
              </a:ext>
            </a:extLst>
          </p:cNvPr>
          <p:cNvSpPr txBox="1"/>
          <p:nvPr/>
        </p:nvSpPr>
        <p:spPr>
          <a:xfrm>
            <a:off x="4366192" y="2276892"/>
            <a:ext cx="58031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accent6"/>
                </a:solidFill>
                <a:latin typeface="Bauhaus 93" panose="04030905020B02020C02" pitchFamily="82" charset="0"/>
                <a:cs typeface="Courier New" panose="02070309020205020404" pitchFamily="49" charset="0"/>
              </a:rPr>
              <a:t>Projeto Integrador II</a:t>
            </a:r>
          </a:p>
          <a:p>
            <a:endParaRPr lang="pt-BR" sz="4800" b="1" dirty="0">
              <a:solidFill>
                <a:schemeClr val="accent6"/>
              </a:solidFill>
              <a:latin typeface="Bauhaus 93" panose="04030905020B02020C02" pitchFamily="82" charset="0"/>
              <a:cs typeface="Courier New" panose="02070309020205020404" pitchFamily="49" charset="0"/>
            </a:endParaRPr>
          </a:p>
          <a:p>
            <a:r>
              <a:rPr lang="pt-BR" sz="4800" b="1" dirty="0">
                <a:solidFill>
                  <a:schemeClr val="accent6"/>
                </a:solidFill>
                <a:latin typeface="Bauhaus 93" panose="04030905020B02020C02" pitchFamily="82" charset="0"/>
                <a:cs typeface="Courier New" panose="02070309020205020404" pitchFamily="49" charset="0"/>
              </a:rPr>
              <a:t>Tabelas e Gráficos </a:t>
            </a:r>
          </a:p>
        </p:txBody>
      </p:sp>
      <p:sp>
        <p:nvSpPr>
          <p:cNvPr id="9" name="Fluxograma: Conector fora de Página 8">
            <a:extLst>
              <a:ext uri="{FF2B5EF4-FFF2-40B4-BE49-F238E27FC236}">
                <a16:creationId xmlns:a16="http://schemas.microsoft.com/office/drawing/2014/main" id="{10ADD68E-09E8-48B0-AEA4-CE173D824ACA}"/>
              </a:ext>
            </a:extLst>
          </p:cNvPr>
          <p:cNvSpPr/>
          <p:nvPr/>
        </p:nvSpPr>
        <p:spPr>
          <a:xfrm>
            <a:off x="10858187" y="0"/>
            <a:ext cx="1165084" cy="1207791"/>
          </a:xfrm>
          <a:prstGeom prst="flowChartOffpage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976E14-3113-4BC0-9679-BF61CD8EE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31811" y="90583"/>
            <a:ext cx="833791" cy="8337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EE853E1-0A01-43C0-BEE2-7FA34129F309}"/>
              </a:ext>
            </a:extLst>
          </p:cNvPr>
          <p:cNvSpPr txBox="1"/>
          <p:nvPr/>
        </p:nvSpPr>
        <p:spPr>
          <a:xfrm>
            <a:off x="440043" y="619228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Discente:Thaliel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Silva Xavier</a:t>
            </a:r>
          </a:p>
        </p:txBody>
      </p:sp>
    </p:spTree>
    <p:extLst>
      <p:ext uri="{BB962C8B-B14F-4D97-AF65-F5344CB8AC3E}">
        <p14:creationId xmlns:p14="http://schemas.microsoft.com/office/powerpoint/2010/main" val="136384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FAC7B1F-9EB2-4742-A7B8-5697C72D4219}"/>
              </a:ext>
            </a:extLst>
          </p:cNvPr>
          <p:cNvSpPr/>
          <p:nvPr/>
        </p:nvSpPr>
        <p:spPr>
          <a:xfrm>
            <a:off x="293615" y="1260444"/>
            <a:ext cx="11442583" cy="4335013"/>
          </a:xfrm>
          <a:prstGeom prst="roundRect">
            <a:avLst>
              <a:gd name="adj" fmla="val 504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B0D9A6-90DA-41C4-AEC6-D8441B9BC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16250"/>
              </p:ext>
            </p:extLst>
          </p:nvPr>
        </p:nvGraphicFramePr>
        <p:xfrm>
          <a:off x="587229" y="1481237"/>
          <a:ext cx="10818361" cy="3895526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608532">
                  <a:extLst>
                    <a:ext uri="{9D8B030D-6E8A-4147-A177-3AD203B41FA5}">
                      <a16:colId xmlns:a16="http://schemas.microsoft.com/office/drawing/2014/main" val="83579074"/>
                    </a:ext>
                  </a:extLst>
                </a:gridCol>
                <a:gridCol w="1243400">
                  <a:extLst>
                    <a:ext uri="{9D8B030D-6E8A-4147-A177-3AD203B41FA5}">
                      <a16:colId xmlns:a16="http://schemas.microsoft.com/office/drawing/2014/main" val="3855427812"/>
                    </a:ext>
                  </a:extLst>
                </a:gridCol>
                <a:gridCol w="1454452">
                  <a:extLst>
                    <a:ext uri="{9D8B030D-6E8A-4147-A177-3AD203B41FA5}">
                      <a16:colId xmlns:a16="http://schemas.microsoft.com/office/drawing/2014/main" val="1283584640"/>
                    </a:ext>
                  </a:extLst>
                </a:gridCol>
                <a:gridCol w="1527909">
                  <a:extLst>
                    <a:ext uri="{9D8B030D-6E8A-4147-A177-3AD203B41FA5}">
                      <a16:colId xmlns:a16="http://schemas.microsoft.com/office/drawing/2014/main" val="621661369"/>
                    </a:ext>
                  </a:extLst>
                </a:gridCol>
                <a:gridCol w="2365320">
                  <a:extLst>
                    <a:ext uri="{9D8B030D-6E8A-4147-A177-3AD203B41FA5}">
                      <a16:colId xmlns:a16="http://schemas.microsoft.com/office/drawing/2014/main" val="919341608"/>
                    </a:ext>
                  </a:extLst>
                </a:gridCol>
                <a:gridCol w="1456116">
                  <a:extLst>
                    <a:ext uri="{9D8B030D-6E8A-4147-A177-3AD203B41FA5}">
                      <a16:colId xmlns:a16="http://schemas.microsoft.com/office/drawing/2014/main" val="607926452"/>
                    </a:ext>
                  </a:extLst>
                </a:gridCol>
                <a:gridCol w="1162632">
                  <a:extLst>
                    <a:ext uri="{9D8B030D-6E8A-4147-A177-3AD203B41FA5}">
                      <a16:colId xmlns:a16="http://schemas.microsoft.com/office/drawing/2014/main" val="3896720248"/>
                    </a:ext>
                  </a:extLst>
                </a:gridCol>
              </a:tblGrid>
              <a:tr h="4178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Equipamento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Potencia(W)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Horas </a:t>
                      </a:r>
                      <a:r>
                        <a:rPr lang="pt-BR" sz="1400" u="none" strike="noStrike" dirty="0" err="1">
                          <a:effectLst/>
                        </a:rPr>
                        <a:t>Diarias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Horas Mensais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Energia Consumida(KWh)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Valor a pagar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Percentual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57285562"/>
                  </a:ext>
                </a:extLst>
              </a:tr>
              <a:tr h="5578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Computador DELL </a:t>
                      </a:r>
                      <a:r>
                        <a:rPr lang="pt-BR" sz="1200" u="none" strike="noStrike" dirty="0" err="1">
                          <a:effectLst/>
                        </a:rPr>
                        <a:t>OptiPlex</a:t>
                      </a:r>
                      <a:r>
                        <a:rPr lang="pt-BR" sz="1200" u="none" strike="noStrike" dirty="0">
                          <a:effectLst/>
                        </a:rPr>
                        <a:t> 3080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260</a:t>
                      </a:r>
                      <a:endParaRPr lang="pt-BR" sz="16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85,8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R$                   72,07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7%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56248434"/>
                  </a:ext>
                </a:extLst>
              </a:tr>
              <a:tr h="5578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Monitor Dell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P2219H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36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11,88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R$                     9,98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91048857"/>
                  </a:ext>
                </a:extLst>
              </a:tr>
              <a:tr h="7752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Projetor </a:t>
                      </a:r>
                      <a:r>
                        <a:rPr lang="pt-BR" sz="1200" u="none" strike="noStrike" dirty="0" err="1">
                          <a:effectLst/>
                        </a:rPr>
                        <a:t>Benq</a:t>
                      </a:r>
                      <a:r>
                        <a:rPr lang="pt-BR" sz="1200" u="none" strike="noStrike" dirty="0">
                          <a:effectLst/>
                        </a:rPr>
                        <a:t> MX560 XGA 4000 </a:t>
                      </a:r>
                      <a:r>
                        <a:rPr lang="pt-BR" sz="1200" u="none" strike="noStrike" dirty="0" err="1">
                          <a:effectLst/>
                        </a:rPr>
                        <a:t>Ansi</a:t>
                      </a:r>
                      <a:r>
                        <a:rPr lang="pt-BR" sz="1200" u="none" strike="noStrike" dirty="0">
                          <a:effectLst/>
                        </a:rPr>
                        <a:t> Lumens DLP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203</a:t>
                      </a:r>
                      <a:endParaRPr lang="pt-BR" sz="1600" b="0" i="0" u="none" strike="noStrike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90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18,27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R$                   15,35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sng" strike="noStrike">
                          <a:effectLst/>
                        </a:rPr>
                        <a:t>1%</a:t>
                      </a:r>
                      <a:endParaRPr lang="pt-BR" sz="16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50868704"/>
                  </a:ext>
                </a:extLst>
              </a:tr>
              <a:tr h="10288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Ar Condicionado Split Piso Teto Eco Inverter R-32 Elgin 24000 Btus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2050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540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1.107,00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R$                929,88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91%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0575468"/>
                  </a:ext>
                </a:extLst>
              </a:tr>
              <a:tr h="5578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R$             1.027,28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7416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15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09F98B4-DCC3-49F3-B8D9-A3BE16CFBAFF}"/>
              </a:ext>
            </a:extLst>
          </p:cNvPr>
          <p:cNvSpPr/>
          <p:nvPr/>
        </p:nvSpPr>
        <p:spPr>
          <a:xfrm>
            <a:off x="780077" y="822121"/>
            <a:ext cx="10595396" cy="5201173"/>
          </a:xfrm>
          <a:prstGeom prst="roundRect">
            <a:avLst>
              <a:gd name="adj" fmla="val 504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3C51214-2582-4F93-8242-054452F02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384780"/>
              </p:ext>
            </p:extLst>
          </p:nvPr>
        </p:nvGraphicFramePr>
        <p:xfrm>
          <a:off x="1027083" y="1065533"/>
          <a:ext cx="10137833" cy="472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287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108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</cp:revision>
  <dcterms:created xsi:type="dcterms:W3CDTF">2024-08-07T13:02:50Z</dcterms:created>
  <dcterms:modified xsi:type="dcterms:W3CDTF">2024-08-14T13:07:18Z</dcterms:modified>
</cp:coreProperties>
</file>