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686" r:id="rId2"/>
  </p:sld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GARCEZ HERMANN ." initials="RGH." lastIdx="2" clrIdx="0">
    <p:extLst>
      <p:ext uri="{19B8F6BF-5375-455C-9EA6-DF929625EA0E}">
        <p15:presenceInfo xmlns:p15="http://schemas.microsoft.com/office/powerpoint/2012/main" userId="RODRIGO GARCEZ HERMANN 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32"/>
    <a:srgbClr val="E2AC00"/>
    <a:srgbClr val="D5D125"/>
    <a:srgbClr val="D8D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7FA75-072F-5DE9-2D59-636D39447CA9}" v="223" dt="2021-04-15T21:34:27.475"/>
    <p1510:client id="{6181DCA2-0465-110E-1F3F-616169330DF4}" v="395" dt="2021-04-15T21:21:2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xmlns="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94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xmlns="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xmlns="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xmlns="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xmlns="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0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6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8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7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96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6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37BAF9-6AB6-4CDB-828A-08D8F7F3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224" y="1309526"/>
            <a:ext cx="4700057" cy="3624243"/>
          </a:xfrm>
        </p:spPr>
        <p:txBody>
          <a:bodyPr anchor="ctr"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+mn-lt"/>
              </a:rPr>
              <a:t>A LUMOS é uma startup que tem como objetivo a instalação de sensores de luminosidade nos carros dos motoristas de empresas parceiras e em monitorar a condição da iluminação das vias públicas, de modo a recomendar caminhos mais seguros e alertar a presença de trechos sem iluminação, e portanto menos seguros, em seu caminho.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xmlns="" id="{21F9145E-D361-412F-9880-B5426BA3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" r="1725" b="2"/>
          <a:stretch/>
        </p:blipFill>
        <p:spPr>
          <a:xfrm>
            <a:off x="1300639" y="1080186"/>
            <a:ext cx="4597405" cy="47033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F8880ED-0876-497E-B242-5ED96DC1D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437BED-F293-47B6-9D04-D669207D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E732"/>
                </a:solidFill>
                <a:cs typeface="Times New Roman" panose="02020603050405020304" pitchFamily="18" charset="0"/>
              </a:rPr>
              <a:t>Projeto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E5384180-DAB2-48D3-8542-363FA05C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3468" y="4232992"/>
            <a:ext cx="2232957" cy="22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dy Driver | LinkedIn">
            <a:extLst>
              <a:ext uri="{FF2B5EF4-FFF2-40B4-BE49-F238E27FC236}">
                <a16:creationId xmlns:a16="http://schemas.microsoft.com/office/drawing/2014/main" xmlns="" id="{C406D02B-E98D-43BC-8268-05DCC5116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86" r="12839"/>
          <a:stretch/>
        </p:blipFill>
        <p:spPr bwMode="auto">
          <a:xfrm>
            <a:off x="5449902" y="241174"/>
            <a:ext cx="1800766" cy="23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tipo&#10;&#10;Descrição gerada automaticamente com confiança média">
            <a:extLst>
              <a:ext uri="{FF2B5EF4-FFF2-40B4-BE49-F238E27FC236}">
                <a16:creationId xmlns:a16="http://schemas.microsoft.com/office/drawing/2014/main" xmlns="" id="{D450DC24-2FB5-4C94-AB0B-EF57CDAAD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219" y="672324"/>
            <a:ext cx="2967829" cy="1024607"/>
          </a:xfrm>
          <a:prstGeom prst="rect">
            <a:avLst/>
          </a:prstGeom>
          <a:noFill/>
        </p:spPr>
      </p:pic>
      <p:pic>
        <p:nvPicPr>
          <p:cNvPr id="1032" name="Picture 8" descr="Lâmpada - ícones de tecnologia grátis">
            <a:extLst>
              <a:ext uri="{FF2B5EF4-FFF2-40B4-BE49-F238E27FC236}">
                <a16:creationId xmlns:a16="http://schemas.microsoft.com/office/drawing/2014/main" xmlns="" id="{1E60D0F3-A485-403B-89FF-21F2CBC7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538" y="2398411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E697D3E-7CA8-4F3C-A796-E1C7947D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743" y="2398411"/>
            <a:ext cx="3541205" cy="31581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/>
              <a:t>Implementar sensores em carros de motoristas de aplicativo.</a:t>
            </a:r>
          </a:p>
          <a:p>
            <a:pPr algn="just">
              <a:lnSpc>
                <a:spcPct val="100000"/>
              </a:lnSpc>
            </a:pPr>
            <a:r>
              <a:rPr lang="pt-BR" sz="1600" dirty="0"/>
              <a:t>Monitorar a luminosidade das vias públicas.</a:t>
            </a:r>
          </a:p>
          <a:p>
            <a:pPr algn="just">
              <a:lnSpc>
                <a:spcPct val="100000"/>
              </a:lnSpc>
            </a:pPr>
            <a:r>
              <a:rPr lang="pt-BR" sz="1600" dirty="0"/>
              <a:t> Definir qual o melhor trajeto para o nosso cliente.</a:t>
            </a:r>
          </a:p>
          <a:p>
            <a:pPr algn="just">
              <a:lnSpc>
                <a:spcPct val="100000"/>
              </a:lnSpc>
            </a:pPr>
            <a:r>
              <a:rPr lang="pt-BR" sz="1600" dirty="0"/>
              <a:t>Reduzir assaltos, roubos, furtos e acidentes.</a:t>
            </a:r>
          </a:p>
          <a:p>
            <a:pPr algn="just">
              <a:lnSpc>
                <a:spcPct val="100000"/>
              </a:lnSpc>
            </a:pPr>
            <a:r>
              <a:rPr lang="pt-BR" sz="1600" dirty="0"/>
              <a:t>Reduzir os gastos de nossas empresas parceiras.</a:t>
            </a:r>
          </a:p>
        </p:txBody>
      </p:sp>
      <p:sp>
        <p:nvSpPr>
          <p:cNvPr id="151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765541AF-D311-4351-BC4A-28DD2210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85" y="3732730"/>
            <a:ext cx="2733219" cy="27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4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1D6B34F-7BF9-4DD7-81F6-50B3C23231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EDB7ACD4-F293-417D-A2BB-52E1778CD559}"/>
              </a:ext>
            </a:extLst>
          </p:cNvPr>
          <p:cNvSpPr txBox="1"/>
          <p:nvPr/>
        </p:nvSpPr>
        <p:spPr>
          <a:xfrm>
            <a:off x="-1012" y="0"/>
            <a:ext cx="12399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FFE732"/>
                </a:solidFill>
                <a:latin typeface="Sitka Banner" panose="02000505000000020004" pitchFamily="2" charset="0"/>
              </a:rPr>
              <a:t>HLD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6051079-9467-4417-AB7C-914DDC5A89E6}"/>
              </a:ext>
            </a:extLst>
          </p:cNvPr>
          <p:cNvSpPr txBox="1"/>
          <p:nvPr/>
        </p:nvSpPr>
        <p:spPr>
          <a:xfrm>
            <a:off x="685907" y="2030464"/>
            <a:ext cx="25584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</a:rPr>
              <a:t>Sensor de luminosidade instalado no carro do cliente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B21896E9-6A5F-4F91-82D5-9E129E37A975}"/>
              </a:ext>
            </a:extLst>
          </p:cNvPr>
          <p:cNvSpPr/>
          <p:nvPr/>
        </p:nvSpPr>
        <p:spPr>
          <a:xfrm>
            <a:off x="682069" y="418299"/>
            <a:ext cx="2418049" cy="16118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915B33E4-5534-43E5-9EF5-81FBA6BC775C}"/>
              </a:ext>
            </a:extLst>
          </p:cNvPr>
          <p:cNvSpPr txBox="1"/>
          <p:nvPr/>
        </p:nvSpPr>
        <p:spPr>
          <a:xfrm>
            <a:off x="3523767" y="2032922"/>
            <a:ext cx="343550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  <a:cs typeface="Arial"/>
              </a:rPr>
              <a:t>Sensor coleta as informações da luminosidade das vias próximas a localização do carro</a:t>
            </a:r>
            <a:endParaRPr lang="pt-BR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xmlns="" id="{58E6B5AD-087E-4C7A-BCE1-DAEEDB9A81D0}"/>
              </a:ext>
            </a:extLst>
          </p:cNvPr>
          <p:cNvSpPr/>
          <p:nvPr/>
        </p:nvSpPr>
        <p:spPr>
          <a:xfrm>
            <a:off x="4095189" y="418299"/>
            <a:ext cx="2102337" cy="167737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9DF09C54-F3CE-4133-A180-6A07D0073562}"/>
              </a:ext>
            </a:extLst>
          </p:cNvPr>
          <p:cNvSpPr/>
          <p:nvPr/>
        </p:nvSpPr>
        <p:spPr>
          <a:xfrm>
            <a:off x="7308290" y="478740"/>
            <a:ext cx="2588455" cy="15615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34" name="Picture 10" descr="Banco de dados - Conceito, tipos e características">
            <a:extLst>
              <a:ext uri="{FF2B5EF4-FFF2-40B4-BE49-F238E27FC236}">
                <a16:creationId xmlns:a16="http://schemas.microsoft.com/office/drawing/2014/main" xmlns="" id="{71CEE1E6-8A6C-4A7E-B31A-6CBAB2F1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31" y="548016"/>
            <a:ext cx="2373278" cy="14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10BAE476-F9E9-4CCB-A263-44E066F9BD97}"/>
              </a:ext>
            </a:extLst>
          </p:cNvPr>
          <p:cNvSpPr txBox="1"/>
          <p:nvPr/>
        </p:nvSpPr>
        <p:spPr>
          <a:xfrm>
            <a:off x="7147560" y="2071420"/>
            <a:ext cx="290354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</a:rPr>
              <a:t>Dados enviados para banco de dados da LUMOS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xmlns="" id="{1480CA30-E225-47B6-8BD1-7CBC25BF2C27}"/>
              </a:ext>
            </a:extLst>
          </p:cNvPr>
          <p:cNvSpPr/>
          <p:nvPr/>
        </p:nvSpPr>
        <p:spPr>
          <a:xfrm>
            <a:off x="3245312" y="1062432"/>
            <a:ext cx="723655" cy="323557"/>
          </a:xfrm>
          <a:prstGeom prst="righ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xmlns="" id="{DBF63389-C9B6-48DF-A837-5BE5EDD54C0C}"/>
              </a:ext>
            </a:extLst>
          </p:cNvPr>
          <p:cNvSpPr/>
          <p:nvPr/>
        </p:nvSpPr>
        <p:spPr>
          <a:xfrm>
            <a:off x="7148513" y="3852488"/>
            <a:ext cx="2760600" cy="19167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40" name="Picture 16" descr="Uber Flash: opção de envios de itens pelo app chega a todo País |  Mercado&amp;Consumo">
            <a:extLst>
              <a:ext uri="{FF2B5EF4-FFF2-40B4-BE49-F238E27FC236}">
                <a16:creationId xmlns:a16="http://schemas.microsoft.com/office/drawing/2014/main" xmlns="" id="{C813008C-04CA-415B-988D-C610FCAE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12" y="3924640"/>
            <a:ext cx="2514241" cy="175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xmlns="" id="{15D56D42-74DA-410B-AAF4-6E33DEE90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78526">
            <a:off x="8633506" y="4401142"/>
            <a:ext cx="406736" cy="782761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E1921659-EAE5-491C-BC04-C2FB01F26917}"/>
              </a:ext>
            </a:extLst>
          </p:cNvPr>
          <p:cNvSpPr txBox="1"/>
          <p:nvPr/>
        </p:nvSpPr>
        <p:spPr>
          <a:xfrm>
            <a:off x="6902994" y="5726296"/>
            <a:ext cx="325163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</a:rPr>
              <a:t>Aplicativo informa para o motorista qual o local mais seguro para se transitar</a:t>
            </a:r>
          </a:p>
        </p:txBody>
      </p:sp>
      <p:pic>
        <p:nvPicPr>
          <p:cNvPr id="1030" name="Picture 6" descr="Rua dos Ourives e outras ruas apagadas -... - Mapas Antigos do Rio |  Facebook">
            <a:extLst>
              <a:ext uri="{FF2B5EF4-FFF2-40B4-BE49-F238E27FC236}">
                <a16:creationId xmlns:a16="http://schemas.microsoft.com/office/drawing/2014/main" xmlns="" id="{70C8B427-9B42-4F88-9211-655C030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90" y="585071"/>
            <a:ext cx="1821298" cy="13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0C7E993A-3B45-4560-B87D-723A6F0AF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20" y="493839"/>
            <a:ext cx="947171" cy="77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xmlns="" id="{5CDDF61D-4B38-4884-B45C-F8648CA55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447" y="1393202"/>
            <a:ext cx="1037716" cy="592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xmlns="" id="{B7BF9B55-E2B8-4A5A-B876-0DE105409847}"/>
              </a:ext>
            </a:extLst>
          </p:cNvPr>
          <p:cNvSpPr/>
          <p:nvPr/>
        </p:nvSpPr>
        <p:spPr>
          <a:xfrm>
            <a:off x="6468942" y="1057476"/>
            <a:ext cx="723655" cy="323557"/>
          </a:xfrm>
          <a:prstGeom prst="righ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 descr="Antena Parabólica Espelho - Gráfico vetorial grátis no Pixabay">
            <a:extLst>
              <a:ext uri="{FF2B5EF4-FFF2-40B4-BE49-F238E27FC236}">
                <a16:creationId xmlns:a16="http://schemas.microsoft.com/office/drawing/2014/main" xmlns="" id="{067267B9-4D64-4DCC-B284-ED956A39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21" y="548016"/>
            <a:ext cx="320914" cy="4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ntena Parabólica Espelho - Gráfico vetorial grátis no Pixabay">
            <a:extLst>
              <a:ext uri="{FF2B5EF4-FFF2-40B4-BE49-F238E27FC236}">
                <a16:creationId xmlns:a16="http://schemas.microsoft.com/office/drawing/2014/main" xmlns="" id="{2DFC3BFD-16CF-4486-A161-FEF8BF86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54" y="5221590"/>
            <a:ext cx="320914" cy="4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9835CF21-834E-4BEF-9DB1-7555F702AE83}"/>
              </a:ext>
            </a:extLst>
          </p:cNvPr>
          <p:cNvSpPr/>
          <p:nvPr/>
        </p:nvSpPr>
        <p:spPr>
          <a:xfrm>
            <a:off x="2989795" y="3923744"/>
            <a:ext cx="1894283" cy="177012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8" name="Picture 4" descr="Dashboard ícones - Download Gratuito em PNG e SVG">
            <a:extLst>
              <a:ext uri="{FF2B5EF4-FFF2-40B4-BE49-F238E27FC236}">
                <a16:creationId xmlns:a16="http://schemas.microsoft.com/office/drawing/2014/main" xmlns="" id="{0F38001E-B097-42A4-BE92-FA3C5758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6" y="4043577"/>
            <a:ext cx="1426173" cy="1538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9FE70EAA-D2A7-49F1-BFD9-F6E2591535D7}"/>
              </a:ext>
            </a:extLst>
          </p:cNvPr>
          <p:cNvSpPr txBox="1"/>
          <p:nvPr/>
        </p:nvSpPr>
        <p:spPr>
          <a:xfrm>
            <a:off x="2324296" y="5771044"/>
            <a:ext cx="325163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</a:rPr>
              <a:t>Cliente recebe um dashboard pelo app da LUMOS </a:t>
            </a:r>
          </a:p>
        </p:txBody>
      </p:sp>
      <p:pic>
        <p:nvPicPr>
          <p:cNvPr id="41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xmlns="" id="{B2374EB4-AC45-4DC7-9F4A-C83EF835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80" y="4008832"/>
            <a:ext cx="478318" cy="478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xmlns="" id="{7C1FE912-24CA-4FB6-968A-CE29B8E6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12" y="4038958"/>
            <a:ext cx="478318" cy="478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xmlns="" id="{086E9388-5828-418F-B90D-D03F3E210BDE}"/>
              </a:ext>
            </a:extLst>
          </p:cNvPr>
          <p:cNvSpPr/>
          <p:nvPr/>
        </p:nvSpPr>
        <p:spPr>
          <a:xfrm>
            <a:off x="10674168" y="2120925"/>
            <a:ext cx="1119315" cy="2859228"/>
          </a:xfrm>
          <a:prstGeom prst="curvedLef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xmlns="" id="{E57E8167-8A70-45D1-B5ED-3BD461DC6657}"/>
              </a:ext>
            </a:extLst>
          </p:cNvPr>
          <p:cNvSpPr/>
          <p:nvPr/>
        </p:nvSpPr>
        <p:spPr>
          <a:xfrm rot="10800000">
            <a:off x="5649133" y="4645785"/>
            <a:ext cx="893008" cy="430348"/>
          </a:xfrm>
          <a:prstGeom prst="righ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vem 6">
            <a:extLst>
              <a:ext uri="{FF2B5EF4-FFF2-40B4-BE49-F238E27FC236}">
                <a16:creationId xmlns:a16="http://schemas.microsoft.com/office/drawing/2014/main" xmlns="" id="{4F09131E-2BFD-47FC-97E7-374181FC4A35}"/>
              </a:ext>
            </a:extLst>
          </p:cNvPr>
          <p:cNvSpPr/>
          <p:nvPr/>
        </p:nvSpPr>
        <p:spPr>
          <a:xfrm>
            <a:off x="3789272" y="-12479"/>
            <a:ext cx="4438579" cy="3243748"/>
          </a:xfrm>
          <a:prstGeom prst="cloud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137C8D5-5B18-41D8-839D-CCE1CA2537A0}"/>
              </a:ext>
            </a:extLst>
          </p:cNvPr>
          <p:cNvSpPr txBox="1"/>
          <p:nvPr/>
        </p:nvSpPr>
        <p:spPr>
          <a:xfrm>
            <a:off x="-1903" y="-12479"/>
            <a:ext cx="80200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 smtClean="0">
                <a:solidFill>
                  <a:srgbClr val="FFE732"/>
                </a:solidFill>
                <a:latin typeface="Sitka Banner" panose="02000505000000020004" pitchFamily="2" charset="0"/>
              </a:rPr>
              <a:t>LLD</a:t>
            </a:r>
            <a:endParaRPr lang="pt-BR" sz="2400" b="1" dirty="0">
              <a:solidFill>
                <a:srgbClr val="FFE732"/>
              </a:solidFill>
              <a:latin typeface="Sitka Banner" panose="02000505000000020004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0407AE0-85F0-4931-A58F-6775117B3F87}"/>
              </a:ext>
            </a:extLst>
          </p:cNvPr>
          <p:cNvSpPr/>
          <p:nvPr/>
        </p:nvSpPr>
        <p:spPr>
          <a:xfrm>
            <a:off x="361918" y="3498919"/>
            <a:ext cx="4382694" cy="281874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3" name="Picture 4" descr="SunRobotics LDR Photoresistor Light Sensitive Resistor Light Dependent  Resistor 10mm 5 pcs: Amazon.in: Industrial &amp; Scientific">
            <a:extLst>
              <a:ext uri="{FF2B5EF4-FFF2-40B4-BE49-F238E27FC236}">
                <a16:creationId xmlns:a16="http://schemas.microsoft.com/office/drawing/2014/main" xmlns="" id="{FF9BD4EA-97D7-47F2-9AC5-CE204F27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07" y="3898213"/>
            <a:ext cx="569094" cy="369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CACCD78-51E1-48E5-AB7E-F36E5B12A9D7}"/>
              </a:ext>
            </a:extLst>
          </p:cNvPr>
          <p:cNvSpPr txBox="1"/>
          <p:nvPr/>
        </p:nvSpPr>
        <p:spPr>
          <a:xfrm>
            <a:off x="1152262" y="424047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LDR</a:t>
            </a:r>
          </a:p>
        </p:txBody>
      </p:sp>
      <p:pic>
        <p:nvPicPr>
          <p:cNvPr id="5" name="Picture 8" descr="Arduino UNO R3 + Cabo USB">
            <a:extLst>
              <a:ext uri="{FF2B5EF4-FFF2-40B4-BE49-F238E27FC236}">
                <a16:creationId xmlns:a16="http://schemas.microsoft.com/office/drawing/2014/main" xmlns="" id="{961563A9-68DD-4A7E-9132-2716E170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01" y="3819040"/>
            <a:ext cx="490097" cy="490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8FE22F7F-30DD-414E-98AB-ED45DD84D333}"/>
              </a:ext>
            </a:extLst>
          </p:cNvPr>
          <p:cNvSpPr txBox="1"/>
          <p:nvPr/>
        </p:nvSpPr>
        <p:spPr>
          <a:xfrm>
            <a:off x="1797030" y="3498919"/>
            <a:ext cx="105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Arduino</a:t>
            </a:r>
          </a:p>
        </p:txBody>
      </p:sp>
      <p:pic>
        <p:nvPicPr>
          <p:cNvPr id="1026" name="Picture 2" descr="Esp8266 esp07 ESP 07 módulo transmissor sem fio, com antena compatível com  placa adaptadora 3.3v/5v para arduino|transceiver module|transceiver  antennatransceiver arduino - AliExpress">
            <a:extLst>
              <a:ext uri="{FF2B5EF4-FFF2-40B4-BE49-F238E27FC236}">
                <a16:creationId xmlns:a16="http://schemas.microsoft.com/office/drawing/2014/main" xmlns="" id="{5BD95F9C-DBA6-4816-95FD-97E41363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1" y="4707020"/>
            <a:ext cx="490097" cy="490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EFA823DC-CEA1-4220-887C-E18F4EF863E6}"/>
              </a:ext>
            </a:extLst>
          </p:cNvPr>
          <p:cNvSpPr txBox="1"/>
          <p:nvPr/>
        </p:nvSpPr>
        <p:spPr>
          <a:xfrm>
            <a:off x="878374" y="5138216"/>
            <a:ext cx="96307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Módulo WiFi</a:t>
            </a:r>
          </a:p>
        </p:txBody>
      </p:sp>
      <p:pic>
        <p:nvPicPr>
          <p:cNvPr id="14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xmlns="" id="{CFBEFF12-1B7E-45B2-8E28-9ABEE683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14" y="4750342"/>
            <a:ext cx="375346" cy="375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8DD74BE6-FCF5-4294-8F49-D2F35E4EFB31}"/>
              </a:ext>
            </a:extLst>
          </p:cNvPr>
          <p:cNvSpPr txBox="1"/>
          <p:nvPr/>
        </p:nvSpPr>
        <p:spPr>
          <a:xfrm>
            <a:off x="3003027" y="3714318"/>
            <a:ext cx="9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3/4/5 G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41A502AD-6DB6-4F98-892F-817DF91E75AE}"/>
              </a:ext>
            </a:extLst>
          </p:cNvPr>
          <p:cNvSpPr txBox="1"/>
          <p:nvPr/>
        </p:nvSpPr>
        <p:spPr>
          <a:xfrm>
            <a:off x="6241899" y="1741094"/>
            <a:ext cx="147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API Node JS</a:t>
            </a:r>
          </a:p>
        </p:txBody>
      </p:sp>
      <p:pic>
        <p:nvPicPr>
          <p:cNvPr id="1038" name="Picture 14" descr="Node.js – Wikipédia, a enciclopédia livre">
            <a:extLst>
              <a:ext uri="{FF2B5EF4-FFF2-40B4-BE49-F238E27FC236}">
                <a16:creationId xmlns:a16="http://schemas.microsoft.com/office/drawing/2014/main" xmlns="" id="{12DEDFED-859C-413D-ABD5-7DCCC6D6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22" y="2098584"/>
            <a:ext cx="796247" cy="485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xmlns="" id="{B6DC30C2-C0B3-4D31-B641-7E1F1DA50EE4}"/>
              </a:ext>
            </a:extLst>
          </p:cNvPr>
          <p:cNvSpPr/>
          <p:nvPr/>
        </p:nvSpPr>
        <p:spPr>
          <a:xfrm>
            <a:off x="7621079" y="3502435"/>
            <a:ext cx="4072166" cy="273882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FADFBDD2-2B30-46FA-861F-207D78E43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360" y="4613521"/>
            <a:ext cx="708693" cy="1049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xmlns="" id="{69DD60F2-E08B-4A6A-B8CA-7B09CA43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00" y="3982237"/>
            <a:ext cx="375346" cy="375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8FD01760-1E91-426B-A438-CAFB737C4564}"/>
              </a:ext>
            </a:extLst>
          </p:cNvPr>
          <p:cNvSpPr txBox="1"/>
          <p:nvPr/>
        </p:nvSpPr>
        <p:spPr>
          <a:xfrm>
            <a:off x="8529911" y="3639270"/>
            <a:ext cx="96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3/4/5 G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0439FC17-28BC-47E1-A263-376718DA5387}"/>
              </a:ext>
            </a:extLst>
          </p:cNvPr>
          <p:cNvSpPr txBox="1"/>
          <p:nvPr/>
        </p:nvSpPr>
        <p:spPr>
          <a:xfrm>
            <a:off x="5463387" y="2936048"/>
            <a:ext cx="1282125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Nuvem</a:t>
            </a:r>
            <a:endParaRPr lang="pt-BR" sz="1600" b="1" dirty="0">
              <a:solidFill>
                <a:schemeClr val="bg2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5723ABBD-22BB-4039-983C-569B51C6F80E}"/>
              </a:ext>
            </a:extLst>
          </p:cNvPr>
          <p:cNvSpPr txBox="1"/>
          <p:nvPr/>
        </p:nvSpPr>
        <p:spPr>
          <a:xfrm>
            <a:off x="1245272" y="6356950"/>
            <a:ext cx="286445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Desenvolvimento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7D0EC34A-3BA1-40BC-8F1C-2D41A924E522}"/>
              </a:ext>
            </a:extLst>
          </p:cNvPr>
          <p:cNvSpPr txBox="1"/>
          <p:nvPr/>
        </p:nvSpPr>
        <p:spPr>
          <a:xfrm>
            <a:off x="9260546" y="6312471"/>
            <a:ext cx="1270431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Cliente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AFAEDF40-2CA3-4A58-992D-78C2C95634A7}"/>
              </a:ext>
            </a:extLst>
          </p:cNvPr>
          <p:cNvSpPr txBox="1"/>
          <p:nvPr/>
        </p:nvSpPr>
        <p:spPr>
          <a:xfrm>
            <a:off x="9167148" y="5537179"/>
            <a:ext cx="14607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Android &gt; 5</a:t>
            </a:r>
          </a:p>
          <a:p>
            <a:r>
              <a:rPr lang="pt-BR" sz="1600" b="1" dirty="0">
                <a:solidFill>
                  <a:schemeClr val="bg2"/>
                </a:solidFill>
              </a:rPr>
              <a:t>IOS &gt; 8</a:t>
            </a:r>
          </a:p>
        </p:txBody>
      </p:sp>
      <p:pic>
        <p:nvPicPr>
          <p:cNvPr id="2050" name="Picture 2" descr="ícone Javascript Livre de SuperTiny">
            <a:extLst>
              <a:ext uri="{FF2B5EF4-FFF2-40B4-BE49-F238E27FC236}">
                <a16:creationId xmlns:a16="http://schemas.microsoft.com/office/drawing/2014/main" xmlns="" id="{294133C8-009B-429E-9B9F-828F3ED6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99" y="1240317"/>
            <a:ext cx="353437" cy="353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5 - ícones de marcas e logotipos grátis">
            <a:extLst>
              <a:ext uri="{FF2B5EF4-FFF2-40B4-BE49-F238E27FC236}">
                <a16:creationId xmlns:a16="http://schemas.microsoft.com/office/drawing/2014/main" xmlns="" id="{0BDA21AD-9531-41C4-A404-E6C96DF4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2" y="271154"/>
            <a:ext cx="379550" cy="37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4287C485-D19A-40AE-820D-AF6AC6C0A74F}"/>
              </a:ext>
            </a:extLst>
          </p:cNvPr>
          <p:cNvSpPr txBox="1"/>
          <p:nvPr/>
        </p:nvSpPr>
        <p:spPr>
          <a:xfrm>
            <a:off x="6832877" y="1238779"/>
            <a:ext cx="46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JS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FA2191AC-B903-4361-8BCF-E378EBAA1D2E}"/>
              </a:ext>
            </a:extLst>
          </p:cNvPr>
          <p:cNvSpPr txBox="1"/>
          <p:nvPr/>
        </p:nvSpPr>
        <p:spPr>
          <a:xfrm>
            <a:off x="6331602" y="637831"/>
            <a:ext cx="8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HTML</a:t>
            </a:r>
          </a:p>
        </p:txBody>
      </p:sp>
      <p:pic>
        <p:nvPicPr>
          <p:cNvPr id="2054" name="Picture 6" descr="ícone Banco de dados Livre de Streamline free icons">
            <a:extLst>
              <a:ext uri="{FF2B5EF4-FFF2-40B4-BE49-F238E27FC236}">
                <a16:creationId xmlns:a16="http://schemas.microsoft.com/office/drawing/2014/main" xmlns="" id="{F93EC0D1-4D14-4E82-B030-5FE47719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0" y="604718"/>
            <a:ext cx="603811" cy="603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0AE4810E-3EE5-4389-BA37-55EA19ED258D}"/>
              </a:ext>
            </a:extLst>
          </p:cNvPr>
          <p:cNvSpPr txBox="1"/>
          <p:nvPr/>
        </p:nvSpPr>
        <p:spPr>
          <a:xfrm>
            <a:off x="4436088" y="1204461"/>
            <a:ext cx="1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Banco de Dados</a:t>
            </a:r>
          </a:p>
        </p:txBody>
      </p:sp>
      <p:pic>
        <p:nvPicPr>
          <p:cNvPr id="60" name="Picture 2" descr="ícone Javascript Livre de SuperTiny">
            <a:extLst>
              <a:ext uri="{FF2B5EF4-FFF2-40B4-BE49-F238E27FC236}">
                <a16:creationId xmlns:a16="http://schemas.microsoft.com/office/drawing/2014/main" xmlns="" id="{E09EBA31-13CF-463A-8DCB-58D65ADC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67" y="5624972"/>
            <a:ext cx="321198" cy="353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ml 5 - ícones de marcas e logotipos grátis">
            <a:extLst>
              <a:ext uri="{FF2B5EF4-FFF2-40B4-BE49-F238E27FC236}">
                <a16:creationId xmlns:a16="http://schemas.microsoft.com/office/drawing/2014/main" xmlns="" id="{6B392C13-75A4-4549-B2D8-055B927F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42" y="5645023"/>
            <a:ext cx="379550" cy="37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10B5123D-8A4C-4D8F-9B0E-22E21E3CD01C}"/>
              </a:ext>
            </a:extLst>
          </p:cNvPr>
          <p:cNvSpPr txBox="1"/>
          <p:nvPr/>
        </p:nvSpPr>
        <p:spPr>
          <a:xfrm>
            <a:off x="2884858" y="5948793"/>
            <a:ext cx="46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JS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DF2B3090-1296-48E8-8CED-A1D4349B9CB4}"/>
              </a:ext>
            </a:extLst>
          </p:cNvPr>
          <p:cNvSpPr txBox="1"/>
          <p:nvPr/>
        </p:nvSpPr>
        <p:spPr>
          <a:xfrm>
            <a:off x="2070727" y="6017433"/>
            <a:ext cx="8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HTML</a:t>
            </a:r>
          </a:p>
        </p:txBody>
      </p:sp>
      <p:pic>
        <p:nvPicPr>
          <p:cNvPr id="64" name="Picture 2" descr="Antena Parabólica Espelho - Gráfico vetorial grátis no Pixabay">
            <a:extLst>
              <a:ext uri="{FF2B5EF4-FFF2-40B4-BE49-F238E27FC236}">
                <a16:creationId xmlns:a16="http://schemas.microsoft.com/office/drawing/2014/main" xmlns="" id="{FB598119-3FBA-4E24-AC3B-4D111486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13" y="2656808"/>
            <a:ext cx="509987" cy="64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xmlns="" id="{DF49EDD5-318F-47F4-B832-57185B647EBD}"/>
              </a:ext>
            </a:extLst>
          </p:cNvPr>
          <p:cNvSpPr txBox="1"/>
          <p:nvPr/>
        </p:nvSpPr>
        <p:spPr>
          <a:xfrm>
            <a:off x="3561114" y="4425141"/>
            <a:ext cx="117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300Mbps</a:t>
            </a:r>
          </a:p>
        </p:txBody>
      </p:sp>
      <p:pic>
        <p:nvPicPr>
          <p:cNvPr id="1028" name="Picture 4" descr="Computador desktop icon computer - Baixar PNG/SVG Transparente">
            <a:extLst>
              <a:ext uri="{FF2B5EF4-FFF2-40B4-BE49-F238E27FC236}">
                <a16:creationId xmlns:a16="http://schemas.microsoft.com/office/drawing/2014/main" xmlns="" id="{B3FAA65D-D9BB-4E49-8AD8-4DBE8D46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26" y="4785092"/>
            <a:ext cx="536226" cy="53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5D7FA125-3FE1-441D-8184-AD3302C42BD6}"/>
              </a:ext>
            </a:extLst>
          </p:cNvPr>
          <p:cNvSpPr txBox="1"/>
          <p:nvPr/>
        </p:nvSpPr>
        <p:spPr>
          <a:xfrm>
            <a:off x="2810196" y="4617982"/>
            <a:ext cx="1201286" cy="106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i</a:t>
            </a:r>
            <a:r>
              <a:rPr lang="pt-BR" sz="1600" b="1" dirty="0" smtClean="0">
                <a:solidFill>
                  <a:schemeClr val="bg2"/>
                </a:solidFill>
              </a:rPr>
              <a:t>5</a:t>
            </a:r>
            <a:r>
              <a:rPr lang="pt-BR" sz="1600" b="1" dirty="0">
                <a:solidFill>
                  <a:schemeClr val="bg2"/>
                </a:solidFill>
              </a:rPr>
              <a:t/>
            </a:r>
            <a:br>
              <a:rPr lang="pt-BR" sz="1600" b="1" dirty="0">
                <a:solidFill>
                  <a:schemeClr val="bg2"/>
                </a:solidFill>
              </a:rPr>
            </a:br>
            <a:r>
              <a:rPr lang="pt-BR" sz="1600" b="1" dirty="0" smtClean="0">
                <a:solidFill>
                  <a:schemeClr val="bg2"/>
                </a:solidFill>
              </a:rPr>
              <a:t>8GB </a:t>
            </a:r>
            <a:r>
              <a:rPr lang="pt-BR" sz="1600" b="1" dirty="0">
                <a:solidFill>
                  <a:schemeClr val="bg2"/>
                </a:solidFill>
              </a:rPr>
              <a:t>RAM</a:t>
            </a:r>
            <a:br>
              <a:rPr lang="pt-BR" sz="1600" b="1" dirty="0">
                <a:solidFill>
                  <a:schemeClr val="bg2"/>
                </a:solidFill>
              </a:rPr>
            </a:br>
            <a:r>
              <a:rPr lang="pt-BR" sz="1600" b="1" dirty="0">
                <a:solidFill>
                  <a:schemeClr val="bg2"/>
                </a:solidFill>
              </a:rPr>
              <a:t>HD 1T</a:t>
            </a:r>
            <a:br>
              <a:rPr lang="pt-BR" sz="1600" b="1" dirty="0">
                <a:solidFill>
                  <a:schemeClr val="bg2"/>
                </a:solidFill>
              </a:rPr>
            </a:br>
            <a:endParaRPr lang="pt-BR" sz="1600" b="1" dirty="0">
              <a:solidFill>
                <a:schemeClr val="bg2"/>
              </a:solidFill>
            </a:endParaRPr>
          </a:p>
        </p:txBody>
      </p:sp>
      <p:sp>
        <p:nvSpPr>
          <p:cNvPr id="11" name="Seta: da Esquerda para a Direita 10">
            <a:extLst>
              <a:ext uri="{FF2B5EF4-FFF2-40B4-BE49-F238E27FC236}">
                <a16:creationId xmlns:a16="http://schemas.microsoft.com/office/drawing/2014/main" xmlns="" id="{AE499E3A-73AA-4929-8B68-0E2E9CA29957}"/>
              </a:ext>
            </a:extLst>
          </p:cNvPr>
          <p:cNvSpPr/>
          <p:nvPr/>
        </p:nvSpPr>
        <p:spPr>
          <a:xfrm rot="17877426">
            <a:off x="3643826" y="3026076"/>
            <a:ext cx="1045560" cy="398801"/>
          </a:xfrm>
          <a:prstGeom prst="leftRigh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0" name="Seta: da Esquerda para a Direita 49">
            <a:extLst>
              <a:ext uri="{FF2B5EF4-FFF2-40B4-BE49-F238E27FC236}">
                <a16:creationId xmlns:a16="http://schemas.microsoft.com/office/drawing/2014/main" xmlns="" id="{107E5DD6-890D-4BDD-A553-49094E639942}"/>
              </a:ext>
            </a:extLst>
          </p:cNvPr>
          <p:cNvSpPr/>
          <p:nvPr/>
        </p:nvSpPr>
        <p:spPr>
          <a:xfrm rot="14240611">
            <a:off x="7551925" y="3008149"/>
            <a:ext cx="1045560" cy="398801"/>
          </a:xfrm>
          <a:prstGeom prst="leftRightArrow">
            <a:avLst/>
          </a:prstGeom>
          <a:solidFill>
            <a:srgbClr val="FFE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pic>
        <p:nvPicPr>
          <p:cNvPr id="1030" name="Picture 6" descr="Server Icon Vector Isolated On White Background For Your Web.. Royalty Free  Cliparts, Vectors, And Stock Illustration. Image 107453773.">
            <a:extLst>
              <a:ext uri="{FF2B5EF4-FFF2-40B4-BE49-F238E27FC236}">
                <a16:creationId xmlns:a16="http://schemas.microsoft.com/office/drawing/2014/main" xmlns="" id="{F05153B4-7400-4C0E-BCAB-6A7BAE15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05" y="1808272"/>
            <a:ext cx="842431" cy="842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DC81C283-6931-47A8-834A-40D9566BB033}"/>
              </a:ext>
            </a:extLst>
          </p:cNvPr>
          <p:cNvSpPr txBox="1"/>
          <p:nvPr/>
        </p:nvSpPr>
        <p:spPr>
          <a:xfrm>
            <a:off x="4293435" y="1997184"/>
            <a:ext cx="842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</a:rPr>
              <a:t>Server</a:t>
            </a:r>
          </a:p>
        </p:txBody>
      </p:sp>
      <p:pic>
        <p:nvPicPr>
          <p:cNvPr id="67" name="Picture 2" descr="Antena Parabólica Espelho - Gráfico vetorial grátis no Pixabay">
            <a:extLst>
              <a:ext uri="{FF2B5EF4-FFF2-40B4-BE49-F238E27FC236}">
                <a16:creationId xmlns:a16="http://schemas.microsoft.com/office/drawing/2014/main" xmlns="" id="{7683E096-C142-4CB6-94C2-1C52CAB4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39" y="2768164"/>
            <a:ext cx="509255" cy="64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Ícone plano do roteador com sinal - Baixar PNG/SVG Transparente">
            <a:extLst>
              <a:ext uri="{FF2B5EF4-FFF2-40B4-BE49-F238E27FC236}">
                <a16:creationId xmlns:a16="http://schemas.microsoft.com/office/drawing/2014/main" xmlns="" id="{FE1BC19A-9994-42B6-8C42-3924D270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14" y="4012243"/>
            <a:ext cx="382586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xmlns="" id="{A7763E89-BE91-4747-8EC8-713F719B3D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04442" y="3577979"/>
            <a:ext cx="720431" cy="739778"/>
          </a:xfrm>
          <a:prstGeom prst="rect">
            <a:avLst/>
          </a:prstGeom>
        </p:spPr>
      </p:pic>
      <p:pic>
        <p:nvPicPr>
          <p:cNvPr id="10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xmlns="" id="{BD6F03C2-9D21-4CC2-899C-3E9AF79FE6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46986" y="4433848"/>
            <a:ext cx="901097" cy="1037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xmlns="" id="{D3F1DF4E-C46C-4F19-BE02-939934D3CF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35015" y="4452799"/>
            <a:ext cx="679830" cy="6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37BAF9-6AB6-4CDB-828A-08D8F7F3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224" y="1197417"/>
            <a:ext cx="4700057" cy="3624243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+mn-lt"/>
              </a:rPr>
              <a:t>- PRINCIPAIS REQUISITOS</a:t>
            </a:r>
            <a:br>
              <a:rPr lang="pt-BR" sz="2800" dirty="0">
                <a:solidFill>
                  <a:schemeClr val="tx1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- SITE INSTITUCIONAL</a:t>
            </a:r>
            <a:br>
              <a:rPr lang="pt-BR" sz="28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</a:br>
            <a:r>
              <a:rPr lang="pt-BR" sz="2800" dirty="0">
                <a:latin typeface="+mn-lt"/>
                <a:ea typeface="+mj-lt"/>
                <a:cs typeface="+mj-lt"/>
              </a:rPr>
              <a:t/>
            </a:r>
            <a:br>
              <a:rPr lang="pt-BR" sz="2800" dirty="0">
                <a:latin typeface="+mn-lt"/>
                <a:ea typeface="+mj-lt"/>
                <a:cs typeface="+mj-lt"/>
              </a:rPr>
            </a:br>
            <a:r>
              <a:rPr lang="pt-BR" sz="28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- DASHBOARD</a:t>
            </a:r>
            <a:br>
              <a:rPr lang="pt-BR" sz="28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</a:br>
            <a:r>
              <a:rPr lang="pt-BR" sz="2800" dirty="0">
                <a:latin typeface="+mn-lt"/>
                <a:ea typeface="+mj-lt"/>
                <a:cs typeface="+mj-lt"/>
              </a:rPr>
              <a:t/>
            </a:r>
            <a:br>
              <a:rPr lang="pt-BR" sz="2800" dirty="0">
                <a:latin typeface="+mn-lt"/>
                <a:ea typeface="+mj-lt"/>
                <a:cs typeface="+mj-lt"/>
              </a:rPr>
            </a:br>
            <a:r>
              <a:rPr lang="pt-BR" sz="2800" dirty="0">
                <a:solidFill>
                  <a:schemeClr val="tx1"/>
                </a:solidFill>
                <a:latin typeface="+mn-lt"/>
              </a:rPr>
              <a:t>- SIMULADOR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xmlns="" id="{21F9145E-D361-412F-9880-B5426BA3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" r="1725" b="2"/>
          <a:stretch/>
        </p:blipFill>
        <p:spPr>
          <a:xfrm>
            <a:off x="1300639" y="1080186"/>
            <a:ext cx="4597405" cy="47033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F8880ED-0876-497E-B242-5ED96DC1D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FF38F4-FB90-4EB2-B424-EB3B7115B50C}"/>
              </a:ext>
            </a:extLst>
          </p:cNvPr>
          <p:cNvSpPr txBox="1"/>
          <p:nvPr/>
        </p:nvSpPr>
        <p:spPr>
          <a:xfrm>
            <a:off x="152400" y="208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solidFill>
                <a:srgbClr val="FFE732"/>
              </a:solidFill>
            </a:endParaRP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xmlns="" id="{DD7A84DC-0F84-4410-849E-2905EC77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2" y="1778880"/>
            <a:ext cx="8296405" cy="1734487"/>
          </a:xfrm>
          <a:prstGeom prst="rect">
            <a:avLst/>
          </a:prstGeom>
        </p:spPr>
      </p:pic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144B66E2-D8A3-4360-B05C-EBB26700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4" y="3956151"/>
            <a:ext cx="11396595" cy="2212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2161E-36BB-4416-B45D-609BC0759BB1}"/>
              </a:ext>
            </a:extLst>
          </p:cNvPr>
          <p:cNvSpPr txBox="1"/>
          <p:nvPr/>
        </p:nvSpPr>
        <p:spPr>
          <a:xfrm>
            <a:off x="152400" y="101123"/>
            <a:ext cx="5843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solidFill>
                  <a:srgbClr val="FFE732"/>
                </a:solidFill>
                <a:latin typeface="+mj-lt"/>
                <a:cs typeface="Times New Roman"/>
              </a:rPr>
              <a:t>Especificação do Analytics</a:t>
            </a:r>
          </a:p>
        </p:txBody>
      </p:sp>
    </p:spTree>
    <p:extLst>
      <p:ext uri="{BB962C8B-B14F-4D97-AF65-F5344CB8AC3E}">
        <p14:creationId xmlns:p14="http://schemas.microsoft.com/office/powerpoint/2010/main" val="216861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37BAF9-6AB6-4CDB-828A-08D8F7F3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854" y="2063801"/>
            <a:ext cx="4700057" cy="3624243"/>
          </a:xfrm>
        </p:spPr>
        <p:txBody>
          <a:bodyPr anchor="ctr">
            <a:normAutofit fontScale="90000"/>
          </a:bodyPr>
          <a:lstStyle/>
          <a:p>
            <a:r>
              <a:rPr lang="pt-BR" sz="3100" dirty="0">
                <a:solidFill>
                  <a:schemeClr val="tx1"/>
                </a:solidFill>
                <a:latin typeface="+mn-lt"/>
              </a:rPr>
              <a:t>- TABELAS </a:t>
            </a:r>
            <a:br>
              <a:rPr lang="pt-BR" sz="3100" dirty="0">
                <a:solidFill>
                  <a:schemeClr val="tx1"/>
                </a:solidFill>
                <a:latin typeface="+mn-lt"/>
              </a:rPr>
            </a:br>
            <a:r>
              <a:rPr lang="pt-BR" sz="3100" dirty="0">
                <a:latin typeface="+mn-lt"/>
              </a:rPr>
              <a:t/>
            </a:r>
            <a:br>
              <a:rPr lang="pt-BR" sz="3100" dirty="0">
                <a:latin typeface="+mn-lt"/>
              </a:rPr>
            </a:br>
            <a:r>
              <a:rPr lang="pt-BR" sz="3100" dirty="0">
                <a:solidFill>
                  <a:schemeClr val="tx1"/>
                </a:solidFill>
                <a:latin typeface="+mn-lt"/>
              </a:rPr>
              <a:t>- MODELOS DE DADOS LÓGICO</a:t>
            </a:r>
            <a:r>
              <a:rPr lang="pt-BR" sz="3100" dirty="0">
                <a:latin typeface="+mn-lt"/>
              </a:rPr>
              <a:t/>
            </a:r>
            <a:br>
              <a:rPr lang="pt-BR" sz="3100" dirty="0">
                <a:latin typeface="+mn-lt"/>
              </a:rPr>
            </a:br>
            <a:r>
              <a:rPr lang="pt-BR" sz="3100" dirty="0">
                <a:latin typeface="+mn-lt"/>
              </a:rPr>
              <a:t/>
            </a:r>
            <a:br>
              <a:rPr lang="pt-BR" sz="3100" dirty="0">
                <a:latin typeface="+mn-lt"/>
              </a:rPr>
            </a:br>
            <a:r>
              <a:rPr lang="pt-BR" sz="31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- PROJETO NO GITHUB</a:t>
            </a:r>
            <a:r>
              <a:rPr lang="pt-BR" sz="3200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pt-BR" sz="32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pt-BR" sz="3200" dirty="0">
                <a:ea typeface="+mj-lt"/>
                <a:cs typeface="+mj-lt"/>
              </a:rPr>
              <a:t/>
            </a:r>
            <a:br>
              <a:rPr lang="pt-BR" sz="3200" dirty="0">
                <a:ea typeface="+mj-lt"/>
                <a:cs typeface="+mj-lt"/>
              </a:rPr>
            </a:br>
            <a:r>
              <a:rPr lang="pt-BR" sz="3200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pt-BR" sz="32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pt-BR" sz="3200" dirty="0">
                <a:ea typeface="+mj-lt"/>
                <a:cs typeface="+mj-lt"/>
              </a:rPr>
              <a:t/>
            </a:r>
            <a:br>
              <a:rPr lang="pt-BR" sz="3200" dirty="0">
                <a:ea typeface="+mj-lt"/>
                <a:cs typeface="+mj-lt"/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xmlns="" id="{21F9145E-D361-412F-9880-B5426BA3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" r="1725" b="2"/>
          <a:stretch/>
        </p:blipFill>
        <p:spPr>
          <a:xfrm>
            <a:off x="1300639" y="1080186"/>
            <a:ext cx="4597405" cy="47033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F8880ED-0876-497E-B242-5ED96DC1D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047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Goudy Old Style</vt:lpstr>
      <vt:lpstr>Sitka Banner</vt:lpstr>
      <vt:lpstr>Times New Roman</vt:lpstr>
      <vt:lpstr>Wingdings</vt:lpstr>
      <vt:lpstr>HeadlinesVTI</vt:lpstr>
      <vt:lpstr>FrostyVTI</vt:lpstr>
      <vt:lpstr>A LUMOS é uma startup que tem como objetivo a instalação de sensores de luminosidade nos carros dos motoristas de empresas parceiras e em monitorar a condição da iluminação das vias públicas, de modo a recomendar caminhos mais seguros e alertar a presença de trechos sem iluminação, e portanto menos seguros, em seu caminho.</vt:lpstr>
      <vt:lpstr>Projeto</vt:lpstr>
      <vt:lpstr>Apresentação do PowerPoint</vt:lpstr>
      <vt:lpstr>Apresentação do PowerPoint</vt:lpstr>
      <vt:lpstr>- PRINCIPAIS REQUISITOS  - SITE INSTITUCIONAL  - DASHBOARD  - SIMULADOR</vt:lpstr>
      <vt:lpstr>Apresentação do PowerPoint</vt:lpstr>
      <vt:lpstr>- TABELAS   - MODELOS DE DADOS LÓGICO  - PROJETO NO GITHUB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 da LUMOS, com a instalação de sensores de luminosidade nos carros dos motoristas de empresas parceiras, monitorar a condição da iluminação das vias públicas, de modo a recomendar caminhos mais seguros e alertar a presença de trechos sem iluminação, e portanto menos seguros, em seu caminho.</dc:title>
  <dc:creator>RODRIGO GARCEZ HERMANN .</dc:creator>
  <cp:lastModifiedBy>FELIPE DOMKE SALLES</cp:lastModifiedBy>
  <cp:revision>164</cp:revision>
  <dcterms:created xsi:type="dcterms:W3CDTF">2021-04-15T19:43:31Z</dcterms:created>
  <dcterms:modified xsi:type="dcterms:W3CDTF">2021-04-15T21:51:53Z</dcterms:modified>
</cp:coreProperties>
</file>