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1" r:id="rId2"/>
  </p:sldMasterIdLst>
  <p:notesMasterIdLst>
    <p:notesMasterId r:id="rId42"/>
  </p:notes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30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8" r:id="rId19"/>
    <p:sldId id="279" r:id="rId20"/>
    <p:sldId id="280" r:id="rId21"/>
    <p:sldId id="281" r:id="rId22"/>
    <p:sldId id="283" r:id="rId23"/>
    <p:sldId id="307" r:id="rId24"/>
    <p:sldId id="308" r:id="rId25"/>
    <p:sldId id="286" r:id="rId26"/>
    <p:sldId id="287" r:id="rId27"/>
    <p:sldId id="288" r:id="rId28"/>
    <p:sldId id="289" r:id="rId29"/>
    <p:sldId id="290" r:id="rId30"/>
    <p:sldId id="291" r:id="rId31"/>
    <p:sldId id="293" r:id="rId32"/>
    <p:sldId id="294" r:id="rId33"/>
    <p:sldId id="306" r:id="rId34"/>
    <p:sldId id="296" r:id="rId35"/>
    <p:sldId id="297" r:id="rId36"/>
    <p:sldId id="303" r:id="rId37"/>
    <p:sldId id="298" r:id="rId38"/>
    <p:sldId id="299" r:id="rId39"/>
    <p:sldId id="301" r:id="rId40"/>
    <p:sldId id="302" r:id="rId41"/>
  </p:sldIdLst>
  <p:sldSz cx="9144000" cy="6858000" type="screen4x3"/>
  <p:notesSz cx="6786563" cy="9856788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9D4842-CC9C-4124-90FA-4C8780CC12BB}" v="40" dt="2020-07-01T09:17:14.2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5642" autoAdjust="0"/>
  </p:normalViewPr>
  <p:slideViewPr>
    <p:cSldViewPr showGuides="1">
      <p:cViewPr varScale="1">
        <p:scale>
          <a:sx n="89" d="100"/>
          <a:sy n="89" d="100"/>
        </p:scale>
        <p:origin x="780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-72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52"/>
    </p:cViewPr>
  </p:sorterViewPr>
  <p:notesViewPr>
    <p:cSldViewPr showGuides="1"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786563" cy="98567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6625" y="746125"/>
            <a:ext cx="4908550" cy="3681413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5225" cy="443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44925" y="9363075"/>
            <a:ext cx="29384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80" tIns="0" rIns="19080" bIns="0" numCol="1" anchor="b" anchorCtr="0" compatLnSpc="1">
            <a:prstTxWarp prst="textNoShape">
              <a:avLst/>
            </a:prstTxWarp>
          </a:bodyPr>
          <a:lstStyle>
            <a:lvl1pPr algn="r" eaLnBrk="1">
              <a:tabLst>
                <a:tab pos="723900" algn="l"/>
                <a:tab pos="1447800" algn="l"/>
                <a:tab pos="2171700" algn="l"/>
                <a:tab pos="2895600" algn="l"/>
              </a:tabLst>
              <a:defRPr sz="1000" i="1">
                <a:solidFill>
                  <a:srgbClr val="000000"/>
                </a:solidFill>
                <a:latin typeface="Wingdings" pitchFamily="2" charset="2"/>
                <a:cs typeface="Arial" charset="0"/>
              </a:defRPr>
            </a:lvl1pPr>
          </a:lstStyle>
          <a:p>
            <a:fld id="{66CF5B7D-D681-4CB6-8061-DB1CC6D6DB4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8110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Verdana" pitchFamily="34" charset="0"/>
      <a:defRPr sz="1200" kern="1200">
        <a:solidFill>
          <a:srgbClr val="000000"/>
        </a:solidFill>
        <a:latin typeface="Verdana" pitchFamily="34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Verdana" pitchFamily="34" charset="0"/>
      <a:defRPr sz="1200" kern="1200">
        <a:solidFill>
          <a:srgbClr val="000000"/>
        </a:solidFill>
        <a:latin typeface="Verdana" pitchFamily="34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Verdana" pitchFamily="34" charset="0"/>
      <a:defRPr sz="1200" kern="1200">
        <a:solidFill>
          <a:srgbClr val="000000"/>
        </a:solidFill>
        <a:latin typeface="Verdana" pitchFamily="34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Verdana" pitchFamily="34" charset="0"/>
      <a:defRPr sz="1200" kern="1200">
        <a:solidFill>
          <a:srgbClr val="000000"/>
        </a:solidFill>
        <a:latin typeface="Verdana" pitchFamily="34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Verdana" pitchFamily="34" charset="0"/>
      <a:defRPr sz="1200" kern="1200">
        <a:solidFill>
          <a:srgbClr val="000000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B2A2BD-C29B-4BDE-9DD4-A59556E8AC78}" type="slidenum">
              <a:rPr lang="en-GB"/>
              <a:pPr/>
              <a:t>1</a:t>
            </a:fld>
            <a:endParaRPr lang="en-GB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782CBBCE-B6EC-4969-9380-3C0787E977D3}" type="slidenum">
              <a:rPr lang="en-GB" sz="1000" i="1">
                <a:latin typeface="Wingdings" pitchFamily="2" charset="2"/>
              </a:rPr>
              <a:pPr algn="r"/>
              <a:t>1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936625" y="746125"/>
            <a:ext cx="4910138" cy="3683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5222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4370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01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4E7E031-F3FE-45CD-9D4F-49612BC5862D}" type="slidenum">
              <a:rPr lang="en-GB"/>
              <a:pPr/>
              <a:t>11</a:t>
            </a:fld>
            <a:endParaRPr lang="en-GB"/>
          </a:p>
        </p:txBody>
      </p:sp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3491C0F7-8537-4ABE-9659-5F5B1170844B}" type="slidenum">
              <a:rPr lang="en-GB" sz="1000" i="1">
                <a:latin typeface="Wingdings" pitchFamily="2" charset="2"/>
              </a:rPr>
              <a:pPr algn="r"/>
              <a:t>11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6553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386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72D071-72A9-4127-9AC5-B7B9ED3B3A2E}" type="slidenum">
              <a:rPr lang="en-GB"/>
              <a:pPr/>
              <a:t>12</a:t>
            </a:fld>
            <a:endParaRPr lang="en-GB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9B4FC83E-0250-4186-85EE-391EA1C632CF}" type="slidenum">
              <a:rPr lang="en-GB" sz="1000" i="1">
                <a:latin typeface="Wingdings" pitchFamily="2" charset="2"/>
              </a:rPr>
              <a:pPr algn="r"/>
              <a:t>12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66563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386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82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6C7B25-2FB9-4C19-ACC8-B6F6B8944990}" type="slidenum">
              <a:rPr lang="en-GB"/>
              <a:pPr/>
              <a:t>13</a:t>
            </a:fld>
            <a:endParaRPr lang="en-GB"/>
          </a:p>
        </p:txBody>
      </p:sp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83C889FF-B0E3-4A54-A6AB-C2275F524A9F}" type="slidenum">
              <a:rPr lang="en-GB" sz="1000" i="1">
                <a:latin typeface="Wingdings" pitchFamily="2" charset="2"/>
              </a:rPr>
              <a:pPr algn="r"/>
              <a:t>13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6758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386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70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3B0053E-11A8-4491-B353-9EBA7983CA89}" type="slidenum">
              <a:rPr lang="en-GB"/>
              <a:pPr/>
              <a:t>14</a:t>
            </a:fld>
            <a:endParaRPr lang="en-GB"/>
          </a:p>
        </p:txBody>
      </p:sp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C5ED93DE-6CB6-4EE8-A263-FA6D160A5860}" type="slidenum">
              <a:rPr lang="en-GB" sz="1000" i="1">
                <a:latin typeface="Wingdings" pitchFamily="2" charset="2"/>
              </a:rPr>
              <a:pPr algn="r"/>
              <a:t>14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68611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386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58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0D683A7-A95F-4A0C-B115-D16F06CDF5C6}" type="slidenum">
              <a:rPr lang="en-GB"/>
              <a:pPr/>
              <a:t>15</a:t>
            </a:fld>
            <a:endParaRPr lang="en-GB"/>
          </a:p>
        </p:txBody>
      </p:sp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71B012CA-6E60-4BCD-874D-00028C440EA0}" type="slidenum">
              <a:rPr lang="en-GB" sz="1000" i="1">
                <a:latin typeface="Wingdings" pitchFamily="2" charset="2"/>
              </a:rPr>
              <a:pPr algn="r"/>
              <a:t>15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69635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386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54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98E7F3-5497-4935-8CF4-5A289D8F422A}" type="slidenum">
              <a:rPr lang="en-GB"/>
              <a:pPr/>
              <a:t>16</a:t>
            </a:fld>
            <a:endParaRPr lang="en-GB"/>
          </a:p>
        </p:txBody>
      </p:sp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54C632CB-E237-4D7B-A35D-54F96E4F81A5}" type="slidenum">
              <a:rPr lang="en-GB" sz="1000" i="1">
                <a:latin typeface="Wingdings" pitchFamily="2" charset="2"/>
              </a:rPr>
              <a:pPr algn="r"/>
              <a:t>16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7065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386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20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A0CE3E-EC73-45CA-84AB-6CA89300DE25}" type="slidenum">
              <a:rPr lang="en-GB"/>
              <a:pPr/>
              <a:t>17</a:t>
            </a:fld>
            <a:endParaRPr lang="en-GB"/>
          </a:p>
        </p:txBody>
      </p:sp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59AFE6C4-C1C1-4CEA-AAEA-40C88665444A}" type="slidenum">
              <a:rPr lang="en-GB" sz="1000" i="1">
                <a:latin typeface="Wingdings" pitchFamily="2" charset="2"/>
              </a:rPr>
              <a:pPr algn="r"/>
              <a:t>17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74755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386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15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008465C-B581-474C-B72E-CB871D28921C}" type="slidenum">
              <a:rPr lang="en-GB"/>
              <a:pPr/>
              <a:t>18</a:t>
            </a:fld>
            <a:endParaRPr lang="en-GB"/>
          </a:p>
        </p:txBody>
      </p:sp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D4917C75-B8C1-466F-A5D3-D5302170ECCD}" type="slidenum">
              <a:rPr lang="en-GB" sz="1000" i="1">
                <a:latin typeface="Wingdings" pitchFamily="2" charset="2"/>
              </a:rPr>
              <a:pPr algn="r"/>
              <a:t>18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7577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386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16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910D9DC-D73A-432A-9039-B77E6C8560C6}" type="slidenum">
              <a:rPr lang="en-GB"/>
              <a:pPr/>
              <a:t>19</a:t>
            </a:fld>
            <a:endParaRPr lang="en-GB"/>
          </a:p>
        </p:txBody>
      </p:sp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EB651A48-D2B4-41D9-A74B-D2C3DE7F1C6F}" type="slidenum">
              <a:rPr lang="en-GB" sz="1000" i="1">
                <a:latin typeface="Wingdings" pitchFamily="2" charset="2"/>
              </a:rPr>
              <a:pPr algn="r"/>
              <a:t>19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76803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386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695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0950AF2-D791-4367-9CE9-606E9068FE94}" type="slidenum">
              <a:rPr lang="en-GB"/>
              <a:pPr/>
              <a:t>20</a:t>
            </a:fld>
            <a:endParaRPr lang="en-GB"/>
          </a:p>
        </p:txBody>
      </p:sp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E6234DE8-75EB-4B47-9A3B-95EC8498DD7B}" type="slidenum">
              <a:rPr lang="en-GB" sz="1000" i="1">
                <a:latin typeface="Wingdings" pitchFamily="2" charset="2"/>
              </a:rPr>
              <a:pPr algn="r"/>
              <a:t>20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7782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386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08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ECCCD3-B6F1-43A3-9C31-023606291BE8}" type="slidenum">
              <a:rPr lang="en-GB"/>
              <a:pPr/>
              <a:t>2</a:t>
            </a:fld>
            <a:endParaRPr lang="en-GB"/>
          </a:p>
        </p:txBody>
      </p:sp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E3644179-45DD-4C87-92FD-A3D6AEC07F89}" type="slidenum">
              <a:rPr lang="en-GB" sz="1000" i="1">
                <a:latin typeface="Wingdings" pitchFamily="2" charset="2"/>
              </a:rPr>
              <a:pPr algn="r"/>
              <a:t>2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936625" y="746125"/>
            <a:ext cx="4910138" cy="3683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53251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291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667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1BE88E-5B45-407A-AF5B-00955E346378}" type="slidenum">
              <a:rPr lang="en-GB"/>
              <a:pPr/>
              <a:t>21</a:t>
            </a:fld>
            <a:endParaRPr lang="en-GB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7A2DBEB6-3684-48D6-AC50-62F470A6CE8E}" type="slidenum">
              <a:rPr lang="en-GB" sz="1000" i="1">
                <a:latin typeface="Wingdings" pitchFamily="2" charset="2"/>
              </a:rPr>
              <a:pPr algn="r"/>
              <a:t>21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79875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386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981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630575-6B2A-42CC-8D7E-6C32555DC0B3}" type="slidenum">
              <a:rPr lang="en-GB"/>
              <a:pPr/>
              <a:t>24</a:t>
            </a:fld>
            <a:endParaRPr lang="en-GB"/>
          </a:p>
        </p:txBody>
      </p:sp>
      <p:sp>
        <p:nvSpPr>
          <p:cNvPr id="82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6625" y="746125"/>
            <a:ext cx="4910138" cy="3683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3288" y="4681538"/>
            <a:ext cx="4976812" cy="45291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buNone/>
              <a:tabLst/>
              <a:defRPr/>
            </a:pPr>
            <a:r>
              <a:rPr lang="en-SG" dirty="0"/>
              <a:t>Domain local groups are used primarily to manage permissions to resources e.g. Printer Group.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Assume all domains are in the same forest and therefore have 2-way trust.</a:t>
            </a:r>
          </a:p>
          <a:p>
            <a:endParaRPr lang="en-S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842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711A6C7-56C1-4616-9C28-71027E75C77E}" type="slidenum">
              <a:rPr lang="en-GB"/>
              <a:pPr/>
              <a:t>25</a:t>
            </a:fld>
            <a:endParaRPr lang="en-GB"/>
          </a:p>
        </p:txBody>
      </p:sp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AC8CC78F-08BA-422E-93B1-02609A63C56E}" type="slidenum">
              <a:rPr lang="en-GB" sz="1000" i="1">
                <a:latin typeface="Wingdings" pitchFamily="2" charset="2"/>
              </a:rPr>
              <a:pPr algn="r"/>
              <a:t>25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83971" name="Text Box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77863" y="4681538"/>
            <a:ext cx="5429250" cy="44354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880" tIns="46440" rIns="92880" bIns="4644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>
              <a:spcBef>
                <a:spcPts val="450"/>
              </a:spcBef>
            </a:pPr>
            <a:endParaRPr lang="en-US" dirty="0">
              <a:latin typeface="Wingdings" pitchFamily="2" charset="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6829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6408AE0-1477-45EC-8511-50C4DCC4142D}" type="slidenum">
              <a:rPr lang="en-GB"/>
              <a:pPr/>
              <a:t>26</a:t>
            </a:fld>
            <a:endParaRPr lang="en-GB"/>
          </a:p>
        </p:txBody>
      </p:sp>
      <p:sp>
        <p:nvSpPr>
          <p:cNvPr id="849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6625" y="746125"/>
            <a:ext cx="4910138" cy="3683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3288" y="4681538"/>
            <a:ext cx="4976812" cy="45291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SG" dirty="0"/>
              <a:t>Global Groups are used primarily to define collections of domain objects based on business roles. </a:t>
            </a:r>
          </a:p>
          <a:p>
            <a:r>
              <a:rPr lang="en-SG" dirty="0"/>
              <a:t>i.e. Role groups such as Sales</a:t>
            </a:r>
            <a:r>
              <a:rPr lang="en-SG" baseline="0" dirty="0"/>
              <a:t> Group and </a:t>
            </a:r>
            <a:r>
              <a:rPr lang="en-SG" dirty="0"/>
              <a:t>Accountants</a:t>
            </a:r>
            <a:r>
              <a:rPr lang="en-SG" baseline="0" dirty="0"/>
              <a:t> </a:t>
            </a:r>
            <a:r>
              <a:rPr lang="en-SG" dirty="0"/>
              <a:t>would be created as Global Groups.</a:t>
            </a:r>
          </a:p>
          <a:p>
            <a:r>
              <a:rPr lang="en-US" dirty="0"/>
              <a:t>Note: Members</a:t>
            </a:r>
            <a:r>
              <a:rPr lang="en-US" baseline="0" dirty="0"/>
              <a:t> can be User accounts and Global groups from the same </a:t>
            </a:r>
            <a:r>
              <a:rPr lang="en-US" dirty="0"/>
              <a:t>Domain only (Domain</a:t>
            </a:r>
            <a:r>
              <a:rPr lang="en-US" baseline="0" dirty="0"/>
              <a:t> Local Group cannot be added).</a:t>
            </a:r>
          </a:p>
          <a:p>
            <a:endParaRPr lang="en-US" dirty="0"/>
          </a:p>
          <a:p>
            <a:r>
              <a:rPr lang="en-US" dirty="0"/>
              <a:t>Global groups can be added to Domain Local groups or Universal groups in another domain.</a:t>
            </a:r>
          </a:p>
          <a:p>
            <a:endParaRPr lang="en-SG" dirty="0"/>
          </a:p>
          <a:p>
            <a:r>
              <a:rPr lang="en-US" dirty="0"/>
              <a:t>Question: What is the Group Scope for Admin Group in Domain B ? </a:t>
            </a:r>
          </a:p>
        </p:txBody>
      </p:sp>
    </p:spTree>
    <p:extLst>
      <p:ext uri="{BB962C8B-B14F-4D97-AF65-F5344CB8AC3E}">
        <p14:creationId xmlns:p14="http://schemas.microsoft.com/office/powerpoint/2010/main" val="31348933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6C067B-0D7D-4E4C-83D2-5F3E0FF9BEAC}" type="slidenum">
              <a:rPr lang="en-GB"/>
              <a:pPr/>
              <a:t>27</a:t>
            </a:fld>
            <a:endParaRPr lang="en-GB"/>
          </a:p>
        </p:txBody>
      </p:sp>
      <p:sp>
        <p:nvSpPr>
          <p:cNvPr id="86017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C5D7FF14-A76A-4F8E-948E-A5FBB6B581A4}" type="slidenum">
              <a:rPr lang="en-GB" sz="1000" i="1">
                <a:latin typeface="Wingdings" pitchFamily="2" charset="2"/>
              </a:rPr>
              <a:pPr algn="r"/>
              <a:t>27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8601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386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782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34E24D-DD52-46CC-B65E-27FC633C4667}" type="slidenum">
              <a:rPr lang="en-GB"/>
              <a:pPr/>
              <a:t>28</a:t>
            </a:fld>
            <a:endParaRPr lang="en-GB"/>
          </a:p>
        </p:txBody>
      </p:sp>
      <p:sp>
        <p:nvSpPr>
          <p:cNvPr id="870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6625" y="746125"/>
            <a:ext cx="4910138" cy="3683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3288" y="4681538"/>
            <a:ext cx="4976812" cy="45291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091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644681-8DAF-47D6-AC7E-5E8772C3E06F}" type="slidenum">
              <a:rPr lang="en-GB"/>
              <a:pPr/>
              <a:t>29</a:t>
            </a:fld>
            <a:endParaRPr lang="en-GB"/>
          </a:p>
        </p:txBody>
      </p:sp>
      <p:sp>
        <p:nvSpPr>
          <p:cNvPr id="880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6625" y="746125"/>
            <a:ext cx="4910138" cy="3683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3288" y="4681538"/>
            <a:ext cx="4976812" cy="45291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776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74F694-EFED-4D21-8261-2952171E1224}" type="slidenum">
              <a:rPr lang="en-GB"/>
              <a:pPr/>
              <a:t>30</a:t>
            </a:fld>
            <a:endParaRPr lang="en-GB"/>
          </a:p>
        </p:txBody>
      </p:sp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A41ACA96-622D-4EBF-904C-AC98618AF7AB}" type="slidenum">
              <a:rPr lang="en-GB" sz="1000" i="1">
                <a:latin typeface="Wingdings" pitchFamily="2" charset="2"/>
              </a:rPr>
              <a:pPr algn="r"/>
              <a:t>30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90115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386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15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7BF1F4-F910-4EAF-9734-486E579BF946}" type="slidenum">
              <a:rPr lang="en-GB"/>
              <a:pPr/>
              <a:t>31</a:t>
            </a:fld>
            <a:endParaRPr lang="en-GB"/>
          </a:p>
        </p:txBody>
      </p:sp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3444BD7C-6CED-4293-888D-D9E7D4F2B6F5}" type="slidenum">
              <a:rPr lang="en-GB" sz="1000" i="1">
                <a:latin typeface="Wingdings" pitchFamily="2" charset="2"/>
              </a:rPr>
              <a:pPr algn="r"/>
              <a:t>31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9113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386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644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5EA7AD3-FB78-4E59-B0A9-EF42D668F512}" type="slidenum">
              <a:rPr lang="en-GB"/>
              <a:pPr/>
              <a:t>33</a:t>
            </a:fld>
            <a:endParaRPr lang="en-GB"/>
          </a:p>
        </p:txBody>
      </p:sp>
      <p:sp>
        <p:nvSpPr>
          <p:cNvPr id="93185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35416CDE-93C5-4EE9-B9BF-FD0DA9794E4C}" type="slidenum">
              <a:rPr lang="en-GB" sz="1000" i="1">
                <a:latin typeface="Wingdings" pitchFamily="2" charset="2"/>
              </a:rPr>
              <a:pPr algn="r"/>
              <a:t>33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9318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386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73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6F2D26-CE82-4AB9-8E12-62118BA76AAF}" type="slidenum">
              <a:rPr lang="en-GB"/>
              <a:pPr/>
              <a:t>3</a:t>
            </a:fld>
            <a:endParaRPr lang="en-GB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36625" y="746125"/>
            <a:ext cx="4910138" cy="3683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03288" y="4681538"/>
            <a:ext cx="4976812" cy="45291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950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D153A2-D18A-4D45-9723-1993E8B92E9E}" type="slidenum">
              <a:rPr lang="en-GB"/>
              <a:pPr/>
              <a:t>34</a:t>
            </a:fld>
            <a:endParaRPr lang="en-GB"/>
          </a:p>
        </p:txBody>
      </p:sp>
      <p:sp>
        <p:nvSpPr>
          <p:cNvPr id="94209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B6F3B75C-CEF7-4F5E-A4E1-A909CD795759}" type="slidenum">
              <a:rPr lang="en-GB" sz="1000" i="1">
                <a:latin typeface="Wingdings" pitchFamily="2" charset="2"/>
              </a:rPr>
              <a:pPr algn="r"/>
              <a:t>34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94211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386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273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934F619-F187-48F9-8B12-B22CB2692A0A}" type="slidenum">
              <a:rPr lang="en-GB"/>
              <a:pPr/>
              <a:t>35</a:t>
            </a:fld>
            <a:endParaRPr lang="en-GB"/>
          </a:p>
        </p:txBody>
      </p:sp>
      <p:sp>
        <p:nvSpPr>
          <p:cNvPr id="89089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037C6F40-2498-4BEF-951D-966A56FD6914}" type="slidenum">
              <a:rPr lang="en-GB" sz="1000" i="1">
                <a:latin typeface="Wingdings" pitchFamily="2" charset="2"/>
              </a:rPr>
              <a:pPr algn="r"/>
              <a:t>35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>
              <a:solidFill>
                <a:srgbClr val="FFFFFF"/>
              </a:solidFill>
            </a:endParaRPr>
          </a:p>
        </p:txBody>
      </p:sp>
      <p:sp>
        <p:nvSpPr>
          <p:cNvPr id="89091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386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32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63EB37C-BDED-4A93-86F8-D9A263835AEF}" type="slidenum">
              <a:rPr lang="en-GB"/>
              <a:pPr/>
              <a:t>36</a:t>
            </a:fld>
            <a:endParaRPr lang="en-GB"/>
          </a:p>
        </p:txBody>
      </p:sp>
      <p:sp>
        <p:nvSpPr>
          <p:cNvPr id="95233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A06DB64D-4FA4-4949-89B6-D4E88B9B2E49}" type="slidenum">
              <a:rPr lang="en-GB" sz="1000" i="1">
                <a:latin typeface="Wingdings" pitchFamily="2" charset="2"/>
              </a:rPr>
              <a:pPr algn="r"/>
              <a:t>36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95235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386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068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44609D9-1F2C-4569-9D24-E6226E806B7D}" type="slidenum">
              <a:rPr lang="en-GB"/>
              <a:pPr/>
              <a:t>37</a:t>
            </a:fld>
            <a:endParaRPr lang="en-GB"/>
          </a:p>
        </p:txBody>
      </p:sp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CE9C2ACB-6FD2-423D-BA7F-ED470C4C1F51}" type="slidenum">
              <a:rPr lang="en-GB" sz="1000" i="1">
                <a:latin typeface="Wingdings" pitchFamily="2" charset="2"/>
              </a:rPr>
              <a:pPr algn="r"/>
              <a:t>37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9625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386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128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F4E736-3F22-4AE7-8DBB-F63CCA1CE8C8}" type="slidenum">
              <a:rPr lang="en-GB"/>
              <a:pPr/>
              <a:t>38</a:t>
            </a:fld>
            <a:endParaRPr lang="en-GB"/>
          </a:p>
        </p:txBody>
      </p:sp>
      <p:sp>
        <p:nvSpPr>
          <p:cNvPr id="98305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CAB7F812-3B6E-40A1-8441-A13C709A1787}" type="slidenum">
              <a:rPr lang="en-GB" sz="1000" i="1">
                <a:latin typeface="Wingdings" pitchFamily="2" charset="2"/>
              </a:rPr>
              <a:pPr algn="r"/>
              <a:t>38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936625" y="746125"/>
            <a:ext cx="4910138" cy="3683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9830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291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421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03F7BF7-A3A8-488A-81E4-2865C9441314}" type="slidenum">
              <a:rPr lang="en-GB"/>
              <a:pPr/>
              <a:t>39</a:t>
            </a:fld>
            <a:endParaRPr lang="en-GB"/>
          </a:p>
        </p:txBody>
      </p:sp>
      <p:sp>
        <p:nvSpPr>
          <p:cNvPr id="99329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80889D25-6188-4867-B66A-2DD67C8F9F2D}" type="slidenum">
              <a:rPr lang="en-GB" sz="1000" i="1">
                <a:latin typeface="Wingdings" pitchFamily="2" charset="2"/>
              </a:rPr>
              <a:pPr algn="r"/>
              <a:t>39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936625" y="746125"/>
            <a:ext cx="4910138" cy="3683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99331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386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7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500FF1-F49D-4361-BD23-EAD19E832ED6}" type="slidenum">
              <a:rPr lang="en-GB"/>
              <a:pPr/>
              <a:t>4</a:t>
            </a:fld>
            <a:endParaRPr lang="en-GB"/>
          </a:p>
        </p:txBody>
      </p:sp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24FE9AC1-56C5-4EE8-BCAA-02B5E957A53B}" type="slidenum">
              <a:rPr lang="en-GB" sz="1000" i="1">
                <a:latin typeface="Wingdings" pitchFamily="2" charset="2"/>
              </a:rPr>
              <a:pPr algn="r"/>
              <a:t>4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5529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386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15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B0E55B-7B84-446B-9D61-8B287F227CBC}" type="slidenum">
              <a:rPr lang="en-GB"/>
              <a:pPr/>
              <a:t>5</a:t>
            </a:fld>
            <a:endParaRPr lang="en-GB"/>
          </a:p>
        </p:txBody>
      </p:sp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091CA312-436F-48D5-84C7-E4279E5C8884}" type="slidenum">
              <a:rPr lang="en-GB" sz="1000" i="1">
                <a:latin typeface="Wingdings" pitchFamily="2" charset="2"/>
              </a:rPr>
              <a:pPr algn="r"/>
              <a:t>5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56323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386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98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0C7D2A-AA6B-4033-B4F8-1A3E2C1A6AD5}" type="slidenum">
              <a:rPr lang="en-GB"/>
              <a:pPr/>
              <a:t>6</a:t>
            </a:fld>
            <a:endParaRPr lang="en-GB"/>
          </a:p>
        </p:txBody>
      </p:sp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883DED5B-DA4A-4258-B78F-30572CB364D5}" type="slidenum">
              <a:rPr lang="en-GB" sz="1000" i="1">
                <a:latin typeface="Wingdings" pitchFamily="2" charset="2"/>
              </a:rPr>
              <a:pPr algn="r"/>
              <a:t>6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5734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386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98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5417C0-C183-4466-8687-D521CB202B25}" type="slidenum">
              <a:rPr lang="en-GB"/>
              <a:pPr/>
              <a:t>7</a:t>
            </a:fld>
            <a:endParaRPr lang="en-GB"/>
          </a:p>
        </p:txBody>
      </p:sp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2D1D0372-C886-43CD-B0E8-3EAC0391E6D5}" type="slidenum">
              <a:rPr lang="en-GB" sz="1000" i="1">
                <a:latin typeface="Wingdings" pitchFamily="2" charset="2"/>
              </a:rPr>
              <a:pPr algn="r"/>
              <a:t>7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6041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386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5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02D9E8-C9EA-48A7-861A-BC7A386966A7}" type="slidenum">
              <a:rPr lang="en-GB"/>
              <a:pPr/>
              <a:t>9</a:t>
            </a:fld>
            <a:endParaRPr lang="en-GB"/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2A6A71BC-1B2E-46D8-A3C4-6CFBC08B3B0D}" type="slidenum">
              <a:rPr lang="en-GB" sz="1000" i="1">
                <a:latin typeface="Wingdings" pitchFamily="2" charset="2"/>
              </a:rPr>
              <a:pPr algn="r"/>
              <a:t>9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6246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386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46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988F4E9-981A-46D4-86D3-8DA1514C8351}" type="slidenum">
              <a:rPr lang="en-GB"/>
              <a:pPr/>
              <a:t>10</a:t>
            </a:fld>
            <a:endParaRPr lang="en-GB"/>
          </a:p>
        </p:txBody>
      </p:sp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r"/>
            <a:fld id="{33CA24B0-7D5F-4A62-8335-8D2E39564E0F}" type="slidenum">
              <a:rPr lang="en-GB" sz="1000" i="1">
                <a:latin typeface="Wingdings" pitchFamily="2" charset="2"/>
              </a:rPr>
              <a:pPr algn="r"/>
              <a:t>10</a:t>
            </a:fld>
            <a:endParaRPr lang="en-GB" sz="1000" i="1">
              <a:latin typeface="Wingdings" pitchFamily="2" charset="2"/>
            </a:endParaRP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928688" y="739775"/>
            <a:ext cx="4927600" cy="3695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64515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3288" y="4681538"/>
            <a:ext cx="4976812" cy="45386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20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705600" y="6246813"/>
            <a:ext cx="190341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 Lecture 11</a:t>
            </a:r>
            <a:br>
              <a:rPr lang="en-US" dirty="0"/>
            </a:br>
            <a:r>
              <a:rPr lang="en-US" dirty="0"/>
              <a:t> Slide </a:t>
            </a:r>
            <a:fld id="{3E6287F9-6794-4808-BA2E-A61A7A6A24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6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6293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6313" cy="6246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6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2167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705600" y="6246813"/>
            <a:ext cx="190341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FFFFFF"/>
                </a:solidFill>
              </a:rPr>
              <a:t>  Lecture 11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Slide </a:t>
            </a:r>
            <a:fld id="{3E6287F9-6794-4808-BA2E-A61A7A6A24FE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037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705600" y="6246813"/>
            <a:ext cx="190341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FFFFFF"/>
                </a:solidFill>
              </a:rPr>
              <a:t>  Lecture 11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Slide </a:t>
            </a:r>
            <a:fld id="{5AD00A92-67E0-47B8-933E-E3213023355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008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705600" y="6246813"/>
            <a:ext cx="190341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FFFFFF"/>
                </a:solidFill>
              </a:rPr>
              <a:t>  Lecture 11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Slide </a:t>
            </a:r>
            <a:fld id="{6911E110-DDDD-4185-8919-203DAA696043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879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3998913" cy="5180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2313" y="1066800"/>
            <a:ext cx="4000500" cy="5180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705600" y="6246813"/>
            <a:ext cx="190341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FFFFFF"/>
                </a:solidFill>
              </a:rPr>
              <a:t>  Lecture 11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Slide </a:t>
            </a:r>
            <a:fld id="{7F285B49-826E-48C6-9F21-C2038CD3D0D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779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>
          <a:xfrm>
            <a:off x="6705600" y="6246813"/>
            <a:ext cx="190341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FFFFFF"/>
                </a:solidFill>
              </a:rPr>
              <a:t>  Lecture 11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Slide </a:t>
            </a:r>
            <a:fld id="{972631D7-B178-41C7-9A00-793F5079FF8E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481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>
          <a:xfrm>
            <a:off x="6705600" y="6246813"/>
            <a:ext cx="190341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FFFFFF"/>
                </a:solidFill>
              </a:rPr>
              <a:t>  Lecture 11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Slide </a:t>
            </a:r>
            <a:fld id="{3155EE0B-37EE-4FAE-83A6-5BC54DC20EA4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0357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>
          <a:xfrm>
            <a:off x="6705600" y="6246813"/>
            <a:ext cx="190341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FFFFFF"/>
                </a:solidFill>
              </a:rPr>
              <a:t>  Lecture 11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Slide </a:t>
            </a:r>
            <a:fld id="{75D6333A-9738-4E64-940F-07589B86975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504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705600" y="6246813"/>
            <a:ext cx="190341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FFFFFF"/>
                </a:solidFill>
              </a:rPr>
              <a:t>  Lecture 11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Slide </a:t>
            </a:r>
            <a:fld id="{A2563FD5-1FD9-4591-A916-0A6E22FAB13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97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705600" y="6246813"/>
            <a:ext cx="190341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 Lecture 11</a:t>
            </a:r>
            <a:br>
              <a:rPr lang="en-US" dirty="0"/>
            </a:br>
            <a:r>
              <a:rPr lang="en-US" dirty="0"/>
              <a:t> Slide </a:t>
            </a:r>
            <a:fld id="{5AD00A92-67E0-47B8-933E-E321302335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6582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705600" y="6246813"/>
            <a:ext cx="190341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FFFFFF"/>
                </a:solidFill>
              </a:rPr>
              <a:t>  Lecture 11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Slide </a:t>
            </a:r>
            <a:fld id="{6DEB7542-003B-4A98-9BCE-3840ED536CF4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23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705600" y="6246813"/>
            <a:ext cx="190341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FFFFFF"/>
                </a:solidFill>
              </a:rPr>
              <a:t>  Lecture 11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Slide </a:t>
            </a:r>
            <a:fld id="{BB2C4078-37A8-452E-9E0C-4ACC79DD2DD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330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6313" cy="6246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6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705600" y="6246813"/>
            <a:ext cx="190341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FFFFFF"/>
                </a:solidFill>
              </a:rPr>
              <a:t>  Lecture 11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Slide </a:t>
            </a:r>
            <a:fld id="{3766F824-9C58-4402-94EA-791843D18645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10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705600" y="6246813"/>
            <a:ext cx="190341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 Lecture 11</a:t>
            </a:r>
            <a:br>
              <a:rPr lang="en-US" dirty="0"/>
            </a:br>
            <a:r>
              <a:rPr lang="en-US" dirty="0"/>
              <a:t> Slide </a:t>
            </a:r>
            <a:fld id="{6911E110-DDDD-4185-8919-203DAA6960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01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3998913" cy="5180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2313" y="1066800"/>
            <a:ext cx="4000500" cy="5180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705600" y="6246813"/>
            <a:ext cx="190341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 Lecture 11</a:t>
            </a:r>
            <a:br>
              <a:rPr lang="en-US" dirty="0"/>
            </a:br>
            <a:r>
              <a:rPr lang="en-US" dirty="0"/>
              <a:t> Slide </a:t>
            </a:r>
            <a:fld id="{7F285B49-826E-48C6-9F21-C2038CD3D0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8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>
          <a:xfrm>
            <a:off x="6705600" y="6246813"/>
            <a:ext cx="190341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 Lecture 11</a:t>
            </a:r>
            <a:br>
              <a:rPr lang="en-US" dirty="0"/>
            </a:br>
            <a:r>
              <a:rPr lang="en-US" dirty="0"/>
              <a:t> Slide </a:t>
            </a:r>
            <a:fld id="{972631D7-B178-41C7-9A00-793F5079F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55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>
          <a:xfrm>
            <a:off x="6705600" y="6246813"/>
            <a:ext cx="190341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 Lecture 11</a:t>
            </a:r>
            <a:br>
              <a:rPr lang="en-US" dirty="0"/>
            </a:br>
            <a:r>
              <a:rPr lang="en-US" dirty="0"/>
              <a:t> Slide </a:t>
            </a:r>
            <a:fld id="{3155EE0B-37EE-4FAE-83A6-5BC54DC20E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60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653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80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0878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B704E1B7-DBE6-408C-9243-9C8872B71F5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2400" y="6330953"/>
            <a:ext cx="8534400" cy="512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marL="457200" lvl="1" indent="0" algn="ctr" defTabSz="914400">
              <a:spcBef>
                <a:spcPts val="750"/>
              </a:spcBef>
              <a:buClrTx/>
              <a:buSzTx/>
              <a:buFont typeface="Arial Narrow" pitchFamily="34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Diploma in CSF / IT					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Update</a:t>
            </a:r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04/07/2022</a:t>
            </a:r>
            <a:endParaRPr lang="en-GB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l" defTabSz="914400">
              <a:spcBef>
                <a:spcPts val="750"/>
              </a:spcBef>
              <a:buClrTx/>
              <a:buSzTx/>
              <a:buFont typeface="Arial Narrow" pitchFamily="34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							  NI Year 2 Semester 3                                                                         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fld id="{A6C8C61F-5009-4B87-91AA-4AE145D8A475}" type="slidenum">
              <a:rPr lang="en-US" sz="10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457200" lvl="1" indent="0" algn="l" defTabSz="914400">
                <a:spcBef>
                  <a:spcPts val="750"/>
                </a:spcBef>
                <a:buClrTx/>
                <a:buSzTx/>
                <a:buFont typeface="Arial Narrow" pitchFamily="34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</a:tabLst>
                <a:defRPr/>
              </a:pPr>
              <a:t>‹#›</a:t>
            </a:fld>
            <a:endParaRPr lang="en-US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1813" cy="518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57200" y="6248400"/>
            <a:ext cx="81534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CC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0013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MSIPCMContentMarking" descr="{&quot;HashCode&quot;:-1818968269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207C1FB5-CB0B-41D1-B197-FB2C0F1F3962}"/>
              </a:ext>
            </a:extLst>
          </p:cNvPr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4" charset="0"/>
        <a:defRPr sz="3600" b="1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4" charset="0"/>
        <a:defRPr sz="3600" b="1">
          <a:solidFill>
            <a:srgbClr val="FFFFFF"/>
          </a:solidFill>
          <a:latin typeface="Times New Roman" pitchFamily="18" charset="0"/>
          <a:cs typeface="Tahoma" pitchFamily="34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4" charset="0"/>
        <a:defRPr sz="3600" b="1">
          <a:solidFill>
            <a:srgbClr val="FFFFFF"/>
          </a:solidFill>
          <a:latin typeface="Times New Roman" pitchFamily="18" charset="0"/>
          <a:cs typeface="Tahoma" pitchFamily="34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4" charset="0"/>
        <a:defRPr sz="3600" b="1">
          <a:solidFill>
            <a:srgbClr val="FFFFFF"/>
          </a:solidFill>
          <a:latin typeface="Times New Roman" pitchFamily="18" charset="0"/>
          <a:cs typeface="Tahoma" pitchFamily="34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4" charset="0"/>
        <a:defRPr sz="3600" b="1">
          <a:solidFill>
            <a:srgbClr val="FFFFFF"/>
          </a:solidFill>
          <a:latin typeface="Times New Roman" pitchFamily="18" charset="0"/>
          <a:cs typeface="Tahoma" pitchFamily="34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4" charset="0"/>
        <a:defRPr sz="3600" b="1">
          <a:solidFill>
            <a:srgbClr val="FFFFFF"/>
          </a:solidFill>
          <a:latin typeface="Times New Roman" pitchFamily="18" charset="0"/>
          <a:cs typeface="Tahoma" pitchFamily="34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4" charset="0"/>
        <a:defRPr sz="3600" b="1">
          <a:solidFill>
            <a:srgbClr val="FFFFFF"/>
          </a:solidFill>
          <a:latin typeface="Times New Roman" pitchFamily="18" charset="0"/>
          <a:cs typeface="Tahoma" pitchFamily="34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4" charset="0"/>
        <a:defRPr sz="3600" b="1">
          <a:solidFill>
            <a:srgbClr val="FFFFFF"/>
          </a:solidFill>
          <a:latin typeface="Times New Roman" pitchFamily="18" charset="0"/>
          <a:cs typeface="Tahoma" pitchFamily="34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4" charset="0"/>
        <a:defRPr sz="3600" b="1">
          <a:solidFill>
            <a:srgbClr val="FFFFFF"/>
          </a:solidFill>
          <a:latin typeface="Times New Roman" pitchFamily="18" charset="0"/>
          <a:cs typeface="Tahoma" pitchFamily="34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Verdana" pitchFamily="34" charset="0"/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§"/>
        <a:defRPr sz="2800" b="1">
          <a:solidFill>
            <a:srgbClr val="0033CC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§"/>
        <a:defRPr sz="2400">
          <a:solidFill>
            <a:srgbClr val="996633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§"/>
        <a:defRPr sz="2000">
          <a:solidFill>
            <a:srgbClr val="0099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§"/>
        <a:defRPr sz="2000">
          <a:solidFill>
            <a:srgbClr val="0099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§"/>
        <a:defRPr sz="2000">
          <a:solidFill>
            <a:srgbClr val="0099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§"/>
        <a:defRPr sz="2000">
          <a:solidFill>
            <a:srgbClr val="0099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§"/>
        <a:defRPr sz="2000">
          <a:solidFill>
            <a:srgbClr val="0099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1813" cy="518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57200" y="6248400"/>
            <a:ext cx="81534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CC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0013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1854200" y="6297613"/>
            <a:ext cx="6678613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marL="457200" lvl="1" indent="0" algn="ctr" defTabSz="914400">
              <a:spcBef>
                <a:spcPts val="750"/>
              </a:spcBef>
              <a:buClrTx/>
              <a:buSzTx/>
              <a:buFont typeface="Arial Narrow" pitchFamily="34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GB" sz="1200" dirty="0">
                <a:solidFill>
                  <a:srgbClr val="000000"/>
                </a:solidFill>
                <a:latin typeface="Arial Narrow" pitchFamily="34" charset="0"/>
              </a:rPr>
              <a:t>                                        Diploma in CSF / IT                                        </a:t>
            </a:r>
            <a:r>
              <a:rPr lang="en-US" sz="1200" dirty="0">
                <a:solidFill>
                  <a:srgbClr val="000000"/>
                </a:solidFill>
              </a:rPr>
              <a:t>Last Update</a:t>
            </a:r>
            <a:r>
              <a:rPr lang="en-US" sz="1200">
                <a:solidFill>
                  <a:srgbClr val="000000"/>
                </a:solidFill>
              </a:rPr>
              <a:t>: 01/07/2022</a:t>
            </a:r>
            <a:endParaRPr lang="en-GB" sz="1200" dirty="0">
              <a:solidFill>
                <a:srgbClr val="000000"/>
              </a:solidFill>
              <a:latin typeface="Arial Narrow" pitchFamily="34" charset="0"/>
            </a:endParaRPr>
          </a:p>
          <a:p>
            <a:pPr marL="457200" lvl="1" indent="0" algn="r" defTabSz="914400">
              <a:spcBef>
                <a:spcPts val="750"/>
              </a:spcBef>
              <a:buClrTx/>
              <a:buSzTx/>
              <a:buFont typeface="Arial Narrow" pitchFamily="34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GB" sz="1200" dirty="0">
                <a:solidFill>
                  <a:srgbClr val="000000"/>
                </a:solidFill>
                <a:latin typeface="Arial Narrow" pitchFamily="34" charset="0"/>
              </a:rPr>
              <a:t>                                           NI Semester 3 </a:t>
            </a:r>
            <a:r>
              <a:rPr lang="en-US" sz="1200" dirty="0">
                <a:solidFill>
                  <a:srgbClr val="000000"/>
                </a:solidFill>
              </a:rPr>
              <a:t>                                               Slide </a:t>
            </a:r>
            <a:fld id="{A6C8C61F-5009-4B87-91AA-4AE145D8A475}" type="slidenum">
              <a:rPr lang="en-US" sz="1200" smtClean="0">
                <a:solidFill>
                  <a:srgbClr val="000000"/>
                </a:solidFill>
              </a:rPr>
              <a:pPr marL="457200" lvl="1" indent="0" algn="r" defTabSz="914400">
                <a:spcBef>
                  <a:spcPts val="750"/>
                </a:spcBef>
                <a:buClrTx/>
                <a:buSzTx/>
                <a:buFont typeface="Arial Narrow" pitchFamily="34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</a:tabLst>
                <a:defRPr/>
              </a:pPr>
              <a:t>‹#›</a:t>
            </a:fld>
            <a:r>
              <a:rPr lang="en-US" sz="1200" dirty="0">
                <a:solidFill>
                  <a:srgbClr val="FFFFFF"/>
                </a:solidFill>
              </a:rPr>
              <a:t>Slide </a:t>
            </a:r>
          </a:p>
        </p:txBody>
      </p:sp>
      <p:sp>
        <p:nvSpPr>
          <p:cNvPr id="3" name="MSIPCMContentMarking" descr="{&quot;HashCode&quot;:-1818968269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A7FEB491-0BE4-487E-89F3-3904FA655162}"/>
              </a:ext>
            </a:extLst>
          </p:cNvPr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  <p:extLst>
      <p:ext uri="{BB962C8B-B14F-4D97-AF65-F5344CB8AC3E}">
        <p14:creationId xmlns:p14="http://schemas.microsoft.com/office/powerpoint/2010/main" val="119829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4" charset="0"/>
        <a:defRPr sz="3600" b="1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4" charset="0"/>
        <a:defRPr sz="3600" b="1">
          <a:solidFill>
            <a:srgbClr val="FFFFFF"/>
          </a:solidFill>
          <a:latin typeface="Times New Roman" pitchFamily="18" charset="0"/>
          <a:cs typeface="Tahoma" pitchFamily="34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4" charset="0"/>
        <a:defRPr sz="3600" b="1">
          <a:solidFill>
            <a:srgbClr val="FFFFFF"/>
          </a:solidFill>
          <a:latin typeface="Times New Roman" pitchFamily="18" charset="0"/>
          <a:cs typeface="Tahoma" pitchFamily="34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4" charset="0"/>
        <a:defRPr sz="3600" b="1">
          <a:solidFill>
            <a:srgbClr val="FFFFFF"/>
          </a:solidFill>
          <a:latin typeface="Times New Roman" pitchFamily="18" charset="0"/>
          <a:cs typeface="Tahoma" pitchFamily="34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4" charset="0"/>
        <a:defRPr sz="3600" b="1">
          <a:solidFill>
            <a:srgbClr val="FFFFFF"/>
          </a:solidFill>
          <a:latin typeface="Times New Roman" pitchFamily="18" charset="0"/>
          <a:cs typeface="Tahoma" pitchFamily="34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4" charset="0"/>
        <a:defRPr sz="3600" b="1">
          <a:solidFill>
            <a:srgbClr val="FFFFFF"/>
          </a:solidFill>
          <a:latin typeface="Times New Roman" pitchFamily="18" charset="0"/>
          <a:cs typeface="Tahoma" pitchFamily="34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4" charset="0"/>
        <a:defRPr sz="3600" b="1">
          <a:solidFill>
            <a:srgbClr val="FFFFFF"/>
          </a:solidFill>
          <a:latin typeface="Times New Roman" pitchFamily="18" charset="0"/>
          <a:cs typeface="Tahoma" pitchFamily="34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4" charset="0"/>
        <a:defRPr sz="3600" b="1">
          <a:solidFill>
            <a:srgbClr val="FFFFFF"/>
          </a:solidFill>
          <a:latin typeface="Times New Roman" pitchFamily="18" charset="0"/>
          <a:cs typeface="Tahoma" pitchFamily="34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4" charset="0"/>
        <a:defRPr sz="3600" b="1">
          <a:solidFill>
            <a:srgbClr val="FFFFFF"/>
          </a:solidFill>
          <a:latin typeface="Times New Roman" pitchFamily="18" charset="0"/>
          <a:cs typeface="Tahoma" pitchFamily="34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Verdana" pitchFamily="34" charset="0"/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§"/>
        <a:defRPr sz="2800" b="1">
          <a:solidFill>
            <a:srgbClr val="0033CC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§"/>
        <a:defRPr sz="2400">
          <a:solidFill>
            <a:srgbClr val="996633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§"/>
        <a:defRPr sz="2000">
          <a:solidFill>
            <a:srgbClr val="0099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§"/>
        <a:defRPr sz="2000">
          <a:solidFill>
            <a:srgbClr val="0099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§"/>
        <a:defRPr sz="2000">
          <a:solidFill>
            <a:srgbClr val="0099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§"/>
        <a:defRPr sz="2000">
          <a:solidFill>
            <a:srgbClr val="0099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§"/>
        <a:defRPr sz="2000">
          <a:solidFill>
            <a:srgbClr val="0099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-47767"/>
            <a:ext cx="1828800" cy="6858000"/>
          </a:xfrm>
          <a:prstGeom prst="rect">
            <a:avLst/>
          </a:prstGeom>
          <a:solidFill>
            <a:srgbClr val="0033CC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dirty="0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981200" y="1243013"/>
            <a:ext cx="7162800" cy="371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ts val="1100"/>
              </a:spcBef>
            </a:pPr>
            <a:r>
              <a:rPr lang="en-GB" sz="36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Windows Server 2016:</a:t>
            </a:r>
          </a:p>
          <a:p>
            <a:pPr algn="ctr">
              <a:lnSpc>
                <a:spcPct val="130000"/>
              </a:lnSpc>
              <a:spcBef>
                <a:spcPts val="1100"/>
              </a:spcBef>
            </a:pPr>
            <a:r>
              <a:rPr lang="en-GB" sz="3600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Managing Users, Groups and Computers</a:t>
            </a:r>
          </a:p>
          <a:p>
            <a:pPr algn="ctr">
              <a:lnSpc>
                <a:spcPct val="130000"/>
              </a:lnSpc>
              <a:spcBef>
                <a:spcPts val="1100"/>
              </a:spcBef>
            </a:pPr>
            <a:endParaRPr lang="en-GB" sz="44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Sans Unicode" pitchFamily="34" charset="0"/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609600" cy="3972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ts val="2250"/>
              </a:spcBef>
            </a:pPr>
            <a:r>
              <a:rPr lang="en-GB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LECTURE </a:t>
            </a:r>
            <a:r>
              <a:rPr lang="en-GB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0" y="152400"/>
            <a:ext cx="17526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ts val="2000"/>
              </a:spcBef>
            </a:pPr>
            <a:r>
              <a:rPr lang="en-GB" sz="32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NI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2590800" y="5486400"/>
            <a:ext cx="5486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lvl="0" algn="ctr" defTabSz="914400">
              <a:lnSpc>
                <a:spcPct val="90000"/>
              </a:lnSpc>
              <a:spcBef>
                <a:spcPct val="20000"/>
              </a:spcBef>
              <a:buSzPct val="140000"/>
            </a:pPr>
            <a:r>
              <a:rPr kumimoji="1" lang="en-GB" b="1" dirty="0">
                <a:solidFill>
                  <a:srgbClr val="000000"/>
                </a:solidFill>
                <a:latin typeface="Arial Narrow" pitchFamily="34" charset="0"/>
              </a:rPr>
              <a:t>Networking Infrastructure</a:t>
            </a:r>
          </a:p>
          <a:p>
            <a:pPr lvl="0" algn="ctr" defTabSz="914400">
              <a:lnSpc>
                <a:spcPct val="90000"/>
              </a:lnSpc>
              <a:spcBef>
                <a:spcPct val="20000"/>
              </a:spcBef>
              <a:buSzPct val="140000"/>
            </a:pPr>
            <a:r>
              <a:rPr kumimoji="1" lang="en-GB" dirty="0">
                <a:solidFill>
                  <a:srgbClr val="000000"/>
                </a:solidFill>
                <a:latin typeface="Arial Narrow" pitchFamily="34" charset="0"/>
              </a:rPr>
              <a:t>Diploma in CSF/IT</a:t>
            </a:r>
          </a:p>
          <a:p>
            <a:pPr lvl="0" algn="ctr" defTabSz="914400">
              <a:lnSpc>
                <a:spcPct val="90000"/>
              </a:lnSpc>
              <a:spcBef>
                <a:spcPct val="20000"/>
              </a:spcBef>
              <a:buSzPct val="140000"/>
            </a:pPr>
            <a:r>
              <a:rPr kumimoji="1" lang="en-GB" dirty="0">
                <a:solidFill>
                  <a:srgbClr val="000000"/>
                </a:solidFill>
                <a:latin typeface="Arial Narrow" pitchFamily="34" charset="0"/>
              </a:rPr>
              <a:t>Year 2 </a:t>
            </a:r>
            <a:r>
              <a:rPr kumimoji="1" lang="en-GB">
                <a:solidFill>
                  <a:srgbClr val="000000"/>
                </a:solidFill>
                <a:latin typeface="Arial Narrow" pitchFamily="34" charset="0"/>
              </a:rPr>
              <a:t>(2022/23), </a:t>
            </a:r>
            <a:r>
              <a:rPr kumimoji="1" lang="en-GB" dirty="0">
                <a:solidFill>
                  <a:srgbClr val="000000"/>
                </a:solidFill>
                <a:latin typeface="Arial Narrow" pitchFamily="34" charset="0"/>
              </a:rPr>
              <a:t>Semester 3</a:t>
            </a:r>
            <a:endParaRPr kumimoji="1" lang="en-GB" sz="4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1828800" y="1143000"/>
            <a:ext cx="73152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5727" y="52959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9</a:t>
            </a:r>
            <a:endParaRPr lang="en-SG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049" y="3479625"/>
            <a:ext cx="2104073" cy="20067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Configuring multiple user objects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571500" y="990600"/>
            <a:ext cx="8153400" cy="209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buSzPct val="140000"/>
              <a:buFont typeface="Wingdings" pitchFamily="2" charset="2"/>
              <a:buChar char="§"/>
            </a:pPr>
            <a:r>
              <a:rPr lang="en-US" sz="2800" b="1" dirty="0">
                <a:latin typeface="Arial Narrow" pitchFamily="34" charset="0"/>
              </a:rPr>
              <a:t>Select all the user objects and right click, select Properties.</a:t>
            </a:r>
          </a:p>
          <a:p>
            <a:pPr>
              <a:lnSpc>
                <a:spcPct val="90000"/>
              </a:lnSpc>
              <a:spcBef>
                <a:spcPts val="700"/>
              </a:spcBef>
              <a:buSzPct val="140000"/>
              <a:buFont typeface="Wingdings" pitchFamily="2" charset="2"/>
              <a:buChar char="§"/>
            </a:pPr>
            <a:r>
              <a:rPr lang="en-US" sz="2800" b="1" dirty="0">
                <a:latin typeface="Arial Narrow" pitchFamily="34" charset="0"/>
              </a:rPr>
              <a:t>Edit the properties and these edited properties will apply to all the user objects.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What Is a Computer Account?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534400" cy="521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SzTx/>
              <a:buFont typeface="Wingdings" pitchFamily="2" charset="2"/>
              <a:buChar char="§"/>
            </a:pPr>
            <a:r>
              <a:rPr lang="en-US" b="1" dirty="0">
                <a:latin typeface="Arial Narrow" pitchFamily="34" charset="0"/>
              </a:rPr>
              <a:t>To access Windows 2016 domain a computer </a:t>
            </a: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needs an account. 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Font typeface="Wingdings" pitchFamily="2" charset="2"/>
              <a:buChar char="§"/>
            </a:pPr>
            <a:r>
              <a:rPr lang="en-US" b="1" dirty="0">
                <a:latin typeface="Arial Narrow" pitchFamily="34" charset="0"/>
              </a:rPr>
              <a:t>Computer account identifies a computer in a domain. Each computer account has a SID. 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Font typeface="Wingdings" pitchFamily="2" charset="2"/>
              <a:buChar char="§"/>
            </a:pPr>
            <a:r>
              <a:rPr lang="en-US" b="1" dirty="0">
                <a:latin typeface="Arial Narrow" pitchFamily="34" charset="0"/>
              </a:rPr>
              <a:t>Has the same name as the computer and must be</a:t>
            </a:r>
            <a:r>
              <a:rPr lang="en-US" b="1" dirty="0">
                <a:solidFill>
                  <a:srgbClr val="FF0000"/>
                </a:solidFill>
                <a:latin typeface="Arial Narrow" pitchFamily="34" charset="0"/>
              </a:rPr>
              <a:t> unique</a:t>
            </a:r>
            <a:r>
              <a:rPr lang="en-US" b="1" dirty="0">
                <a:latin typeface="Arial Narrow" pitchFamily="34" charset="0"/>
              </a:rPr>
              <a:t> within the same domain.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Font typeface="Wingdings" pitchFamily="2" charset="2"/>
              <a:buChar char="§"/>
            </a:pP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Logical representation in Active Directory of the physical computer object.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Font typeface="Wingdings" pitchFamily="2" charset="2"/>
              <a:buChar char="§"/>
            </a:pPr>
            <a:r>
              <a:rPr lang="en-US" b="1" dirty="0">
                <a:latin typeface="Arial Narrow" pitchFamily="34" charset="0"/>
              </a:rPr>
              <a:t>Can be </a:t>
            </a: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granted permissions</a:t>
            </a:r>
            <a:r>
              <a:rPr lang="en-US" b="1" dirty="0">
                <a:latin typeface="Arial Narrow" pitchFamily="34" charset="0"/>
              </a:rPr>
              <a:t> to other objects and be subject to group policy.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Font typeface="Wingdings" pitchFamily="2" charset="2"/>
              <a:buChar char="§"/>
            </a:pPr>
            <a:r>
              <a:rPr lang="en-US" b="1" dirty="0">
                <a:latin typeface="Arial Narrow" pitchFamily="34" charset="0"/>
              </a:rPr>
              <a:t>Can be made a member of a group.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Font typeface="Wingdings" pitchFamily="2" charset="2"/>
              <a:buChar char="§"/>
            </a:pPr>
            <a:r>
              <a:rPr lang="en-US" b="1" dirty="0">
                <a:latin typeface="Arial Narrow" pitchFamily="34" charset="0"/>
              </a:rPr>
              <a:t>Is required for every computer joining </a:t>
            </a: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Windows Server 2016 AD.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76200" y="12526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Why Do We Need </a:t>
            </a:r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A</a:t>
            </a:r>
            <a:r>
              <a:rPr lang="en-US" sz="36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Computer Account?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81000" y="838200"/>
            <a:ext cx="8305800" cy="54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>
              <a:spcBef>
                <a:spcPts val="600"/>
              </a:spcBef>
              <a:buSzTx/>
              <a:buFont typeface="Wingdings" pitchFamily="2" charset="2"/>
              <a:buChar char="§"/>
            </a:pPr>
            <a:r>
              <a:rPr lang="en-US" b="1" dirty="0">
                <a:latin typeface="Arial Narrow" pitchFamily="34" charset="0"/>
              </a:rPr>
              <a:t>Security</a:t>
            </a:r>
          </a:p>
          <a:p>
            <a:pPr marL="800100" lvl="1" indent="-342900">
              <a:spcBef>
                <a:spcPts val="600"/>
              </a:spcBef>
              <a:buClr>
                <a:srgbClr val="0033CC"/>
              </a:buClr>
              <a:buSzTx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Authentication – </a:t>
            </a:r>
            <a:r>
              <a:rPr lang="en-US" b="1" dirty="0">
                <a:latin typeface="Arial Narrow" pitchFamily="34" charset="0"/>
              </a:rPr>
              <a:t>specifying which computers has access to the Active Directory. Not only a user with the correct username and password to log on, but </a:t>
            </a:r>
            <a:r>
              <a:rPr lang="en-US" b="1" dirty="0">
                <a:solidFill>
                  <a:srgbClr val="FF0000"/>
                </a:solidFill>
                <a:latin typeface="Arial Narrow" pitchFamily="34" charset="0"/>
              </a:rPr>
              <a:t>need to log on from a computer</a:t>
            </a:r>
            <a:r>
              <a:rPr lang="en-US" b="1" dirty="0">
                <a:latin typeface="Arial Narrow" pitchFamily="34" charset="0"/>
              </a:rPr>
              <a:t> that is a </a:t>
            </a:r>
            <a:r>
              <a:rPr lang="en-US" b="1" dirty="0">
                <a:solidFill>
                  <a:srgbClr val="FF0000"/>
                </a:solidFill>
                <a:latin typeface="Arial Narrow" pitchFamily="34" charset="0"/>
              </a:rPr>
              <a:t>member of the domain</a:t>
            </a:r>
            <a:r>
              <a:rPr lang="en-US" b="1" dirty="0">
                <a:latin typeface="Arial Narrow" pitchFamily="34" charset="0"/>
              </a:rPr>
              <a:t>.</a:t>
            </a:r>
          </a:p>
          <a:p>
            <a:pPr marL="800100" lvl="1" indent="-342900">
              <a:spcBef>
                <a:spcPts val="600"/>
              </a:spcBef>
              <a:buClr>
                <a:srgbClr val="0033CC"/>
              </a:buClr>
              <a:buSzTx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Auditing computer access</a:t>
            </a:r>
          </a:p>
          <a:p>
            <a:pPr marL="457200" lvl="1" indent="0">
              <a:spcBef>
                <a:spcPts val="600"/>
              </a:spcBef>
              <a:buClr>
                <a:srgbClr val="0033CC"/>
              </a:buClr>
              <a:buSzTx/>
            </a:pPr>
            <a:endParaRPr lang="en-US" b="1" dirty="0">
              <a:solidFill>
                <a:srgbClr val="0033CC"/>
              </a:solidFill>
              <a:latin typeface="Arial Narrow" pitchFamily="34" charset="0"/>
            </a:endParaRPr>
          </a:p>
          <a:p>
            <a:pPr>
              <a:spcBef>
                <a:spcPts val="600"/>
              </a:spcBef>
              <a:buSzTx/>
              <a:buFont typeface="Wingdings" pitchFamily="2" charset="2"/>
              <a:buChar char="§"/>
            </a:pPr>
            <a:r>
              <a:rPr lang="en-US" b="1" dirty="0">
                <a:latin typeface="Arial Narrow" pitchFamily="34" charset="0"/>
              </a:rPr>
              <a:t>Management</a:t>
            </a:r>
          </a:p>
          <a:p>
            <a:pPr marL="800100" lvl="1" indent="-342900">
              <a:spcBef>
                <a:spcPts val="600"/>
              </a:spcBef>
              <a:buClr>
                <a:srgbClr val="0033CC"/>
              </a:buClr>
              <a:buSzTx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Active Directory features:</a:t>
            </a:r>
          </a:p>
          <a:p>
            <a:pPr marL="1257300" lvl="2" indent="-342900">
              <a:spcBef>
                <a:spcPts val="600"/>
              </a:spcBef>
              <a:buClr>
                <a:srgbClr val="996633"/>
              </a:buClr>
              <a:buSzTx/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Software Deployment</a:t>
            </a:r>
          </a:p>
          <a:p>
            <a:pPr marL="1257300" lvl="2" indent="-342900">
              <a:spcBef>
                <a:spcPts val="600"/>
              </a:spcBef>
              <a:buClr>
                <a:srgbClr val="996633"/>
              </a:buClr>
              <a:buSzTx/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Desktop Management</a:t>
            </a:r>
          </a:p>
          <a:p>
            <a:pPr marL="800100" lvl="1" indent="-342900">
              <a:spcBef>
                <a:spcPts val="600"/>
              </a:spcBef>
              <a:buClr>
                <a:srgbClr val="0033CC"/>
              </a:buClr>
              <a:buSzTx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Hardware and software inventory </a:t>
            </a:r>
          </a:p>
          <a:p>
            <a:pPr>
              <a:spcBef>
                <a:spcPts val="600"/>
              </a:spcBef>
              <a:buClrTx/>
              <a:buSzTx/>
              <a:buFont typeface="Wingdings" pitchFamily="2" charset="2"/>
              <a:buChar char="§"/>
            </a:pPr>
            <a:endParaRPr lang="en-US" b="1" dirty="0">
              <a:solidFill>
                <a:srgbClr val="0033CC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-6263" y="43644"/>
            <a:ext cx="9296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Where Are Computer Accounts Created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in a Domain?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613702"/>
              </p:ext>
            </p:extLst>
          </p:nvPr>
        </p:nvGraphicFramePr>
        <p:xfrm>
          <a:off x="1257300" y="838200"/>
          <a:ext cx="67818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915851" imgH="3580952" progId="">
                  <p:embed/>
                </p:oleObj>
              </mc:Choice>
              <mc:Fallback>
                <p:oleObj r:id="rId3" imgW="5915851" imgH="3580952" progId="">
                  <p:embed/>
                  <p:pic>
                    <p:nvPicPr>
                      <p:cNvPr id="19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838200"/>
                        <a:ext cx="6781800" cy="4419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0" y="5257800"/>
            <a:ext cx="91440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>
              <a:spcBef>
                <a:spcPts val="1500"/>
              </a:spcBef>
            </a:pPr>
            <a:r>
              <a:rPr lang="en-US" b="1" dirty="0">
                <a:latin typeface="Arial Narrow" pitchFamily="34" charset="0"/>
              </a:rPr>
              <a:t>Using a drag-and drop operation or by right clicking a computer object and selecting </a:t>
            </a:r>
            <a:r>
              <a:rPr lang="en-US" b="1" dirty="0">
                <a:solidFill>
                  <a:srgbClr val="FF0000"/>
                </a:solidFill>
                <a:latin typeface="Arial Narrow" pitchFamily="34" charset="0"/>
              </a:rPr>
              <a:t>Move</a:t>
            </a:r>
            <a:r>
              <a:rPr lang="en-US" b="1" dirty="0">
                <a:latin typeface="Arial Narrow" pitchFamily="34" charset="0"/>
              </a:rPr>
              <a:t> command, you can relocate a computer to another OU.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2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Why do we move </a:t>
            </a: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computer objects to a OU?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533400" y="1143000"/>
            <a:ext cx="8229600" cy="3572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marL="342900" indent="-342900">
              <a:spcBef>
                <a:spcPts val="175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Arial Narrow" pitchFamily="34" charset="0"/>
              </a:rPr>
              <a:t> </a:t>
            </a:r>
            <a:r>
              <a:rPr lang="en-US" sz="2800" b="1" dirty="0">
                <a:latin typeface="Arial Narrow" pitchFamily="34" charset="0"/>
              </a:rPr>
              <a:t>Better </a:t>
            </a:r>
            <a:r>
              <a:rPr lang="en-US" sz="2800" b="1" dirty="0">
                <a:solidFill>
                  <a:srgbClr val="0033CC"/>
                </a:solidFill>
                <a:latin typeface="Arial Narrow" pitchFamily="34" charset="0"/>
              </a:rPr>
              <a:t>keep track</a:t>
            </a:r>
            <a:r>
              <a:rPr lang="en-US" sz="2800" b="1" dirty="0">
                <a:latin typeface="Arial Narrow" pitchFamily="34" charset="0"/>
              </a:rPr>
              <a:t> of various workstations and client computers that are part of your domain by organizing them according to  your organization logical structure.</a:t>
            </a:r>
          </a:p>
          <a:p>
            <a:pPr marL="457200" indent="-457200">
              <a:spcBef>
                <a:spcPts val="1750"/>
              </a:spcBef>
              <a:buClrTx/>
              <a:buSzTx/>
              <a:buFont typeface="Wingdings" panose="05000000000000000000" pitchFamily="2" charset="2"/>
              <a:buChar char="§"/>
            </a:pPr>
            <a:endParaRPr lang="en-US" sz="2800" b="1" dirty="0">
              <a:latin typeface="Arial Narrow" pitchFamily="34" charset="0"/>
            </a:endParaRPr>
          </a:p>
          <a:p>
            <a:pPr marL="457200" indent="-457200">
              <a:spcBef>
                <a:spcPts val="1750"/>
              </a:spcBef>
              <a:buFont typeface="Wingdings" panose="05000000000000000000" pitchFamily="2" charset="2"/>
              <a:buChar char="§"/>
            </a:pPr>
            <a:r>
              <a:rPr lang="en-US" sz="2800" b="1" dirty="0">
                <a:latin typeface="Arial Narrow" pitchFamily="34" charset="0"/>
              </a:rPr>
              <a:t> OU structure in which the computer account resides will determine which policy settings will apply to the computer.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Creating </a:t>
            </a:r>
            <a:r>
              <a:rPr lang="en-US" sz="36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Computer Account – Method 1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04800" y="4757738"/>
            <a:ext cx="8610600" cy="14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4488" indent="-344488">
              <a:spcBef>
                <a:spcPts val="1250"/>
              </a:spcBef>
              <a:buFont typeface="Wingdings" pitchFamily="2" charset="2"/>
              <a:buChar char="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Arial Narrow" pitchFamily="34" charset="0"/>
              </a:rPr>
              <a:t>Computer object must exist in Active Directory before computer can be joined to the domain.</a:t>
            </a:r>
          </a:p>
          <a:p>
            <a:pPr marL="344488" indent="-344488">
              <a:spcBef>
                <a:spcPts val="1250"/>
              </a:spcBef>
              <a:buFont typeface="Wingdings" pitchFamily="2" charset="2"/>
              <a:buChar char="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Arial Narrow" pitchFamily="34" charset="0"/>
              </a:rPr>
              <a:t>Computer account objects created automatically when </a:t>
            </a:r>
            <a:r>
              <a:rPr lang="en-US" sz="2000" b="1" dirty="0">
                <a:solidFill>
                  <a:srgbClr val="0033CC"/>
                </a:solidFill>
                <a:latin typeface="Arial Narrow" pitchFamily="34" charset="0"/>
              </a:rPr>
              <a:t>an authorized user (system administrators) adds (join) a computer to a domain. 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228600" y="762000"/>
            <a:ext cx="7008813" cy="4037013"/>
            <a:chOff x="144" y="480"/>
            <a:chExt cx="4415" cy="2543"/>
          </a:xfrm>
        </p:grpSpPr>
        <p:graphicFrame>
          <p:nvGraphicFramePr>
            <p:cNvPr id="21509" name="Object 5"/>
            <p:cNvGraphicFramePr>
              <a:graphicFrameLocks noChangeAspect="1"/>
            </p:cNvGraphicFramePr>
            <p:nvPr/>
          </p:nvGraphicFramePr>
          <p:xfrm>
            <a:off x="144" y="480"/>
            <a:ext cx="4416" cy="2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7144747" imgH="4971429" progId="">
                    <p:embed/>
                  </p:oleObj>
                </mc:Choice>
                <mc:Fallback>
                  <p:oleObj r:id="rId3" imgW="7144747" imgH="4971429" progId="">
                    <p:embed/>
                    <p:pic>
                      <p:nvPicPr>
                        <p:cNvPr id="2150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480"/>
                          <a:ext cx="4416" cy="254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0" name="Text Box 6"/>
            <p:cNvSpPr txBox="1">
              <a:spLocks noChangeArrowheads="1"/>
            </p:cNvSpPr>
            <p:nvPr/>
          </p:nvSpPr>
          <p:spPr bwMode="auto">
            <a:xfrm>
              <a:off x="144" y="480"/>
              <a:ext cx="4416" cy="2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5867400" y="990600"/>
            <a:ext cx="3048000" cy="26543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>
              <a:spcBef>
                <a:spcPts val="1500"/>
              </a:spcBef>
            </a:pPr>
            <a:r>
              <a:rPr lang="en-US" b="1">
                <a:latin typeface="Arial Narrow" pitchFamily="34" charset="0"/>
              </a:rPr>
              <a:t>When this computer joins the domain, a </a:t>
            </a:r>
            <a:r>
              <a:rPr lang="en-US" b="1">
                <a:solidFill>
                  <a:srgbClr val="0033CC"/>
                </a:solidFill>
                <a:latin typeface="Arial Narrow" pitchFamily="34" charset="0"/>
              </a:rPr>
              <a:t>computer account is created automatically</a:t>
            </a:r>
            <a:r>
              <a:rPr lang="en-US" b="1">
                <a:latin typeface="Arial Narrow" pitchFamily="34" charset="0"/>
              </a:rPr>
              <a:t> in Active Directory.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Creating </a:t>
            </a:r>
            <a:r>
              <a:rPr lang="en-US" sz="36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Computer Account – Method 2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2400" y="990600"/>
            <a:ext cx="8763000" cy="4249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4488" indent="-344488">
              <a:spcBef>
                <a:spcPts val="1500"/>
              </a:spcBef>
              <a:buClr>
                <a:schemeClr val="tx1"/>
              </a:buClr>
              <a:buFont typeface="Wingdings" pitchFamily="2" charset="2"/>
              <a:buChar char="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000000"/>
                </a:solidFill>
                <a:latin typeface="Arial Narrow" pitchFamily="34" charset="0"/>
              </a:rPr>
              <a:t>Computer Accounts can be created manually using </a:t>
            </a:r>
            <a:r>
              <a:rPr lang="en-US" sz="2800" b="1" dirty="0">
                <a:solidFill>
                  <a:srgbClr val="0033CC"/>
                </a:solidFill>
                <a:latin typeface="Arial Narrow" pitchFamily="34" charset="0"/>
              </a:rPr>
              <a:t>Active   Directory Users and Computers Tool.</a:t>
            </a:r>
          </a:p>
          <a:p>
            <a:pPr marL="177800" indent="-177800">
              <a:spcBef>
                <a:spcPts val="1500"/>
              </a:spcBef>
              <a:buClr>
                <a:schemeClr val="tx1"/>
              </a:buClr>
              <a:buFont typeface="Wingdings" pitchFamily="2" charset="2"/>
              <a:buChar char="§"/>
              <a:tabLst>
                <a:tab pos="344488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000000"/>
                </a:solidFill>
                <a:latin typeface="Arial Narrow" pitchFamily="34" charset="0"/>
              </a:rPr>
              <a:t> 	Right click on </a:t>
            </a:r>
            <a:r>
              <a:rPr lang="en-US" sz="2800" b="1" dirty="0">
                <a:solidFill>
                  <a:srgbClr val="0033CC"/>
                </a:solidFill>
                <a:latin typeface="Arial Narrow" pitchFamily="34" charset="0"/>
              </a:rPr>
              <a:t>Computer folder</a:t>
            </a:r>
            <a:r>
              <a:rPr lang="en-US" sz="2800" b="1" dirty="0">
                <a:solidFill>
                  <a:srgbClr val="000000"/>
                </a:solidFill>
                <a:latin typeface="Arial Narrow" pitchFamily="34" charset="0"/>
              </a:rPr>
              <a:t> and select </a:t>
            </a:r>
            <a:r>
              <a:rPr lang="en-US" sz="2800" b="1" dirty="0">
                <a:solidFill>
                  <a:srgbClr val="0033CC"/>
                </a:solidFill>
                <a:latin typeface="Arial Narrow" pitchFamily="34" charset="0"/>
              </a:rPr>
              <a:t>New | Computer.</a:t>
            </a:r>
          </a:p>
          <a:p>
            <a:pPr marL="344488" indent="-344488">
              <a:spcBef>
                <a:spcPts val="1500"/>
              </a:spcBef>
              <a:buClr>
                <a:schemeClr val="tx1"/>
              </a:buClr>
              <a:buFont typeface="Wingdings" pitchFamily="2" charset="2"/>
              <a:buChar char="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000000"/>
                </a:solidFill>
                <a:latin typeface="Arial Narrow" pitchFamily="34" charset="0"/>
              </a:rPr>
              <a:t>Enter the name of the computer.</a:t>
            </a:r>
          </a:p>
          <a:p>
            <a:pPr marL="344488" indent="-344488">
              <a:spcBef>
                <a:spcPts val="1500"/>
              </a:spcBef>
              <a:buClr>
                <a:schemeClr val="tx1"/>
              </a:buClr>
              <a:buFont typeface="Wingdings" pitchFamily="2" charset="2"/>
              <a:buChar char="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000000"/>
                </a:solidFill>
                <a:latin typeface="Arial Narrow" pitchFamily="34" charset="0"/>
              </a:rPr>
              <a:t>Decide which users or groups can join this computer to domain. Default setting is only to members of the Domain Admins group</a:t>
            </a:r>
            <a:endParaRPr lang="en-US" b="1" dirty="0">
              <a:solidFill>
                <a:srgbClr val="000000"/>
              </a:solidFill>
              <a:latin typeface="Arial Narrow" pitchFamily="34" charset="0"/>
            </a:endParaRPr>
          </a:p>
          <a:p>
            <a:pPr>
              <a:spcBef>
                <a:spcPts val="1500"/>
              </a:spcBef>
              <a:buClr>
                <a:srgbClr val="8DACD0"/>
              </a:buClr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b="1" dirty="0">
              <a:solidFill>
                <a:srgbClr val="0033CC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2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Managing </a:t>
            </a: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Computer Accounts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28600" y="888963"/>
            <a:ext cx="8686800" cy="5395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marL="344488" indent="-344488">
              <a:spcBef>
                <a:spcPts val="1250"/>
              </a:spcBef>
              <a:buFont typeface="Wingdings" pitchFamily="2" charset="2"/>
              <a:buChar char="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Disable:</a:t>
            </a:r>
            <a:r>
              <a:rPr lang="en-US" b="1" dirty="0">
                <a:latin typeface="Arial Narrow" pitchFamily="34" charset="0"/>
              </a:rPr>
              <a:t>   To prevent users from logging in from a particular computer regardless of user account permissions. Disabled computer accounts displayed with red X above computer icon. No information is deleted. </a:t>
            </a:r>
          </a:p>
          <a:p>
            <a:pPr marL="344488" indent="-344488">
              <a:spcBef>
                <a:spcPts val="1250"/>
              </a:spcBef>
              <a:buFont typeface="Wingdings" pitchFamily="2" charset="2"/>
              <a:buChar char="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Enable:</a:t>
            </a:r>
            <a:r>
              <a:rPr lang="en-US" b="1" dirty="0">
                <a:latin typeface="Arial Narrow" pitchFamily="34" charset="0"/>
              </a:rPr>
              <a:t>  To enable disabled computer accounts.</a:t>
            </a:r>
          </a:p>
          <a:p>
            <a:pPr marL="344488" indent="-344488">
              <a:spcBef>
                <a:spcPts val="1250"/>
              </a:spcBef>
              <a:buFont typeface="Wingdings" pitchFamily="2" charset="2"/>
              <a:buChar char="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Reset :</a:t>
            </a:r>
            <a:r>
              <a:rPr lang="en-US" b="1" dirty="0">
                <a:latin typeface="Arial Narrow" pitchFamily="34" charset="0"/>
              </a:rPr>
              <a:t> Re-establishes computer-based authentication information between a computer and Active Directory.  Solve issues when computers are unable to log in.</a:t>
            </a:r>
          </a:p>
          <a:p>
            <a:pPr marL="344488" indent="-344488">
              <a:spcBef>
                <a:spcPts val="1250"/>
              </a:spcBef>
              <a:buFont typeface="Wingdings" pitchFamily="2" charset="2"/>
              <a:buChar char="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 Delete:</a:t>
            </a:r>
            <a:r>
              <a:rPr lang="en-US" b="1" dirty="0">
                <a:latin typeface="Arial Narrow" pitchFamily="34" charset="0"/>
              </a:rPr>
              <a:t> Once a computer account is deleted, no users will be able to log on from the computer.  Although a new computer account with the same name can be created, the new account will not automatically inherit any permission or other settings that the old computer might have.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What Is a Group Account?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81000" y="2819400"/>
            <a:ext cx="84582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775"/>
              </a:spcBef>
              <a:buSzTx/>
              <a:buFont typeface="Wingdings" pitchFamily="2" charset="2"/>
              <a:buChar char="§"/>
            </a:pPr>
            <a:r>
              <a:rPr lang="en-US" sz="3100" b="1">
                <a:latin typeface="Arial Narrow" pitchFamily="34" charset="0"/>
              </a:rPr>
              <a:t>Groups are AD objects that </a:t>
            </a:r>
            <a:r>
              <a:rPr lang="en-US" sz="3100" b="1">
                <a:solidFill>
                  <a:srgbClr val="0033CC"/>
                </a:solidFill>
                <a:latin typeface="Arial Narrow" pitchFamily="34" charset="0"/>
              </a:rPr>
              <a:t>contain users, computers and/or other groups</a:t>
            </a:r>
            <a:r>
              <a:rPr lang="en-US" sz="3100" b="1">
                <a:latin typeface="Arial Narrow" pitchFamily="34" charset="0"/>
              </a:rPr>
              <a:t>. Have </a:t>
            </a:r>
            <a:r>
              <a:rPr lang="en-US" sz="3100" b="1">
                <a:solidFill>
                  <a:srgbClr val="0033CC"/>
                </a:solidFill>
                <a:latin typeface="Arial Narrow" pitchFamily="34" charset="0"/>
              </a:rPr>
              <a:t>SIDs</a:t>
            </a:r>
          </a:p>
          <a:p>
            <a:pPr>
              <a:lnSpc>
                <a:spcPct val="90000"/>
              </a:lnSpc>
              <a:spcBef>
                <a:spcPts val="775"/>
              </a:spcBef>
              <a:buSzTx/>
              <a:buFont typeface="Wingdings" pitchFamily="2" charset="2"/>
              <a:buChar char="§"/>
            </a:pPr>
            <a:r>
              <a:rPr lang="en-US" sz="3100" b="1">
                <a:latin typeface="Arial Narrow" pitchFamily="34" charset="0"/>
              </a:rPr>
              <a:t>Using groups , administrator can quickly and easily make changes that can affect many users simultaneously.</a:t>
            </a:r>
          </a:p>
          <a:p>
            <a:pPr>
              <a:lnSpc>
                <a:spcPct val="90000"/>
              </a:lnSpc>
              <a:spcBef>
                <a:spcPts val="775"/>
              </a:spcBef>
              <a:buSzTx/>
              <a:buFont typeface="Wingdings" pitchFamily="2" charset="2"/>
              <a:buChar char="§"/>
            </a:pPr>
            <a:r>
              <a:rPr lang="en-US" sz="3100" b="1">
                <a:solidFill>
                  <a:srgbClr val="0033CC"/>
                </a:solidFill>
                <a:latin typeface="Arial Narrow" pitchFamily="34" charset="0"/>
              </a:rPr>
              <a:t>Simplify administration</a:t>
            </a:r>
            <a:r>
              <a:rPr lang="en-US" sz="3100" b="1">
                <a:latin typeface="Arial Narrow" pitchFamily="34" charset="0"/>
              </a:rPr>
              <a:t> by enabling you to assign permissions for resources.</a:t>
            </a:r>
          </a:p>
          <a:p>
            <a:pPr>
              <a:lnSpc>
                <a:spcPct val="90000"/>
              </a:lnSpc>
              <a:spcBef>
                <a:spcPts val="775"/>
              </a:spcBef>
              <a:buClrTx/>
              <a:buSzTx/>
              <a:buFont typeface="Wingdings" pitchFamily="2" charset="2"/>
              <a:buChar char="§"/>
            </a:pPr>
            <a:endParaRPr lang="en-US" sz="3100" b="1">
              <a:latin typeface="Arial Narrow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937327"/>
            <a:ext cx="1981200" cy="16305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599" y="937326"/>
            <a:ext cx="1913395" cy="163054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Group Account - Members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652588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1073150"/>
            <a:ext cx="20574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806825" y="823913"/>
            <a:ext cx="1752600" cy="920750"/>
          </a:xfrm>
          <a:prstGeom prst="rect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Group 1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3886200" y="3581400"/>
            <a:ext cx="1673225" cy="920750"/>
          </a:xfrm>
          <a:prstGeom prst="rect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Group 3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3810000" y="2209800"/>
            <a:ext cx="1752600" cy="920750"/>
          </a:xfrm>
          <a:prstGeom prst="rect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Group 2</a:t>
            </a:r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 flipV="1">
            <a:off x="2666999" y="1284288"/>
            <a:ext cx="1139825" cy="3952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2590800" y="1981200"/>
            <a:ext cx="1219200" cy="6905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 flipV="1">
            <a:off x="2514600" y="2970213"/>
            <a:ext cx="1295400" cy="5397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2438400" y="4267200"/>
            <a:ext cx="1447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cxnSp>
        <p:nvCxnSpPr>
          <p:cNvPr id="28684" name="AutoShape 12"/>
          <p:cNvCxnSpPr>
            <a:cxnSpLocks noChangeShapeType="1"/>
            <a:stCxn id="28678" idx="3"/>
          </p:cNvCxnSpPr>
          <p:nvPr/>
        </p:nvCxnSpPr>
        <p:spPr bwMode="auto">
          <a:xfrm flipV="1">
            <a:off x="5559425" y="1284289"/>
            <a:ext cx="307975" cy="2757486"/>
          </a:xfrm>
          <a:prstGeom prst="bentConnector2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685" name="AutoShape 13"/>
          <p:cNvCxnSpPr>
            <a:cxnSpLocks noChangeShapeType="1"/>
            <a:endCxn id="28677" idx="3"/>
          </p:cNvCxnSpPr>
          <p:nvPr/>
        </p:nvCxnSpPr>
        <p:spPr bwMode="auto">
          <a:xfrm flipH="1">
            <a:off x="5559425" y="1284288"/>
            <a:ext cx="762000" cy="158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6386512" y="1073150"/>
            <a:ext cx="1692275" cy="10080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sz="2000" b="1">
                <a:latin typeface="Times New Roman" pitchFamily="18" charset="0"/>
              </a:rPr>
              <a:t>Group 3 is a member </a:t>
            </a:r>
            <a:br>
              <a:rPr lang="en-US" sz="2000" b="1">
                <a:latin typeface="Times New Roman" pitchFamily="18" charset="0"/>
              </a:rPr>
            </a:br>
            <a:r>
              <a:rPr lang="en-US" sz="2000" b="1">
                <a:latin typeface="Times New Roman" pitchFamily="18" charset="0"/>
              </a:rPr>
              <a:t>of Group 1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609600" y="4648200"/>
            <a:ext cx="8077200" cy="1437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4488" indent="-344488">
              <a:lnSpc>
                <a:spcPct val="90000"/>
              </a:lnSpc>
              <a:spcBef>
                <a:spcPts val="700"/>
              </a:spcBef>
              <a:buSzPct val="14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000000"/>
                </a:solidFill>
                <a:latin typeface="Arial Narrow" pitchFamily="34" charset="0"/>
              </a:rPr>
              <a:t>A user can belong to multiple groups. </a:t>
            </a:r>
          </a:p>
          <a:p>
            <a:pPr marL="344488" indent="-344488">
              <a:lnSpc>
                <a:spcPct val="90000"/>
              </a:lnSpc>
              <a:spcBef>
                <a:spcPts val="700"/>
              </a:spcBef>
              <a:buSzPct val="14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000000"/>
                </a:solidFill>
                <a:latin typeface="Arial Narrow" pitchFamily="34" charset="0"/>
              </a:rPr>
              <a:t>Up to 5000 members in a group</a:t>
            </a:r>
          </a:p>
          <a:p>
            <a:pPr marL="344488" indent="-344488">
              <a:lnSpc>
                <a:spcPct val="90000"/>
              </a:lnSpc>
              <a:spcBef>
                <a:spcPts val="700"/>
              </a:spcBef>
              <a:buSzPct val="14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000000"/>
                </a:solidFill>
                <a:latin typeface="Arial Narrow" pitchFamily="34" charset="0"/>
              </a:rPr>
              <a:t>Groups can contain other groups.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81000" y="990600"/>
            <a:ext cx="8229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 marL="741363" indent="-28416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sz="3200" b="1">
                <a:latin typeface="Arial Narrow" pitchFamily="34" charset="0"/>
              </a:rPr>
              <a:t>At the end of this, you will be able to :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33CC"/>
              </a:buClr>
              <a:buSzPct val="120000"/>
              <a:buFont typeface="Wingdings" pitchFamily="2" charset="2"/>
              <a:buChar char="§"/>
            </a:pPr>
            <a:r>
              <a:rPr lang="en-US" sz="2800" b="1">
                <a:solidFill>
                  <a:srgbClr val="0033CC"/>
                </a:solidFill>
                <a:latin typeface="Arial Narrow" pitchFamily="34" charset="0"/>
              </a:rPr>
              <a:t>Create User Accounts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33CC"/>
              </a:buClr>
              <a:buSzPct val="120000"/>
              <a:buFont typeface="Wingdings" pitchFamily="2" charset="2"/>
              <a:buChar char="§"/>
            </a:pPr>
            <a:r>
              <a:rPr lang="en-US" sz="2800" b="1">
                <a:solidFill>
                  <a:srgbClr val="0033CC"/>
                </a:solidFill>
                <a:latin typeface="Arial Narrow" pitchFamily="34" charset="0"/>
              </a:rPr>
              <a:t>Modify User Account Properties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33CC"/>
              </a:buClr>
              <a:buSzPct val="120000"/>
              <a:buFont typeface="Wingdings" pitchFamily="2" charset="2"/>
              <a:buChar char="§"/>
            </a:pPr>
            <a:r>
              <a:rPr lang="en-US" sz="2800" b="1">
                <a:solidFill>
                  <a:srgbClr val="0033CC"/>
                </a:solidFill>
                <a:latin typeface="Arial Narrow" pitchFamily="34" charset="0"/>
              </a:rPr>
              <a:t>Creating a User Account Template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33CC"/>
              </a:buClr>
              <a:buSzPct val="120000"/>
              <a:buFont typeface="Wingdings" pitchFamily="2" charset="2"/>
              <a:buChar char="§"/>
            </a:pPr>
            <a:r>
              <a:rPr lang="en-US" sz="2800" b="1">
                <a:solidFill>
                  <a:srgbClr val="0033CC"/>
                </a:solidFill>
                <a:latin typeface="Arial Narrow" pitchFamily="34" charset="0"/>
              </a:rPr>
              <a:t>Create Computer Accounts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33CC"/>
              </a:buClr>
              <a:buSzPct val="120000"/>
              <a:buFont typeface="Wingdings" pitchFamily="2" charset="2"/>
              <a:buChar char="§"/>
            </a:pPr>
            <a:r>
              <a:rPr lang="en-US" sz="2800" b="1">
                <a:solidFill>
                  <a:srgbClr val="0033CC"/>
                </a:solidFill>
                <a:latin typeface="Arial Narrow" pitchFamily="34" charset="0"/>
              </a:rPr>
              <a:t>Modify Computer Accounts.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33CC"/>
              </a:buClr>
              <a:buSzPct val="120000"/>
              <a:buFont typeface="Wingdings" pitchFamily="2" charset="2"/>
              <a:buChar char="§"/>
            </a:pPr>
            <a:r>
              <a:rPr lang="en-US" sz="2800" b="1">
                <a:solidFill>
                  <a:srgbClr val="0033CC"/>
                </a:solidFill>
                <a:latin typeface="Arial Narrow" pitchFamily="34" charset="0"/>
              </a:rPr>
              <a:t>Enabling and Unlocking User and Computer Accounts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33CC"/>
              </a:buClr>
              <a:buSzPct val="120000"/>
              <a:buFont typeface="Wingdings" pitchFamily="2" charset="2"/>
              <a:buChar char="§"/>
            </a:pPr>
            <a:r>
              <a:rPr lang="en-US" sz="2800" b="1">
                <a:solidFill>
                  <a:srgbClr val="0033CC"/>
                </a:solidFill>
                <a:latin typeface="Arial Narrow" pitchFamily="34" charset="0"/>
              </a:rPr>
              <a:t>Resetting User and Computer Accounts 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33CC"/>
              </a:buClr>
              <a:buSzPct val="120000"/>
              <a:buFont typeface="Wingdings" pitchFamily="2" charset="2"/>
              <a:buChar char="§"/>
            </a:pPr>
            <a:r>
              <a:rPr lang="en-US" sz="2800" b="1">
                <a:solidFill>
                  <a:srgbClr val="0033CC"/>
                </a:solidFill>
                <a:latin typeface="Arial Narrow" pitchFamily="34" charset="0"/>
              </a:rPr>
              <a:t>Create and manage groups.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Group Account – User Rights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8382000" cy="546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buSzTx/>
              <a:buFont typeface="Wingdings" pitchFamily="2" charset="2"/>
              <a:buChar char="§"/>
            </a:pPr>
            <a:r>
              <a:rPr lang="en-US" sz="2800" b="1" dirty="0">
                <a:latin typeface="Arial Narrow" pitchFamily="34" charset="0"/>
              </a:rPr>
              <a:t>User’s rights and privileges through group memberships are </a:t>
            </a:r>
            <a:r>
              <a:rPr lang="en-US" sz="2800" b="1" dirty="0">
                <a:solidFill>
                  <a:srgbClr val="FF0000"/>
                </a:solidFill>
                <a:latin typeface="Arial Narrow" pitchFamily="34" charset="0"/>
              </a:rPr>
              <a:t>cumulative</a:t>
            </a:r>
            <a:r>
              <a:rPr lang="en-US" sz="2800" b="1" dirty="0">
                <a:latin typeface="Arial Narrow" pitchFamily="34" charset="0"/>
              </a:rPr>
              <a:t>. He will have a combination of all of the permissions that are assigned to her user account and any permission that are assigned to any groups of which he is a member.</a:t>
            </a:r>
          </a:p>
          <a:p>
            <a:pPr>
              <a:lnSpc>
                <a:spcPct val="90000"/>
              </a:lnSpc>
              <a:spcBef>
                <a:spcPts val="700"/>
              </a:spcBef>
              <a:buSzTx/>
              <a:buFont typeface="Wingdings" pitchFamily="2" charset="2"/>
              <a:buChar char="§"/>
            </a:pPr>
            <a:r>
              <a:rPr lang="en-US" sz="2800" b="1" dirty="0">
                <a:latin typeface="Arial Narrow" pitchFamily="34" charset="0"/>
              </a:rPr>
              <a:t>Assign permissions to groups.</a:t>
            </a:r>
          </a:p>
          <a:p>
            <a:pPr marL="800100" lvl="1" indent="-342900">
              <a:lnSpc>
                <a:spcPct val="90000"/>
              </a:lnSpc>
              <a:spcBef>
                <a:spcPts val="600"/>
              </a:spcBef>
              <a:buClr>
                <a:srgbClr val="0033CC"/>
              </a:buClr>
              <a:buSzTx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Whenever permissions are granted or denied on group objects, the permissions will apply to all members of these groups.</a:t>
            </a:r>
          </a:p>
          <a:p>
            <a:pPr>
              <a:lnSpc>
                <a:spcPct val="90000"/>
              </a:lnSpc>
              <a:spcBef>
                <a:spcPts val="700"/>
              </a:spcBef>
              <a:buSzTx/>
              <a:buFont typeface="Wingdings" pitchFamily="2" charset="2"/>
              <a:buChar char="§"/>
            </a:pPr>
            <a:r>
              <a:rPr lang="en-US" sz="2800" b="1" dirty="0">
                <a:latin typeface="Arial Narrow" pitchFamily="34" charset="0"/>
              </a:rPr>
              <a:t>Recommended Practice: </a:t>
            </a:r>
          </a:p>
          <a:p>
            <a:pPr marL="800100" lvl="1" indent="-342900">
              <a:lnSpc>
                <a:spcPct val="90000"/>
              </a:lnSpc>
              <a:spcBef>
                <a:spcPts val="600"/>
              </a:spcBef>
              <a:buClr>
                <a:srgbClr val="0033CC"/>
              </a:buClr>
              <a:buSzTx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Arial Narrow" pitchFamily="34" charset="0"/>
              </a:rPr>
              <a:t>Place users in groups and assign permissions (rights and privileges) to groups instead of directly to users</a:t>
            </a: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762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Group Account - Type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81000" y="1295400"/>
            <a:ext cx="8458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>
              <a:spcBef>
                <a:spcPts val="600"/>
              </a:spcBef>
              <a:buSzTx/>
              <a:buFont typeface="Wingdings" pitchFamily="2" charset="2"/>
              <a:buChar char="§"/>
            </a:pPr>
            <a:r>
              <a:rPr lang="en-US" sz="3200" b="1" dirty="0">
                <a:solidFill>
                  <a:srgbClr val="0033CC"/>
                </a:solidFill>
                <a:latin typeface="Arial Narrow" pitchFamily="34" charset="0"/>
              </a:rPr>
              <a:t>Distribution Group</a:t>
            </a:r>
          </a:p>
          <a:p>
            <a:pPr marL="914400" lvl="1" indent="-457200">
              <a:spcBef>
                <a:spcPts val="500"/>
              </a:spcBef>
              <a:buClr>
                <a:srgbClr val="0033CC"/>
              </a:buClr>
              <a:buSzTx/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 Narrow" pitchFamily="34" charset="0"/>
              </a:rPr>
              <a:t>For purpose of email messaging . Cannot be assigned permissions or user rights.</a:t>
            </a:r>
          </a:p>
          <a:p>
            <a:pPr>
              <a:spcBef>
                <a:spcPts val="600"/>
              </a:spcBef>
              <a:buSzTx/>
              <a:buFont typeface="Wingdings" pitchFamily="2" charset="2"/>
              <a:buChar char="§"/>
            </a:pPr>
            <a:r>
              <a:rPr lang="en-US" sz="3200" b="1" dirty="0">
                <a:solidFill>
                  <a:srgbClr val="0033CC"/>
                </a:solidFill>
                <a:latin typeface="Arial Narrow" pitchFamily="34" charset="0"/>
              </a:rPr>
              <a:t>Security Group</a:t>
            </a:r>
          </a:p>
          <a:p>
            <a:pPr marL="914400" lvl="1" indent="-457200">
              <a:spcBef>
                <a:spcPts val="500"/>
              </a:spcBef>
              <a:buClr>
                <a:srgbClr val="0033CC"/>
              </a:buClr>
              <a:buSzTx/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 Narrow" pitchFamily="34" charset="0"/>
              </a:rPr>
              <a:t>Assign permissions or user rights to group that need access to resources.</a:t>
            </a:r>
          </a:p>
          <a:p>
            <a:pPr marL="0" indent="0">
              <a:spcBef>
                <a:spcPts val="600"/>
              </a:spcBef>
              <a:buSzTx/>
            </a:pPr>
            <a:r>
              <a:rPr lang="en-US" sz="3200" b="1" dirty="0">
                <a:latin typeface="Arial Narrow" pitchFamily="34" charset="0"/>
              </a:rPr>
              <a:t>Can convert security groups to and from distribution groups</a:t>
            </a:r>
            <a:r>
              <a:rPr lang="en-US" dirty="0">
                <a:latin typeface="Arial Narrow" pitchFamily="34" charset="0"/>
              </a:rPr>
              <a:t>.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81000" y="762000"/>
            <a:ext cx="75438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Arial Narrow" pitchFamily="34" charset="0"/>
              </a:rPr>
              <a:t>Groups are characterized by </a:t>
            </a:r>
            <a:r>
              <a:rPr lang="en-US" sz="3200" b="1" dirty="0">
                <a:solidFill>
                  <a:srgbClr val="0033CC"/>
                </a:solidFill>
                <a:latin typeface="Arial Narrow" pitchFamily="34" charset="0"/>
              </a:rPr>
              <a:t>scope and type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3880805"/>
            <a:ext cx="1251857" cy="11483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0" y="2321740"/>
            <a:ext cx="1295400" cy="10661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4C2A0A-B137-4DF4-A33B-5045AF4550B8}"/>
              </a:ext>
            </a:extLst>
          </p:cNvPr>
          <p:cNvSpPr txBox="1"/>
          <p:nvPr/>
        </p:nvSpPr>
        <p:spPr>
          <a:xfrm>
            <a:off x="762000" y="1447800"/>
            <a:ext cx="77724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scope determines whether the group </a:t>
            </a:r>
            <a:r>
              <a:rPr lang="en-SG" sz="2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spans multiple domains or is limited to a single domain</a:t>
            </a:r>
          </a:p>
          <a:p>
            <a:endParaRPr lang="en-SG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group scopes are: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SG" sz="2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local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SG" sz="2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Global, and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SG" sz="2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Universal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4089BC8E-A335-4209-85D9-D5EA6D247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Group Scope - Types</a:t>
            </a:r>
          </a:p>
        </p:txBody>
      </p:sp>
    </p:spTree>
    <p:extLst>
      <p:ext uri="{BB962C8B-B14F-4D97-AF65-F5344CB8AC3E}">
        <p14:creationId xmlns:p14="http://schemas.microsoft.com/office/powerpoint/2010/main" val="975610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4659F7-AB14-4ED5-84AE-6F9C30379030}"/>
              </a:ext>
            </a:extLst>
          </p:cNvPr>
          <p:cNvSpPr txBox="1"/>
          <p:nvPr/>
        </p:nvSpPr>
        <p:spPr>
          <a:xfrm>
            <a:off x="599280" y="836749"/>
            <a:ext cx="83161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1" dirty="0">
                <a:solidFill>
                  <a:schemeClr val="tx1"/>
                </a:solidFill>
              </a:rPr>
              <a:t>Domain Local Groups: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SG" b="1" dirty="0">
                <a:solidFill>
                  <a:schemeClr val="accent2"/>
                </a:solidFill>
              </a:rPr>
              <a:t>Used to assign access permissions to resources within a single local domain only.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C724D36D-71F2-47C9-B6FD-7C985860D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Group Scope – Domain Local</a:t>
            </a:r>
          </a:p>
        </p:txBody>
      </p:sp>
      <p:pic>
        <p:nvPicPr>
          <p:cNvPr id="5" name="Picture 36">
            <a:extLst>
              <a:ext uri="{FF2B5EF4-FFF2-40B4-BE49-F238E27FC236}">
                <a16:creationId xmlns:a16="http://schemas.microsoft.com/office/drawing/2014/main" id="{F0CF4EA9-F519-4E6E-881F-F2F55CE73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518" y="2209800"/>
            <a:ext cx="6837363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161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14300" y="3066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Domain Local Group Example</a:t>
            </a:r>
          </a:p>
        </p:txBody>
      </p:sp>
      <p:sp>
        <p:nvSpPr>
          <p:cNvPr id="34819" name="AutoShape 3"/>
          <p:cNvSpPr>
            <a:spLocks noChangeArrowheads="1"/>
          </p:cNvSpPr>
          <p:nvPr/>
        </p:nvSpPr>
        <p:spPr bwMode="auto">
          <a:xfrm>
            <a:off x="533400" y="2133600"/>
            <a:ext cx="1905000" cy="1295400"/>
          </a:xfrm>
          <a:prstGeom prst="triangle">
            <a:avLst>
              <a:gd name="adj" fmla="val 50000"/>
            </a:avLst>
          </a:prstGeom>
          <a:solidFill>
            <a:srgbClr val="FF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Times New Roman" pitchFamily="18" charset="0"/>
              </a:rPr>
              <a:t>James</a:t>
            </a:r>
          </a:p>
        </p:txBody>
      </p:sp>
      <p:sp>
        <p:nvSpPr>
          <p:cNvPr id="34820" name="AutoShape 4"/>
          <p:cNvSpPr>
            <a:spLocks noChangeArrowheads="1"/>
          </p:cNvSpPr>
          <p:nvPr/>
        </p:nvSpPr>
        <p:spPr bwMode="auto">
          <a:xfrm>
            <a:off x="5791200" y="1981200"/>
            <a:ext cx="2657475" cy="1447800"/>
          </a:xfrm>
          <a:prstGeom prst="triangle">
            <a:avLst>
              <a:gd name="adj" fmla="val 50000"/>
            </a:avLst>
          </a:prstGeom>
          <a:solidFill>
            <a:srgbClr val="FF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Sales Group</a:t>
            </a:r>
          </a:p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(Global)</a:t>
            </a:r>
          </a:p>
        </p:txBody>
      </p:sp>
      <p:sp>
        <p:nvSpPr>
          <p:cNvPr id="34821" name="AutoShape 5"/>
          <p:cNvSpPr>
            <a:spLocks noChangeArrowheads="1"/>
          </p:cNvSpPr>
          <p:nvPr/>
        </p:nvSpPr>
        <p:spPr bwMode="auto">
          <a:xfrm>
            <a:off x="838200" y="1600200"/>
            <a:ext cx="6324600" cy="4191000"/>
          </a:xfrm>
          <a:prstGeom prst="triangle">
            <a:avLst>
              <a:gd name="adj" fmla="val 50000"/>
            </a:avLst>
          </a:prstGeom>
          <a:solidFill>
            <a:srgbClr val="FF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3158289" y="3261915"/>
            <a:ext cx="1676400" cy="990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James</a:t>
            </a:r>
            <a:b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Sales Group</a:t>
            </a:r>
          </a:p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Keith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3124200" y="2590800"/>
            <a:ext cx="1888956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sz="2000" b="1" dirty="0">
                <a:latin typeface="Times New Roman" pitchFamily="18" charset="0"/>
              </a:rPr>
              <a:t>Printer Group</a:t>
            </a:r>
            <a:br>
              <a:rPr lang="en-US" sz="2000" b="1" dirty="0">
                <a:latin typeface="Times New Roman" pitchFamily="18" charset="0"/>
              </a:rPr>
            </a:br>
            <a:r>
              <a:rPr lang="en-US" sz="2000" dirty="0">
                <a:latin typeface="Times New Roman" pitchFamily="18" charset="0"/>
              </a:rPr>
              <a:t>(Domain Local)</a:t>
            </a:r>
          </a:p>
        </p:txBody>
      </p:sp>
      <p:pic>
        <p:nvPicPr>
          <p:cNvPr id="34824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953000"/>
            <a:ext cx="13160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3144838" y="4859337"/>
            <a:ext cx="2951162" cy="7032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Printer ACL:</a:t>
            </a:r>
          </a:p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Printer Group 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- Print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3276600" y="990600"/>
            <a:ext cx="14890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</a:rPr>
              <a:t>Domain C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7086600" y="1447800"/>
            <a:ext cx="14874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</a:rPr>
              <a:t>Domain B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609600" y="1600200"/>
            <a:ext cx="14890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</a:rPr>
              <a:t>Domain A</a:t>
            </a:r>
          </a:p>
        </p:txBody>
      </p:sp>
      <p:cxnSp>
        <p:nvCxnSpPr>
          <p:cNvPr id="34830" name="AutoShape 14"/>
          <p:cNvCxnSpPr>
            <a:cxnSpLocks noChangeShapeType="1"/>
            <a:stCxn id="34823" idx="1"/>
            <a:endCxn id="34825" idx="1"/>
          </p:cNvCxnSpPr>
          <p:nvPr/>
        </p:nvCxnSpPr>
        <p:spPr bwMode="auto">
          <a:xfrm rot="10800000" flipH="1" flipV="1">
            <a:off x="3124200" y="2945833"/>
            <a:ext cx="20638" cy="2265135"/>
          </a:xfrm>
          <a:prstGeom prst="bentConnector3">
            <a:avLst>
              <a:gd name="adj1" fmla="val -1107665"/>
            </a:avLst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3432175" y="2133600"/>
            <a:ext cx="856623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sz="2200" b="1">
                <a:latin typeface="Times New Roman" pitchFamily="18" charset="0"/>
              </a:rPr>
              <a:t>Keith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Group Scope - Global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81000" y="762000"/>
            <a:ext cx="8763000" cy="142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>
              <a:spcBef>
                <a:spcPts val="1000"/>
              </a:spcBef>
              <a:buSzPct val="140000"/>
              <a:buFont typeface="Wingdings" pitchFamily="2" charset="2"/>
              <a:buChar char=""/>
            </a:pPr>
            <a:r>
              <a:rPr lang="en-US" sz="3200" b="1" dirty="0">
                <a:latin typeface="Arial Narrow" pitchFamily="34" charset="0"/>
              </a:rPr>
              <a:t>Global Groups:</a:t>
            </a:r>
          </a:p>
          <a:p>
            <a:pPr marL="800100" lvl="1" indent="-342900">
              <a:spcBef>
                <a:spcPts val="750"/>
              </a:spcBef>
              <a:buClr>
                <a:srgbClr val="0033C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Can be granted access to resources in other trusted domains, or placed into domain local groups in any trusting domain.</a:t>
            </a:r>
          </a:p>
        </p:txBody>
      </p:sp>
      <p:pic>
        <p:nvPicPr>
          <p:cNvPr id="35876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93" y="2189054"/>
            <a:ext cx="7288213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Global Group Example</a:t>
            </a:r>
          </a:p>
        </p:txBody>
      </p:sp>
      <p:sp>
        <p:nvSpPr>
          <p:cNvPr id="36867" name="AutoShape 3"/>
          <p:cNvSpPr>
            <a:spLocks noChangeArrowheads="1"/>
          </p:cNvSpPr>
          <p:nvPr/>
        </p:nvSpPr>
        <p:spPr bwMode="auto">
          <a:xfrm>
            <a:off x="4991100" y="3502459"/>
            <a:ext cx="4114800" cy="2286000"/>
          </a:xfrm>
          <a:prstGeom prst="triangle">
            <a:avLst>
              <a:gd name="adj" fmla="val 50000"/>
            </a:avLst>
          </a:prstGeom>
          <a:solidFill>
            <a:srgbClr val="FF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5486400" y="990600"/>
            <a:ext cx="3124200" cy="2286000"/>
          </a:xfrm>
          <a:prstGeom prst="triangle">
            <a:avLst>
              <a:gd name="adj" fmla="val 50000"/>
            </a:avLst>
          </a:prstGeom>
          <a:solidFill>
            <a:srgbClr val="FF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2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9" name="AutoShape 5"/>
          <p:cNvSpPr>
            <a:spLocks noChangeArrowheads="1"/>
          </p:cNvSpPr>
          <p:nvPr/>
        </p:nvSpPr>
        <p:spPr bwMode="auto">
          <a:xfrm>
            <a:off x="0" y="1600200"/>
            <a:ext cx="4953000" cy="4191000"/>
          </a:xfrm>
          <a:prstGeom prst="triangle">
            <a:avLst>
              <a:gd name="adj" fmla="val 50000"/>
            </a:avLst>
          </a:prstGeom>
          <a:solidFill>
            <a:srgbClr val="FF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914400" y="4572000"/>
            <a:ext cx="2971800" cy="685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James</a:t>
            </a:r>
          </a:p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Sales Group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1651012" y="3861933"/>
            <a:ext cx="1549119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sz="2000" b="1" dirty="0">
                <a:latin typeface="Times New Roman" pitchFamily="18" charset="0"/>
              </a:rPr>
              <a:t>Accountants</a:t>
            </a:r>
            <a:br>
              <a:rPr lang="en-US" sz="2000" b="1" dirty="0">
                <a:latin typeface="Times New Roman" pitchFamily="18" charset="0"/>
              </a:rPr>
            </a:br>
            <a:r>
              <a:rPr lang="en-US" sz="2000" dirty="0">
                <a:latin typeface="Times New Roman" pitchFamily="18" charset="0"/>
              </a:rPr>
              <a:t>(Global)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685800" y="1600200"/>
            <a:ext cx="14890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</a:rPr>
              <a:t>Domain A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7315200" y="1066800"/>
            <a:ext cx="1828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</a:rPr>
              <a:t>Domain B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7485062" y="3502459"/>
            <a:ext cx="14890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</a:rPr>
              <a:t>Domain C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1447800" y="2864531"/>
            <a:ext cx="2057400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sz="2000" b="1" dirty="0">
                <a:latin typeface="Times New Roman" pitchFamily="18" charset="0"/>
              </a:rPr>
              <a:t>Sales Group 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(Global)</a:t>
            </a: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6172200" y="2743200"/>
            <a:ext cx="1676400" cy="457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Sales Group</a:t>
            </a:r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 flipV="1">
            <a:off x="3251199" y="2958495"/>
            <a:ext cx="2856305" cy="117721"/>
          </a:xfrm>
          <a:prstGeom prst="line">
            <a:avLst/>
          </a:prstGeom>
          <a:noFill/>
          <a:ln w="3816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3251198" y="4080557"/>
            <a:ext cx="2667459" cy="852336"/>
          </a:xfrm>
          <a:prstGeom prst="line">
            <a:avLst/>
          </a:prstGeom>
          <a:noFill/>
          <a:ln w="3816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dirty="0"/>
          </a:p>
        </p:txBody>
      </p:sp>
      <p:pic>
        <p:nvPicPr>
          <p:cNvPr id="36883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346" y="5391338"/>
            <a:ext cx="798513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5695601" y="3949752"/>
            <a:ext cx="2727960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sz="2000" b="1" dirty="0">
                <a:latin typeface="Times New Roman" pitchFamily="18" charset="0"/>
              </a:rPr>
              <a:t>Printer C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(Domain Local)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9C5906-79ED-47D5-973F-C4BD4AA42E04}"/>
              </a:ext>
            </a:extLst>
          </p:cNvPr>
          <p:cNvSpPr/>
          <p:nvPr/>
        </p:nvSpPr>
        <p:spPr>
          <a:xfrm>
            <a:off x="2042728" y="2265889"/>
            <a:ext cx="8675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James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9DA8B0-E119-49F4-81A1-75A66F6AB156}"/>
              </a:ext>
            </a:extLst>
          </p:cNvPr>
          <p:cNvSpPr/>
          <p:nvPr/>
        </p:nvSpPr>
        <p:spPr>
          <a:xfrm>
            <a:off x="6107505" y="1983940"/>
            <a:ext cx="18819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Times New Roman" pitchFamily="18" charset="0"/>
              </a:rPr>
              <a:t>Admin Group</a:t>
            </a:r>
          </a:p>
          <a:p>
            <a:pPr lvl="0"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( ? )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112B77B6-873F-48C7-82D5-B908AC107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260" y="4633191"/>
            <a:ext cx="2054641" cy="410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Accountants</a:t>
            </a:r>
            <a:endParaRPr lang="en-US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C5C78953-A8AB-4128-B39D-4D4B887C5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9557" y="5137260"/>
            <a:ext cx="2247440" cy="5780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Printer ACL:</a:t>
            </a:r>
          </a:p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Printer C 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- Print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Group Scope - Universal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81000" y="762000"/>
            <a:ext cx="8458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marL="0" indent="0">
              <a:spcBef>
                <a:spcPts val="1000"/>
              </a:spcBef>
              <a:buSzPct val="140000"/>
            </a:pPr>
            <a:r>
              <a:rPr lang="en-US" sz="3200" b="1" dirty="0">
                <a:latin typeface="Arial Narrow" pitchFamily="34" charset="0"/>
              </a:rPr>
              <a:t>Universal Groups</a:t>
            </a:r>
          </a:p>
          <a:p>
            <a:pPr marL="800100" lvl="1" indent="-342900">
              <a:spcBef>
                <a:spcPts val="600"/>
              </a:spcBef>
              <a:buClr>
                <a:srgbClr val="0033C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Grant access to resources in all trusted domains</a:t>
            </a:r>
          </a:p>
          <a:p>
            <a:pPr marL="800100" lvl="1" indent="-342900">
              <a:spcBef>
                <a:spcPts val="600"/>
              </a:spcBef>
              <a:buClr>
                <a:srgbClr val="0033C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Can be granted access to resources in any domain</a:t>
            </a:r>
          </a:p>
          <a:p>
            <a:pPr>
              <a:spcBef>
                <a:spcPts val="750"/>
              </a:spcBef>
              <a:buClrTx/>
              <a:buSzTx/>
              <a:buFontTx/>
              <a:buNone/>
            </a:pPr>
            <a:endParaRPr lang="en-US" b="1" dirty="0">
              <a:solidFill>
                <a:srgbClr val="0033CC"/>
              </a:solidFill>
              <a:latin typeface="Arial Narrow" pitchFamily="34" charset="0"/>
            </a:endParaRPr>
          </a:p>
        </p:txBody>
      </p:sp>
      <p:pic>
        <p:nvPicPr>
          <p:cNvPr id="37924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993" y="2438400"/>
            <a:ext cx="6856413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Group Strategy</a:t>
            </a:r>
            <a:endParaRPr lang="en-US" sz="36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153400" cy="522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>
              <a:spcBef>
                <a:spcPts val="700"/>
              </a:spcBef>
              <a:buSzTx/>
              <a:buFont typeface="Wingdings" pitchFamily="2" charset="2"/>
              <a:buChar char="§"/>
            </a:pPr>
            <a:r>
              <a:rPr lang="en-US" sz="2800" b="1" dirty="0">
                <a:latin typeface="Arial Narrow" pitchFamily="34" charset="0"/>
              </a:rPr>
              <a:t>Put users into global group. </a:t>
            </a:r>
          </a:p>
          <a:p>
            <a:pPr marL="914400" lvl="1" indent="-457200">
              <a:spcBef>
                <a:spcPts val="700"/>
              </a:spcBef>
              <a:buClr>
                <a:srgbClr val="0033CC"/>
              </a:buClr>
              <a:buSzTx/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33CC"/>
                </a:solidFill>
                <a:latin typeface="Arial Narrow" pitchFamily="34" charset="0"/>
              </a:rPr>
              <a:t>A global group can be thought of as an Accounts group.</a:t>
            </a:r>
          </a:p>
          <a:p>
            <a:pPr>
              <a:spcBef>
                <a:spcPts val="700"/>
              </a:spcBef>
              <a:buSzTx/>
              <a:buFont typeface="Wingdings" pitchFamily="2" charset="2"/>
              <a:buChar char="§"/>
            </a:pPr>
            <a:r>
              <a:rPr lang="en-US" sz="2800" b="1" dirty="0">
                <a:latin typeface="Arial Narrow" pitchFamily="34" charset="0"/>
              </a:rPr>
              <a:t>Put resources into domain local groups. </a:t>
            </a:r>
          </a:p>
          <a:p>
            <a:pPr marL="914400" lvl="1" indent="-457200">
              <a:spcBef>
                <a:spcPts val="700"/>
              </a:spcBef>
              <a:buClr>
                <a:srgbClr val="0033CC"/>
              </a:buClr>
              <a:buSzTx/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33CC"/>
                </a:solidFill>
                <a:latin typeface="Arial Narrow" pitchFamily="34" charset="0"/>
              </a:rPr>
              <a:t>A local group can be thought of as a Resource group.</a:t>
            </a:r>
          </a:p>
          <a:p>
            <a:pPr>
              <a:spcBef>
                <a:spcPts val="700"/>
              </a:spcBef>
              <a:buSzTx/>
              <a:buFont typeface="Wingdings" pitchFamily="2" charset="2"/>
              <a:buChar char="§"/>
            </a:pPr>
            <a:r>
              <a:rPr lang="en-US" sz="2800" b="1" dirty="0">
                <a:latin typeface="Arial Narrow" pitchFamily="34" charset="0"/>
              </a:rPr>
              <a:t>Put a </a:t>
            </a:r>
            <a:r>
              <a:rPr lang="en-US" sz="2800" b="1" dirty="0">
                <a:solidFill>
                  <a:srgbClr val="0033CC"/>
                </a:solidFill>
                <a:latin typeface="Arial Narrow" pitchFamily="34" charset="0"/>
              </a:rPr>
              <a:t>global group into any domain local group</a:t>
            </a:r>
            <a:r>
              <a:rPr lang="en-US" sz="2800" b="1" dirty="0">
                <a:latin typeface="Arial Narrow" pitchFamily="34" charset="0"/>
              </a:rPr>
              <a:t> in the forest. </a:t>
            </a:r>
          </a:p>
          <a:p>
            <a:pPr>
              <a:spcBef>
                <a:spcPts val="700"/>
              </a:spcBef>
              <a:buSzTx/>
              <a:buFont typeface="Wingdings" pitchFamily="2" charset="2"/>
              <a:buChar char="§"/>
            </a:pPr>
            <a:r>
              <a:rPr lang="en-US" sz="2800" b="1" dirty="0">
                <a:solidFill>
                  <a:srgbClr val="0033CC"/>
                </a:solidFill>
                <a:latin typeface="Arial Narrow" pitchFamily="34" charset="0"/>
              </a:rPr>
              <a:t>Assign permissions</a:t>
            </a:r>
            <a:r>
              <a:rPr lang="en-US" sz="2800" b="1" dirty="0">
                <a:latin typeface="Arial Narrow" pitchFamily="34" charset="0"/>
              </a:rPr>
              <a:t> for accessing resources to </a:t>
            </a:r>
            <a:r>
              <a:rPr lang="en-US" sz="2800" b="1" dirty="0">
                <a:solidFill>
                  <a:srgbClr val="0033CC"/>
                </a:solidFill>
                <a:latin typeface="Arial Narrow" pitchFamily="34" charset="0"/>
              </a:rPr>
              <a:t>the domain local groups</a:t>
            </a:r>
            <a:r>
              <a:rPr lang="en-US" sz="2800" b="1" dirty="0">
                <a:latin typeface="Arial Narrow" pitchFamily="34" charset="0"/>
              </a:rPr>
              <a:t> that contain them.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762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Group Strategy Example</a:t>
            </a:r>
          </a:p>
        </p:txBody>
      </p:sp>
      <p:sp>
        <p:nvSpPr>
          <p:cNvPr id="39939" name="AutoShape 3"/>
          <p:cNvSpPr>
            <a:spLocks noChangeArrowheads="1"/>
          </p:cNvSpPr>
          <p:nvPr/>
        </p:nvSpPr>
        <p:spPr bwMode="auto">
          <a:xfrm>
            <a:off x="5638800" y="3657600"/>
            <a:ext cx="3124200" cy="2057400"/>
          </a:xfrm>
          <a:prstGeom prst="triangle">
            <a:avLst>
              <a:gd name="adj" fmla="val 50000"/>
            </a:avLst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9940" name="AutoShape 4"/>
          <p:cNvSpPr>
            <a:spLocks noChangeArrowheads="1"/>
          </p:cNvSpPr>
          <p:nvPr/>
        </p:nvSpPr>
        <p:spPr bwMode="auto">
          <a:xfrm>
            <a:off x="5638800" y="1371600"/>
            <a:ext cx="2657475" cy="1905000"/>
          </a:xfrm>
          <a:prstGeom prst="triangle">
            <a:avLst>
              <a:gd name="adj" fmla="val 50000"/>
            </a:avLst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200" b="1">
              <a:solidFill>
                <a:srgbClr val="000000"/>
              </a:solidFill>
              <a:latin typeface="Times New Roman" pitchFamily="18" charset="0"/>
            </a:endParaRPr>
          </a:p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41" name="AutoShape 5"/>
          <p:cNvSpPr>
            <a:spLocks noChangeArrowheads="1"/>
          </p:cNvSpPr>
          <p:nvPr/>
        </p:nvSpPr>
        <p:spPr bwMode="auto">
          <a:xfrm>
            <a:off x="0" y="1371600"/>
            <a:ext cx="4953000" cy="4419600"/>
          </a:xfrm>
          <a:prstGeom prst="triangle">
            <a:avLst>
              <a:gd name="adj" fmla="val 50000"/>
            </a:avLst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677988" y="2209800"/>
            <a:ext cx="1445117" cy="710067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sz="2000" b="1" dirty="0" err="1">
                <a:latin typeface="Times New Roman" pitchFamily="18" charset="0"/>
              </a:rPr>
              <a:t>ITGroup</a:t>
            </a:r>
            <a:r>
              <a:rPr lang="en-US" sz="2000" b="1" dirty="0">
                <a:latin typeface="Times New Roman" pitchFamily="18" charset="0"/>
              </a:rPr>
              <a:t>-A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(Global)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2133600" y="1066800"/>
            <a:ext cx="14890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</a:rPr>
              <a:t>Domain A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6400800" y="990600"/>
            <a:ext cx="14874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</a:rPr>
              <a:t>Domain B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7162800" y="3505200"/>
            <a:ext cx="14890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</a:rPr>
              <a:t>Domain C</a:t>
            </a: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1447800" y="3886200"/>
            <a:ext cx="2641600" cy="838200"/>
          </a:xfrm>
          <a:prstGeom prst="rect">
            <a:avLst/>
          </a:prstGeom>
          <a:solidFill>
            <a:schemeClr val="bg1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 ITGroup-A</a:t>
            </a:r>
            <a:br>
              <a:rPr lang="en-US" sz="1800" b="1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ITGroup-B</a:t>
            </a:r>
            <a:br>
              <a:rPr lang="en-US" sz="1800" b="1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ITGroup-C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1522413" y="3200400"/>
            <a:ext cx="1969363" cy="710067"/>
          </a:xfrm>
          <a:prstGeom prst="rect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sz="2000" b="1" dirty="0">
                <a:latin typeface="Times New Roman" pitchFamily="18" charset="0"/>
              </a:rPr>
              <a:t>Database Access</a:t>
            </a:r>
            <a:br>
              <a:rPr lang="en-US" sz="2000" b="1" dirty="0">
                <a:latin typeface="Times New Roman" pitchFamily="18" charset="0"/>
              </a:rPr>
            </a:br>
            <a:r>
              <a:rPr lang="en-US" sz="2000" dirty="0">
                <a:latin typeface="Times New Roman" pitchFamily="18" charset="0"/>
              </a:rPr>
              <a:t>(Domain Local)</a:t>
            </a:r>
          </a:p>
        </p:txBody>
      </p:sp>
      <p:pic>
        <p:nvPicPr>
          <p:cNvPr id="39948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724400"/>
            <a:ext cx="1371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457200" y="5154613"/>
            <a:ext cx="122872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Database</a:t>
            </a:r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2241592" y="4800600"/>
            <a:ext cx="1871579" cy="95628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sz="2000" b="1" dirty="0">
                <a:latin typeface="Times New Roman" pitchFamily="18" charset="0"/>
              </a:rPr>
              <a:t>Database ACL:</a:t>
            </a:r>
            <a:br>
              <a:rPr lang="en-US" sz="2000" b="1" dirty="0">
                <a:latin typeface="Times New Roman" pitchFamily="18" charset="0"/>
              </a:rPr>
            </a:br>
            <a:r>
              <a:rPr lang="en-US" sz="1800" b="1" dirty="0">
                <a:latin typeface="Times New Roman" pitchFamily="18" charset="0"/>
              </a:rPr>
              <a:t>Database Access </a:t>
            </a:r>
            <a:br>
              <a:rPr lang="en-US" sz="1800" b="1" dirty="0">
                <a:latin typeface="Times New Roman" pitchFamily="18" charset="0"/>
              </a:rPr>
            </a:br>
            <a:r>
              <a:rPr lang="en-US" sz="1800" b="1" dirty="0">
                <a:latin typeface="Times New Roman" pitchFamily="18" charset="0"/>
              </a:rPr>
              <a:t>- Read/Write</a:t>
            </a:r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 flipH="1">
            <a:off x="1674813" y="5257800"/>
            <a:ext cx="3841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 flipH="1">
            <a:off x="3714750" y="2667000"/>
            <a:ext cx="2458611" cy="1716700"/>
          </a:xfrm>
          <a:prstGeom prst="line">
            <a:avLst/>
          </a:prstGeom>
          <a:noFill/>
          <a:ln w="3816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 flipH="1" flipV="1">
            <a:off x="3760788" y="4648200"/>
            <a:ext cx="2641600" cy="306388"/>
          </a:xfrm>
          <a:prstGeom prst="line">
            <a:avLst/>
          </a:prstGeom>
          <a:noFill/>
          <a:ln w="3816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cxnSp>
        <p:nvCxnSpPr>
          <p:cNvPr id="39954" name="AutoShape 18"/>
          <p:cNvCxnSpPr>
            <a:cxnSpLocks noChangeShapeType="1"/>
          </p:cNvCxnSpPr>
          <p:nvPr/>
        </p:nvCxnSpPr>
        <p:spPr bwMode="auto">
          <a:xfrm>
            <a:off x="3050256" y="2887614"/>
            <a:ext cx="591645" cy="1016566"/>
          </a:xfrm>
          <a:prstGeom prst="curvedConnector3">
            <a:avLst>
              <a:gd name="adj1" fmla="val 264573"/>
            </a:avLst>
          </a:prstGeom>
          <a:noFill/>
          <a:ln w="3816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955" name="Text Box 19"/>
          <p:cNvSpPr txBox="1">
            <a:spLocks noChangeArrowheads="1"/>
          </p:cNvSpPr>
          <p:nvPr/>
        </p:nvSpPr>
        <p:spPr bwMode="auto">
          <a:xfrm>
            <a:off x="6173788" y="2209800"/>
            <a:ext cx="1430689" cy="710067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sz="2000" b="1" dirty="0" err="1">
                <a:latin typeface="Times New Roman" pitchFamily="18" charset="0"/>
              </a:rPr>
              <a:t>ITGroup</a:t>
            </a:r>
            <a:r>
              <a:rPr lang="en-US" sz="2000" b="1" dirty="0">
                <a:latin typeface="Times New Roman" pitchFamily="18" charset="0"/>
              </a:rPr>
              <a:t>-B</a:t>
            </a:r>
            <a:br>
              <a:rPr lang="en-US" sz="2000" b="1" dirty="0">
                <a:latin typeface="Times New Roman" pitchFamily="18" charset="0"/>
              </a:rPr>
            </a:br>
            <a:r>
              <a:rPr lang="en-US" sz="2000" dirty="0">
                <a:latin typeface="Times New Roman" pitchFamily="18" charset="0"/>
              </a:rPr>
              <a:t>(Global)</a:t>
            </a:r>
          </a:p>
        </p:txBody>
      </p:sp>
      <p:sp>
        <p:nvSpPr>
          <p:cNvPr id="39956" name="Text Box 20"/>
          <p:cNvSpPr txBox="1">
            <a:spLocks noChangeArrowheads="1"/>
          </p:cNvSpPr>
          <p:nvPr/>
        </p:nvSpPr>
        <p:spPr bwMode="auto">
          <a:xfrm>
            <a:off x="6402388" y="4648200"/>
            <a:ext cx="1445117" cy="710067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sz="2000" b="1" dirty="0" err="1">
                <a:latin typeface="Times New Roman" pitchFamily="18" charset="0"/>
              </a:rPr>
              <a:t>ITGroup</a:t>
            </a:r>
            <a:r>
              <a:rPr lang="en-US" sz="2000" b="1" dirty="0">
                <a:latin typeface="Times New Roman" pitchFamily="18" charset="0"/>
              </a:rPr>
              <a:t>-C</a:t>
            </a:r>
            <a:br>
              <a:rPr lang="en-US" sz="2000" b="1" dirty="0">
                <a:latin typeface="Times New Roman" pitchFamily="18" charset="0"/>
              </a:rPr>
            </a:br>
            <a:r>
              <a:rPr lang="en-US" sz="2000" dirty="0">
                <a:latin typeface="Times New Roman" pitchFamily="18" charset="0"/>
              </a:rPr>
              <a:t>(Global)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User, Group &amp; Computer Account Administration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153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>
              <a:spcBef>
                <a:spcPts val="800"/>
              </a:spcBef>
              <a:buSzPct val="140000"/>
              <a:buFont typeface="Wingdings" pitchFamily="2" charset="2"/>
              <a:buChar char="§"/>
            </a:pPr>
            <a:r>
              <a:rPr lang="en-US" sz="3200" b="1">
                <a:latin typeface="Arial Narrow" pitchFamily="34" charset="0"/>
              </a:rPr>
              <a:t>Creating and administering user accounts, group accounts and computer accounts is an important task for an administrator.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Built-in Groups in Active Directory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1023938" y="4572000"/>
            <a:ext cx="7019925" cy="161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grpSp>
        <p:nvGrpSpPr>
          <p:cNvPr id="41988" name="Group 4"/>
          <p:cNvGrpSpPr>
            <a:grpSpLocks/>
          </p:cNvGrpSpPr>
          <p:nvPr/>
        </p:nvGrpSpPr>
        <p:grpSpPr bwMode="auto">
          <a:xfrm>
            <a:off x="457200" y="838200"/>
            <a:ext cx="4005263" cy="3808413"/>
            <a:chOff x="288" y="528"/>
            <a:chExt cx="2523" cy="2399"/>
          </a:xfrm>
        </p:grpSpPr>
        <p:pic>
          <p:nvPicPr>
            <p:cNvPr id="4198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528"/>
              <a:ext cx="2507" cy="2400"/>
            </a:xfrm>
            <a:prstGeom prst="rect">
              <a:avLst/>
            </a:prstGeom>
            <a:noFill/>
            <a:ln w="9360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1990" name="Rectangle 6"/>
            <p:cNvSpPr>
              <a:spLocks noChangeArrowheads="1"/>
            </p:cNvSpPr>
            <p:nvPr/>
          </p:nvSpPr>
          <p:spPr bwMode="auto">
            <a:xfrm>
              <a:off x="1432" y="1172"/>
              <a:ext cx="1380" cy="1752"/>
            </a:xfrm>
            <a:prstGeom prst="rect">
              <a:avLst/>
            </a:prstGeom>
            <a:noFill/>
            <a:ln w="3816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1991" name="Rectangle 7"/>
            <p:cNvSpPr>
              <a:spLocks noChangeArrowheads="1"/>
            </p:cNvSpPr>
            <p:nvPr/>
          </p:nvSpPr>
          <p:spPr bwMode="auto">
            <a:xfrm>
              <a:off x="617" y="1453"/>
              <a:ext cx="463" cy="137"/>
            </a:xfrm>
            <a:prstGeom prst="rect">
              <a:avLst/>
            </a:prstGeom>
            <a:noFill/>
            <a:ln w="3816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41992" name="Group 8"/>
          <p:cNvGrpSpPr>
            <a:grpSpLocks/>
          </p:cNvGrpSpPr>
          <p:nvPr/>
        </p:nvGrpSpPr>
        <p:grpSpPr bwMode="auto">
          <a:xfrm>
            <a:off x="4800600" y="914400"/>
            <a:ext cx="3636963" cy="3732213"/>
            <a:chOff x="3024" y="576"/>
            <a:chExt cx="2291" cy="2351"/>
          </a:xfrm>
        </p:grpSpPr>
        <p:pic>
          <p:nvPicPr>
            <p:cNvPr id="41993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576"/>
              <a:ext cx="2292" cy="2352"/>
            </a:xfrm>
            <a:prstGeom prst="rect">
              <a:avLst/>
            </a:prstGeom>
            <a:noFill/>
            <a:ln w="9360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1994" name="Rectangle 10"/>
            <p:cNvSpPr>
              <a:spLocks noChangeArrowheads="1"/>
            </p:cNvSpPr>
            <p:nvPr/>
          </p:nvSpPr>
          <p:spPr bwMode="auto">
            <a:xfrm>
              <a:off x="3438" y="2756"/>
              <a:ext cx="458" cy="170"/>
            </a:xfrm>
            <a:prstGeom prst="rect">
              <a:avLst/>
            </a:prstGeom>
            <a:noFill/>
            <a:ln w="3816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1995" name="Rectangle 11"/>
            <p:cNvSpPr>
              <a:spLocks noChangeArrowheads="1"/>
            </p:cNvSpPr>
            <p:nvPr/>
          </p:nvSpPr>
          <p:spPr bwMode="auto">
            <a:xfrm>
              <a:off x="4325" y="1357"/>
              <a:ext cx="981" cy="1561"/>
            </a:xfrm>
            <a:prstGeom prst="rect">
              <a:avLst/>
            </a:prstGeom>
            <a:noFill/>
            <a:ln w="3816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533400" y="4724400"/>
            <a:ext cx="8610600" cy="139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285750" indent="-285750">
              <a:spcBef>
                <a:spcPts val="1500"/>
              </a:spcBef>
              <a:buSzPct val="14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Default groups are automatically created during installation</a:t>
            </a:r>
          </a:p>
          <a:p>
            <a:pPr marL="285750" indent="-285750">
              <a:spcBef>
                <a:spcPts val="1500"/>
              </a:spcBef>
              <a:buSzPct val="14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Use Default groups to control access to shared resources and Delegate specific domain-wide administration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Built-in Groups in Active Directory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023938" y="4572000"/>
            <a:ext cx="7019925" cy="161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3050" name="Text Box 42"/>
          <p:cNvSpPr txBox="1">
            <a:spLocks noChangeArrowheads="1"/>
          </p:cNvSpPr>
          <p:nvPr/>
        </p:nvSpPr>
        <p:spPr bwMode="auto">
          <a:xfrm>
            <a:off x="304800" y="914400"/>
            <a:ext cx="5105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>
              <a:spcBef>
                <a:spcPts val="15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Some built-in groups include: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29ECC9-CFA2-4972-9027-AE3758A8F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480129"/>
              </p:ext>
            </p:extLst>
          </p:nvPr>
        </p:nvGraphicFramePr>
        <p:xfrm>
          <a:off x="331470" y="1577341"/>
          <a:ext cx="8660130" cy="43662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90574">
                  <a:extLst>
                    <a:ext uri="{9D8B030D-6E8A-4147-A177-3AD203B41FA5}">
                      <a16:colId xmlns:a16="http://schemas.microsoft.com/office/drawing/2014/main" val="1338303880"/>
                    </a:ext>
                  </a:extLst>
                </a:gridCol>
                <a:gridCol w="5469556">
                  <a:extLst>
                    <a:ext uri="{9D8B030D-6E8A-4147-A177-3AD203B41FA5}">
                      <a16:colId xmlns:a16="http://schemas.microsoft.com/office/drawing/2014/main" val="692435923"/>
                    </a:ext>
                  </a:extLst>
                </a:gridCol>
              </a:tblGrid>
              <a:tr h="10633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0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Administrators</a:t>
                      </a:r>
                      <a:endParaRPr lang="en-SG" sz="20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0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Members have complete and unrestricted access</a:t>
                      </a:r>
                      <a:endParaRPr lang="en-SG" sz="20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869575"/>
                  </a:ext>
                </a:extLst>
              </a:tr>
              <a:tr h="10635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Account Operators</a:t>
                      </a:r>
                      <a:endParaRPr lang="en-SG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0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Members can administer domain user and group accounts</a:t>
                      </a:r>
                      <a:endParaRPr lang="en-SG" sz="20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3160040"/>
                  </a:ext>
                </a:extLst>
              </a:tr>
              <a:tr h="5178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0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 Operators</a:t>
                      </a:r>
                      <a:endParaRPr lang="en-SG" sz="20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0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Members can administer domain printers</a:t>
                      </a:r>
                      <a:endParaRPr lang="en-SG" sz="20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213628"/>
                  </a:ext>
                </a:extLst>
              </a:tr>
              <a:tr h="10635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0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Guests</a:t>
                      </a:r>
                      <a:endParaRPr lang="en-SG" sz="20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0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Have access as members of users group but is further restricted</a:t>
                      </a:r>
                      <a:endParaRPr lang="en-SG" sz="20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778457"/>
                  </a:ext>
                </a:extLst>
              </a:tr>
              <a:tr h="6578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0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Remote Desktop Users</a:t>
                      </a:r>
                      <a:endParaRPr lang="en-SG" sz="20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Members are granted rights to log on remotely</a:t>
                      </a:r>
                      <a:endParaRPr lang="en-SG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941238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5C67A2-5073-48A2-92F7-B16A815489A0}"/>
              </a:ext>
            </a:extLst>
          </p:cNvPr>
          <p:cNvSpPr txBox="1"/>
          <p:nvPr/>
        </p:nvSpPr>
        <p:spPr>
          <a:xfrm>
            <a:off x="2280557" y="2655055"/>
            <a:ext cx="45828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Use Active Directory Users and Computer Tool.</a:t>
            </a:r>
          </a:p>
          <a:p>
            <a:r>
              <a:rPr lang="en-SG" dirty="0"/>
              <a:t>Groups can be created within any folders or OUs.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8CE4F-2180-47BB-AB3D-0E8BCFBFB767}"/>
              </a:ext>
            </a:extLst>
          </p:cNvPr>
          <p:cNvSpPr txBox="1"/>
          <p:nvPr/>
        </p:nvSpPr>
        <p:spPr>
          <a:xfrm>
            <a:off x="2280557" y="2655055"/>
            <a:ext cx="45828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Use Active Directory Users and Computer Tool.</a:t>
            </a:r>
          </a:p>
          <a:p>
            <a:r>
              <a:rPr lang="en-SG" dirty="0"/>
              <a:t>Groups can be created within any folders or OUs.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A7D17A-A9B3-412B-B181-94DB18D6C81C}"/>
              </a:ext>
            </a:extLst>
          </p:cNvPr>
          <p:cNvSpPr txBox="1"/>
          <p:nvPr/>
        </p:nvSpPr>
        <p:spPr>
          <a:xfrm>
            <a:off x="762000" y="1524000"/>
            <a:ext cx="8001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SG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Active Directory Users and Computer Tool.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SG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SG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Groups can be created within any folders or OUs. 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9821D54C-8DC2-4865-B19C-78005B044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Creating Group Account</a:t>
            </a:r>
          </a:p>
        </p:txBody>
      </p:sp>
    </p:spTree>
    <p:extLst>
      <p:ext uri="{BB962C8B-B14F-4D97-AF65-F5344CB8AC3E}">
        <p14:creationId xmlns:p14="http://schemas.microsoft.com/office/powerpoint/2010/main" val="2000134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Add Members to a Group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152400" y="914400"/>
            <a:ext cx="8839200" cy="2202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55600" indent="-355600">
              <a:spcBef>
                <a:spcPts val="1500"/>
              </a:spcBef>
              <a:buFont typeface="Wingdings" pitchFamily="2" charset="2"/>
              <a:buChar char="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Use </a:t>
            </a:r>
            <a:r>
              <a:rPr lang="en-US" sz="2800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Active Directory Users and Computer Tool</a:t>
            </a:r>
            <a:r>
              <a:rPr lang="en-US" sz="2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55600" indent="-355600">
              <a:spcBef>
                <a:spcPts val="1500"/>
              </a:spcBef>
              <a:buFont typeface="Wingdings" pitchFamily="2" charset="2"/>
              <a:buChar char="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Members Tab:</a:t>
            </a:r>
            <a:r>
              <a:rPr lang="en-US" sz="2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To add or remove users or groups</a:t>
            </a:r>
          </a:p>
          <a:p>
            <a:pPr marL="355600" indent="-355600">
              <a:spcBef>
                <a:spcPts val="1500"/>
              </a:spcBef>
              <a:buFont typeface="Wingdings" pitchFamily="2" charset="2"/>
              <a:buChar char="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Members Of Tab</a:t>
            </a:r>
            <a:r>
              <a:rPr lang="en-US" sz="2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 View a list of groups that this group is a member of.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Determining Users’ Group Membership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52400" y="990600"/>
            <a:ext cx="8839200" cy="2010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55600" indent="-355600">
              <a:spcBef>
                <a:spcPts val="1500"/>
              </a:spcBef>
              <a:buFont typeface="Wingdings" pitchFamily="2" charset="2"/>
              <a:buChar char="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000000"/>
                </a:solidFill>
                <a:latin typeface="Arial Narrow" pitchFamily="34" charset="0"/>
              </a:rPr>
              <a:t>Use Active Directory Users and Computer Tools. Right click on user account and select Properties. Click on </a:t>
            </a:r>
            <a:r>
              <a:rPr lang="en-US" sz="2800" b="1" dirty="0">
                <a:solidFill>
                  <a:srgbClr val="0033CC"/>
                </a:solidFill>
                <a:latin typeface="Arial Narrow" pitchFamily="34" charset="0"/>
              </a:rPr>
              <a:t>Member Of Tab</a:t>
            </a:r>
            <a:r>
              <a:rPr lang="en-US" sz="2800" b="1" dirty="0">
                <a:solidFill>
                  <a:srgbClr val="000000"/>
                </a:solidFill>
                <a:latin typeface="Arial Narrow" pitchFamily="34" charset="0"/>
              </a:rPr>
              <a:t>.</a:t>
            </a:r>
          </a:p>
          <a:p>
            <a:pPr marL="355600" indent="-355600">
              <a:spcBef>
                <a:spcPts val="1500"/>
              </a:spcBef>
              <a:buFont typeface="Wingdings" pitchFamily="2" charset="2"/>
              <a:buChar char="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000000"/>
                </a:solidFill>
                <a:latin typeface="Arial Narrow" pitchFamily="34" charset="0"/>
              </a:rPr>
              <a:t>Can add or remove user from groups.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Members and Member Of Properties</a:t>
            </a:r>
          </a:p>
        </p:txBody>
      </p:sp>
      <p:sp>
        <p:nvSpPr>
          <p:cNvPr id="40963" name="AutoShape 3"/>
          <p:cNvSpPr>
            <a:spLocks noChangeArrowheads="1"/>
          </p:cNvSpPr>
          <p:nvPr/>
        </p:nvSpPr>
        <p:spPr bwMode="auto">
          <a:xfrm>
            <a:off x="560388" y="885825"/>
            <a:ext cx="2492375" cy="4910138"/>
          </a:xfrm>
          <a:prstGeom prst="roundRect">
            <a:avLst>
              <a:gd name="adj" fmla="val 4139"/>
            </a:avLst>
          </a:prstGeom>
          <a:solidFill>
            <a:srgbClr val="CCFFFF"/>
          </a:solidFill>
          <a:ln w="9360">
            <a:solidFill>
              <a:srgbClr val="808080"/>
            </a:solidFill>
            <a:miter lim="800000"/>
            <a:headEnd/>
            <a:tailEnd/>
          </a:ln>
          <a:effectLst>
            <a:outerShdw dist="17819" dir="2700000" algn="ctr" rotWithShape="0">
              <a:srgbClr val="AFAFAF"/>
            </a:outerShdw>
          </a:effectLst>
        </p:spPr>
        <p:txBody>
          <a:bodyPr lIns="90000" tIns="46800" rIns="90000" bIns="46800"/>
          <a:lstStyle/>
          <a:p>
            <a:pPr algn="ctr">
              <a:tabLst>
                <a:tab pos="177800" algn="l"/>
                <a:tab pos="1092200" algn="l"/>
                <a:tab pos="2006600" algn="l"/>
                <a:tab pos="2921000" algn="l"/>
                <a:tab pos="3835400" algn="l"/>
                <a:tab pos="4749800" algn="l"/>
                <a:tab pos="5664200" algn="l"/>
                <a:tab pos="6578600" algn="l"/>
                <a:tab pos="7493000" algn="l"/>
                <a:tab pos="8407400" algn="l"/>
                <a:tab pos="9321800" algn="l"/>
                <a:tab pos="10236200" algn="l"/>
              </a:tabLst>
            </a:pPr>
            <a:r>
              <a:rPr lang="en-US" sz="1800" b="1">
                <a:solidFill>
                  <a:srgbClr val="000000"/>
                </a:solidFill>
                <a:latin typeface="Arial Narrow" pitchFamily="34" charset="0"/>
              </a:rPr>
              <a:t>Group or Team</a:t>
            </a:r>
          </a:p>
          <a:p>
            <a:pPr>
              <a:tabLst>
                <a:tab pos="177800" algn="l"/>
                <a:tab pos="1092200" algn="l"/>
                <a:tab pos="2006600" algn="l"/>
                <a:tab pos="2921000" algn="l"/>
                <a:tab pos="3835400" algn="l"/>
                <a:tab pos="4749800" algn="l"/>
                <a:tab pos="5664200" algn="l"/>
                <a:tab pos="6578600" algn="l"/>
                <a:tab pos="7493000" algn="l"/>
                <a:tab pos="8407400" algn="l"/>
                <a:tab pos="9321800" algn="l"/>
                <a:tab pos="10236200" algn="l"/>
              </a:tabLst>
            </a:pPr>
            <a:endParaRPr lang="en-US" sz="18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40964" name="AutoShape 4"/>
          <p:cNvSpPr>
            <a:spLocks noChangeArrowheads="1"/>
          </p:cNvSpPr>
          <p:nvPr/>
        </p:nvSpPr>
        <p:spPr bwMode="auto">
          <a:xfrm>
            <a:off x="3276600" y="914400"/>
            <a:ext cx="2492375" cy="4910138"/>
          </a:xfrm>
          <a:prstGeom prst="roundRect">
            <a:avLst>
              <a:gd name="adj" fmla="val 4139"/>
            </a:avLst>
          </a:prstGeom>
          <a:solidFill>
            <a:srgbClr val="CCFFFF"/>
          </a:solidFill>
          <a:ln w="9360">
            <a:solidFill>
              <a:srgbClr val="808080"/>
            </a:solidFill>
            <a:miter lim="800000"/>
            <a:headEnd/>
            <a:tailEnd/>
          </a:ln>
          <a:effectLst>
            <a:outerShdw dist="17819" dir="2700000" algn="ctr" rotWithShape="0">
              <a:srgbClr val="AFAFAF"/>
            </a:outerShdw>
          </a:effectLst>
        </p:spPr>
        <p:txBody>
          <a:bodyPr lIns="90000" tIns="46800" rIns="90000" bIns="46800"/>
          <a:lstStyle/>
          <a:p>
            <a:pPr algn="ctr">
              <a:tabLst>
                <a:tab pos="177800" algn="l"/>
                <a:tab pos="1092200" algn="l"/>
                <a:tab pos="2006600" algn="l"/>
                <a:tab pos="2921000" algn="l"/>
                <a:tab pos="3835400" algn="l"/>
                <a:tab pos="4749800" algn="l"/>
                <a:tab pos="5664200" algn="l"/>
                <a:tab pos="6578600" algn="l"/>
                <a:tab pos="7493000" algn="l"/>
                <a:tab pos="8407400" algn="l"/>
                <a:tab pos="9321800" algn="l"/>
                <a:tab pos="10236200" algn="l"/>
              </a:tabLst>
            </a:pPr>
            <a:r>
              <a:rPr lang="en-US" sz="1800" b="1">
                <a:solidFill>
                  <a:srgbClr val="000000"/>
                </a:solidFill>
                <a:latin typeface="Arial Narrow" pitchFamily="34" charset="0"/>
              </a:rPr>
              <a:t>Global Group</a:t>
            </a:r>
          </a:p>
        </p:txBody>
      </p:sp>
      <p:sp>
        <p:nvSpPr>
          <p:cNvPr id="40965" name="AutoShape 5"/>
          <p:cNvSpPr>
            <a:spLocks noChangeArrowheads="1"/>
          </p:cNvSpPr>
          <p:nvPr/>
        </p:nvSpPr>
        <p:spPr bwMode="auto">
          <a:xfrm>
            <a:off x="5957888" y="885825"/>
            <a:ext cx="2492375" cy="3005138"/>
          </a:xfrm>
          <a:prstGeom prst="roundRect">
            <a:avLst>
              <a:gd name="adj" fmla="val 4139"/>
            </a:avLst>
          </a:prstGeom>
          <a:solidFill>
            <a:srgbClr val="CCFFFF"/>
          </a:solidFill>
          <a:ln w="9360">
            <a:solidFill>
              <a:srgbClr val="808080"/>
            </a:solidFill>
            <a:miter lim="800000"/>
            <a:headEnd/>
            <a:tailEnd/>
          </a:ln>
          <a:effectLst>
            <a:outerShdw dist="17819" dir="2700000" algn="ctr" rotWithShape="0">
              <a:srgbClr val="AFAFAF"/>
            </a:outerShdw>
          </a:effectLst>
        </p:spPr>
        <p:txBody>
          <a:bodyPr lIns="90000" tIns="46800" rIns="90000" bIns="46800"/>
          <a:lstStyle/>
          <a:p>
            <a:pPr algn="ctr">
              <a:tabLst>
                <a:tab pos="177800" algn="l"/>
                <a:tab pos="1092200" algn="l"/>
                <a:tab pos="2006600" algn="l"/>
                <a:tab pos="2921000" algn="l"/>
                <a:tab pos="3835400" algn="l"/>
                <a:tab pos="4749800" algn="l"/>
                <a:tab pos="5664200" algn="l"/>
                <a:tab pos="6578600" algn="l"/>
                <a:tab pos="7493000" algn="l"/>
                <a:tab pos="8407400" algn="l"/>
                <a:tab pos="9321800" algn="l"/>
                <a:tab pos="10236200" algn="l"/>
              </a:tabLst>
            </a:pPr>
            <a:r>
              <a:rPr lang="en-US" sz="1800" b="1">
                <a:solidFill>
                  <a:srgbClr val="000000"/>
                </a:solidFill>
                <a:latin typeface="Arial Narrow" pitchFamily="34" charset="0"/>
              </a:rPr>
              <a:t>Domain Local Group</a:t>
            </a:r>
          </a:p>
          <a:p>
            <a:pPr algn="ctr">
              <a:tabLst>
                <a:tab pos="177800" algn="l"/>
                <a:tab pos="1092200" algn="l"/>
                <a:tab pos="2006600" algn="l"/>
                <a:tab pos="2921000" algn="l"/>
                <a:tab pos="3835400" algn="l"/>
                <a:tab pos="4749800" algn="l"/>
                <a:tab pos="5664200" algn="l"/>
                <a:tab pos="6578600" algn="l"/>
                <a:tab pos="7493000" algn="l"/>
                <a:tab pos="8407400" algn="l"/>
                <a:tab pos="9321800" algn="l"/>
                <a:tab pos="10236200" algn="l"/>
              </a:tabLst>
            </a:pPr>
            <a:endParaRPr lang="en-US" sz="1800" b="1">
              <a:solidFill>
                <a:srgbClr val="000000"/>
              </a:solidFill>
              <a:latin typeface="Arial Narrow" pitchFamily="34" charset="0"/>
            </a:endParaRPr>
          </a:p>
        </p:txBody>
      </p:sp>
      <p:graphicFrame>
        <p:nvGraphicFramePr>
          <p:cNvPr id="40966" name="Group 6"/>
          <p:cNvGraphicFramePr>
            <a:graphicFrameLocks noGrp="1"/>
          </p:cNvGraphicFramePr>
          <p:nvPr/>
        </p:nvGraphicFramePr>
        <p:xfrm>
          <a:off x="649288" y="2701925"/>
          <a:ext cx="2303462" cy="1343026"/>
        </p:xfrm>
        <a:graphic>
          <a:graphicData uri="http://schemas.openxmlformats.org/drawingml/2006/table">
            <a:tbl>
              <a:tblPr/>
              <a:tblGrid>
                <a:gridCol w="1103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Members</a:t>
                      </a:r>
                    </a:p>
                  </a:txBody>
                  <a:tcPr marT="4536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CD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Member Of</a:t>
                      </a:r>
                    </a:p>
                  </a:txBody>
                  <a:tcPr marT="453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CD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0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N/A</a:t>
                      </a:r>
                    </a:p>
                  </a:txBody>
                  <a:tcPr marT="4536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SPORE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9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Admins</a:t>
                      </a:r>
                    </a:p>
                  </a:txBody>
                  <a:tcPr marT="453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983" name="AutoShape 23"/>
          <p:cNvSpPr>
            <a:spLocks noChangeArrowheads="1"/>
          </p:cNvSpPr>
          <p:nvPr/>
        </p:nvSpPr>
        <p:spPr bwMode="auto">
          <a:xfrm>
            <a:off x="1012825" y="2268538"/>
            <a:ext cx="1587500" cy="3175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360">
            <a:solidFill>
              <a:srgbClr val="4D4D4D"/>
            </a:solidFill>
            <a:miter lim="800000"/>
            <a:headEnd/>
            <a:tailEnd/>
          </a:ln>
          <a:effectLst>
            <a:outerShdw dist="17819" dir="2700000" algn="ctr" rotWithShape="0">
              <a:srgbClr val="AFAFAF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  <a:latin typeface="Arial Narrow" pitchFamily="34" charset="0"/>
              </a:rPr>
              <a:t>Tom, Jo, and Kim</a:t>
            </a:r>
          </a:p>
        </p:txBody>
      </p:sp>
      <p:graphicFrame>
        <p:nvGraphicFramePr>
          <p:cNvPr id="40984" name="Group 24"/>
          <p:cNvGraphicFramePr>
            <a:graphicFrameLocks noGrp="1"/>
          </p:cNvGraphicFramePr>
          <p:nvPr/>
        </p:nvGraphicFramePr>
        <p:xfrm>
          <a:off x="685800" y="4876800"/>
          <a:ext cx="2303463" cy="1285876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Members</a:t>
                      </a:r>
                    </a:p>
                  </a:txBody>
                  <a:tcPr marT="4536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CD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Member Of</a:t>
                      </a:r>
                    </a:p>
                  </a:txBody>
                  <a:tcPr marT="453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CD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N/A</a:t>
                      </a:r>
                    </a:p>
                  </a:txBody>
                  <a:tcPr marT="4536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KL Admins</a:t>
                      </a:r>
                    </a:p>
                  </a:txBody>
                  <a:tcPr marT="453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001" name="AutoShape 41"/>
          <p:cNvSpPr>
            <a:spLocks noChangeArrowheads="1"/>
          </p:cNvSpPr>
          <p:nvPr/>
        </p:nvSpPr>
        <p:spPr bwMode="auto">
          <a:xfrm>
            <a:off x="857250" y="4562475"/>
            <a:ext cx="1898650" cy="3175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360">
            <a:solidFill>
              <a:srgbClr val="4D4D4D"/>
            </a:solidFill>
            <a:miter lim="800000"/>
            <a:headEnd/>
            <a:tailEnd/>
          </a:ln>
          <a:effectLst>
            <a:outerShdw dist="17819" dir="2700000" algn="ctr" rotWithShape="0">
              <a:srgbClr val="AFAFAF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  <a:latin typeface="Arial Narrow" pitchFamily="34" charset="0"/>
              </a:rPr>
              <a:t>Sam, Scott, and Amy</a:t>
            </a:r>
          </a:p>
        </p:txBody>
      </p:sp>
      <p:pic>
        <p:nvPicPr>
          <p:cNvPr id="41002" name="Picture 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1270000"/>
            <a:ext cx="1341437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03" name="AutoShape 43"/>
          <p:cNvSpPr>
            <a:spLocks noChangeArrowheads="1"/>
          </p:cNvSpPr>
          <p:nvPr/>
        </p:nvSpPr>
        <p:spPr bwMode="auto">
          <a:xfrm>
            <a:off x="3730625" y="2268538"/>
            <a:ext cx="1587500" cy="3175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360">
            <a:solidFill>
              <a:srgbClr val="4D4D4D"/>
            </a:solidFill>
            <a:miter lim="800000"/>
            <a:headEnd/>
            <a:tailEnd/>
          </a:ln>
          <a:effectLst>
            <a:outerShdw dist="17819" dir="2700000" algn="ctr" rotWithShape="0">
              <a:srgbClr val="AFAFAF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  <a:latin typeface="Arial Narrow" pitchFamily="34" charset="0"/>
              </a:rPr>
              <a:t>Denver Admins</a:t>
            </a:r>
          </a:p>
        </p:txBody>
      </p:sp>
      <p:graphicFrame>
        <p:nvGraphicFramePr>
          <p:cNvPr id="41004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563682"/>
              </p:ext>
            </p:extLst>
          </p:nvPr>
        </p:nvGraphicFramePr>
        <p:xfrm>
          <a:off x="3367088" y="2667000"/>
          <a:ext cx="2303462" cy="1285876"/>
        </p:xfrm>
        <a:graphic>
          <a:graphicData uri="http://schemas.openxmlformats.org/drawingml/2006/table">
            <a:tbl>
              <a:tblPr/>
              <a:tblGrid>
                <a:gridCol w="1128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Members</a:t>
                      </a:r>
                    </a:p>
                  </a:txBody>
                  <a:tcPr marT="4536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CD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Member Of</a:t>
                      </a:r>
                    </a:p>
                  </a:txBody>
                  <a:tcPr marT="453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CD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Tom, Jo, Kim</a:t>
                      </a:r>
                    </a:p>
                  </a:txBody>
                  <a:tcPr marT="4536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ASIA Admins</a:t>
                      </a:r>
                    </a:p>
                  </a:txBody>
                  <a:tcPr marT="453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021" name="AutoShape 61"/>
          <p:cNvSpPr>
            <a:spLocks noChangeArrowheads="1"/>
          </p:cNvSpPr>
          <p:nvPr/>
        </p:nvSpPr>
        <p:spPr bwMode="auto">
          <a:xfrm>
            <a:off x="3711575" y="2268538"/>
            <a:ext cx="1587500" cy="3175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360">
            <a:solidFill>
              <a:srgbClr val="4D4D4D"/>
            </a:solidFill>
            <a:miter lim="800000"/>
            <a:headEnd/>
            <a:tailEnd/>
          </a:ln>
          <a:effectLst>
            <a:outerShdw dist="17819" dir="2700000" algn="ctr" rotWithShape="0">
              <a:srgbClr val="AFAFAF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  <a:latin typeface="Arial Narrow" pitchFamily="34" charset="0"/>
              </a:rPr>
              <a:t>SPORE Admins</a:t>
            </a:r>
          </a:p>
        </p:txBody>
      </p:sp>
      <p:graphicFrame>
        <p:nvGraphicFramePr>
          <p:cNvPr id="41022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337274"/>
              </p:ext>
            </p:extLst>
          </p:nvPr>
        </p:nvGraphicFramePr>
        <p:xfrm>
          <a:off x="3367088" y="4981575"/>
          <a:ext cx="2303462" cy="1290637"/>
        </p:xfrm>
        <a:graphic>
          <a:graphicData uri="http://schemas.openxmlformats.org/drawingml/2006/table">
            <a:tbl>
              <a:tblPr/>
              <a:tblGrid>
                <a:gridCol w="1128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74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Members</a:t>
                      </a:r>
                    </a:p>
                  </a:txBody>
                  <a:tcPr marT="4536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CD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Member Of</a:t>
                      </a:r>
                    </a:p>
                  </a:txBody>
                  <a:tcPr marT="453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CD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889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Sam, Scott, Amy</a:t>
                      </a:r>
                    </a:p>
                  </a:txBody>
                  <a:tcPr marT="4536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ASIA Admins</a:t>
                      </a:r>
                    </a:p>
                  </a:txBody>
                  <a:tcPr marT="453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039" name="AutoShape 79"/>
          <p:cNvSpPr>
            <a:spLocks noChangeArrowheads="1"/>
          </p:cNvSpPr>
          <p:nvPr/>
        </p:nvSpPr>
        <p:spPr bwMode="auto">
          <a:xfrm>
            <a:off x="3648075" y="4548188"/>
            <a:ext cx="1714500" cy="3175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360">
            <a:solidFill>
              <a:srgbClr val="4D4D4D"/>
            </a:solidFill>
            <a:miter lim="800000"/>
            <a:headEnd/>
            <a:tailEnd/>
          </a:ln>
          <a:effectLst>
            <a:outerShdw dist="17819" dir="2700000" algn="ctr" rotWithShape="0">
              <a:srgbClr val="AFAFAF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>
                <a:solidFill>
                  <a:srgbClr val="000000"/>
                </a:solidFill>
                <a:latin typeface="Arial Narrow" pitchFamily="34" charset="0"/>
              </a:rPr>
              <a:t>KL Admins</a:t>
            </a:r>
          </a:p>
        </p:txBody>
      </p:sp>
      <p:pic>
        <p:nvPicPr>
          <p:cNvPr id="41040" name="Picture 8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38" y="1250950"/>
            <a:ext cx="1387475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41" name="Picture 8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38" y="3544888"/>
            <a:ext cx="1387475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42" name="Picture 8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1274763"/>
            <a:ext cx="1341437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43" name="Picture 8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581400"/>
            <a:ext cx="1341438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44" name="AutoShape 84"/>
          <p:cNvSpPr>
            <a:spLocks noChangeArrowheads="1"/>
          </p:cNvSpPr>
          <p:nvPr/>
        </p:nvSpPr>
        <p:spPr bwMode="auto">
          <a:xfrm>
            <a:off x="6307138" y="2268538"/>
            <a:ext cx="1793875" cy="3175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360">
            <a:solidFill>
              <a:srgbClr val="4D4D4D"/>
            </a:solidFill>
            <a:miter lim="800000"/>
            <a:headEnd/>
            <a:tailEnd/>
          </a:ln>
          <a:effectLst>
            <a:outerShdw dist="17819" dir="2700000" algn="ctr" rotWithShape="0">
              <a:srgbClr val="AFAFAF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Arial Narrow" pitchFamily="34" charset="0"/>
              </a:rPr>
              <a:t>ASIA Admins</a:t>
            </a:r>
          </a:p>
        </p:txBody>
      </p:sp>
      <p:pic>
        <p:nvPicPr>
          <p:cNvPr id="41045" name="Picture 8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913" y="1281113"/>
            <a:ext cx="1331912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41046" name="Group 86"/>
          <p:cNvGraphicFramePr>
            <a:graphicFrameLocks noGrp="1"/>
          </p:cNvGraphicFramePr>
          <p:nvPr/>
        </p:nvGraphicFramePr>
        <p:xfrm>
          <a:off x="6062663" y="2701925"/>
          <a:ext cx="2397125" cy="1616076"/>
        </p:xfrm>
        <a:graphic>
          <a:graphicData uri="http://schemas.openxmlformats.org/drawingml/2006/table">
            <a:tbl>
              <a:tblPr/>
              <a:tblGrid>
                <a:gridCol w="141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Members</a:t>
                      </a:r>
                    </a:p>
                  </a:txBody>
                  <a:tcPr marT="4536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CD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Member Of</a:t>
                      </a:r>
                    </a:p>
                  </a:txBody>
                  <a:tcPr marT="453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CD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13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SPORE Admins,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9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KL Admins</a:t>
                      </a:r>
                    </a:p>
                  </a:txBody>
                  <a:tcPr marT="4536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8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N/A</a:t>
                      </a:r>
                    </a:p>
                  </a:txBody>
                  <a:tcPr marT="4536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063" name="AutoShape 103"/>
          <p:cNvSpPr>
            <a:spLocks noChangeArrowheads="1"/>
          </p:cNvSpPr>
          <p:nvPr/>
        </p:nvSpPr>
        <p:spPr bwMode="auto">
          <a:xfrm rot="18000000" flipH="1" flipV="1">
            <a:off x="5539648" y="4153891"/>
            <a:ext cx="922847" cy="709285"/>
          </a:xfrm>
          <a:custGeom>
            <a:avLst/>
            <a:gdLst>
              <a:gd name="T0" fmla="*/ 521012 w 671"/>
              <a:gd name="T1" fmla="*/ 320972 h 395"/>
              <a:gd name="T2" fmla="*/ 527471 w 671"/>
              <a:gd name="T3" fmla="*/ 355439 h 395"/>
              <a:gd name="T4" fmla="*/ 533930 w 671"/>
              <a:gd name="T5" fmla="*/ 392060 h 395"/>
              <a:gd name="T6" fmla="*/ 540389 w 671"/>
              <a:gd name="T7" fmla="*/ 439452 h 395"/>
              <a:gd name="T8" fmla="*/ 0 w 671"/>
              <a:gd name="T9" fmla="*/ 211109 h 395"/>
              <a:gd name="T10" fmla="*/ 540389 w 671"/>
              <a:gd name="T11" fmla="*/ 0 h 395"/>
              <a:gd name="T12" fmla="*/ 533930 w 671"/>
              <a:gd name="T13" fmla="*/ 43084 h 395"/>
              <a:gd name="T14" fmla="*/ 527471 w 671"/>
              <a:gd name="T15" fmla="*/ 79705 h 395"/>
              <a:gd name="T16" fmla="*/ 521012 w 671"/>
              <a:gd name="T17" fmla="*/ 114171 h 395"/>
              <a:gd name="T18" fmla="*/ 555459 w 671"/>
              <a:gd name="T19" fmla="*/ 118480 h 395"/>
              <a:gd name="T20" fmla="*/ 592059 w 671"/>
              <a:gd name="T21" fmla="*/ 124942 h 395"/>
              <a:gd name="T22" fmla="*/ 645883 w 671"/>
              <a:gd name="T23" fmla="*/ 133559 h 395"/>
              <a:gd name="T24" fmla="*/ 708318 w 671"/>
              <a:gd name="T25" fmla="*/ 148638 h 395"/>
              <a:gd name="T26" fmla="*/ 777213 w 671"/>
              <a:gd name="T27" fmla="*/ 168026 h 395"/>
              <a:gd name="T28" fmla="*/ 852566 w 671"/>
              <a:gd name="T29" fmla="*/ 193876 h 395"/>
              <a:gd name="T30" fmla="*/ 891318 w 671"/>
              <a:gd name="T31" fmla="*/ 208955 h 395"/>
              <a:gd name="T32" fmla="*/ 932224 w 671"/>
              <a:gd name="T33" fmla="*/ 226189 h 395"/>
              <a:gd name="T34" fmla="*/ 973130 w 671"/>
              <a:gd name="T35" fmla="*/ 245576 h 395"/>
              <a:gd name="T36" fmla="*/ 1009730 w 671"/>
              <a:gd name="T37" fmla="*/ 267118 h 395"/>
              <a:gd name="T38" fmla="*/ 1050636 w 671"/>
              <a:gd name="T39" fmla="*/ 292968 h 395"/>
              <a:gd name="T40" fmla="*/ 1091542 w 671"/>
              <a:gd name="T41" fmla="*/ 316664 h 395"/>
              <a:gd name="T42" fmla="*/ 1132448 w 671"/>
              <a:gd name="T43" fmla="*/ 346823 h 395"/>
              <a:gd name="T44" fmla="*/ 1169048 w 671"/>
              <a:gd name="T45" fmla="*/ 376981 h 395"/>
              <a:gd name="T46" fmla="*/ 1207801 w 671"/>
              <a:gd name="T47" fmla="*/ 411448 h 395"/>
              <a:gd name="T48" fmla="*/ 1242248 w 671"/>
              <a:gd name="T49" fmla="*/ 448069 h 395"/>
              <a:gd name="T50" fmla="*/ 1276695 w 671"/>
              <a:gd name="T51" fmla="*/ 486844 h 395"/>
              <a:gd name="T52" fmla="*/ 1311143 w 671"/>
              <a:gd name="T53" fmla="*/ 529928 h 395"/>
              <a:gd name="T54" fmla="*/ 1339131 w 671"/>
              <a:gd name="T55" fmla="*/ 577320 h 395"/>
              <a:gd name="T56" fmla="*/ 1367119 w 671"/>
              <a:gd name="T57" fmla="*/ 624711 h 395"/>
              <a:gd name="T58" fmla="*/ 1377884 w 671"/>
              <a:gd name="T59" fmla="*/ 648407 h 395"/>
              <a:gd name="T60" fmla="*/ 1390801 w 671"/>
              <a:gd name="T61" fmla="*/ 676412 h 395"/>
              <a:gd name="T62" fmla="*/ 1401566 w 671"/>
              <a:gd name="T63" fmla="*/ 702262 h 395"/>
              <a:gd name="T64" fmla="*/ 1412331 w 671"/>
              <a:gd name="T65" fmla="*/ 730266 h 395"/>
              <a:gd name="T66" fmla="*/ 1429554 w 671"/>
              <a:gd name="T67" fmla="*/ 788429 h 395"/>
              <a:gd name="T68" fmla="*/ 1444625 w 671"/>
              <a:gd name="T69" fmla="*/ 850900 h 395"/>
              <a:gd name="T70" fmla="*/ 1431707 w 671"/>
              <a:gd name="T71" fmla="*/ 822896 h 395"/>
              <a:gd name="T72" fmla="*/ 1416637 w 671"/>
              <a:gd name="T73" fmla="*/ 794891 h 395"/>
              <a:gd name="T74" fmla="*/ 1388648 w 671"/>
              <a:gd name="T75" fmla="*/ 743191 h 395"/>
              <a:gd name="T76" fmla="*/ 1356354 w 671"/>
              <a:gd name="T77" fmla="*/ 695799 h 395"/>
              <a:gd name="T78" fmla="*/ 1321907 w 671"/>
              <a:gd name="T79" fmla="*/ 648407 h 395"/>
              <a:gd name="T80" fmla="*/ 1287460 w 671"/>
              <a:gd name="T81" fmla="*/ 607478 h 395"/>
              <a:gd name="T82" fmla="*/ 1255166 w 671"/>
              <a:gd name="T83" fmla="*/ 570857 h 395"/>
              <a:gd name="T84" fmla="*/ 1216413 w 671"/>
              <a:gd name="T85" fmla="*/ 536390 h 395"/>
              <a:gd name="T86" fmla="*/ 1179813 w 671"/>
              <a:gd name="T87" fmla="*/ 504077 h 395"/>
              <a:gd name="T88" fmla="*/ 1141060 w 671"/>
              <a:gd name="T89" fmla="*/ 476073 h 395"/>
              <a:gd name="T90" fmla="*/ 1104460 w 671"/>
              <a:gd name="T91" fmla="*/ 452377 h 395"/>
              <a:gd name="T92" fmla="*/ 1067860 w 671"/>
              <a:gd name="T93" fmla="*/ 430835 h 395"/>
              <a:gd name="T94" fmla="*/ 1026954 w 671"/>
              <a:gd name="T95" fmla="*/ 409294 h 395"/>
              <a:gd name="T96" fmla="*/ 988201 w 671"/>
              <a:gd name="T97" fmla="*/ 392060 h 395"/>
              <a:gd name="T98" fmla="*/ 951601 w 671"/>
              <a:gd name="T99" fmla="*/ 376981 h 395"/>
              <a:gd name="T100" fmla="*/ 915001 w 671"/>
              <a:gd name="T101" fmla="*/ 361902 h 395"/>
              <a:gd name="T102" fmla="*/ 876248 w 671"/>
              <a:gd name="T103" fmla="*/ 351131 h 395"/>
              <a:gd name="T104" fmla="*/ 839648 w 671"/>
              <a:gd name="T105" fmla="*/ 342514 h 395"/>
              <a:gd name="T106" fmla="*/ 805201 w 671"/>
              <a:gd name="T107" fmla="*/ 336052 h 395"/>
              <a:gd name="T108" fmla="*/ 738460 w 671"/>
              <a:gd name="T109" fmla="*/ 323127 h 395"/>
              <a:gd name="T110" fmla="*/ 708318 w 671"/>
              <a:gd name="T111" fmla="*/ 320972 h 395"/>
              <a:gd name="T112" fmla="*/ 676024 w 671"/>
              <a:gd name="T113" fmla="*/ 316664 h 395"/>
              <a:gd name="T114" fmla="*/ 624354 w 671"/>
              <a:gd name="T115" fmla="*/ 316664 h 395"/>
              <a:gd name="T116" fmla="*/ 579142 w 671"/>
              <a:gd name="T117" fmla="*/ 316664 h 395"/>
              <a:gd name="T118" fmla="*/ 549000 w 671"/>
              <a:gd name="T119" fmla="*/ 316664 h 395"/>
              <a:gd name="T120" fmla="*/ 521012 w 671"/>
              <a:gd name="T121" fmla="*/ 320972 h 395"/>
              <a:gd name="T122" fmla="*/ 0 w 671"/>
              <a:gd name="T123" fmla="*/ 0 h 395"/>
              <a:gd name="T124" fmla="*/ 671 w 671"/>
              <a:gd name="T125" fmla="*/ 395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T122" t="T123" r="T124" b="T125"/>
            <a:pathLst>
              <a:path w="671" h="395">
                <a:moveTo>
                  <a:pt x="242" y="149"/>
                </a:moveTo>
                <a:lnTo>
                  <a:pt x="245" y="165"/>
                </a:lnTo>
                <a:lnTo>
                  <a:pt x="248" y="182"/>
                </a:lnTo>
                <a:lnTo>
                  <a:pt x="251" y="204"/>
                </a:lnTo>
                <a:lnTo>
                  <a:pt x="0" y="98"/>
                </a:lnTo>
                <a:lnTo>
                  <a:pt x="251" y="0"/>
                </a:lnTo>
                <a:lnTo>
                  <a:pt x="248" y="20"/>
                </a:lnTo>
                <a:lnTo>
                  <a:pt x="245" y="37"/>
                </a:lnTo>
                <a:lnTo>
                  <a:pt x="242" y="53"/>
                </a:lnTo>
                <a:lnTo>
                  <a:pt x="258" y="55"/>
                </a:lnTo>
                <a:lnTo>
                  <a:pt x="275" y="58"/>
                </a:lnTo>
                <a:lnTo>
                  <a:pt x="300" y="62"/>
                </a:lnTo>
                <a:lnTo>
                  <a:pt x="329" y="69"/>
                </a:lnTo>
                <a:lnTo>
                  <a:pt x="361" y="78"/>
                </a:lnTo>
                <a:lnTo>
                  <a:pt x="396" y="90"/>
                </a:lnTo>
                <a:lnTo>
                  <a:pt x="414" y="97"/>
                </a:lnTo>
                <a:lnTo>
                  <a:pt x="433" y="105"/>
                </a:lnTo>
                <a:lnTo>
                  <a:pt x="452" y="114"/>
                </a:lnTo>
                <a:lnTo>
                  <a:pt x="469" y="124"/>
                </a:lnTo>
                <a:lnTo>
                  <a:pt x="488" y="136"/>
                </a:lnTo>
                <a:lnTo>
                  <a:pt x="507" y="147"/>
                </a:lnTo>
                <a:lnTo>
                  <a:pt x="526" y="161"/>
                </a:lnTo>
                <a:lnTo>
                  <a:pt x="543" y="175"/>
                </a:lnTo>
                <a:lnTo>
                  <a:pt x="561" y="191"/>
                </a:lnTo>
                <a:lnTo>
                  <a:pt x="577" y="208"/>
                </a:lnTo>
                <a:lnTo>
                  <a:pt x="593" y="226"/>
                </a:lnTo>
                <a:lnTo>
                  <a:pt x="609" y="246"/>
                </a:lnTo>
                <a:lnTo>
                  <a:pt x="622" y="268"/>
                </a:lnTo>
                <a:lnTo>
                  <a:pt x="635" y="290"/>
                </a:lnTo>
                <a:lnTo>
                  <a:pt x="640" y="301"/>
                </a:lnTo>
                <a:lnTo>
                  <a:pt x="646" y="314"/>
                </a:lnTo>
                <a:lnTo>
                  <a:pt x="651" y="326"/>
                </a:lnTo>
                <a:lnTo>
                  <a:pt x="656" y="339"/>
                </a:lnTo>
                <a:lnTo>
                  <a:pt x="664" y="366"/>
                </a:lnTo>
                <a:lnTo>
                  <a:pt x="671" y="395"/>
                </a:lnTo>
                <a:lnTo>
                  <a:pt x="665" y="382"/>
                </a:lnTo>
                <a:lnTo>
                  <a:pt x="658" y="369"/>
                </a:lnTo>
                <a:lnTo>
                  <a:pt x="645" y="345"/>
                </a:lnTo>
                <a:lnTo>
                  <a:pt x="630" y="323"/>
                </a:lnTo>
                <a:lnTo>
                  <a:pt x="614" y="301"/>
                </a:lnTo>
                <a:lnTo>
                  <a:pt x="598" y="282"/>
                </a:lnTo>
                <a:lnTo>
                  <a:pt x="583" y="265"/>
                </a:lnTo>
                <a:lnTo>
                  <a:pt x="565" y="249"/>
                </a:lnTo>
                <a:lnTo>
                  <a:pt x="548" y="234"/>
                </a:lnTo>
                <a:lnTo>
                  <a:pt x="530" y="221"/>
                </a:lnTo>
                <a:lnTo>
                  <a:pt x="513" y="210"/>
                </a:lnTo>
                <a:lnTo>
                  <a:pt x="496" y="200"/>
                </a:lnTo>
                <a:lnTo>
                  <a:pt x="477" y="190"/>
                </a:lnTo>
                <a:lnTo>
                  <a:pt x="459" y="182"/>
                </a:lnTo>
                <a:lnTo>
                  <a:pt x="442" y="175"/>
                </a:lnTo>
                <a:lnTo>
                  <a:pt x="425" y="168"/>
                </a:lnTo>
                <a:lnTo>
                  <a:pt x="407" y="163"/>
                </a:lnTo>
                <a:lnTo>
                  <a:pt x="390" y="159"/>
                </a:lnTo>
                <a:lnTo>
                  <a:pt x="374" y="156"/>
                </a:lnTo>
                <a:lnTo>
                  <a:pt x="343" y="150"/>
                </a:lnTo>
                <a:lnTo>
                  <a:pt x="329" y="149"/>
                </a:lnTo>
                <a:lnTo>
                  <a:pt x="314" y="147"/>
                </a:lnTo>
                <a:lnTo>
                  <a:pt x="290" y="147"/>
                </a:lnTo>
                <a:lnTo>
                  <a:pt x="269" y="147"/>
                </a:lnTo>
                <a:lnTo>
                  <a:pt x="255" y="147"/>
                </a:lnTo>
                <a:lnTo>
                  <a:pt x="242" y="149"/>
                </a:lnTo>
                <a:close/>
              </a:path>
            </a:pathLst>
          </a:custGeom>
          <a:solidFill>
            <a:srgbClr val="0033CC">
              <a:alpha val="7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>
              <a:solidFill>
                <a:srgbClr val="FFFFFF"/>
              </a:solidFill>
            </a:endParaRPr>
          </a:p>
        </p:txBody>
      </p:sp>
      <p:sp>
        <p:nvSpPr>
          <p:cNvPr id="41064" name="AutoShape 104"/>
          <p:cNvSpPr>
            <a:spLocks noChangeArrowheads="1"/>
          </p:cNvSpPr>
          <p:nvPr/>
        </p:nvSpPr>
        <p:spPr bwMode="auto">
          <a:xfrm rot="5400000">
            <a:off x="2955924" y="1996282"/>
            <a:ext cx="390525" cy="823913"/>
          </a:xfrm>
          <a:custGeom>
            <a:avLst/>
            <a:gdLst>
              <a:gd name="T0" fmla="*/ 108585 w 205"/>
              <a:gd name="T1" fmla="*/ 459010 h 429"/>
              <a:gd name="T2" fmla="*/ 0 w 205"/>
              <a:gd name="T3" fmla="*/ 483977 h 429"/>
              <a:gd name="T4" fmla="*/ 201930 w 205"/>
              <a:gd name="T5" fmla="*/ 0 h 429"/>
              <a:gd name="T6" fmla="*/ 390525 w 205"/>
              <a:gd name="T7" fmla="*/ 483977 h 429"/>
              <a:gd name="T8" fmla="*/ 280035 w 205"/>
              <a:gd name="T9" fmla="*/ 457089 h 429"/>
              <a:gd name="T10" fmla="*/ 240030 w 205"/>
              <a:gd name="T11" fmla="*/ 823913 h 429"/>
              <a:gd name="T12" fmla="*/ 144780 w 205"/>
              <a:gd name="T13" fmla="*/ 823913 h 429"/>
              <a:gd name="T14" fmla="*/ 108585 w 205"/>
              <a:gd name="T15" fmla="*/ 459010 h 429"/>
              <a:gd name="T16" fmla="*/ 0 w 205"/>
              <a:gd name="T17" fmla="*/ 0 h 429"/>
              <a:gd name="T18" fmla="*/ 205 w 205"/>
              <a:gd name="T19" fmla="*/ 429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05" h="429">
                <a:moveTo>
                  <a:pt x="57" y="239"/>
                </a:moveTo>
                <a:lnTo>
                  <a:pt x="0" y="252"/>
                </a:lnTo>
                <a:lnTo>
                  <a:pt x="106" y="0"/>
                </a:lnTo>
                <a:lnTo>
                  <a:pt x="205" y="252"/>
                </a:lnTo>
                <a:lnTo>
                  <a:pt x="147" y="238"/>
                </a:lnTo>
                <a:lnTo>
                  <a:pt x="126" y="429"/>
                </a:lnTo>
                <a:lnTo>
                  <a:pt x="76" y="429"/>
                </a:lnTo>
                <a:lnTo>
                  <a:pt x="57" y="239"/>
                </a:lnTo>
                <a:close/>
              </a:path>
            </a:pathLst>
          </a:custGeom>
          <a:solidFill>
            <a:srgbClr val="0033CC">
              <a:alpha val="7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>
              <a:solidFill>
                <a:srgbClr val="FFFFFF"/>
              </a:solidFill>
            </a:endParaRPr>
          </a:p>
        </p:txBody>
      </p:sp>
      <p:sp>
        <p:nvSpPr>
          <p:cNvPr id="41065" name="AutoShape 105"/>
          <p:cNvSpPr>
            <a:spLocks noChangeArrowheads="1"/>
          </p:cNvSpPr>
          <p:nvPr/>
        </p:nvSpPr>
        <p:spPr bwMode="auto">
          <a:xfrm rot="5400000">
            <a:off x="5622358" y="1997894"/>
            <a:ext cx="390525" cy="823913"/>
          </a:xfrm>
          <a:custGeom>
            <a:avLst/>
            <a:gdLst>
              <a:gd name="T0" fmla="*/ 108585 w 205"/>
              <a:gd name="T1" fmla="*/ 459010 h 429"/>
              <a:gd name="T2" fmla="*/ 0 w 205"/>
              <a:gd name="T3" fmla="*/ 483977 h 429"/>
              <a:gd name="T4" fmla="*/ 201930 w 205"/>
              <a:gd name="T5" fmla="*/ 0 h 429"/>
              <a:gd name="T6" fmla="*/ 390525 w 205"/>
              <a:gd name="T7" fmla="*/ 483977 h 429"/>
              <a:gd name="T8" fmla="*/ 280035 w 205"/>
              <a:gd name="T9" fmla="*/ 457089 h 429"/>
              <a:gd name="T10" fmla="*/ 240030 w 205"/>
              <a:gd name="T11" fmla="*/ 823913 h 429"/>
              <a:gd name="T12" fmla="*/ 144780 w 205"/>
              <a:gd name="T13" fmla="*/ 823913 h 429"/>
              <a:gd name="T14" fmla="*/ 108585 w 205"/>
              <a:gd name="T15" fmla="*/ 459010 h 429"/>
              <a:gd name="T16" fmla="*/ 0 w 205"/>
              <a:gd name="T17" fmla="*/ 0 h 429"/>
              <a:gd name="T18" fmla="*/ 205 w 205"/>
              <a:gd name="T19" fmla="*/ 429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05" h="429">
                <a:moveTo>
                  <a:pt x="57" y="239"/>
                </a:moveTo>
                <a:lnTo>
                  <a:pt x="0" y="252"/>
                </a:lnTo>
                <a:lnTo>
                  <a:pt x="106" y="0"/>
                </a:lnTo>
                <a:lnTo>
                  <a:pt x="205" y="252"/>
                </a:lnTo>
                <a:lnTo>
                  <a:pt x="147" y="238"/>
                </a:lnTo>
                <a:lnTo>
                  <a:pt x="126" y="429"/>
                </a:lnTo>
                <a:lnTo>
                  <a:pt x="76" y="429"/>
                </a:lnTo>
                <a:lnTo>
                  <a:pt x="57" y="239"/>
                </a:lnTo>
                <a:close/>
              </a:path>
            </a:pathLst>
          </a:custGeom>
          <a:solidFill>
            <a:srgbClr val="0033CC">
              <a:alpha val="7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>
              <a:solidFill>
                <a:srgbClr val="FFFFFF"/>
              </a:solidFill>
            </a:endParaRPr>
          </a:p>
        </p:txBody>
      </p:sp>
      <p:sp>
        <p:nvSpPr>
          <p:cNvPr id="41066" name="AutoShape 106"/>
          <p:cNvSpPr>
            <a:spLocks noChangeArrowheads="1"/>
          </p:cNvSpPr>
          <p:nvPr/>
        </p:nvSpPr>
        <p:spPr bwMode="auto">
          <a:xfrm rot="5400000">
            <a:off x="3028799" y="4279788"/>
            <a:ext cx="390525" cy="823913"/>
          </a:xfrm>
          <a:custGeom>
            <a:avLst/>
            <a:gdLst>
              <a:gd name="T0" fmla="*/ 108585 w 205"/>
              <a:gd name="T1" fmla="*/ 459010 h 429"/>
              <a:gd name="T2" fmla="*/ 0 w 205"/>
              <a:gd name="T3" fmla="*/ 483977 h 429"/>
              <a:gd name="T4" fmla="*/ 201930 w 205"/>
              <a:gd name="T5" fmla="*/ 0 h 429"/>
              <a:gd name="T6" fmla="*/ 390525 w 205"/>
              <a:gd name="T7" fmla="*/ 483977 h 429"/>
              <a:gd name="T8" fmla="*/ 280035 w 205"/>
              <a:gd name="T9" fmla="*/ 457089 h 429"/>
              <a:gd name="T10" fmla="*/ 240030 w 205"/>
              <a:gd name="T11" fmla="*/ 823913 h 429"/>
              <a:gd name="T12" fmla="*/ 144780 w 205"/>
              <a:gd name="T13" fmla="*/ 823913 h 429"/>
              <a:gd name="T14" fmla="*/ 108585 w 205"/>
              <a:gd name="T15" fmla="*/ 459010 h 429"/>
              <a:gd name="T16" fmla="*/ 0 w 205"/>
              <a:gd name="T17" fmla="*/ 0 h 429"/>
              <a:gd name="T18" fmla="*/ 205 w 205"/>
              <a:gd name="T19" fmla="*/ 429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05" h="429">
                <a:moveTo>
                  <a:pt x="57" y="239"/>
                </a:moveTo>
                <a:lnTo>
                  <a:pt x="0" y="252"/>
                </a:lnTo>
                <a:lnTo>
                  <a:pt x="106" y="0"/>
                </a:lnTo>
                <a:lnTo>
                  <a:pt x="205" y="252"/>
                </a:lnTo>
                <a:lnTo>
                  <a:pt x="147" y="238"/>
                </a:lnTo>
                <a:lnTo>
                  <a:pt x="126" y="429"/>
                </a:lnTo>
                <a:lnTo>
                  <a:pt x="76" y="429"/>
                </a:lnTo>
                <a:lnTo>
                  <a:pt x="57" y="239"/>
                </a:lnTo>
                <a:close/>
              </a:path>
            </a:pathLst>
          </a:custGeom>
          <a:solidFill>
            <a:srgbClr val="0033CC">
              <a:alpha val="7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8796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Best Practices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304800" y="914400"/>
            <a:ext cx="8839200" cy="4818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  </a:t>
            </a:r>
            <a:r>
              <a:rPr lang="en-US" sz="2800" b="1" dirty="0">
                <a:solidFill>
                  <a:srgbClr val="0033CC"/>
                </a:solidFill>
                <a:latin typeface="Arial Narrow" pitchFamily="34" charset="0"/>
              </a:rPr>
              <a:t>Create Naming Conventions</a:t>
            </a:r>
          </a:p>
          <a:p>
            <a:pPr marL="800100" lvl="1" indent="-342900">
              <a:spcBef>
                <a:spcPts val="15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Use first initial and full last name of an employee as username.</a:t>
            </a:r>
          </a:p>
          <a:p>
            <a:pPr marL="800100" lvl="1" indent="-342900">
              <a:spcBef>
                <a:spcPts val="15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Group for temporary employees begin with “Temp-Sales”.</a:t>
            </a:r>
          </a:p>
          <a:p>
            <a:pPr>
              <a:spcBef>
                <a:spcPts val="1500"/>
              </a:spcBef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0033CC"/>
                </a:solidFill>
                <a:latin typeface="Arial Narrow" pitchFamily="34" charset="0"/>
              </a:rPr>
              <a:t>  Rename Administrator account</a:t>
            </a:r>
          </a:p>
          <a:p>
            <a:pPr marL="800100" lvl="1" indent="-342900">
              <a:spcBef>
                <a:spcPts val="15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For security reason since everyone knows the username is “administrator”.</a:t>
            </a:r>
          </a:p>
          <a:p>
            <a:pPr marL="355600" indent="-355600">
              <a:spcBef>
                <a:spcPts val="1500"/>
              </a:spcBef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0033CC"/>
                </a:solidFill>
                <a:latin typeface="Arial Narrow" pitchFamily="34" charset="0"/>
              </a:rPr>
              <a:t>Assign users to groups and then assign permissions to group</a:t>
            </a: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.</a:t>
            </a:r>
          </a:p>
          <a:p>
            <a:pPr marL="800100" lvl="1" indent="-342900">
              <a:spcBef>
                <a:spcPts val="15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Reduce the effort required to grant permissions to resources.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Best Practices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04800" y="914400"/>
            <a:ext cx="8382000" cy="3256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55600" indent="-355600">
              <a:spcBef>
                <a:spcPts val="1500"/>
              </a:spcBef>
              <a:buSzTx/>
              <a:buFont typeface="Wingdings" pitchFamily="2" charset="2"/>
              <a:buChar char="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Design group structure and assign permission to groups (instead of users)</a:t>
            </a:r>
          </a:p>
          <a:p>
            <a:pPr marL="800100" lvl="1" indent="-342900">
              <a:spcBef>
                <a:spcPts val="1500"/>
              </a:spcBef>
              <a:buSzTx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 Create groups that reflect you organization (</a:t>
            </a:r>
            <a:r>
              <a:rPr lang="en-US" b="1" dirty="0" err="1">
                <a:solidFill>
                  <a:srgbClr val="000000"/>
                </a:solidFill>
                <a:latin typeface="Arial Narrow" pitchFamily="34" charset="0"/>
              </a:rPr>
              <a:t>i.e</a:t>
            </a:r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 Marketing, 	Accounting User).</a:t>
            </a:r>
          </a:p>
          <a:p>
            <a:pPr marL="355600" indent="-355600">
              <a:spcBef>
                <a:spcPts val="1500"/>
              </a:spcBef>
              <a:buSzTx/>
              <a:buFont typeface="Wingdings" pitchFamily="2" charset="2"/>
              <a:buChar char="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Disable an account that will not be used immediately.</a:t>
            </a:r>
          </a:p>
          <a:p>
            <a:pPr marL="355600" indent="-355600">
              <a:spcBef>
                <a:spcPts val="1500"/>
              </a:spcBef>
              <a:buSzTx/>
              <a:buFont typeface="Wingdings" pitchFamily="2" charset="2"/>
              <a:buChar char="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Require users to change their passwords the first time that they      log 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Summary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67640" y="823912"/>
            <a:ext cx="85344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>
              <a:spcBef>
                <a:spcPts val="600"/>
              </a:spcBef>
              <a:buSzTx/>
              <a:buFont typeface="Wingdings" pitchFamily="2" charset="2"/>
              <a:buChar char="§"/>
            </a:pPr>
            <a:r>
              <a:rPr lang="en-US" b="1" dirty="0">
                <a:latin typeface="Arial Narrow" pitchFamily="34" charset="0"/>
              </a:rPr>
              <a:t>Users need  both </a:t>
            </a: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user accounts and computer accounts</a:t>
            </a:r>
            <a:r>
              <a:rPr lang="en-US" b="1" dirty="0">
                <a:latin typeface="Arial Narrow" pitchFamily="34" charset="0"/>
              </a:rPr>
              <a:t> to access Active Directory domain.</a:t>
            </a:r>
          </a:p>
          <a:p>
            <a:pPr>
              <a:spcBef>
                <a:spcPts val="600"/>
              </a:spcBef>
              <a:buSzTx/>
              <a:buFont typeface="Wingdings" pitchFamily="2" charset="2"/>
              <a:buChar char="§"/>
            </a:pP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Active Directory Users and Computers administrative tool</a:t>
            </a:r>
            <a:r>
              <a:rPr lang="en-US" b="1" dirty="0">
                <a:latin typeface="Arial Narrow" pitchFamily="34" charset="0"/>
              </a:rPr>
              <a:t> is used to create and manage user, group and computer accounts.</a:t>
            </a:r>
          </a:p>
          <a:p>
            <a:pPr>
              <a:spcBef>
                <a:spcPts val="600"/>
              </a:spcBef>
              <a:buSzTx/>
              <a:buFont typeface="Wingdings" pitchFamily="2" charset="2"/>
              <a:buChar char="§"/>
            </a:pPr>
            <a:r>
              <a:rPr lang="en-US" b="1" dirty="0">
                <a:latin typeface="Arial Narrow" pitchFamily="34" charset="0"/>
              </a:rPr>
              <a:t>A group is an object that consists of a list of users, computers and/or other groups. </a:t>
            </a:r>
          </a:p>
          <a:p>
            <a:pPr>
              <a:spcBef>
                <a:spcPts val="600"/>
              </a:spcBef>
              <a:buSzTx/>
              <a:buFont typeface="Wingdings" pitchFamily="2" charset="2"/>
              <a:buChar char="§"/>
            </a:pPr>
            <a:r>
              <a:rPr lang="en-US" b="1" dirty="0">
                <a:latin typeface="Arial Narrow" pitchFamily="34" charset="0"/>
              </a:rPr>
              <a:t>All permissions assigned to the group are inherited by its members.</a:t>
            </a:r>
          </a:p>
          <a:p>
            <a:pPr>
              <a:spcBef>
                <a:spcPts val="600"/>
              </a:spcBef>
              <a:buSzTx/>
              <a:buFont typeface="Wingdings" pitchFamily="2" charset="2"/>
              <a:buChar char="§"/>
            </a:pPr>
            <a:r>
              <a:rPr lang="en-US" b="1" dirty="0">
                <a:latin typeface="Arial Narrow" pitchFamily="34" charset="0"/>
              </a:rPr>
              <a:t>Group </a:t>
            </a: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simplify administration</a:t>
            </a:r>
            <a:r>
              <a:rPr lang="en-US" b="1" dirty="0">
                <a:latin typeface="Arial Narrow" pitchFamily="34" charset="0"/>
              </a:rPr>
              <a:t> by enabling you to assign permissions for resources.</a:t>
            </a:r>
          </a:p>
          <a:p>
            <a:pPr>
              <a:spcBef>
                <a:spcPts val="600"/>
              </a:spcBef>
              <a:buSzTx/>
              <a:buFont typeface="Wingdings" pitchFamily="2" charset="2"/>
              <a:buChar char="§"/>
            </a:pPr>
            <a:r>
              <a:rPr lang="en-US" b="1" dirty="0">
                <a:latin typeface="Arial Narrow" pitchFamily="34" charset="0"/>
              </a:rPr>
              <a:t>Groups are characterized by </a:t>
            </a: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Group Type (Security or Distribution)</a:t>
            </a:r>
            <a:r>
              <a:rPr lang="en-US" b="1" dirty="0">
                <a:latin typeface="Arial Narrow" pitchFamily="34" charset="0"/>
              </a:rPr>
              <a:t> and </a:t>
            </a: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Group Scope (Domain local, Global and Universal)</a:t>
            </a:r>
            <a:r>
              <a:rPr lang="en-US" b="1" dirty="0">
                <a:latin typeface="Arial Narrow" pitchFamily="34" charset="0"/>
              </a:rPr>
              <a:t> .</a:t>
            </a:r>
          </a:p>
        </p:txBody>
      </p:sp>
      <p:grpSp>
        <p:nvGrpSpPr>
          <p:cNvPr id="50180" name="Group 4"/>
          <p:cNvGrpSpPr>
            <a:grpSpLocks/>
          </p:cNvGrpSpPr>
          <p:nvPr/>
        </p:nvGrpSpPr>
        <p:grpSpPr bwMode="auto">
          <a:xfrm>
            <a:off x="8229600" y="0"/>
            <a:ext cx="912813" cy="728663"/>
            <a:chOff x="5184" y="0"/>
            <a:chExt cx="575" cy="459"/>
          </a:xfrm>
        </p:grpSpPr>
        <p:pic>
          <p:nvPicPr>
            <p:cNvPr id="50181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4" y="0"/>
              <a:ext cx="57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0182" name="Text Box 6"/>
            <p:cNvSpPr txBox="1">
              <a:spLocks noChangeArrowheads="1"/>
            </p:cNvSpPr>
            <p:nvPr/>
          </p:nvSpPr>
          <p:spPr bwMode="auto">
            <a:xfrm>
              <a:off x="5184" y="0"/>
              <a:ext cx="57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Summary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81000" y="914400"/>
            <a:ext cx="8382000" cy="536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>
              <a:spcBef>
                <a:spcPts val="600"/>
              </a:spcBef>
              <a:buSzPct val="140000"/>
              <a:buFont typeface="Wingdings" pitchFamily="2" charset="2"/>
              <a:buChar char="§"/>
            </a:pP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Security groups</a:t>
            </a:r>
            <a:r>
              <a:rPr lang="en-US" b="1" dirty="0">
                <a:latin typeface="Arial Narrow" pitchFamily="34" charset="0"/>
              </a:rPr>
              <a:t> can be assigned </a:t>
            </a: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permissions</a:t>
            </a:r>
            <a:r>
              <a:rPr lang="en-US" b="1" dirty="0">
                <a:latin typeface="Arial Narrow" pitchFamily="34" charset="0"/>
              </a:rPr>
              <a:t>, while </a:t>
            </a: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distribution groups</a:t>
            </a:r>
            <a:r>
              <a:rPr lang="en-US" b="1" dirty="0">
                <a:latin typeface="Arial Narrow" pitchFamily="34" charset="0"/>
              </a:rPr>
              <a:t>, such as </a:t>
            </a: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e-mail distribution groups</a:t>
            </a:r>
            <a:r>
              <a:rPr lang="en-US" b="1" dirty="0">
                <a:latin typeface="Arial Narrow" pitchFamily="34" charset="0"/>
              </a:rPr>
              <a:t>, cannot be assigned permissions to a resource.</a:t>
            </a:r>
          </a:p>
          <a:p>
            <a:pPr>
              <a:spcBef>
                <a:spcPts val="600"/>
              </a:spcBef>
              <a:buSzPct val="140000"/>
              <a:buFont typeface="Wingdings" pitchFamily="2" charset="2"/>
              <a:buChar char="§"/>
            </a:pP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Domain local groups</a:t>
            </a:r>
            <a:r>
              <a:rPr lang="en-US" b="1" dirty="0">
                <a:latin typeface="Arial Narrow" pitchFamily="34" charset="0"/>
              </a:rPr>
              <a:t> are used for </a:t>
            </a: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assigning permissions to resources</a:t>
            </a:r>
            <a:r>
              <a:rPr lang="en-US" b="1" dirty="0">
                <a:latin typeface="Arial Narrow" pitchFamily="34" charset="0"/>
              </a:rPr>
              <a:t>. </a:t>
            </a: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Global groups</a:t>
            </a:r>
            <a:r>
              <a:rPr lang="en-US" b="1" dirty="0">
                <a:latin typeface="Arial Narrow" pitchFamily="34" charset="0"/>
              </a:rPr>
              <a:t> are used for gathering together users with similar resource requirements. </a:t>
            </a: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Universal groups</a:t>
            </a:r>
            <a:r>
              <a:rPr lang="en-US" b="1" dirty="0">
                <a:latin typeface="Arial Narrow" pitchFamily="34" charset="0"/>
              </a:rPr>
              <a:t> are used primarily to grant access to related resources in multiple domains.</a:t>
            </a:r>
          </a:p>
          <a:p>
            <a:pPr>
              <a:spcBef>
                <a:spcPts val="600"/>
              </a:spcBef>
              <a:buSzPct val="140000"/>
              <a:buFont typeface="Wingdings" pitchFamily="2" charset="2"/>
              <a:buChar char="§"/>
            </a:pPr>
            <a:r>
              <a:rPr lang="en-US" b="1" dirty="0">
                <a:latin typeface="Arial Narrow" pitchFamily="34" charset="0"/>
              </a:rPr>
              <a:t>Group Strategy: Put a </a:t>
            </a:r>
            <a:r>
              <a:rPr lang="en-US" b="1" dirty="0">
                <a:solidFill>
                  <a:srgbClr val="0033CC"/>
                </a:solidFill>
                <a:latin typeface="Arial Narrow" pitchFamily="34" charset="0"/>
              </a:rPr>
              <a:t>global group into any domain local group</a:t>
            </a:r>
            <a:r>
              <a:rPr lang="en-US" b="1" dirty="0">
                <a:latin typeface="Arial Narrow" pitchFamily="34" charset="0"/>
              </a:rPr>
              <a:t> in the forest. </a:t>
            </a:r>
            <a:r>
              <a:rPr lang="en-US" b="1">
                <a:solidFill>
                  <a:srgbClr val="0033CC"/>
                </a:solidFill>
                <a:latin typeface="Arial Narrow" pitchFamily="34" charset="0"/>
              </a:rPr>
              <a:t>Assign permissions</a:t>
            </a:r>
            <a:r>
              <a:rPr lang="en-US" b="1">
                <a:latin typeface="Arial Narrow" pitchFamily="34" charset="0"/>
              </a:rPr>
              <a:t> for accessing resources to </a:t>
            </a:r>
            <a:r>
              <a:rPr lang="en-US" b="1">
                <a:solidFill>
                  <a:srgbClr val="0033CC"/>
                </a:solidFill>
                <a:latin typeface="Arial Narrow" pitchFamily="34" charset="0"/>
              </a:rPr>
              <a:t>the domain local groups</a:t>
            </a:r>
            <a:r>
              <a:rPr lang="en-US" b="1">
                <a:latin typeface="Arial Narrow" pitchFamily="34" charset="0"/>
              </a:rPr>
              <a:t> that contain them. </a:t>
            </a:r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8229600" y="0"/>
            <a:ext cx="912813" cy="728663"/>
            <a:chOff x="5184" y="0"/>
            <a:chExt cx="575" cy="459"/>
          </a:xfrm>
        </p:grpSpPr>
        <p:pic>
          <p:nvPicPr>
            <p:cNvPr id="51205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4" y="0"/>
              <a:ext cx="57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1206" name="Text Box 6"/>
            <p:cNvSpPr txBox="1">
              <a:spLocks noChangeArrowheads="1"/>
            </p:cNvSpPr>
            <p:nvPr/>
          </p:nvSpPr>
          <p:spPr bwMode="auto">
            <a:xfrm>
              <a:off x="5184" y="0"/>
              <a:ext cx="57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Is a User Account?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610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>
              <a:spcBef>
                <a:spcPts val="700"/>
              </a:spcBef>
              <a:buSzPct val="140000"/>
              <a:buFont typeface="Wingdings" pitchFamily="2" charset="2"/>
              <a:buChar char="§"/>
            </a:pPr>
            <a:r>
              <a:rPr lang="en-US" sz="2800" b="1" dirty="0">
                <a:latin typeface="+mn-lt"/>
                <a:cs typeface="Arial" panose="020B0604020202020204" pitchFamily="34" charset="0"/>
              </a:rPr>
              <a:t>To access Windows 2016 network a user needs an account.</a:t>
            </a:r>
          </a:p>
          <a:p>
            <a:pPr marL="457200" indent="-457200">
              <a:spcBef>
                <a:spcPts val="700"/>
              </a:spcBef>
              <a:buSzPct val="140000"/>
              <a:buFont typeface="Wingdings" panose="05000000000000000000" pitchFamily="2" charset="2"/>
              <a:buChar char="§"/>
            </a:pPr>
            <a:r>
              <a:rPr lang="en-US" sz="2800" b="1" dirty="0">
                <a:latin typeface="+mn-lt"/>
                <a:cs typeface="Arial" panose="020B0604020202020204" pitchFamily="34" charset="0"/>
              </a:rPr>
              <a:t>Account determines 3 factors:</a:t>
            </a:r>
            <a:br>
              <a:rPr lang="en-US" sz="2800" b="1" dirty="0">
                <a:latin typeface="+mn-lt"/>
                <a:cs typeface="Arial" panose="020B0604020202020204" pitchFamily="34" charset="0"/>
              </a:rPr>
            </a:br>
            <a:r>
              <a:rPr lang="en-US" sz="2800" b="1" dirty="0">
                <a:latin typeface="+mn-lt"/>
                <a:cs typeface="Arial" panose="020B0604020202020204" pitchFamily="34" charset="0"/>
              </a:rPr>
              <a:t>	</a:t>
            </a:r>
            <a:r>
              <a:rPr lang="en-US" sz="2800" b="1" dirty="0">
                <a:solidFill>
                  <a:srgbClr val="0033CC"/>
                </a:solidFill>
                <a:latin typeface="+mn-lt"/>
                <a:cs typeface="Arial" panose="020B0604020202020204" pitchFamily="34" charset="0"/>
              </a:rPr>
              <a:t>when a user may log on</a:t>
            </a:r>
            <a:br>
              <a:rPr lang="en-US" sz="2800" b="1" dirty="0">
                <a:solidFill>
                  <a:srgbClr val="0033CC"/>
                </a:solidFill>
                <a:latin typeface="+mn-lt"/>
                <a:cs typeface="Arial" panose="020B0604020202020204" pitchFamily="34" charset="0"/>
              </a:rPr>
            </a:br>
            <a:r>
              <a:rPr lang="en-US" sz="2800" b="1" dirty="0">
                <a:solidFill>
                  <a:srgbClr val="0033CC"/>
                </a:solidFill>
                <a:latin typeface="+mn-lt"/>
                <a:cs typeface="Arial" panose="020B0604020202020204" pitchFamily="34" charset="0"/>
              </a:rPr>
              <a:t>	where within the domain/workgroup</a:t>
            </a:r>
            <a:br>
              <a:rPr lang="en-US" sz="2800" b="1" dirty="0">
                <a:solidFill>
                  <a:srgbClr val="0033CC"/>
                </a:solidFill>
                <a:latin typeface="+mn-lt"/>
                <a:cs typeface="Arial" panose="020B0604020202020204" pitchFamily="34" charset="0"/>
              </a:rPr>
            </a:br>
            <a:r>
              <a:rPr lang="en-US" sz="2800" b="1" dirty="0">
                <a:solidFill>
                  <a:srgbClr val="0033CC"/>
                </a:solidFill>
                <a:latin typeface="+mn-lt"/>
                <a:cs typeface="Arial" panose="020B0604020202020204" pitchFamily="34" charset="0"/>
              </a:rPr>
              <a:t>	what privilege level a user is assigned</a:t>
            </a:r>
          </a:p>
          <a:p>
            <a:pPr>
              <a:spcBef>
                <a:spcPts val="700"/>
              </a:spcBef>
              <a:buSzPct val="140000"/>
              <a:buFont typeface="Wingdings" pitchFamily="2" charset="2"/>
              <a:buChar char="§"/>
            </a:pPr>
            <a:r>
              <a:rPr lang="en-US" sz="2800" b="1" dirty="0">
                <a:latin typeface="+mn-lt"/>
                <a:cs typeface="Arial" panose="020B0604020202020204" pitchFamily="34" charset="0"/>
              </a:rPr>
              <a:t>Each account has a </a:t>
            </a:r>
            <a:r>
              <a:rPr lang="en-US" sz="2800" b="1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SID (Security ID)</a:t>
            </a:r>
            <a:r>
              <a:rPr lang="en-US" sz="2800" b="1" dirty="0">
                <a:latin typeface="+mn-lt"/>
                <a:cs typeface="Arial" panose="020B0604020202020204" pitchFamily="34" charset="0"/>
              </a:rPr>
              <a:t> that serves as security credentials.</a:t>
            </a:r>
          </a:p>
          <a:p>
            <a:pPr>
              <a:spcBef>
                <a:spcPts val="700"/>
              </a:spcBef>
              <a:buSzPct val="140000"/>
              <a:buFont typeface="Wingdings" pitchFamily="2" charset="2"/>
              <a:buChar char="§"/>
            </a:pPr>
            <a:r>
              <a:rPr lang="en-US" sz="2800" b="1" dirty="0">
                <a:latin typeface="+mn-lt"/>
                <a:cs typeface="Arial" panose="020B0604020202020204" pitchFamily="34" charset="0"/>
              </a:rPr>
              <a:t>Any object trying to access resource must do it through a user account</a:t>
            </a:r>
          </a:p>
          <a:p>
            <a:pPr>
              <a:spcBef>
                <a:spcPts val="700"/>
              </a:spcBef>
              <a:buClrTx/>
              <a:buSzTx/>
              <a:buFontTx/>
              <a:buNone/>
            </a:pPr>
            <a:endParaRPr lang="en-US" sz="2800" b="1" dirty="0">
              <a:latin typeface="+mn-lt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257800" y="6858000"/>
            <a:ext cx="1841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Type of User Accounts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E375B2-CB7E-489E-9167-859140F8A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413754"/>
              </p:ext>
            </p:extLst>
          </p:nvPr>
        </p:nvGraphicFramePr>
        <p:xfrm>
          <a:off x="381000" y="851483"/>
          <a:ext cx="8458200" cy="5473117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4152900">
                  <a:extLst>
                    <a:ext uri="{9D8B030D-6E8A-4147-A177-3AD203B41FA5}">
                      <a16:colId xmlns:a16="http://schemas.microsoft.com/office/drawing/2014/main" val="330468193"/>
                    </a:ext>
                  </a:extLst>
                </a:gridCol>
                <a:gridCol w="4305300">
                  <a:extLst>
                    <a:ext uri="{9D8B030D-6E8A-4147-A177-3AD203B41FA5}">
                      <a16:colId xmlns:a16="http://schemas.microsoft.com/office/drawing/2014/main" val="2986249358"/>
                    </a:ext>
                  </a:extLst>
                </a:gridCol>
              </a:tblGrid>
              <a:tr h="6714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 dirty="0">
                          <a:solidFill>
                            <a:schemeClr val="tx1"/>
                          </a:solidFill>
                          <a:effectLst/>
                        </a:rPr>
                        <a:t>Local Users Accounts</a:t>
                      </a:r>
                      <a:endParaRPr lang="en-SG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400">
                          <a:solidFill>
                            <a:schemeClr val="tx1"/>
                          </a:solidFill>
                          <a:effectLst/>
                        </a:rPr>
                        <a:t>Domain User Account</a:t>
                      </a:r>
                      <a:endParaRPr lang="en-SG" sz="2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187709"/>
                  </a:ext>
                </a:extLst>
              </a:tr>
              <a:tr h="11573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tx1"/>
                          </a:solidFill>
                          <a:effectLst/>
                        </a:rPr>
                        <a:t>Maintained on the local system/computer and not distributed to other systems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tx1"/>
                          </a:solidFill>
                          <a:effectLst/>
                        </a:rPr>
                        <a:t>Created within a domain container in AD database and propagated to all other DCs</a:t>
                      </a:r>
                      <a:endParaRPr lang="en-SG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0552526"/>
                  </a:ext>
                </a:extLst>
              </a:tr>
              <a:tr h="9951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tx1"/>
                          </a:solidFill>
                          <a:effectLst/>
                        </a:rPr>
                        <a:t>Supported on all Windows Operating Systems except Domain Controllers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tx1"/>
                          </a:solidFill>
                          <a:effectLst/>
                        </a:rPr>
                        <a:t>Permit access throughout a domain and provide centralized user administration through AD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0617154"/>
                  </a:ext>
                </a:extLst>
              </a:tr>
              <a:tr h="16540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tx1"/>
                          </a:solidFill>
                          <a:effectLst/>
                        </a:rPr>
                        <a:t>Authenticates the user for local machine access only; access to resources on other computers is not supported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tx1"/>
                          </a:solidFill>
                          <a:effectLst/>
                        </a:rPr>
                        <a:t>Once authenticated against AD database, a user obtains an access token for the logon session, which determines permissions to all resources in the domain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1526024"/>
                  </a:ext>
                </a:extLst>
              </a:tr>
              <a:tr h="9951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>
                          <a:solidFill>
                            <a:schemeClr val="tx1"/>
                          </a:solidFill>
                          <a:effectLst/>
                        </a:rPr>
                        <a:t>Local user account Built-in-local accounts: Guest; Administrator</a:t>
                      </a:r>
                      <a:endParaRPr lang="en-SG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087743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B7899C-1FE6-4B8B-B653-688C46B3138F}"/>
              </a:ext>
            </a:extLst>
          </p:cNvPr>
          <p:cNvCxnSpPr/>
          <p:nvPr/>
        </p:nvCxnSpPr>
        <p:spPr bwMode="auto">
          <a:xfrm>
            <a:off x="11734800" y="2743200"/>
            <a:ext cx="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itchFamily="34" charset="0"/>
              </a:rPr>
              <a:t>Creating User Account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04800" y="914400"/>
            <a:ext cx="8534400" cy="5334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</p:spPr>
        <p:txBody>
          <a:bodyPr lIns="0" tIns="0" rIns="0" bIns="0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marL="0" indent="0">
              <a:spcBef>
                <a:spcPts val="700"/>
              </a:spcBef>
              <a:buSzPct val="140000"/>
            </a:pPr>
            <a:r>
              <a:rPr lang="en-US" sz="2800" b="1">
                <a:latin typeface="Arial Narrow" pitchFamily="34" charset="0"/>
              </a:rPr>
              <a:t> Use </a:t>
            </a:r>
            <a:r>
              <a:rPr lang="en-US" sz="2800" b="1" dirty="0">
                <a:solidFill>
                  <a:srgbClr val="FF0000"/>
                </a:solidFill>
                <a:latin typeface="Arial Narrow" pitchFamily="34" charset="0"/>
              </a:rPr>
              <a:t>Active Directory Users and Computers (ADUC)</a:t>
            </a:r>
            <a:r>
              <a:rPr lang="en-US" sz="2800" b="1" dirty="0">
                <a:latin typeface="Arial Narrow" pitchFamily="34" charset="0"/>
              </a:rPr>
              <a:t> Tool.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326065" y="1600200"/>
            <a:ext cx="86868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Domain accounts names must be </a:t>
            </a:r>
            <a:r>
              <a:rPr lang="en-US" b="1" dirty="0">
                <a:solidFill>
                  <a:srgbClr val="FF0000"/>
                </a:solidFill>
                <a:latin typeface="Arial Narrow" pitchFamily="34" charset="0"/>
              </a:rPr>
              <a:t>unique</a:t>
            </a:r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 within the domain, although the same logon name can be used on several systems with local logon.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04801" y="2650331"/>
            <a:ext cx="8534400" cy="83317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Logon names are </a:t>
            </a:r>
            <a:r>
              <a:rPr lang="en-US" b="1" dirty="0">
                <a:solidFill>
                  <a:srgbClr val="FF0000"/>
                </a:solidFill>
                <a:latin typeface="Arial Narrow" pitchFamily="34" charset="0"/>
              </a:rPr>
              <a:t>not case sensitive</a:t>
            </a:r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, must not contain more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than 20 chars, and must not contain: </a:t>
            </a:r>
            <a:r>
              <a:rPr lang="en-US" b="1" dirty="0">
                <a:solidFill>
                  <a:srgbClr val="FF0000"/>
                </a:solidFill>
                <a:latin typeface="Arial Narrow" pitchFamily="34" charset="0"/>
              </a:rPr>
              <a:t>+,*,?,&lt;,&gt;,/,\,[,],:,;.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Configuring User Account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42900" y="838200"/>
            <a:ext cx="8610600" cy="525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  <a:buSzTx/>
              <a:buFont typeface="Wingdings" pitchFamily="2" charset="2"/>
              <a:buChar char="§"/>
            </a:pPr>
            <a:r>
              <a:rPr lang="en-US" sz="2800" b="1" dirty="0">
                <a:latin typeface="Arial Narrow" pitchFamily="34" charset="0"/>
              </a:rPr>
              <a:t>Once the account is created, those properties may be modified using </a:t>
            </a:r>
            <a:r>
              <a:rPr lang="en-US" sz="2800" b="1" i="1" dirty="0">
                <a:latin typeface="Arial Narrow" pitchFamily="34" charset="0"/>
              </a:rPr>
              <a:t>Computer Management</a:t>
            </a:r>
            <a:r>
              <a:rPr lang="en-US" sz="2800" b="1" dirty="0">
                <a:latin typeface="Arial Narrow" pitchFamily="34" charset="0"/>
              </a:rPr>
              <a:t> tool (local accounts) or </a:t>
            </a:r>
            <a:r>
              <a:rPr lang="en-US" sz="2800" b="1" i="1" dirty="0">
                <a:latin typeface="Arial Narrow" pitchFamily="34" charset="0"/>
              </a:rPr>
              <a:t>AD Users and Computers</a:t>
            </a:r>
            <a:r>
              <a:rPr lang="en-US" sz="2800" b="1" dirty="0">
                <a:latin typeface="Arial Narrow" pitchFamily="34" charset="0"/>
              </a:rPr>
              <a:t> (domain accounts). 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Font typeface="Wingdings" pitchFamily="2" charset="2"/>
              <a:buChar char="§"/>
            </a:pPr>
            <a:r>
              <a:rPr lang="en-US" sz="2800" b="1">
                <a:latin typeface="Arial Narrow" pitchFamily="34" charset="0"/>
              </a:rPr>
              <a:t>Copy:</a:t>
            </a:r>
          </a:p>
          <a:p>
            <a:pPr marL="1028700" lvl="1" indent="-571500">
              <a:lnSpc>
                <a:spcPct val="90000"/>
              </a:lnSpc>
              <a:spcBef>
                <a:spcPts val="500"/>
              </a:spcBef>
              <a:buClr>
                <a:srgbClr val="0033CC"/>
              </a:buClr>
              <a:buSzTx/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rgbClr val="0033CC"/>
                </a:solidFill>
                <a:latin typeface="Arial Narrow" pitchFamily="34" charset="0"/>
              </a:rPr>
              <a:t>Copy </a:t>
            </a:r>
            <a:r>
              <a:rPr lang="en-US" sz="2800" b="1" dirty="0">
                <a:solidFill>
                  <a:srgbClr val="0033CC"/>
                </a:solidFill>
                <a:latin typeface="Arial Narrow" pitchFamily="34" charset="0"/>
              </a:rPr>
              <a:t>many settings (except the username, full name, password, logon hours, address/phone info, organization info, the Account is disabled option, and user rights &amp; permissions) of an existing user account and create a new account with the same settings. Useful for creating multiple same users from a disabled </a:t>
            </a:r>
            <a:r>
              <a:rPr lang="en-US" sz="2800" b="1" dirty="0">
                <a:solidFill>
                  <a:srgbClr val="FF0000"/>
                </a:solidFill>
                <a:latin typeface="Arial Narrow" pitchFamily="34" charset="0"/>
              </a:rPr>
              <a:t>template account</a:t>
            </a:r>
            <a:r>
              <a:rPr lang="en-US" sz="2800" b="1" dirty="0">
                <a:solidFill>
                  <a:srgbClr val="0033CC"/>
                </a:solidFill>
                <a:latin typeface="Arial Narrow" pitchFamily="34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SzTx/>
              <a:buFont typeface="Wingdings" pitchFamily="2" charset="2"/>
              <a:buChar char="§"/>
            </a:pPr>
            <a:endParaRPr lang="en-US" sz="2000" b="1" dirty="0">
              <a:solidFill>
                <a:srgbClr val="0033CC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C62FAA-1033-4279-B85C-5A4215989BD7}"/>
              </a:ext>
            </a:extLst>
          </p:cNvPr>
          <p:cNvSpPr txBox="1"/>
          <p:nvPr/>
        </p:nvSpPr>
        <p:spPr>
          <a:xfrm>
            <a:off x="1" y="774442"/>
            <a:ext cx="914241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SG" sz="2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user to </a:t>
            </a:r>
            <a:r>
              <a:rPr lang="en-SG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Group:  </a:t>
            </a:r>
            <a:r>
              <a:rPr lang="en-SG" sz="2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a user account to a group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SG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Disable Account: </a:t>
            </a:r>
            <a:r>
              <a:rPr lang="en-SG" sz="2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temporarily make an account unusable</a:t>
            </a:r>
            <a:r>
              <a:rPr lang="en-SG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SG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 Password: </a:t>
            </a:r>
            <a:r>
              <a:rPr lang="en-SG" sz="2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 passwords for users that have forgotten them.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SG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Move: </a:t>
            </a:r>
            <a:r>
              <a:rPr lang="en-SG" sz="2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move the user accounts to another folder or OUs. Drag and Drop.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SG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Rename: </a:t>
            </a:r>
            <a:r>
              <a:rPr lang="en-SG" sz="2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Renaming account doesn’t affect any of the user account properties, except the name.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SG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Home Page:  </a:t>
            </a:r>
            <a:r>
              <a:rPr lang="en-SG" sz="2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default browser to user-specified home web page.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SG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Mail: </a:t>
            </a:r>
            <a:r>
              <a:rPr lang="en-SG" sz="2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a email to the user’s e-mail address.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SG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Delete: P</a:t>
            </a:r>
            <a:r>
              <a:rPr lang="en-SG" sz="2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ermanently removes it, and all if its group memberships, permissions and user rights. The new account with the same name has different SID. Disabling an account may be a better option. Administrator and Guest can be renamed, but not deleted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DE83BD55-D9DB-4147-BA01-069BB2D2DAE7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2413" cy="774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Configuring User Account</a:t>
            </a:r>
          </a:p>
        </p:txBody>
      </p:sp>
    </p:spTree>
    <p:extLst>
      <p:ext uri="{BB962C8B-B14F-4D97-AF65-F5344CB8AC3E}">
        <p14:creationId xmlns:p14="http://schemas.microsoft.com/office/powerpoint/2010/main" val="3280632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r>
              <a:rPr lang="en-US" sz="36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User Account Properties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52400" y="2353107"/>
            <a:ext cx="8867553" cy="1510056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>
              <a:spcBef>
                <a:spcPts val="700"/>
              </a:spcBef>
              <a:buSzPct val="140000"/>
              <a:buFont typeface="Wingdings" pitchFamily="2" charset="2"/>
              <a:buChar char=""/>
            </a:pPr>
            <a:r>
              <a:rPr lang="en-US" sz="2800" b="1">
                <a:solidFill>
                  <a:srgbClr val="0033CC"/>
                </a:solidFill>
                <a:latin typeface="Arial Narrow" pitchFamily="34" charset="0"/>
              </a:rPr>
              <a:t>“Profile” </a:t>
            </a:r>
            <a:r>
              <a:rPr lang="en-US" sz="2800" b="1" dirty="0">
                <a:solidFill>
                  <a:srgbClr val="0033CC"/>
                </a:solidFill>
                <a:latin typeface="Arial Narrow" pitchFamily="34" charset="0"/>
              </a:rPr>
              <a:t>Tab:</a:t>
            </a:r>
          </a:p>
          <a:p>
            <a:pPr marL="800100" lvl="1" indent="-342900">
              <a:spcBef>
                <a:spcPts val="6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Settings determine how and where a user’s profile resides. Can map a network drive to a specific home directory.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152400" y="861237"/>
            <a:ext cx="8839200" cy="133947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ts val="1750"/>
              </a:spcBef>
              <a:buSzPct val="140000"/>
              <a:buFont typeface="Wingdings" pitchFamily="2" charset="2"/>
              <a:buChar char="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>
                <a:solidFill>
                  <a:srgbClr val="0033CC"/>
                </a:solidFill>
                <a:latin typeface="Arial Narrow" pitchFamily="34" charset="0"/>
              </a:rPr>
              <a:t> “Member Of” </a:t>
            </a:r>
            <a:r>
              <a:rPr lang="en-US" sz="2800" b="1" dirty="0">
                <a:solidFill>
                  <a:srgbClr val="0033CC"/>
                </a:solidFill>
                <a:latin typeface="Arial Narrow" pitchFamily="34" charset="0"/>
              </a:rPr>
              <a:t>Tab:</a:t>
            </a:r>
          </a:p>
          <a:p>
            <a:pPr marL="800100" lvl="1" indent="-342900">
              <a:lnSpc>
                <a:spcPct val="90000"/>
              </a:lnSpc>
              <a:spcBef>
                <a:spcPts val="1500"/>
              </a:spcBef>
              <a:buSzPct val="12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 Provide a list of the groups this user is a member of. Can add and  remove group membership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14423" y="4038600"/>
            <a:ext cx="8867553" cy="1734879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buSzTx/>
              <a:buFont typeface="Wingdings" pitchFamily="2" charset="2"/>
              <a:buChar char="§"/>
            </a:pPr>
            <a:r>
              <a:rPr lang="en-US" sz="2800" b="1">
                <a:solidFill>
                  <a:srgbClr val="0033CC"/>
                </a:solidFill>
                <a:latin typeface="Arial Narrow" pitchFamily="34" charset="0"/>
              </a:rPr>
              <a:t>“Account” </a:t>
            </a:r>
            <a:r>
              <a:rPr lang="en-US" sz="2800" b="1" dirty="0">
                <a:solidFill>
                  <a:srgbClr val="0033CC"/>
                </a:solidFill>
                <a:latin typeface="Arial Narrow" pitchFamily="34" charset="0"/>
              </a:rPr>
              <a:t>Tab:</a:t>
            </a:r>
          </a:p>
          <a:p>
            <a:pPr marL="800100" lvl="1" indent="-342900">
              <a:lnSpc>
                <a:spcPct val="90000"/>
              </a:lnSpc>
              <a:spcBef>
                <a:spcPts val="600"/>
              </a:spcBef>
              <a:buClr>
                <a:srgbClr val="0033CC"/>
              </a:buClr>
              <a:buSzTx/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Specify logon hours allowed for the user</a:t>
            </a:r>
          </a:p>
          <a:p>
            <a:pPr marL="800100" lvl="1" indent="-342900">
              <a:lnSpc>
                <a:spcPct val="90000"/>
              </a:lnSpc>
              <a:spcBef>
                <a:spcPts val="600"/>
              </a:spcBef>
              <a:buClr>
                <a:srgbClr val="0033CC"/>
              </a:buClr>
              <a:buSzTx/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Specify which computers the user can use to log in</a:t>
            </a:r>
          </a:p>
          <a:p>
            <a:pPr marL="800100" lvl="1" indent="-342900">
              <a:lnSpc>
                <a:spcPct val="90000"/>
              </a:lnSpc>
              <a:spcBef>
                <a:spcPts val="600"/>
              </a:spcBef>
              <a:buClr>
                <a:srgbClr val="0033CC"/>
              </a:buClr>
              <a:buSzTx/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Specify when account will expire.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ahoma"/>
      </a:majorFont>
      <a:minorFont>
        <a:latin typeface="Arial Narrow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ahoma"/>
      </a:majorFont>
      <a:minorFont>
        <a:latin typeface="Arial Narrow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8424</TotalTime>
  <Words>2549</Words>
  <Application>Microsoft Office PowerPoint</Application>
  <PresentationFormat>On-screen Show (4:3)</PresentationFormat>
  <Paragraphs>358</Paragraphs>
  <Slides>39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Arial Narrow</vt:lpstr>
      <vt:lpstr>Calibri</vt:lpstr>
      <vt:lpstr>Lucida Sans Unicode</vt:lpstr>
      <vt:lpstr>Tahoma</vt:lpstr>
      <vt:lpstr>Times New Roman</vt:lpstr>
      <vt:lpstr>Verdana</vt:lpstr>
      <vt:lpstr>Wingdings</vt:lpstr>
      <vt:lpstr>Default Design</vt:lpstr>
      <vt:lpstr>1_Default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Configuring User Account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School of ICT</dc:creator>
  <cp:lastModifiedBy>Dominic Lee</cp:lastModifiedBy>
  <cp:revision>529</cp:revision>
  <cp:lastPrinted>2000-08-04T01:42:18Z</cp:lastPrinted>
  <dcterms:created xsi:type="dcterms:W3CDTF">1995-05-28T16:29:18Z</dcterms:created>
  <dcterms:modified xsi:type="dcterms:W3CDTF">2022-07-20T09:40:02Z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4f81056-721b-4b22-8334-0449c6cc893e_Enabled">
    <vt:lpwstr>True</vt:lpwstr>
  </property>
  <property fmtid="{D5CDD505-2E9C-101B-9397-08002B2CF9AE}" pid="3" name="MSIP_Label_84f81056-721b-4b22-8334-0449c6cc893e_SiteId">
    <vt:lpwstr>cba9e115-3016-4462-a1ab-a565cba0cdf1</vt:lpwstr>
  </property>
  <property fmtid="{D5CDD505-2E9C-101B-9397-08002B2CF9AE}" pid="4" name="MSIP_Label_84f81056-721b-4b22-8334-0449c6cc893e_Owner">
    <vt:lpwstr>lcs@np.edu.sg</vt:lpwstr>
  </property>
  <property fmtid="{D5CDD505-2E9C-101B-9397-08002B2CF9AE}" pid="5" name="MSIP_Label_84f81056-721b-4b22-8334-0449c6cc893e_SetDate">
    <vt:lpwstr>2020-07-04T02:30:57.2832946Z</vt:lpwstr>
  </property>
  <property fmtid="{D5CDD505-2E9C-101B-9397-08002B2CF9AE}" pid="6" name="MSIP_Label_84f81056-721b-4b22-8334-0449c6cc893e_Name">
    <vt:lpwstr>Official (Closed)</vt:lpwstr>
  </property>
  <property fmtid="{D5CDD505-2E9C-101B-9397-08002B2CF9AE}" pid="7" name="MSIP_Label_84f81056-721b-4b22-8334-0449c6cc893e_Application">
    <vt:lpwstr>Microsoft Azure Information Protection</vt:lpwstr>
  </property>
  <property fmtid="{D5CDD505-2E9C-101B-9397-08002B2CF9AE}" pid="8" name="MSIP_Label_84f81056-721b-4b22-8334-0449c6cc893e_ActionId">
    <vt:lpwstr>953123c5-24c4-4379-ae81-d341f88d70cc</vt:lpwstr>
  </property>
  <property fmtid="{D5CDD505-2E9C-101B-9397-08002B2CF9AE}" pid="9" name="MSIP_Label_84f81056-721b-4b22-8334-0449c6cc893e_Extended_MSFT_Method">
    <vt:lpwstr>Automatic</vt:lpwstr>
  </property>
  <property fmtid="{D5CDD505-2E9C-101B-9397-08002B2CF9AE}" pid="10" name="MSIP_Label_30286cb9-b49f-4646-87a5-340028348160_Enabled">
    <vt:lpwstr>true</vt:lpwstr>
  </property>
  <property fmtid="{D5CDD505-2E9C-101B-9397-08002B2CF9AE}" pid="11" name="MSIP_Label_30286cb9-b49f-4646-87a5-340028348160_SetDate">
    <vt:lpwstr>2022-07-10T18:56:56Z</vt:lpwstr>
  </property>
  <property fmtid="{D5CDD505-2E9C-101B-9397-08002B2CF9AE}" pid="12" name="MSIP_Label_30286cb9-b49f-4646-87a5-340028348160_Method">
    <vt:lpwstr>Standard</vt:lpwstr>
  </property>
  <property fmtid="{D5CDD505-2E9C-101B-9397-08002B2CF9AE}" pid="13" name="MSIP_Label_30286cb9-b49f-4646-87a5-340028348160_Name">
    <vt:lpwstr>30286cb9-b49f-4646-87a5-340028348160</vt:lpwstr>
  </property>
  <property fmtid="{D5CDD505-2E9C-101B-9397-08002B2CF9AE}" pid="14" name="MSIP_Label_30286cb9-b49f-4646-87a5-340028348160_SiteId">
    <vt:lpwstr>cba9e115-3016-4462-a1ab-a565cba0cdf1</vt:lpwstr>
  </property>
  <property fmtid="{D5CDD505-2E9C-101B-9397-08002B2CF9AE}" pid="15" name="MSIP_Label_30286cb9-b49f-4646-87a5-340028348160_ActionId">
    <vt:lpwstr>17aea14d-cd81-4ea0-9df9-1d4abb1f3ca7</vt:lpwstr>
  </property>
  <property fmtid="{D5CDD505-2E9C-101B-9397-08002B2CF9AE}" pid="16" name="MSIP_Label_30286cb9-b49f-4646-87a5-340028348160_ContentBits">
    <vt:lpwstr>1</vt:lpwstr>
  </property>
</Properties>
</file>