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5"/>
  </p:notesMasterIdLst>
  <p:handoutMasterIdLst>
    <p:handoutMasterId r:id="rId36"/>
  </p:handout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7" r:id="rId31"/>
    <p:sldId id="288" r:id="rId32"/>
    <p:sldId id="290" r:id="rId33"/>
    <p:sldId id="301" r:id="rId34"/>
  </p:sldIdLst>
  <p:sldSz cx="9144000" cy="6858000" type="screen4x3"/>
  <p:notesSz cx="6786563" cy="9856788"/>
  <p:defaultTextStyle>
    <a:defPPr>
      <a:defRPr lang="en-GB"/>
    </a:defPPr>
    <a:lvl1pPr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Verdana" pitchFamily="32"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Verdana" pitchFamily="32"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Verdana" pitchFamily="32"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Verdana" pitchFamily="32"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Verdana" pitchFamily="32" charset="0"/>
        <a:ea typeface="+mn-ea"/>
        <a:cs typeface="+mn-cs"/>
      </a:defRPr>
    </a:lvl5pPr>
    <a:lvl6pPr marL="2286000" algn="l" defTabSz="914400" rtl="0" eaLnBrk="1" latinLnBrk="0" hangingPunct="1">
      <a:defRPr sz="2400" kern="1200">
        <a:solidFill>
          <a:schemeClr val="bg1"/>
        </a:solidFill>
        <a:latin typeface="Verdana" pitchFamily="32" charset="0"/>
        <a:ea typeface="+mn-ea"/>
        <a:cs typeface="+mn-cs"/>
      </a:defRPr>
    </a:lvl6pPr>
    <a:lvl7pPr marL="2743200" algn="l" defTabSz="914400" rtl="0" eaLnBrk="1" latinLnBrk="0" hangingPunct="1">
      <a:defRPr sz="2400" kern="1200">
        <a:solidFill>
          <a:schemeClr val="bg1"/>
        </a:solidFill>
        <a:latin typeface="Verdana" pitchFamily="32" charset="0"/>
        <a:ea typeface="+mn-ea"/>
        <a:cs typeface="+mn-cs"/>
      </a:defRPr>
    </a:lvl7pPr>
    <a:lvl8pPr marL="3200400" algn="l" defTabSz="914400" rtl="0" eaLnBrk="1" latinLnBrk="0" hangingPunct="1">
      <a:defRPr sz="2400" kern="1200">
        <a:solidFill>
          <a:schemeClr val="bg1"/>
        </a:solidFill>
        <a:latin typeface="Verdana" pitchFamily="32" charset="0"/>
        <a:ea typeface="+mn-ea"/>
        <a:cs typeface="+mn-cs"/>
      </a:defRPr>
    </a:lvl8pPr>
    <a:lvl9pPr marL="3657600" algn="l" defTabSz="914400" rtl="0" eaLnBrk="1" latinLnBrk="0" hangingPunct="1">
      <a:defRPr sz="2400" kern="1200">
        <a:solidFill>
          <a:schemeClr val="bg1"/>
        </a:solidFill>
        <a:latin typeface="Verdana" pitchFamily="3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259" autoAdjust="0"/>
  </p:normalViewPr>
  <p:slideViewPr>
    <p:cSldViewPr showGuides="1">
      <p:cViewPr varScale="1">
        <p:scale>
          <a:sx n="89" d="100"/>
          <a:sy n="89" d="100"/>
        </p:scale>
        <p:origin x="438"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60" d="100"/>
          <a:sy n="60" d="100"/>
        </p:scale>
        <p:origin x="3278"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1638" cy="492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4925" y="0"/>
            <a:ext cx="2940050" cy="492125"/>
          </a:xfrm>
          <a:prstGeom prst="rect">
            <a:avLst/>
          </a:prstGeom>
        </p:spPr>
        <p:txBody>
          <a:bodyPr vert="horz" lIns="91440" tIns="45720" rIns="91440" bIns="45720" rtlCol="0"/>
          <a:lstStyle>
            <a:lvl1pPr algn="r">
              <a:defRPr sz="1200"/>
            </a:lvl1pPr>
          </a:lstStyle>
          <a:p>
            <a:fld id="{FB8A2183-48AF-45FF-906C-A8A5C4C06888}" type="datetimeFigureOut">
              <a:rPr lang="en-US" smtClean="0"/>
              <a:t>7/20/2022</a:t>
            </a:fld>
            <a:endParaRPr lang="en-US"/>
          </a:p>
        </p:txBody>
      </p:sp>
      <p:sp>
        <p:nvSpPr>
          <p:cNvPr id="4" name="Footer Placeholder 3"/>
          <p:cNvSpPr>
            <a:spLocks noGrp="1"/>
          </p:cNvSpPr>
          <p:nvPr>
            <p:ph type="ftr" sz="quarter" idx="2"/>
          </p:nvPr>
        </p:nvSpPr>
        <p:spPr>
          <a:xfrm>
            <a:off x="0" y="9361488"/>
            <a:ext cx="2941638" cy="4937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4925" y="9361488"/>
            <a:ext cx="2940050" cy="493712"/>
          </a:xfrm>
          <a:prstGeom prst="rect">
            <a:avLst/>
          </a:prstGeom>
        </p:spPr>
        <p:txBody>
          <a:bodyPr vert="horz" lIns="91440" tIns="45720" rIns="91440" bIns="45720" rtlCol="0" anchor="b"/>
          <a:lstStyle>
            <a:lvl1pPr algn="r">
              <a:defRPr sz="1200"/>
            </a:lvl1pPr>
          </a:lstStyle>
          <a:p>
            <a:fld id="{2692BD94-D1B6-4A31-A512-366E7FEF67D4}" type="slidenum">
              <a:rPr lang="en-US" smtClean="0"/>
              <a:t>‹#›</a:t>
            </a:fld>
            <a:endParaRPr lang="en-US"/>
          </a:p>
        </p:txBody>
      </p:sp>
    </p:spTree>
    <p:extLst>
      <p:ext uri="{BB962C8B-B14F-4D97-AF65-F5344CB8AC3E}">
        <p14:creationId xmlns:p14="http://schemas.microsoft.com/office/powerpoint/2010/main" val="2375482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1" y="0"/>
            <a:ext cx="6786563" cy="9856788"/>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3074" name="Text Box 2"/>
          <p:cNvSpPr txBox="1">
            <a:spLocks noChangeArrowheads="1"/>
          </p:cNvSpPr>
          <p:nvPr/>
        </p:nvSpPr>
        <p:spPr bwMode="auto">
          <a:xfrm>
            <a:off x="-1587" y="1"/>
            <a:ext cx="2940051"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3075" name="Text Box 3"/>
          <p:cNvSpPr txBox="1">
            <a:spLocks noChangeArrowheads="1"/>
          </p:cNvSpPr>
          <p:nvPr/>
        </p:nvSpPr>
        <p:spPr bwMode="auto">
          <a:xfrm>
            <a:off x="3844925" y="1"/>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3076" name="Rectangle 4"/>
          <p:cNvSpPr>
            <a:spLocks noGrp="1" noRot="1" noChangeAspect="1" noChangeArrowheads="1"/>
          </p:cNvSpPr>
          <p:nvPr>
            <p:ph type="sldImg"/>
          </p:nvPr>
        </p:nvSpPr>
        <p:spPr bwMode="auto">
          <a:xfrm>
            <a:off x="936625" y="746125"/>
            <a:ext cx="4908550" cy="3681413"/>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903289" y="4681539"/>
            <a:ext cx="4975225" cy="443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t" anchorCtr="0" compatLnSpc="1">
            <a:prstTxWarp prst="textNoShape">
              <a:avLst/>
            </a:prstTxWarp>
          </a:bodyPr>
          <a:lstStyle/>
          <a:p>
            <a:pPr lvl="0"/>
            <a:endParaRPr lang="en-US"/>
          </a:p>
        </p:txBody>
      </p:sp>
      <p:sp>
        <p:nvSpPr>
          <p:cNvPr id="3078" name="Text Box 6"/>
          <p:cNvSpPr txBox="1">
            <a:spLocks noChangeArrowheads="1"/>
          </p:cNvSpPr>
          <p:nvPr/>
        </p:nvSpPr>
        <p:spPr bwMode="auto">
          <a:xfrm>
            <a:off x="-1587" y="9363075"/>
            <a:ext cx="2940051"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3079" name="Rectangle 7"/>
          <p:cNvSpPr>
            <a:spLocks noGrp="1" noChangeArrowheads="1"/>
          </p:cNvSpPr>
          <p:nvPr>
            <p:ph type="sldNum"/>
          </p:nvPr>
        </p:nvSpPr>
        <p:spPr bwMode="auto">
          <a:xfrm>
            <a:off x="3844925" y="9363075"/>
            <a:ext cx="293846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80" tIns="0" rIns="19080" bIns="0" numCol="1" anchor="b" anchorCtr="0" compatLnSpc="1">
            <a:prstTxWarp prst="textNoShape">
              <a:avLst/>
            </a:prstTxWarp>
          </a:bodyPr>
          <a:lstStyle>
            <a:lvl1pPr algn="r" eaLnBrk="1">
              <a:tabLst>
                <a:tab pos="723900" algn="l"/>
                <a:tab pos="1447800" algn="l"/>
                <a:tab pos="2171700" algn="l"/>
                <a:tab pos="2895600" algn="l"/>
              </a:tabLst>
              <a:defRPr sz="1000" i="1">
                <a:solidFill>
                  <a:srgbClr val="000000"/>
                </a:solidFill>
                <a:latin typeface="Arial" charset="0"/>
                <a:ea typeface="Lucida Sans Unicode" charset="0"/>
                <a:cs typeface="Lucida Sans Unicode" charset="0"/>
              </a:defRPr>
            </a:lvl1pPr>
          </a:lstStyle>
          <a:p>
            <a:fld id="{1F3B7F6F-2F61-4022-8279-85D092FC66D6}" type="slidenum">
              <a:rPr lang="en-GB"/>
              <a:pPr/>
              <a:t>‹#›</a:t>
            </a:fld>
            <a:endParaRPr lang="en-GB"/>
          </a:p>
        </p:txBody>
      </p:sp>
    </p:spTree>
    <p:extLst>
      <p:ext uri="{BB962C8B-B14F-4D97-AF65-F5344CB8AC3E}">
        <p14:creationId xmlns:p14="http://schemas.microsoft.com/office/powerpoint/2010/main" val="26014439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BDCE9DC-906E-4390-98D5-C5B8905FD984}" type="slidenum">
              <a:rPr lang="en-GB"/>
              <a:pPr/>
              <a:t>1</a:t>
            </a:fld>
            <a:endParaRPr lang="en-GB"/>
          </a:p>
        </p:txBody>
      </p:sp>
      <p:sp>
        <p:nvSpPr>
          <p:cNvPr id="4710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7F639300-9DA4-4FD0-ADAA-D618B915F3AF}" type="slidenum">
              <a:rPr lang="en-GB" sz="1000" i="1">
                <a:latin typeface="Arial" charset="0"/>
              </a:rPr>
              <a:pPr algn="r"/>
              <a:t>1</a:t>
            </a:fld>
            <a:endParaRPr lang="en-GB" sz="1000" i="1">
              <a:latin typeface="Arial" charset="0"/>
            </a:endParaRPr>
          </a:p>
        </p:txBody>
      </p:sp>
      <p:sp>
        <p:nvSpPr>
          <p:cNvPr id="4710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47107" name="Rectangle 3"/>
          <p:cNvSpPr txBox="1">
            <a:spLocks noGrp="1" noChangeArrowheads="1"/>
          </p:cNvSpPr>
          <p:nvPr>
            <p:ph type="body"/>
          </p:nvPr>
        </p:nvSpPr>
        <p:spPr bwMode="auto">
          <a:xfrm>
            <a:off x="903288" y="4681538"/>
            <a:ext cx="4976812" cy="4437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904472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1443154-DBAB-4B7C-B4D7-69C12EB759C6}" type="slidenum">
              <a:rPr lang="en-GB"/>
              <a:pPr/>
              <a:t>10</a:t>
            </a:fld>
            <a:endParaRPr lang="en-GB"/>
          </a:p>
        </p:txBody>
      </p:sp>
      <p:sp>
        <p:nvSpPr>
          <p:cNvPr id="5734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E305D14D-0F6D-4A1F-97CD-59EC831B2D0F}" type="slidenum">
              <a:rPr lang="en-GB" sz="1000" i="1">
                <a:latin typeface="Arial" charset="0"/>
              </a:rPr>
              <a:pPr algn="r"/>
              <a:t>10</a:t>
            </a:fld>
            <a:endParaRPr lang="en-GB" sz="1000" i="1">
              <a:latin typeface="Arial" charset="0"/>
            </a:endParaRPr>
          </a:p>
        </p:txBody>
      </p:sp>
      <p:sp>
        <p:nvSpPr>
          <p:cNvPr id="5734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7347"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255762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6EEE13D-AF19-4F15-9623-AB16C9BEB3FD}" type="slidenum">
              <a:rPr lang="en-GB"/>
              <a:pPr/>
              <a:t>11</a:t>
            </a:fld>
            <a:endParaRPr lang="en-GB"/>
          </a:p>
        </p:txBody>
      </p:sp>
      <p:sp>
        <p:nvSpPr>
          <p:cNvPr id="5836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76A54D4C-95A4-447B-A387-77A9843EEE06}" type="slidenum">
              <a:rPr lang="en-GB" sz="1000" i="1">
                <a:latin typeface="Arial" charset="0"/>
              </a:rPr>
              <a:pPr algn="r"/>
              <a:t>11</a:t>
            </a:fld>
            <a:endParaRPr lang="en-GB" sz="1000" i="1">
              <a:latin typeface="Arial" charset="0"/>
            </a:endParaRPr>
          </a:p>
        </p:txBody>
      </p:sp>
      <p:sp>
        <p:nvSpPr>
          <p:cNvPr id="5837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8371"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133488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6C25FD7-A634-486D-A364-66199E50FB5B}" type="slidenum">
              <a:rPr lang="en-GB"/>
              <a:pPr/>
              <a:t>12</a:t>
            </a:fld>
            <a:endParaRPr lang="en-GB"/>
          </a:p>
        </p:txBody>
      </p:sp>
      <p:sp>
        <p:nvSpPr>
          <p:cNvPr id="59393"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677D8032-BFA6-4980-B45C-DE07DED89422}" type="slidenum">
              <a:rPr lang="en-GB" sz="1000" i="1">
                <a:latin typeface="Arial" charset="0"/>
              </a:rPr>
              <a:pPr algn="r"/>
              <a:t>12</a:t>
            </a:fld>
            <a:endParaRPr lang="en-GB" sz="1000" i="1">
              <a:latin typeface="Arial" charset="0"/>
            </a:endParaRPr>
          </a:p>
        </p:txBody>
      </p:sp>
      <p:sp>
        <p:nvSpPr>
          <p:cNvPr id="59394"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9395"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593772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33FB46E-5C48-4C12-B20C-585D976D3F5E}" type="slidenum">
              <a:rPr lang="en-GB"/>
              <a:pPr/>
              <a:t>13</a:t>
            </a:fld>
            <a:endParaRPr lang="en-GB"/>
          </a:p>
        </p:txBody>
      </p:sp>
      <p:sp>
        <p:nvSpPr>
          <p:cNvPr id="60417"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43BFC20B-C44B-4C7D-B15E-76B659A1F06C}" type="slidenum">
              <a:rPr lang="en-GB" sz="1000" i="1">
                <a:latin typeface="Arial" charset="0"/>
              </a:rPr>
              <a:pPr algn="r"/>
              <a:t>13</a:t>
            </a:fld>
            <a:endParaRPr lang="en-GB" sz="1000" i="1">
              <a:latin typeface="Arial" charset="0"/>
            </a:endParaRPr>
          </a:p>
        </p:txBody>
      </p:sp>
      <p:sp>
        <p:nvSpPr>
          <p:cNvPr id="60418"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0419"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889137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06628D3-60BD-49F8-A554-349ED2498B1D}" type="slidenum">
              <a:rPr lang="en-GB"/>
              <a:pPr/>
              <a:t>14</a:t>
            </a:fld>
            <a:endParaRPr lang="en-GB"/>
          </a:p>
        </p:txBody>
      </p:sp>
      <p:sp>
        <p:nvSpPr>
          <p:cNvPr id="6144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611B2B32-FE54-4DFB-87BA-A2C456FF7720}" type="slidenum">
              <a:rPr lang="en-GB" sz="1000" i="1">
                <a:latin typeface="Arial" charset="0"/>
              </a:rPr>
              <a:pPr algn="r"/>
              <a:t>14</a:t>
            </a:fld>
            <a:endParaRPr lang="en-GB" sz="1000" i="1">
              <a:latin typeface="Arial" charset="0"/>
            </a:endParaRPr>
          </a:p>
        </p:txBody>
      </p:sp>
      <p:sp>
        <p:nvSpPr>
          <p:cNvPr id="6144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144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619493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70B73-990D-4BCA-9E48-D0AE26883A11}" type="slidenum">
              <a:rPr lang="en-GB"/>
              <a:pPr/>
              <a:t>15</a:t>
            </a:fld>
            <a:endParaRPr lang="en-GB"/>
          </a:p>
        </p:txBody>
      </p:sp>
      <p:sp>
        <p:nvSpPr>
          <p:cNvPr id="6246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B0749EDB-7CA6-4298-A81B-464F961BDC6A}" type="slidenum">
              <a:rPr lang="en-GB" sz="1000" i="1">
                <a:latin typeface="Arial" charset="0"/>
              </a:rPr>
              <a:pPr algn="r"/>
              <a:t>15</a:t>
            </a:fld>
            <a:endParaRPr lang="en-GB" sz="1000" i="1">
              <a:latin typeface="Arial" charset="0"/>
            </a:endParaRPr>
          </a:p>
        </p:txBody>
      </p:sp>
      <p:sp>
        <p:nvSpPr>
          <p:cNvPr id="6246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2467"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In</a:t>
            </a:r>
            <a:r>
              <a:rPr lang="en-US" baseline="0" dirty="0"/>
              <a:t> this example, the shared folders are on the Windows Server (IP address: 192.168.1.1) and can be accessed using \\192.168.1.1</a:t>
            </a:r>
            <a:endParaRPr lang="en-US" dirty="0"/>
          </a:p>
        </p:txBody>
      </p:sp>
    </p:spTree>
    <p:extLst>
      <p:ext uri="{BB962C8B-B14F-4D97-AF65-F5344CB8AC3E}">
        <p14:creationId xmlns:p14="http://schemas.microsoft.com/office/powerpoint/2010/main" val="1829297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130DFD1-BE38-4FA6-932F-26C516CBAA5D}" type="slidenum">
              <a:rPr lang="en-GB"/>
              <a:pPr/>
              <a:t>16</a:t>
            </a:fld>
            <a:endParaRPr lang="en-GB"/>
          </a:p>
        </p:txBody>
      </p:sp>
      <p:sp>
        <p:nvSpPr>
          <p:cNvPr id="6348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A150D41C-F4B8-400E-B6F5-7D339F936F63}" type="slidenum">
              <a:rPr lang="en-GB" sz="1000" i="1">
                <a:latin typeface="Arial" charset="0"/>
              </a:rPr>
              <a:pPr algn="r"/>
              <a:t>16</a:t>
            </a:fld>
            <a:endParaRPr lang="en-GB" sz="1000" i="1">
              <a:latin typeface="Arial" charset="0"/>
            </a:endParaRPr>
          </a:p>
        </p:txBody>
      </p:sp>
      <p:sp>
        <p:nvSpPr>
          <p:cNvPr id="6349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3491"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066819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33D2D10-061B-4B49-B2AD-D0F2D0663A6C}" type="slidenum">
              <a:rPr lang="en-GB"/>
              <a:pPr/>
              <a:t>17</a:t>
            </a:fld>
            <a:endParaRPr lang="en-GB"/>
          </a:p>
        </p:txBody>
      </p:sp>
      <p:sp>
        <p:nvSpPr>
          <p:cNvPr id="64513"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0BF9E7C3-9A60-4879-91B1-793D9AD1C7E9}" type="slidenum">
              <a:rPr lang="en-GB" sz="1000" i="1">
                <a:latin typeface="Arial" charset="0"/>
              </a:rPr>
              <a:pPr algn="r"/>
              <a:t>17</a:t>
            </a:fld>
            <a:endParaRPr lang="en-GB" sz="1000" i="1">
              <a:latin typeface="Arial" charset="0"/>
            </a:endParaRPr>
          </a:p>
        </p:txBody>
      </p:sp>
      <p:sp>
        <p:nvSpPr>
          <p:cNvPr id="64514"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4515"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81115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477E9A0-F889-452E-AFA8-E8923DC3172B}" type="slidenum">
              <a:rPr lang="en-GB"/>
              <a:pPr/>
              <a:t>18</a:t>
            </a:fld>
            <a:endParaRPr lang="en-GB"/>
          </a:p>
        </p:txBody>
      </p:sp>
      <p:sp>
        <p:nvSpPr>
          <p:cNvPr id="65537"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540BB6AF-2BBF-48CB-8DAF-539664714645}" type="slidenum">
              <a:rPr lang="en-GB" sz="1000" i="1">
                <a:latin typeface="Arial" charset="0"/>
              </a:rPr>
              <a:pPr algn="r"/>
              <a:t>18</a:t>
            </a:fld>
            <a:endParaRPr lang="en-GB" sz="1000" i="1">
              <a:latin typeface="Arial" charset="0"/>
            </a:endParaRPr>
          </a:p>
        </p:txBody>
      </p:sp>
      <p:sp>
        <p:nvSpPr>
          <p:cNvPr id="65538"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5539"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654088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E15D17B-38C7-4988-AD0C-3CE365B9B380}" type="slidenum">
              <a:rPr lang="en-GB"/>
              <a:pPr/>
              <a:t>19</a:t>
            </a:fld>
            <a:endParaRPr lang="en-GB"/>
          </a:p>
        </p:txBody>
      </p:sp>
      <p:sp>
        <p:nvSpPr>
          <p:cNvPr id="6656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465ED6A6-F1F2-4B29-A1FA-5CF4BB31B03F}" type="slidenum">
              <a:rPr lang="en-GB" sz="1000" i="1">
                <a:latin typeface="Arial" charset="0"/>
              </a:rPr>
              <a:pPr algn="r"/>
              <a:t>19</a:t>
            </a:fld>
            <a:endParaRPr lang="en-GB" sz="1000" i="1">
              <a:latin typeface="Arial" charset="0"/>
            </a:endParaRPr>
          </a:p>
        </p:txBody>
      </p:sp>
      <p:sp>
        <p:nvSpPr>
          <p:cNvPr id="6656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656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SG" dirty="0">
                <a:effectLst/>
              </a:rPr>
              <a:t>Share permissions are often used for managing computers with FAT32 file systems, or other computers that do not use the NTFS file system.</a:t>
            </a:r>
            <a:endParaRPr lang="en-US" dirty="0"/>
          </a:p>
        </p:txBody>
      </p:sp>
    </p:spTree>
    <p:extLst>
      <p:ext uri="{BB962C8B-B14F-4D97-AF65-F5344CB8AC3E}">
        <p14:creationId xmlns:p14="http://schemas.microsoft.com/office/powerpoint/2010/main" val="1844566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16C4475-F43E-405B-BA67-F4073156DBEE}" type="slidenum">
              <a:rPr lang="en-GB"/>
              <a:pPr/>
              <a:t>2</a:t>
            </a:fld>
            <a:endParaRPr lang="en-GB"/>
          </a:p>
        </p:txBody>
      </p:sp>
      <p:sp>
        <p:nvSpPr>
          <p:cNvPr id="48129" name="Rectangle 1"/>
          <p:cNvSpPr txBox="1">
            <a:spLocks noGrp="1" noRot="1" noChangeAspect="1" noChangeArrowheads="1"/>
          </p:cNvSpPr>
          <p:nvPr>
            <p:ph type="sldImg"/>
          </p:nvPr>
        </p:nvSpPr>
        <p:spPr bwMode="auto">
          <a:xfrm>
            <a:off x="936625" y="746125"/>
            <a:ext cx="4910138" cy="3683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p:cNvSpPr txBox="1">
            <a:spLocks noGrp="1" noChangeArrowheads="1"/>
          </p:cNvSpPr>
          <p:nvPr>
            <p:ph type="body" idx="1"/>
          </p:nvPr>
        </p:nvSpPr>
        <p:spPr bwMode="auto">
          <a:xfrm>
            <a:off x="903288" y="4681538"/>
            <a:ext cx="4976812" cy="4529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160777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A2E5D52-D76F-46DB-AEB4-3341C2565479}" type="slidenum">
              <a:rPr lang="en-GB"/>
              <a:pPr/>
              <a:t>20</a:t>
            </a:fld>
            <a:endParaRPr lang="en-GB"/>
          </a:p>
        </p:txBody>
      </p:sp>
      <p:sp>
        <p:nvSpPr>
          <p:cNvPr id="6758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21D61988-2148-4115-8E45-A775D83C7D6C}" type="slidenum">
              <a:rPr lang="en-GB" sz="1000" i="1">
                <a:latin typeface="Arial" charset="0"/>
              </a:rPr>
              <a:pPr algn="r"/>
              <a:t>20</a:t>
            </a:fld>
            <a:endParaRPr lang="en-GB" sz="1000" i="1">
              <a:latin typeface="Arial" charset="0"/>
            </a:endParaRPr>
          </a:p>
        </p:txBody>
      </p:sp>
      <p:sp>
        <p:nvSpPr>
          <p:cNvPr id="6758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7587"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a:t>“Read” similar to NTFS’s “Read and Execute” in </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baseline="0" dirty="0"/>
              <a:t>“Change” similar to </a:t>
            </a:r>
            <a:r>
              <a:rPr kumimoji="0" lang="en-US" sz="1200" b="0" i="0" u="none" strike="noStrike" kern="1200" cap="none" spc="0" normalizeH="0" baseline="0" noProof="0" dirty="0">
                <a:ln>
                  <a:noFill/>
                </a:ln>
                <a:solidFill>
                  <a:srgbClr val="000000"/>
                </a:solidFill>
                <a:effectLst/>
                <a:uLnTx/>
                <a:uFillTx/>
                <a:latin typeface="Times New Roman" pitchFamily="16" charset="0"/>
                <a:ea typeface="+mn-ea"/>
                <a:cs typeface="+mn-cs"/>
              </a:rPr>
              <a:t>NTFS’s </a:t>
            </a:r>
            <a:r>
              <a:rPr lang="en-US" baseline="0" dirty="0"/>
              <a:t>“Modify”</a:t>
            </a:r>
            <a:endParaRPr lang="en-US" dirty="0"/>
          </a:p>
        </p:txBody>
      </p:sp>
    </p:spTree>
    <p:extLst>
      <p:ext uri="{BB962C8B-B14F-4D97-AF65-F5344CB8AC3E}">
        <p14:creationId xmlns:p14="http://schemas.microsoft.com/office/powerpoint/2010/main" val="741012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CE0BCE9-F788-4CD4-9329-0BA14E7A6CE3}" type="slidenum">
              <a:rPr lang="en-GB"/>
              <a:pPr/>
              <a:t>21</a:t>
            </a:fld>
            <a:endParaRPr lang="en-GB"/>
          </a:p>
        </p:txBody>
      </p:sp>
      <p:sp>
        <p:nvSpPr>
          <p:cNvPr id="6860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D094A284-89C1-430D-9EE5-CE314C791BE0}" type="slidenum">
              <a:rPr lang="en-GB" sz="1000" i="1">
                <a:latin typeface="Arial" charset="0"/>
              </a:rPr>
              <a:pPr algn="r"/>
              <a:t>21</a:t>
            </a:fld>
            <a:endParaRPr lang="en-GB" sz="1000" i="1">
              <a:latin typeface="Arial" charset="0"/>
            </a:endParaRPr>
          </a:p>
        </p:txBody>
      </p:sp>
      <p:sp>
        <p:nvSpPr>
          <p:cNvPr id="6861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68611"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990971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5CA9D6D-58D1-4B93-9433-80E9067C18BA}" type="slidenum">
              <a:rPr lang="en-GB"/>
              <a:pPr/>
              <a:t>22</a:t>
            </a:fld>
            <a:endParaRPr lang="en-GB"/>
          </a:p>
        </p:txBody>
      </p:sp>
      <p:sp>
        <p:nvSpPr>
          <p:cNvPr id="69633" name="Rectangle 1"/>
          <p:cNvSpPr txBox="1">
            <a:spLocks noGrp="1" noRot="1" noChangeAspect="1" noChangeArrowheads="1"/>
          </p:cNvSpPr>
          <p:nvPr>
            <p:ph type="sldImg"/>
          </p:nvPr>
        </p:nvSpPr>
        <p:spPr bwMode="auto">
          <a:xfrm>
            <a:off x="936625" y="746125"/>
            <a:ext cx="4910138" cy="3683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903288" y="4681538"/>
            <a:ext cx="4976812" cy="4529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SG" dirty="0"/>
              <a:t>The final access permissions on a shared folder are determined by taking into consideration both the share permissions and the NTFS permissions entries. The more restrictive permissions are then applied.</a:t>
            </a:r>
            <a:endParaRPr lang="en-US" dirty="0"/>
          </a:p>
        </p:txBody>
      </p:sp>
    </p:spTree>
    <p:extLst>
      <p:ext uri="{BB962C8B-B14F-4D97-AF65-F5344CB8AC3E}">
        <p14:creationId xmlns:p14="http://schemas.microsoft.com/office/powerpoint/2010/main" val="1029197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57ED171-366F-44E8-A1D1-40256B727284}" type="slidenum">
              <a:rPr lang="en-GB"/>
              <a:pPr/>
              <a:t>23</a:t>
            </a:fld>
            <a:endParaRPr lang="en-GB"/>
          </a:p>
        </p:txBody>
      </p:sp>
      <p:sp>
        <p:nvSpPr>
          <p:cNvPr id="70657" name="Rectangle 1"/>
          <p:cNvSpPr txBox="1">
            <a:spLocks noGrp="1" noRot="1" noChangeAspect="1" noChangeArrowheads="1"/>
          </p:cNvSpPr>
          <p:nvPr>
            <p:ph type="sldImg"/>
          </p:nvPr>
        </p:nvSpPr>
        <p:spPr bwMode="auto">
          <a:xfrm>
            <a:off x="936625" y="746125"/>
            <a:ext cx="4910138" cy="3683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p:cNvSpPr txBox="1">
            <a:spLocks noGrp="1" noChangeArrowheads="1"/>
          </p:cNvSpPr>
          <p:nvPr>
            <p:ph type="body" idx="1"/>
          </p:nvPr>
        </p:nvSpPr>
        <p:spPr bwMode="auto">
          <a:xfrm>
            <a:off x="903288" y="4681538"/>
            <a:ext cx="4976812" cy="4529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918660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B603360-3624-43ED-826E-0C65820F68A8}" type="slidenum">
              <a:rPr lang="en-GB"/>
              <a:pPr/>
              <a:t>24</a:t>
            </a:fld>
            <a:endParaRPr lang="en-GB"/>
          </a:p>
        </p:txBody>
      </p:sp>
      <p:sp>
        <p:nvSpPr>
          <p:cNvPr id="7168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2AD0AACC-F994-4C4B-9349-15C34119E096}" type="slidenum">
              <a:rPr lang="en-GB" sz="1000" i="1">
                <a:latin typeface="Arial" charset="0"/>
              </a:rPr>
              <a:pPr algn="r"/>
              <a:t>24</a:t>
            </a:fld>
            <a:endParaRPr lang="en-GB" sz="1000" i="1">
              <a:latin typeface="Arial" charset="0"/>
            </a:endParaRPr>
          </a:p>
        </p:txBody>
      </p:sp>
      <p:sp>
        <p:nvSpPr>
          <p:cNvPr id="7168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168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878830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F053555-04EF-4925-A127-97FB9CA47CD4}" type="slidenum">
              <a:rPr lang="en-GB"/>
              <a:pPr/>
              <a:t>25</a:t>
            </a:fld>
            <a:endParaRPr lang="en-GB"/>
          </a:p>
        </p:txBody>
      </p:sp>
      <p:sp>
        <p:nvSpPr>
          <p:cNvPr id="7270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C41C36C8-6ABD-463A-9C71-C7F7CA0B70FC}" type="slidenum">
              <a:rPr lang="en-GB" sz="1000" i="1">
                <a:latin typeface="Arial" charset="0"/>
              </a:rPr>
              <a:pPr algn="r"/>
              <a:t>25</a:t>
            </a:fld>
            <a:endParaRPr lang="en-GB" sz="1000" i="1">
              <a:latin typeface="Arial" charset="0"/>
            </a:endParaRPr>
          </a:p>
        </p:txBody>
      </p:sp>
      <p:sp>
        <p:nvSpPr>
          <p:cNvPr id="7270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2707" name="Text Box 3"/>
          <p:cNvSpPr txBox="1">
            <a:spLocks noGrp="1" noChangeArrowheads="1"/>
          </p:cNvSpPr>
          <p:nvPr>
            <p:ph type="body"/>
          </p:nvPr>
        </p:nvSpPr>
        <p:spPr bwMode="auto">
          <a:xfrm>
            <a:off x="903288" y="4681539"/>
            <a:ext cx="4976812" cy="443547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880" tIns="46440" rIns="92880" bIns="4644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spcBef>
                <a:spcPts val="450"/>
              </a:spcBef>
            </a:pPr>
            <a:r>
              <a:rPr lang="en-US" dirty="0">
                <a:latin typeface="Arial" charset="0"/>
                <a:ea typeface="MS Gothic" charset="-128"/>
              </a:rPr>
              <a:t>In the lab,</a:t>
            </a:r>
            <a:r>
              <a:rPr lang="en-US" baseline="0" dirty="0">
                <a:latin typeface="Arial" charset="0"/>
                <a:ea typeface="MS Gothic" charset="-128"/>
              </a:rPr>
              <a:t> use \\WinSvr2012R2 or \\172.16.9.1</a:t>
            </a:r>
            <a:endParaRPr lang="en-US" dirty="0">
              <a:latin typeface="Arial" charset="0"/>
              <a:ea typeface="MS Gothic" charset="-128"/>
            </a:endParaRPr>
          </a:p>
        </p:txBody>
      </p:sp>
    </p:spTree>
    <p:extLst>
      <p:ext uri="{BB962C8B-B14F-4D97-AF65-F5344CB8AC3E}">
        <p14:creationId xmlns:p14="http://schemas.microsoft.com/office/powerpoint/2010/main" val="3093950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B34FA38-5DB7-4D04-8BF7-D6671ED40D98}" type="slidenum">
              <a:rPr lang="en-GB"/>
              <a:pPr/>
              <a:t>26</a:t>
            </a:fld>
            <a:endParaRPr lang="en-GB"/>
          </a:p>
        </p:txBody>
      </p:sp>
      <p:sp>
        <p:nvSpPr>
          <p:cNvPr id="7372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D4CAB224-7BD1-4B4C-B78E-3C4829F58270}" type="slidenum">
              <a:rPr lang="en-GB" sz="1000" i="1">
                <a:latin typeface="Arial" charset="0"/>
              </a:rPr>
              <a:pPr algn="r"/>
              <a:t>26</a:t>
            </a:fld>
            <a:endParaRPr lang="en-GB" sz="1000" i="1">
              <a:latin typeface="Arial" charset="0"/>
            </a:endParaRPr>
          </a:p>
        </p:txBody>
      </p:sp>
      <p:sp>
        <p:nvSpPr>
          <p:cNvPr id="7373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3731"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875910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E0961D1-AADB-4979-878F-7C892DFE2E64}" type="slidenum">
              <a:rPr lang="en-GB"/>
              <a:pPr/>
              <a:t>27</a:t>
            </a:fld>
            <a:endParaRPr lang="en-GB"/>
          </a:p>
        </p:txBody>
      </p:sp>
      <p:sp>
        <p:nvSpPr>
          <p:cNvPr id="75777"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8B859F40-529D-4DFC-819A-6ACD48885860}" type="slidenum">
              <a:rPr lang="en-GB" sz="1000" i="1">
                <a:latin typeface="Arial" charset="0"/>
              </a:rPr>
              <a:pPr algn="r"/>
              <a:t>27</a:t>
            </a:fld>
            <a:endParaRPr lang="en-GB" sz="1000" i="1">
              <a:latin typeface="Arial" charset="0"/>
            </a:endParaRPr>
          </a:p>
        </p:txBody>
      </p:sp>
      <p:sp>
        <p:nvSpPr>
          <p:cNvPr id="75778"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5779"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286638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DAA9C17D-46A1-4FA6-9E1D-3607E6B7B519}" type="slidenum">
              <a:rPr lang="en-GB"/>
              <a:pPr/>
              <a:t>28</a:t>
            </a:fld>
            <a:endParaRPr lang="en-GB"/>
          </a:p>
        </p:txBody>
      </p:sp>
      <p:sp>
        <p:nvSpPr>
          <p:cNvPr id="7680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F47DDB38-3034-4021-AC78-CEC8DB1C0F26}" type="slidenum">
              <a:rPr lang="en-GB" sz="1000" i="1">
                <a:latin typeface="Arial" charset="0"/>
              </a:rPr>
              <a:pPr algn="r"/>
              <a:t>28</a:t>
            </a:fld>
            <a:endParaRPr lang="en-GB" sz="1000" i="1">
              <a:latin typeface="Arial" charset="0"/>
            </a:endParaRPr>
          </a:p>
        </p:txBody>
      </p:sp>
      <p:sp>
        <p:nvSpPr>
          <p:cNvPr id="7680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680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454304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9FCF8AC-01AE-4B09-A49B-87B190EE1B22}" type="slidenum">
              <a:rPr lang="en-GB"/>
              <a:pPr/>
              <a:t>29</a:t>
            </a:fld>
            <a:endParaRPr lang="en-GB"/>
          </a:p>
        </p:txBody>
      </p:sp>
      <p:sp>
        <p:nvSpPr>
          <p:cNvPr id="7884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BBC26BB2-4877-44E5-B0A6-C60B84B476C9}" type="slidenum">
              <a:rPr lang="en-GB" sz="1000" i="1">
                <a:latin typeface="Arial" charset="0"/>
              </a:rPr>
              <a:pPr algn="r"/>
              <a:t>29</a:t>
            </a:fld>
            <a:endParaRPr lang="en-GB" sz="1000" i="1">
              <a:latin typeface="Arial" charset="0"/>
            </a:endParaRPr>
          </a:p>
        </p:txBody>
      </p:sp>
      <p:sp>
        <p:nvSpPr>
          <p:cNvPr id="7885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8851" name="Text Box 3"/>
          <p:cNvSpPr txBox="1">
            <a:spLocks noGrp="1" noChangeArrowheads="1"/>
          </p:cNvSpPr>
          <p:nvPr>
            <p:ph type="body"/>
          </p:nvPr>
        </p:nvSpPr>
        <p:spPr bwMode="auto">
          <a:xfrm>
            <a:off x="903288" y="4681539"/>
            <a:ext cx="4976812" cy="4435475"/>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880" tIns="46440" rIns="92880" bIns="4644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pPr algn="just">
              <a:spcBef>
                <a:spcPts val="450"/>
              </a:spcBef>
            </a:pPr>
            <a:endParaRPr lang="en-US" dirty="0">
              <a:latin typeface="Arial" charset="0"/>
              <a:ea typeface="MS Gothic" charset="-128"/>
            </a:endParaRPr>
          </a:p>
        </p:txBody>
      </p:sp>
    </p:spTree>
    <p:extLst>
      <p:ext uri="{BB962C8B-B14F-4D97-AF65-F5344CB8AC3E}">
        <p14:creationId xmlns:p14="http://schemas.microsoft.com/office/powerpoint/2010/main" val="2650904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4DFA263-52F1-4CD5-8422-59011CEF6888}" type="slidenum">
              <a:rPr lang="en-GB"/>
              <a:pPr/>
              <a:t>3</a:t>
            </a:fld>
            <a:endParaRPr lang="en-GB"/>
          </a:p>
        </p:txBody>
      </p:sp>
      <p:sp>
        <p:nvSpPr>
          <p:cNvPr id="49153"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47B4190E-3193-4C59-A556-4EDA8C03CEF9}" type="slidenum">
              <a:rPr lang="en-GB" sz="1000" i="1">
                <a:latin typeface="Arial" charset="0"/>
              </a:rPr>
              <a:pPr algn="r"/>
              <a:t>3</a:t>
            </a:fld>
            <a:endParaRPr lang="en-GB" sz="1000" i="1">
              <a:latin typeface="Arial" charset="0"/>
            </a:endParaRPr>
          </a:p>
        </p:txBody>
      </p:sp>
      <p:sp>
        <p:nvSpPr>
          <p:cNvPr id="49154"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49155" name="Rectangle 3"/>
          <p:cNvSpPr txBox="1">
            <a:spLocks noGrp="1" noChangeArrowheads="1"/>
          </p:cNvSpPr>
          <p:nvPr>
            <p:ph type="body"/>
          </p:nvPr>
        </p:nvSpPr>
        <p:spPr bwMode="auto">
          <a:xfrm>
            <a:off x="903288" y="4681538"/>
            <a:ext cx="4976812" cy="4529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NTFS covered in OSF Module.</a:t>
            </a:r>
          </a:p>
        </p:txBody>
      </p:sp>
    </p:spTree>
    <p:extLst>
      <p:ext uri="{BB962C8B-B14F-4D97-AF65-F5344CB8AC3E}">
        <p14:creationId xmlns:p14="http://schemas.microsoft.com/office/powerpoint/2010/main" val="12291413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E13DDD4-886B-451C-86CA-69F1CE957D91}" type="slidenum">
              <a:rPr lang="en-GB"/>
              <a:pPr/>
              <a:t>30</a:t>
            </a:fld>
            <a:endParaRPr lang="en-GB"/>
          </a:p>
        </p:txBody>
      </p:sp>
      <p:sp>
        <p:nvSpPr>
          <p:cNvPr id="79873"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1C1D5AD7-0910-4DFC-BEC7-7086F2B2BF90}" type="slidenum">
              <a:rPr lang="en-GB" sz="1000" i="1">
                <a:latin typeface="Arial" charset="0"/>
              </a:rPr>
              <a:pPr algn="r"/>
              <a:t>30</a:t>
            </a:fld>
            <a:endParaRPr lang="en-GB" sz="1000" i="1">
              <a:latin typeface="Arial" charset="0"/>
            </a:endParaRPr>
          </a:p>
        </p:txBody>
      </p:sp>
      <p:sp>
        <p:nvSpPr>
          <p:cNvPr id="79874"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79875"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400822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28D7BC0-48C0-4057-93C5-DCF1076EBCA5}" type="slidenum">
              <a:rPr lang="en-GB"/>
              <a:pPr/>
              <a:t>31</a:t>
            </a:fld>
            <a:endParaRPr lang="en-GB"/>
          </a:p>
        </p:txBody>
      </p:sp>
      <p:sp>
        <p:nvSpPr>
          <p:cNvPr id="8192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CCF76346-DEE4-4DC9-A11C-E93C2887F773}" type="slidenum">
              <a:rPr lang="en-GB" sz="1000" i="1">
                <a:latin typeface="Arial" charset="0"/>
              </a:rPr>
              <a:pPr algn="r"/>
              <a:t>31</a:t>
            </a:fld>
            <a:endParaRPr lang="en-GB" sz="1000" i="1">
              <a:latin typeface="Arial" charset="0"/>
            </a:endParaRPr>
          </a:p>
        </p:txBody>
      </p:sp>
      <p:sp>
        <p:nvSpPr>
          <p:cNvPr id="8192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8192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146917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2F4E736-3F22-4AE7-8DBB-F63CCA1CE8C8}" type="slidenum">
              <a:rPr lang="en-GB"/>
              <a:pPr/>
              <a:t>32</a:t>
            </a:fld>
            <a:endParaRPr lang="en-GB"/>
          </a:p>
        </p:txBody>
      </p:sp>
      <p:sp>
        <p:nvSpPr>
          <p:cNvPr id="9830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9pPr>
          </a:lstStyle>
          <a:p>
            <a:pPr algn="r"/>
            <a:fld id="{CAB7F812-3B6E-40A1-8441-A13C709A1787}" type="slidenum">
              <a:rPr lang="en-GB" sz="1000" i="1">
                <a:latin typeface="Wingdings" pitchFamily="2" charset="2"/>
              </a:rPr>
              <a:pPr algn="r"/>
              <a:t>32</a:t>
            </a:fld>
            <a:endParaRPr lang="en-GB" sz="1000" i="1">
              <a:latin typeface="Wingdings" pitchFamily="2" charset="2"/>
            </a:endParaRPr>
          </a:p>
        </p:txBody>
      </p:sp>
      <p:sp>
        <p:nvSpPr>
          <p:cNvPr id="9830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98307" name="Rectangle 3"/>
          <p:cNvSpPr txBox="1">
            <a:spLocks noGrp="1" noChangeArrowheads="1"/>
          </p:cNvSpPr>
          <p:nvPr>
            <p:ph type="body"/>
          </p:nvPr>
        </p:nvSpPr>
        <p:spPr bwMode="auto">
          <a:xfrm>
            <a:off x="903288" y="4681538"/>
            <a:ext cx="4976812" cy="4529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20124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D8D8AB2-130E-4CB5-AD69-107046BB8DEB}" type="slidenum">
              <a:rPr lang="en-GB"/>
              <a:pPr/>
              <a:t>4</a:t>
            </a:fld>
            <a:endParaRPr lang="en-GB"/>
          </a:p>
        </p:txBody>
      </p:sp>
      <p:sp>
        <p:nvSpPr>
          <p:cNvPr id="50177"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807BE855-6379-47D1-BC41-330241DF2344}" type="slidenum">
              <a:rPr lang="en-GB" sz="1000" i="1">
                <a:latin typeface="Arial" charset="0"/>
              </a:rPr>
              <a:pPr algn="r"/>
              <a:t>4</a:t>
            </a:fld>
            <a:endParaRPr lang="en-GB" sz="1000" i="1">
              <a:latin typeface="Arial" charset="0"/>
            </a:endParaRPr>
          </a:p>
        </p:txBody>
      </p:sp>
      <p:sp>
        <p:nvSpPr>
          <p:cNvPr id="50178"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0179"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045293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8BE91D7-6641-4CB1-BCD1-9212C30FF450}" type="slidenum">
              <a:rPr lang="en-GB"/>
              <a:pPr/>
              <a:t>5</a:t>
            </a:fld>
            <a:endParaRPr lang="en-GB"/>
          </a:p>
        </p:txBody>
      </p:sp>
      <p:sp>
        <p:nvSpPr>
          <p:cNvPr id="5120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3050051D-C84A-457B-832C-2F65ECC82D02}" type="slidenum">
              <a:rPr lang="en-GB" sz="1000" i="1">
                <a:latin typeface="Arial" charset="0"/>
              </a:rPr>
              <a:pPr algn="r"/>
              <a:t>5</a:t>
            </a:fld>
            <a:endParaRPr lang="en-GB" sz="1000" i="1">
              <a:latin typeface="Arial" charset="0"/>
            </a:endParaRPr>
          </a:p>
        </p:txBody>
      </p:sp>
      <p:sp>
        <p:nvSpPr>
          <p:cNvPr id="5120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120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51055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3A6C504-5C3D-4D23-A0A8-0524368F13A1}" type="slidenum">
              <a:rPr lang="en-GB"/>
              <a:pPr/>
              <a:t>6</a:t>
            </a:fld>
            <a:endParaRPr lang="en-GB"/>
          </a:p>
        </p:txBody>
      </p:sp>
      <p:sp>
        <p:nvSpPr>
          <p:cNvPr id="52225"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7AA0575A-7973-4C14-8D6D-300A8306DF5B}" type="slidenum">
              <a:rPr lang="en-GB" sz="1000" i="1">
                <a:latin typeface="Arial" charset="0"/>
              </a:rPr>
              <a:pPr algn="r"/>
              <a:t>6</a:t>
            </a:fld>
            <a:endParaRPr lang="en-GB" sz="1000" i="1">
              <a:latin typeface="Arial" charset="0"/>
            </a:endParaRPr>
          </a:p>
        </p:txBody>
      </p:sp>
      <p:sp>
        <p:nvSpPr>
          <p:cNvPr id="52226"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2227"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SG" dirty="0"/>
              <a:t>If security permissions were inherited from a higher level you can see boxes </a:t>
            </a:r>
            <a:r>
              <a:rPr lang="en-SG" dirty="0" err="1"/>
              <a:t>grayed</a:t>
            </a:r>
            <a:r>
              <a:rPr lang="en-SG" dirty="0"/>
              <a:t> out and cannot be changed.</a:t>
            </a:r>
          </a:p>
        </p:txBody>
      </p:sp>
    </p:spTree>
    <p:extLst>
      <p:ext uri="{BB962C8B-B14F-4D97-AF65-F5344CB8AC3E}">
        <p14:creationId xmlns:p14="http://schemas.microsoft.com/office/powerpoint/2010/main" val="3333822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2D4EC2A-D1BC-4228-A8FF-9FABE1FCFA5C}" type="slidenum">
              <a:rPr lang="en-GB"/>
              <a:pPr/>
              <a:t>7</a:t>
            </a:fld>
            <a:endParaRPr lang="en-GB"/>
          </a:p>
        </p:txBody>
      </p:sp>
      <p:sp>
        <p:nvSpPr>
          <p:cNvPr id="53249"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27B20E20-F250-430A-9B20-B8BCAA5902EC}" type="slidenum">
              <a:rPr lang="en-GB" sz="1000" i="1">
                <a:latin typeface="Arial" charset="0"/>
              </a:rPr>
              <a:pPr algn="r"/>
              <a:t>7</a:t>
            </a:fld>
            <a:endParaRPr lang="en-GB" sz="1000" i="1">
              <a:latin typeface="Arial" charset="0"/>
            </a:endParaRPr>
          </a:p>
        </p:txBody>
      </p:sp>
      <p:sp>
        <p:nvSpPr>
          <p:cNvPr id="53250"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3251"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75239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DD60703-0C56-47B4-9B48-CEE659F1A196}" type="slidenum">
              <a:rPr lang="en-GB"/>
              <a:pPr/>
              <a:t>8</a:t>
            </a:fld>
            <a:endParaRPr lang="en-GB"/>
          </a:p>
        </p:txBody>
      </p:sp>
      <p:sp>
        <p:nvSpPr>
          <p:cNvPr id="55297"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0D07E47A-A8F6-423C-AB9C-7C06CDEDB679}" type="slidenum">
              <a:rPr lang="en-GB" sz="1000" i="1">
                <a:latin typeface="Arial" charset="0"/>
              </a:rPr>
              <a:pPr algn="r"/>
              <a:t>8</a:t>
            </a:fld>
            <a:endParaRPr lang="en-GB" sz="1000" i="1">
              <a:latin typeface="Arial" charset="0"/>
            </a:endParaRPr>
          </a:p>
        </p:txBody>
      </p:sp>
      <p:sp>
        <p:nvSpPr>
          <p:cNvPr id="55298"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5299"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404202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71DB56F-709F-4472-9309-7A2CECC18499}" type="slidenum">
              <a:rPr lang="en-GB"/>
              <a:pPr/>
              <a:t>9</a:t>
            </a:fld>
            <a:endParaRPr lang="en-GB"/>
          </a:p>
        </p:txBody>
      </p:sp>
      <p:sp>
        <p:nvSpPr>
          <p:cNvPr id="56321" name="Text Box 1"/>
          <p:cNvSpPr txBox="1">
            <a:spLocks noChangeArrowheads="1"/>
          </p:cNvSpPr>
          <p:nvPr/>
        </p:nvSpPr>
        <p:spPr bwMode="auto">
          <a:xfrm>
            <a:off x="3844925" y="9363075"/>
            <a:ext cx="29400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r"/>
            <a:fld id="{97C378F8-C466-4E01-87F0-1A65DEFA3481}" type="slidenum">
              <a:rPr lang="en-GB" sz="1000" i="1">
                <a:latin typeface="Arial" charset="0"/>
              </a:rPr>
              <a:pPr algn="r"/>
              <a:t>9</a:t>
            </a:fld>
            <a:endParaRPr lang="en-GB" sz="1000" i="1">
              <a:latin typeface="Arial" charset="0"/>
            </a:endParaRPr>
          </a:p>
        </p:txBody>
      </p:sp>
      <p:sp>
        <p:nvSpPr>
          <p:cNvPr id="56322" name="Text Box 2"/>
          <p:cNvSpPr txBox="1">
            <a:spLocks noChangeArrowheads="1"/>
          </p:cNvSpPr>
          <p:nvPr/>
        </p:nvSpPr>
        <p:spPr bwMode="auto">
          <a:xfrm>
            <a:off x="936625" y="746126"/>
            <a:ext cx="4910138" cy="3683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56323" name="Rectangle 3"/>
          <p:cNvSpPr txBox="1">
            <a:spLocks noGrp="1" noChangeArrowheads="1"/>
          </p:cNvSpPr>
          <p:nvPr>
            <p:ph type="body"/>
          </p:nvPr>
        </p:nvSpPr>
        <p:spPr bwMode="auto">
          <a:xfrm>
            <a:off x="903288" y="4681538"/>
            <a:ext cx="4976812" cy="4538662"/>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10039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
        <p:nvSpPr>
          <p:cNvPr id="4" name="Slide Number Placeholder 3"/>
          <p:cNvSpPr>
            <a:spLocks noGrp="1"/>
          </p:cNvSpPr>
          <p:nvPr>
            <p:ph type="sldNum" idx="10"/>
          </p:nvPr>
        </p:nvSpPr>
        <p:spPr>
          <a:xfrm>
            <a:off x="6705600" y="6246813"/>
            <a:ext cx="1903413" cy="457200"/>
          </a:xfrm>
          <a:prstGeom prst="rect">
            <a:avLst/>
          </a:prstGeom>
        </p:spPr>
        <p:txBody>
          <a:bodyPr/>
          <a:lstStyle>
            <a:lvl1pPr>
              <a:defRPr/>
            </a:lvl1pPr>
          </a:lstStyle>
          <a:p>
            <a:r>
              <a:rPr lang="en-US" dirty="0"/>
              <a:t>  Lecture 12</a:t>
            </a:r>
            <a:br>
              <a:rPr lang="en-US" dirty="0"/>
            </a:br>
            <a:r>
              <a:rPr lang="en-US" dirty="0"/>
              <a:t> Slide </a:t>
            </a:r>
            <a:fld id="{0E7BF2EC-BC91-41A0-9385-E8792439D951}" type="slidenum">
              <a:rPr lang="en-US" smtClean="0"/>
              <a:pPr/>
              <a:t>‹#›</a:t>
            </a:fld>
            <a:endParaRPr lang="en-US" dirty="0"/>
          </a:p>
        </p:txBody>
      </p:sp>
    </p:spTree>
    <p:extLst>
      <p:ext uri="{BB962C8B-B14F-4D97-AF65-F5344CB8AC3E}">
        <p14:creationId xmlns:p14="http://schemas.microsoft.com/office/powerpoint/2010/main" val="131577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289489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6313" cy="6246813"/>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52400" y="0"/>
            <a:ext cx="6591300" cy="6246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927194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Tree>
    <p:extLst>
      <p:ext uri="{BB962C8B-B14F-4D97-AF65-F5344CB8AC3E}">
        <p14:creationId xmlns:p14="http://schemas.microsoft.com/office/powerpoint/2010/main" val="1378206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3459160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62868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381000" y="1066800"/>
            <a:ext cx="3998913" cy="5180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532313" y="1066800"/>
            <a:ext cx="4000500" cy="5180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717585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599085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extLst>
      <p:ext uri="{BB962C8B-B14F-4D97-AF65-F5344CB8AC3E}">
        <p14:creationId xmlns:p14="http://schemas.microsoft.com/office/powerpoint/2010/main" val="1390474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73950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1955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Slide Number Placeholder 3"/>
          <p:cNvSpPr>
            <a:spLocks noGrp="1"/>
          </p:cNvSpPr>
          <p:nvPr>
            <p:ph type="sldNum" idx="10"/>
          </p:nvPr>
        </p:nvSpPr>
        <p:spPr>
          <a:xfrm>
            <a:off x="6705600" y="6246813"/>
            <a:ext cx="1903413" cy="457200"/>
          </a:xfrm>
          <a:prstGeom prst="rect">
            <a:avLst/>
          </a:prstGeom>
        </p:spPr>
        <p:txBody>
          <a:bodyPr/>
          <a:lstStyle>
            <a:lvl1pPr>
              <a:defRPr/>
            </a:lvl1pPr>
          </a:lstStyle>
          <a:p>
            <a:r>
              <a:rPr lang="en-US" dirty="0"/>
              <a:t>  Lecture 12</a:t>
            </a:r>
            <a:br>
              <a:rPr lang="en-US" dirty="0"/>
            </a:br>
            <a:r>
              <a:rPr lang="en-US" dirty="0"/>
              <a:t> Slide </a:t>
            </a:r>
            <a:fld id="{0E921FC2-A173-497F-AEFA-BD9C366DED00}" type="slidenum">
              <a:rPr lang="en-US" smtClean="0"/>
              <a:pPr/>
              <a:t>‹#›</a:t>
            </a:fld>
            <a:endParaRPr lang="en-US" dirty="0"/>
          </a:p>
        </p:txBody>
      </p:sp>
    </p:spTree>
    <p:extLst>
      <p:ext uri="{BB962C8B-B14F-4D97-AF65-F5344CB8AC3E}">
        <p14:creationId xmlns:p14="http://schemas.microsoft.com/office/powerpoint/2010/main" val="497912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6285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15524927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6313" cy="6246813"/>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52400" y="0"/>
            <a:ext cx="6591300" cy="6246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64204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a:xfrm>
            <a:off x="6705600" y="6246813"/>
            <a:ext cx="1903413" cy="457200"/>
          </a:xfrm>
          <a:prstGeom prst="rect">
            <a:avLst/>
          </a:prstGeom>
        </p:spPr>
        <p:txBody>
          <a:bodyPr/>
          <a:lstStyle>
            <a:lvl1pPr>
              <a:defRPr/>
            </a:lvl1pPr>
          </a:lstStyle>
          <a:p>
            <a:r>
              <a:rPr lang="en-US"/>
              <a:t>  Lecture12</a:t>
            </a:r>
            <a:br>
              <a:rPr lang="en-US" dirty="0"/>
            </a:br>
            <a:r>
              <a:rPr lang="en-US" dirty="0"/>
              <a:t> Slide </a:t>
            </a:r>
            <a:fld id="{3F909C60-93CE-44E3-871A-15DA530A1FCB}" type="slidenum">
              <a:rPr lang="en-US" smtClean="0"/>
              <a:pPr/>
              <a:t>‹#›</a:t>
            </a:fld>
            <a:endParaRPr lang="en-US" dirty="0"/>
          </a:p>
        </p:txBody>
      </p:sp>
    </p:spTree>
    <p:extLst>
      <p:ext uri="{BB962C8B-B14F-4D97-AF65-F5344CB8AC3E}">
        <p14:creationId xmlns:p14="http://schemas.microsoft.com/office/powerpoint/2010/main" val="1452803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381000" y="1066800"/>
            <a:ext cx="3998913" cy="5180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532313" y="1066800"/>
            <a:ext cx="4000500" cy="5180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Slide Number Placeholder 4"/>
          <p:cNvSpPr>
            <a:spLocks noGrp="1"/>
          </p:cNvSpPr>
          <p:nvPr>
            <p:ph type="sldNum" idx="10"/>
          </p:nvPr>
        </p:nvSpPr>
        <p:spPr>
          <a:xfrm>
            <a:off x="6705600" y="6246813"/>
            <a:ext cx="1903413" cy="457200"/>
          </a:xfrm>
          <a:prstGeom prst="rect">
            <a:avLst/>
          </a:prstGeom>
        </p:spPr>
        <p:txBody>
          <a:bodyPr/>
          <a:lstStyle>
            <a:lvl1pPr>
              <a:defRPr/>
            </a:lvl1pPr>
          </a:lstStyle>
          <a:p>
            <a:r>
              <a:rPr lang="en-US" dirty="0"/>
              <a:t>  Lecture 12</a:t>
            </a:r>
            <a:br>
              <a:rPr lang="en-US" dirty="0"/>
            </a:br>
            <a:r>
              <a:rPr lang="en-US" dirty="0"/>
              <a:t> Slide </a:t>
            </a:r>
            <a:fld id="{1998E23D-D9A7-4F6C-991D-0561D6CD07FC}" type="slidenum">
              <a:rPr lang="en-US" smtClean="0"/>
              <a:pPr/>
              <a:t>‹#›</a:t>
            </a:fld>
            <a:endParaRPr lang="en-US" dirty="0"/>
          </a:p>
        </p:txBody>
      </p:sp>
    </p:spTree>
    <p:extLst>
      <p:ext uri="{BB962C8B-B14F-4D97-AF65-F5344CB8AC3E}">
        <p14:creationId xmlns:p14="http://schemas.microsoft.com/office/powerpoint/2010/main" val="624427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Slide Number Placeholder 6"/>
          <p:cNvSpPr>
            <a:spLocks noGrp="1"/>
          </p:cNvSpPr>
          <p:nvPr>
            <p:ph type="sldNum" idx="10"/>
          </p:nvPr>
        </p:nvSpPr>
        <p:spPr>
          <a:xfrm>
            <a:off x="6705600" y="6246813"/>
            <a:ext cx="1903413" cy="457200"/>
          </a:xfrm>
          <a:prstGeom prst="rect">
            <a:avLst/>
          </a:prstGeom>
        </p:spPr>
        <p:txBody>
          <a:bodyPr/>
          <a:lstStyle>
            <a:lvl1pPr>
              <a:defRPr/>
            </a:lvl1pPr>
          </a:lstStyle>
          <a:p>
            <a:r>
              <a:rPr lang="en-US" dirty="0"/>
              <a:t>  Lecture 12</a:t>
            </a:r>
            <a:br>
              <a:rPr lang="en-US" dirty="0"/>
            </a:br>
            <a:r>
              <a:rPr lang="en-US" dirty="0"/>
              <a:t> Slide </a:t>
            </a:r>
            <a:fld id="{C4590A65-8F44-4679-8D33-E40F950D7897}" type="slidenum">
              <a:rPr lang="en-US" smtClean="0"/>
              <a:pPr/>
              <a:t>‹#›</a:t>
            </a:fld>
            <a:endParaRPr lang="en-US" dirty="0"/>
          </a:p>
        </p:txBody>
      </p:sp>
    </p:spTree>
    <p:extLst>
      <p:ext uri="{BB962C8B-B14F-4D97-AF65-F5344CB8AC3E}">
        <p14:creationId xmlns:p14="http://schemas.microsoft.com/office/powerpoint/2010/main" val="2909170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Slide Number Placeholder 2"/>
          <p:cNvSpPr>
            <a:spLocks noGrp="1"/>
          </p:cNvSpPr>
          <p:nvPr>
            <p:ph type="sldNum" idx="10"/>
          </p:nvPr>
        </p:nvSpPr>
        <p:spPr>
          <a:xfrm>
            <a:off x="6705600" y="6246813"/>
            <a:ext cx="1903413" cy="457200"/>
          </a:xfrm>
          <a:prstGeom prst="rect">
            <a:avLst/>
          </a:prstGeom>
        </p:spPr>
        <p:txBody>
          <a:bodyPr/>
          <a:lstStyle>
            <a:lvl1pPr>
              <a:defRPr/>
            </a:lvl1pPr>
          </a:lstStyle>
          <a:p>
            <a:r>
              <a:rPr lang="en-US" dirty="0"/>
              <a:t>  Lecture 12</a:t>
            </a:r>
            <a:br>
              <a:rPr lang="en-US" dirty="0"/>
            </a:br>
            <a:r>
              <a:rPr lang="en-US" dirty="0"/>
              <a:t> Slide </a:t>
            </a:r>
            <a:fld id="{6F18C096-03CA-40E1-B88C-14CCF58BDD8C}" type="slidenum">
              <a:rPr lang="en-US" smtClean="0"/>
              <a:pPr/>
              <a:t>‹#›</a:t>
            </a:fld>
            <a:endParaRPr lang="en-US" dirty="0"/>
          </a:p>
        </p:txBody>
      </p:sp>
    </p:spTree>
    <p:extLst>
      <p:ext uri="{BB962C8B-B14F-4D97-AF65-F5344CB8AC3E}">
        <p14:creationId xmlns:p14="http://schemas.microsoft.com/office/powerpoint/2010/main" val="2789649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62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1603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0836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381000" y="1066800"/>
            <a:ext cx="8151813" cy="518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1028" name="Line 4"/>
          <p:cNvSpPr>
            <a:spLocks noChangeShapeType="1"/>
          </p:cNvSpPr>
          <p:nvPr/>
        </p:nvSpPr>
        <p:spPr bwMode="auto">
          <a:xfrm>
            <a:off x="457200" y="6248400"/>
            <a:ext cx="8153400"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SG"/>
          </a:p>
        </p:txBody>
      </p:sp>
      <p:sp>
        <p:nvSpPr>
          <p:cNvPr id="1029" name="Rectangle 5"/>
          <p:cNvSpPr>
            <a:spLocks noChangeArrowheads="1"/>
          </p:cNvSpPr>
          <p:nvPr/>
        </p:nvSpPr>
        <p:spPr bwMode="auto">
          <a:xfrm>
            <a:off x="0" y="0"/>
            <a:ext cx="9144000" cy="762000"/>
          </a:xfrm>
          <a:prstGeom prst="rect">
            <a:avLst/>
          </a:prstGeom>
          <a:solidFill>
            <a:srgbClr val="0033CC"/>
          </a:solidFill>
          <a:ln w="1908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1030" name="Rectangle 6"/>
          <p:cNvSpPr>
            <a:spLocks noGrp="1" noChangeArrowheads="1"/>
          </p:cNvSpPr>
          <p:nvPr>
            <p:ph type="title"/>
          </p:nvPr>
        </p:nvSpPr>
        <p:spPr bwMode="auto">
          <a:xfrm>
            <a:off x="152400" y="0"/>
            <a:ext cx="8990013"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pic>
        <p:nvPicPr>
          <p:cNvPr id="1031"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6270625"/>
            <a:ext cx="1714500" cy="587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3">
            <a:extLst>
              <a:ext uri="{FF2B5EF4-FFF2-40B4-BE49-F238E27FC236}">
                <a16:creationId xmlns:a16="http://schemas.microsoft.com/office/drawing/2014/main" id="{BDE19227-E3A1-4C69-94BE-A4C559279F7D}"/>
              </a:ext>
            </a:extLst>
          </p:cNvPr>
          <p:cNvSpPr>
            <a:spLocks noChangeArrowheads="1"/>
          </p:cNvSpPr>
          <p:nvPr userDrawn="1"/>
        </p:nvSpPr>
        <p:spPr bwMode="auto">
          <a:xfrm>
            <a:off x="-76200" y="6248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p>
            <a:pPr marL="457200" lvl="1" indent="0" algn="r" defTabSz="914400">
              <a:spcBef>
                <a:spcPts val="750"/>
              </a:spcBef>
              <a:buClrTx/>
              <a:buSzTx/>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GB" sz="1200" dirty="0">
                <a:solidFill>
                  <a:srgbClr val="000000"/>
                </a:solidFill>
                <a:latin typeface="Arial Narrow" pitchFamily="34" charset="0"/>
              </a:rPr>
              <a:t>                                        	</a:t>
            </a:r>
            <a:r>
              <a:rPr lang="en-GB" sz="1000" dirty="0">
                <a:solidFill>
                  <a:srgbClr val="000000"/>
                </a:solidFill>
                <a:latin typeface="Arial" panose="020B0604020202020204" pitchFamily="34" charset="0"/>
                <a:cs typeface="Arial" panose="020B0604020202020204" pitchFamily="34" charset="0"/>
              </a:rPr>
              <a:t>Diploma in CSF / IT 					</a:t>
            </a:r>
            <a:r>
              <a:rPr lang="en-US" sz="1000" dirty="0">
                <a:solidFill>
                  <a:srgbClr val="000000"/>
                </a:solidFill>
                <a:latin typeface="Arial" panose="020B0604020202020204" pitchFamily="34" charset="0"/>
                <a:cs typeface="Arial" panose="020B0604020202020204" pitchFamily="34" charset="0"/>
              </a:rPr>
              <a:t>Last Update</a:t>
            </a:r>
            <a:r>
              <a:rPr lang="en-US" sz="1000">
                <a:solidFill>
                  <a:srgbClr val="000000"/>
                </a:solidFill>
                <a:latin typeface="Arial" panose="020B0604020202020204" pitchFamily="34" charset="0"/>
                <a:cs typeface="Arial" panose="020B0604020202020204" pitchFamily="34" charset="0"/>
              </a:rPr>
              <a:t>: 15/07/2022</a:t>
            </a:r>
            <a:endParaRPr lang="en-GB" sz="1000" dirty="0">
              <a:solidFill>
                <a:srgbClr val="000000"/>
              </a:solidFill>
              <a:latin typeface="Arial" panose="020B0604020202020204" pitchFamily="34" charset="0"/>
              <a:cs typeface="Arial" panose="020B0604020202020204" pitchFamily="34" charset="0"/>
            </a:endParaRPr>
          </a:p>
          <a:p>
            <a:pPr marL="457200" lvl="1" indent="0" algn="r" defTabSz="914400">
              <a:spcBef>
                <a:spcPts val="750"/>
              </a:spcBef>
              <a:buClrTx/>
              <a:buSzTx/>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GB" sz="1000" dirty="0">
                <a:solidFill>
                  <a:srgbClr val="000000"/>
                </a:solidFill>
                <a:latin typeface="Arial" panose="020B0604020202020204" pitchFamily="34" charset="0"/>
                <a:cs typeface="Arial" panose="020B0604020202020204" pitchFamily="34" charset="0"/>
              </a:rPr>
              <a:t>        </a:t>
            </a:r>
            <a:r>
              <a:rPr lang="en-GB" sz="1000">
                <a:solidFill>
                  <a:srgbClr val="000000"/>
                </a:solidFill>
                <a:latin typeface="Arial" panose="020B0604020202020204" pitchFamily="34" charset="0"/>
                <a:cs typeface="Arial" panose="020B0604020202020204" pitchFamily="34" charset="0"/>
              </a:rPr>
              <a:t>NI 2022 </a:t>
            </a:r>
            <a:r>
              <a:rPr lang="en-GB" sz="1000" dirty="0">
                <a:solidFill>
                  <a:srgbClr val="000000"/>
                </a:solidFill>
                <a:latin typeface="Arial" panose="020B0604020202020204" pitchFamily="34" charset="0"/>
                <a:cs typeface="Arial" panose="020B0604020202020204" pitchFamily="34" charset="0"/>
              </a:rPr>
              <a:t>Semester 3      	                                                                          </a:t>
            </a:r>
            <a:r>
              <a:rPr lang="en-US" sz="1000" dirty="0">
                <a:solidFill>
                  <a:srgbClr val="000000"/>
                </a:solidFill>
                <a:latin typeface="Arial" panose="020B0604020202020204" pitchFamily="34" charset="0"/>
                <a:cs typeface="Arial" panose="020B0604020202020204" pitchFamily="34" charset="0"/>
              </a:rPr>
              <a:t>Slide </a:t>
            </a:r>
            <a:fld id="{A6C8C61F-5009-4B87-91AA-4AE145D8A475}" type="slidenum">
              <a:rPr lang="en-US" sz="1000" smtClean="0">
                <a:solidFill>
                  <a:srgbClr val="000000"/>
                </a:solidFill>
                <a:latin typeface="Arial" panose="020B0604020202020204" pitchFamily="34" charset="0"/>
                <a:cs typeface="Arial" panose="020B0604020202020204" pitchFamily="34" charset="0"/>
              </a:rPr>
              <a:pPr marL="457200" lvl="1" indent="0" algn="r" defTabSz="914400">
                <a:spcBef>
                  <a:spcPts val="750"/>
                </a:spcBef>
                <a:buClrTx/>
                <a:buSzTx/>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t>‹#›</a:t>
            </a:fld>
            <a:endParaRPr lang="en-US" sz="1000" dirty="0">
              <a:solidFill>
                <a:srgbClr val="000000"/>
              </a:solidFill>
              <a:latin typeface="Arial" panose="020B0604020202020204" pitchFamily="34" charset="0"/>
              <a:cs typeface="Arial" panose="020B0604020202020204" pitchFamily="34" charset="0"/>
            </a:endParaRPr>
          </a:p>
        </p:txBody>
      </p:sp>
      <p:sp>
        <p:nvSpPr>
          <p:cNvPr id="3" name="MSIPCMContentMarking" descr="{&quot;HashCode&quot;:-1818968269,&quot;Placement&quot;:&quot;Header&quot;,&quot;Top&quot;:0.0,&quot;Left&quot;:0.0,&quot;SlideWidth&quot;:720,&quot;SlideHeight&quot;:540}">
            <a:extLst>
              <a:ext uri="{FF2B5EF4-FFF2-40B4-BE49-F238E27FC236}">
                <a16:creationId xmlns:a16="http://schemas.microsoft.com/office/drawing/2014/main" id="{DD4DCFD7-07B2-4F25-81CE-CC34EB5440AB}"/>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b="1">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b="1">
          <a:solidFill>
            <a:srgbClr val="0033CC"/>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996633"/>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381000" y="1066800"/>
            <a:ext cx="8151813" cy="518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50" name="Rectangle 2"/>
          <p:cNvSpPr>
            <a:spLocks noGrp="1" noChangeArrowheads="1"/>
          </p:cNvSpPr>
          <p:nvPr>
            <p:ph type="title"/>
          </p:nvPr>
        </p:nvSpPr>
        <p:spPr bwMode="auto">
          <a:xfrm>
            <a:off x="152400" y="0"/>
            <a:ext cx="8990013"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3" name="MSIPCMContentMarking" descr="{&quot;HashCode&quot;:-1818968269,&quot;Placement&quot;:&quot;Header&quot;,&quot;Top&quot;:0.0,&quot;Left&quot;:0.0,&quot;SlideWidth&quot;:720,&quot;SlideHeight&quot;:540}">
            <a:extLst>
              <a:ext uri="{FF2B5EF4-FFF2-40B4-BE49-F238E27FC236}">
                <a16:creationId xmlns:a16="http://schemas.microsoft.com/office/drawing/2014/main" id="{D3277D8D-D9C0-42ED-B97C-471C3F31B1F2}"/>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b="1">
          <a:solidFill>
            <a:srgbClr val="FFFFFF"/>
          </a:solidFill>
          <a:latin typeface="Tahoma" pitchFamily="32" charset="0"/>
          <a:ea typeface="MS Gothic"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b="1">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b="1">
          <a:solidFill>
            <a:srgbClr val="0033CC"/>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996633"/>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99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hyperlink" Target="file:///\\FileServer1\Public"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oleObject" Target="../embeddings/oleObject10.bin"/><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technet.microsoft.com/en-us/library/cc732880.aspx"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1828800" cy="6858000"/>
          </a:xfrm>
          <a:prstGeom prst="rect">
            <a:avLst/>
          </a:prstGeom>
          <a:solidFill>
            <a:srgbClr val="0033CC"/>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4098" name="Text Box 2"/>
          <p:cNvSpPr txBox="1">
            <a:spLocks noChangeArrowheads="1"/>
          </p:cNvSpPr>
          <p:nvPr/>
        </p:nvSpPr>
        <p:spPr bwMode="auto">
          <a:xfrm>
            <a:off x="1905000" y="1371600"/>
            <a:ext cx="6858000" cy="241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ctr">
              <a:lnSpc>
                <a:spcPct val="130000"/>
              </a:lnSpc>
              <a:spcBef>
                <a:spcPts val="1000"/>
              </a:spcBef>
            </a:pPr>
            <a:r>
              <a:rPr lang="en-GB" sz="4000">
                <a:solidFill>
                  <a:srgbClr val="0033CC"/>
                </a:solidFill>
                <a:effectLst>
                  <a:outerShdw blurRad="38100" dist="38100" dir="2700000" algn="tl">
                    <a:srgbClr val="C0C0C0"/>
                  </a:outerShdw>
                </a:effectLst>
              </a:rPr>
              <a:t>Windows 2016:</a:t>
            </a:r>
          </a:p>
          <a:p>
            <a:pPr algn="ctr">
              <a:lnSpc>
                <a:spcPct val="130000"/>
              </a:lnSpc>
              <a:spcBef>
                <a:spcPts val="1000"/>
              </a:spcBef>
            </a:pPr>
            <a:r>
              <a:rPr lang="en-GB" sz="4000">
                <a:solidFill>
                  <a:srgbClr val="0033CC"/>
                </a:solidFill>
                <a:effectLst>
                  <a:outerShdw blurRad="38100" dist="38100" dir="2700000" algn="tl">
                    <a:srgbClr val="C0C0C0"/>
                  </a:outerShdw>
                </a:effectLst>
              </a:rPr>
              <a:t> </a:t>
            </a:r>
            <a:r>
              <a:rPr lang="en-GB" sz="4000" dirty="0">
                <a:solidFill>
                  <a:srgbClr val="0033CC"/>
                </a:solidFill>
                <a:effectLst>
                  <a:outerShdw blurRad="38100" dist="38100" dir="2700000" algn="tl">
                    <a:srgbClr val="C0C0C0"/>
                  </a:outerShdw>
                </a:effectLst>
              </a:rPr>
              <a:t>Resource Management</a:t>
            </a:r>
          </a:p>
          <a:p>
            <a:pPr algn="ctr">
              <a:lnSpc>
                <a:spcPct val="130000"/>
              </a:lnSpc>
              <a:spcBef>
                <a:spcPts val="800"/>
              </a:spcBef>
            </a:pPr>
            <a:r>
              <a:rPr lang="en-GB" sz="3200" dirty="0">
                <a:solidFill>
                  <a:srgbClr val="0033CC"/>
                </a:solidFill>
                <a:effectLst>
                  <a:outerShdw blurRad="38100" dist="38100" dir="2700000" algn="tl">
                    <a:srgbClr val="C0C0C0"/>
                  </a:outerShdw>
                </a:effectLst>
              </a:rPr>
              <a:t>(Managing Resource Access)</a:t>
            </a:r>
          </a:p>
        </p:txBody>
      </p:sp>
      <p:sp>
        <p:nvSpPr>
          <p:cNvPr id="4099" name="Text Box 3"/>
          <p:cNvSpPr txBox="1">
            <a:spLocks noChangeArrowheads="1"/>
          </p:cNvSpPr>
          <p:nvPr/>
        </p:nvSpPr>
        <p:spPr bwMode="auto">
          <a:xfrm>
            <a:off x="609600" y="1066800"/>
            <a:ext cx="609600" cy="448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eaLnBrk="1" hangingPunct="1">
              <a:spcBef>
                <a:spcPts val="2250"/>
              </a:spcBef>
            </a:pPr>
            <a:r>
              <a:rPr lang="en-GB" sz="3600" b="1">
                <a:solidFill>
                  <a:srgbClr val="FFFFFF"/>
                </a:solidFill>
                <a:effectLst>
                  <a:outerShdw blurRad="38100" dist="38100" dir="2700000" algn="tl">
                    <a:srgbClr val="C0C0C0"/>
                  </a:outerShdw>
                </a:effectLst>
                <a:latin typeface="Tahoma" pitchFamily="32" charset="0"/>
              </a:rPr>
              <a:t>LECTURE </a:t>
            </a:r>
            <a:r>
              <a:rPr lang="en-GB" sz="3600" b="1">
                <a:solidFill>
                  <a:srgbClr val="FF0000"/>
                </a:solidFill>
                <a:effectLst>
                  <a:outerShdw blurRad="38100" dist="38100" dir="2700000" algn="tl">
                    <a:srgbClr val="C0C0C0"/>
                  </a:outerShdw>
                </a:effectLst>
                <a:latin typeface="Tahoma" pitchFamily="32" charset="0"/>
              </a:rPr>
              <a:t>  </a:t>
            </a:r>
          </a:p>
        </p:txBody>
      </p:sp>
      <p:sp>
        <p:nvSpPr>
          <p:cNvPr id="4100" name="Text Box 4"/>
          <p:cNvSpPr txBox="1">
            <a:spLocks noChangeArrowheads="1"/>
          </p:cNvSpPr>
          <p:nvPr/>
        </p:nvSpPr>
        <p:spPr bwMode="auto">
          <a:xfrm>
            <a:off x="0" y="152400"/>
            <a:ext cx="175260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ctr" eaLnBrk="1" hangingPunct="1">
              <a:spcBef>
                <a:spcPts val="2000"/>
              </a:spcBef>
            </a:pPr>
            <a:r>
              <a:rPr lang="en-GB" sz="3200" b="1" dirty="0">
                <a:solidFill>
                  <a:srgbClr val="FFFFFF"/>
                </a:solidFill>
                <a:latin typeface="Tahoma" pitchFamily="32" charset="0"/>
              </a:rPr>
              <a:t>NI</a:t>
            </a:r>
          </a:p>
        </p:txBody>
      </p:sp>
      <p:sp>
        <p:nvSpPr>
          <p:cNvPr id="4101" name="Text Box 5"/>
          <p:cNvSpPr txBox="1">
            <a:spLocks noChangeArrowheads="1"/>
          </p:cNvSpPr>
          <p:nvPr/>
        </p:nvSpPr>
        <p:spPr bwMode="auto">
          <a:xfrm>
            <a:off x="304800" y="5410200"/>
            <a:ext cx="1295400"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algn="ctr" eaLnBrk="1" hangingPunct="1">
              <a:spcBef>
                <a:spcPts val="2500"/>
              </a:spcBef>
            </a:pPr>
            <a:r>
              <a:rPr lang="en-GB" sz="4000" b="1" dirty="0">
                <a:solidFill>
                  <a:srgbClr val="FFFFFF"/>
                </a:solidFill>
                <a:effectLst>
                  <a:outerShdw blurRad="38100" dist="38100" dir="2700000" algn="tl">
                    <a:srgbClr val="C0C0C0"/>
                  </a:outerShdw>
                </a:effectLst>
                <a:latin typeface="Tahoma" pitchFamily="32" charset="0"/>
              </a:rPr>
              <a:t>15</a:t>
            </a:r>
            <a:r>
              <a:rPr lang="en-GB" sz="4000" b="1" dirty="0">
                <a:solidFill>
                  <a:srgbClr val="FFFFFF"/>
                </a:solidFill>
                <a:effectLst>
                  <a:outerShdw blurRad="38100" dist="38100" dir="2700000" algn="tl">
                    <a:srgbClr val="C0C0C0"/>
                  </a:outerShdw>
                </a:effectLst>
                <a:latin typeface="Arial" charset="0"/>
              </a:rPr>
              <a:t> </a:t>
            </a:r>
          </a:p>
        </p:txBody>
      </p:sp>
      <p:sp>
        <p:nvSpPr>
          <p:cNvPr id="4102" name="Rectangle 6"/>
          <p:cNvSpPr>
            <a:spLocks noChangeArrowheads="1"/>
          </p:cNvSpPr>
          <p:nvPr/>
        </p:nvSpPr>
        <p:spPr bwMode="auto">
          <a:xfrm>
            <a:off x="2590800" y="5029200"/>
            <a:ext cx="54864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lvl="0" algn="ctr" defTabSz="914400">
              <a:lnSpc>
                <a:spcPct val="90000"/>
              </a:lnSpc>
              <a:spcBef>
                <a:spcPct val="20000"/>
              </a:spcBef>
              <a:buSzPct val="140000"/>
            </a:pPr>
            <a:r>
              <a:rPr kumimoji="1" lang="en-GB" b="1" dirty="0">
                <a:solidFill>
                  <a:srgbClr val="000000"/>
                </a:solidFill>
                <a:latin typeface="Arial Narrow" pitchFamily="34" charset="0"/>
                <a:cs typeface="Tahoma"/>
              </a:rPr>
              <a:t>Networking Infrastructure</a:t>
            </a:r>
          </a:p>
          <a:p>
            <a:pPr lvl="0" algn="ctr" defTabSz="914400">
              <a:lnSpc>
                <a:spcPct val="90000"/>
              </a:lnSpc>
              <a:spcBef>
                <a:spcPct val="20000"/>
              </a:spcBef>
              <a:buSzPct val="140000"/>
            </a:pPr>
            <a:r>
              <a:rPr kumimoji="1" lang="en-GB" dirty="0">
                <a:solidFill>
                  <a:srgbClr val="000000"/>
                </a:solidFill>
                <a:latin typeface="Arial Narrow" pitchFamily="34" charset="0"/>
                <a:cs typeface="Tahoma"/>
              </a:rPr>
              <a:t>Diploma in CSF/IT</a:t>
            </a:r>
          </a:p>
          <a:p>
            <a:pPr lvl="0" algn="ctr" defTabSz="914400">
              <a:lnSpc>
                <a:spcPct val="90000"/>
              </a:lnSpc>
              <a:spcBef>
                <a:spcPct val="20000"/>
              </a:spcBef>
              <a:buSzPct val="140000"/>
            </a:pPr>
            <a:r>
              <a:rPr kumimoji="1" lang="en-GB" dirty="0">
                <a:solidFill>
                  <a:srgbClr val="000000"/>
                </a:solidFill>
                <a:latin typeface="Arial Narrow" pitchFamily="34" charset="0"/>
                <a:cs typeface="Tahoma"/>
              </a:rPr>
              <a:t>Year 2 </a:t>
            </a:r>
            <a:r>
              <a:rPr kumimoji="1" lang="en-GB">
                <a:solidFill>
                  <a:srgbClr val="000000"/>
                </a:solidFill>
                <a:latin typeface="Arial Narrow" pitchFamily="34" charset="0"/>
                <a:cs typeface="Tahoma"/>
              </a:rPr>
              <a:t>(2022/23), </a:t>
            </a:r>
            <a:r>
              <a:rPr kumimoji="1" lang="en-GB" dirty="0">
                <a:solidFill>
                  <a:srgbClr val="000000"/>
                </a:solidFill>
                <a:latin typeface="Arial Narrow" pitchFamily="34" charset="0"/>
                <a:cs typeface="Tahoma"/>
              </a:rPr>
              <a:t>Semester 3</a:t>
            </a:r>
            <a:endParaRPr kumimoji="1" lang="en-GB" sz="4000" dirty="0">
              <a:solidFill>
                <a:srgbClr val="000000"/>
              </a:solidFill>
              <a:effectLst>
                <a:outerShdw blurRad="38100" dist="38100" dir="2700000" algn="tl">
                  <a:srgbClr val="C0C0C0"/>
                </a:outerShdw>
              </a:effectLst>
              <a:latin typeface="Verdana" pitchFamily="34" charset="0"/>
              <a:cs typeface="Tahoma"/>
            </a:endParaRPr>
          </a:p>
        </p:txBody>
      </p:sp>
      <p:sp>
        <p:nvSpPr>
          <p:cNvPr id="4103" name="Line 7"/>
          <p:cNvSpPr>
            <a:spLocks noChangeShapeType="1"/>
          </p:cNvSpPr>
          <p:nvPr/>
        </p:nvSpPr>
        <p:spPr bwMode="auto">
          <a:xfrm>
            <a:off x="1828800" y="1143000"/>
            <a:ext cx="73152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SG"/>
          </a:p>
        </p:txBody>
      </p:sp>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0"/>
            <a:ext cx="3048000" cy="1044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5" name="Rectangle 9"/>
          <p:cNvSpPr>
            <a:spLocks noChangeArrowheads="1"/>
          </p:cNvSpPr>
          <p:nvPr/>
        </p:nvSpPr>
        <p:spPr bwMode="auto">
          <a:xfrm>
            <a:off x="1981200" y="13716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Effective Permissions Tool</a:t>
            </a:r>
          </a:p>
        </p:txBody>
      </p:sp>
      <p:graphicFrame>
        <p:nvGraphicFramePr>
          <p:cNvPr id="14339" name="Object 3"/>
          <p:cNvGraphicFramePr>
            <a:graphicFrameLocks noChangeAspect="1"/>
          </p:cNvGraphicFramePr>
          <p:nvPr/>
        </p:nvGraphicFramePr>
        <p:xfrm>
          <a:off x="287338" y="990600"/>
          <a:ext cx="8856662" cy="4838700"/>
        </p:xfrm>
        <a:graphic>
          <a:graphicData uri="http://schemas.openxmlformats.org/presentationml/2006/ole">
            <mc:AlternateContent xmlns:mc="http://schemas.openxmlformats.org/markup-compatibility/2006">
              <mc:Choice xmlns:v="urn:schemas-microsoft-com:vml" Requires="v">
                <p:oleObj r:id="rId3" imgW="8857143" imgH="4839375" progId="">
                  <p:embed/>
                </p:oleObj>
              </mc:Choice>
              <mc:Fallback>
                <p:oleObj r:id="rId3" imgW="8857143" imgH="4839375"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8" y="990600"/>
                        <a:ext cx="8856662" cy="48387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0" name="Rectangle 4"/>
          <p:cNvSpPr>
            <a:spLocks noChangeArrowheads="1"/>
          </p:cNvSpPr>
          <p:nvPr/>
        </p:nvSpPr>
        <p:spPr bwMode="auto">
          <a:xfrm>
            <a:off x="2746375" y="4114800"/>
            <a:ext cx="6397625" cy="366713"/>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lnSpc>
                <a:spcPct val="90000"/>
              </a:lnSpc>
              <a:spcBef>
                <a:spcPts val="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000000"/>
                </a:solidFill>
                <a:latin typeface="Arial Narrow" pitchFamily="32" charset="0"/>
              </a:rPr>
              <a:t>Click </a:t>
            </a:r>
            <a:r>
              <a:rPr lang="en-US" sz="2000" b="1">
                <a:solidFill>
                  <a:srgbClr val="0033CC"/>
                </a:solidFill>
                <a:latin typeface="Arial Narrow" pitchFamily="32" charset="0"/>
              </a:rPr>
              <a:t>Advanced</a:t>
            </a:r>
            <a:r>
              <a:rPr lang="en-US" sz="2000" b="1">
                <a:solidFill>
                  <a:srgbClr val="000000"/>
                </a:solidFill>
                <a:latin typeface="Arial Narrow" pitchFamily="32" charset="0"/>
              </a:rPr>
              <a:t> button in </a:t>
            </a:r>
            <a:r>
              <a:rPr lang="en-US" sz="2000" b="1">
                <a:solidFill>
                  <a:srgbClr val="0033CC"/>
                </a:solidFill>
                <a:latin typeface="Arial Narrow" pitchFamily="32" charset="0"/>
              </a:rPr>
              <a:t>Security tab</a:t>
            </a:r>
            <a:r>
              <a:rPr lang="en-US" sz="2000" b="1">
                <a:solidFill>
                  <a:srgbClr val="000000"/>
                </a:solidFill>
                <a:latin typeface="Arial Narrow" pitchFamily="32" charset="0"/>
              </a:rPr>
              <a:t> of a folder’s properties</a:t>
            </a:r>
          </a:p>
        </p:txBody>
      </p:sp>
      <p:sp>
        <p:nvSpPr>
          <p:cNvPr id="14341" name="Text Box 5"/>
          <p:cNvSpPr txBox="1">
            <a:spLocks noChangeArrowheads="1"/>
          </p:cNvSpPr>
          <p:nvPr/>
        </p:nvSpPr>
        <p:spPr bwMode="auto">
          <a:xfrm>
            <a:off x="381000" y="5562600"/>
            <a:ext cx="8153400" cy="571500"/>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500"/>
              </a:spcBef>
              <a:buSzPct val="140000"/>
              <a:buFont typeface="Wingdings" charset="2"/>
              <a:buChar char=""/>
            </a:pPr>
            <a:r>
              <a:rPr lang="en-US" sz="2000" b="1" dirty="0">
                <a:latin typeface="Arial Narrow" pitchFamily="32" charset="0"/>
              </a:rPr>
              <a:t>Does not take into account </a:t>
            </a:r>
            <a:r>
              <a:rPr lang="en-US" sz="2000" b="1" u="sng" dirty="0">
                <a:latin typeface="Arial Narrow" pitchFamily="32" charset="0"/>
              </a:rPr>
              <a:t>share</a:t>
            </a:r>
            <a:r>
              <a:rPr lang="en-US" sz="2000" b="1" dirty="0">
                <a:latin typeface="Arial Narrow" pitchFamily="32" charset="0"/>
              </a:rPr>
              <a:t> permissions.</a:t>
            </a:r>
          </a:p>
        </p:txBody>
      </p:sp>
      <p:sp>
        <p:nvSpPr>
          <p:cNvPr id="14342" name="Rectangle 6"/>
          <p:cNvSpPr>
            <a:spLocks noChangeArrowheads="1"/>
          </p:cNvSpPr>
          <p:nvPr/>
        </p:nvSpPr>
        <p:spPr bwMode="auto">
          <a:xfrm>
            <a:off x="228600" y="838200"/>
            <a:ext cx="8229600" cy="752475"/>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nSpc>
                <a:spcPct val="90000"/>
              </a:lnSpc>
              <a:spcBef>
                <a:spcPts val="600"/>
              </a:spcBef>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b="1" dirty="0">
                <a:solidFill>
                  <a:srgbClr val="000000"/>
                </a:solidFill>
                <a:latin typeface="Arial Narrow" pitchFamily="32" charset="0"/>
              </a:rPr>
              <a:t>To calculate and view effective permissions for a user or group.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a:solidFill>
                  <a:srgbClr val="FFFFFF"/>
                </a:solidFill>
                <a:effectLst>
                  <a:outerShdw blurRad="38100" dist="38100" dir="2700000" algn="tl">
                    <a:srgbClr val="C0C0C0"/>
                  </a:outerShdw>
                </a:effectLst>
                <a:latin typeface="Tahoma" pitchFamily="32" charset="0"/>
              </a:rPr>
              <a:t>Understanding Ownership</a:t>
            </a:r>
          </a:p>
        </p:txBody>
      </p:sp>
      <p:sp>
        <p:nvSpPr>
          <p:cNvPr id="15363" name="Text Box 3"/>
          <p:cNvSpPr txBox="1">
            <a:spLocks noChangeArrowheads="1"/>
          </p:cNvSpPr>
          <p:nvPr/>
        </p:nvSpPr>
        <p:spPr bwMode="auto">
          <a:xfrm>
            <a:off x="457200" y="990600"/>
            <a:ext cx="8382000" cy="483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800"/>
              </a:spcBef>
              <a:buSzPct val="140000"/>
              <a:buFont typeface="Wingdings" charset="2"/>
              <a:buChar char=""/>
            </a:pPr>
            <a:r>
              <a:rPr lang="en-US" sz="3200" b="1" dirty="0">
                <a:solidFill>
                  <a:srgbClr val="FF0000"/>
                </a:solidFill>
                <a:latin typeface="Arial Narrow" pitchFamily="32" charset="0"/>
              </a:rPr>
              <a:t>Problems:</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Accidentally deny access to Everyone Group.</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Delete the only user account that had permissions on a file.</a:t>
            </a:r>
          </a:p>
          <a:p>
            <a:pPr>
              <a:lnSpc>
                <a:spcPct val="90000"/>
              </a:lnSpc>
              <a:spcBef>
                <a:spcPts val="800"/>
              </a:spcBef>
              <a:buSzPct val="140000"/>
              <a:buFont typeface="Wingdings" charset="2"/>
              <a:buChar char=""/>
            </a:pPr>
            <a:r>
              <a:rPr lang="en-US" sz="3200" b="1" dirty="0">
                <a:latin typeface="Arial Narrow" pitchFamily="32" charset="0"/>
              </a:rPr>
              <a:t>Ownership resolves these issues</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Every Windows object  (file/folder) has an owner.</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By default, creator of an object is its owner.</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Click Advanced on Security tab for the properties of file or folder. Under Owner tab.</a:t>
            </a:r>
          </a:p>
          <a:p>
            <a:pPr lvl="1">
              <a:lnSpc>
                <a:spcPct val="90000"/>
              </a:lnSpc>
              <a:spcBef>
                <a:spcPts val="700"/>
              </a:spcBef>
              <a:buClr>
                <a:srgbClr val="0033CC"/>
              </a:buClr>
              <a:buSzPct val="120000"/>
              <a:buFont typeface="Wingdings" charset="2"/>
              <a:buChar char=""/>
            </a:pPr>
            <a:r>
              <a:rPr lang="en-US" sz="2800" b="1" dirty="0">
                <a:solidFill>
                  <a:srgbClr val="0033CC"/>
                </a:solidFill>
                <a:latin typeface="Arial Narrow" pitchFamily="32" charset="0"/>
              </a:rPr>
              <a:t>Ownership doesn’t change by users simply editing a file</a:t>
            </a:r>
          </a:p>
          <a:p>
            <a:pPr>
              <a:lnSpc>
                <a:spcPct val="90000"/>
              </a:lnSpc>
              <a:spcBef>
                <a:spcPts val="700"/>
              </a:spcBef>
              <a:buClrTx/>
              <a:buSzTx/>
              <a:buFontTx/>
              <a:buNone/>
            </a:pPr>
            <a:endParaRPr lang="en-US" sz="3200"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a:solidFill>
                  <a:srgbClr val="FFFFFF"/>
                </a:solidFill>
                <a:effectLst>
                  <a:outerShdw blurRad="38100" dist="38100" dir="2700000" algn="tl">
                    <a:srgbClr val="C0C0C0"/>
                  </a:outerShdw>
                </a:effectLst>
                <a:latin typeface="Tahoma" pitchFamily="32" charset="0"/>
              </a:rPr>
              <a:t>Understanding Ownership</a:t>
            </a:r>
          </a:p>
        </p:txBody>
      </p:sp>
      <p:sp>
        <p:nvSpPr>
          <p:cNvPr id="16387" name="Text Box 3"/>
          <p:cNvSpPr txBox="1">
            <a:spLocks noChangeArrowheads="1"/>
          </p:cNvSpPr>
          <p:nvPr/>
        </p:nvSpPr>
        <p:spPr bwMode="auto">
          <a:xfrm>
            <a:off x="419100" y="933874"/>
            <a:ext cx="8458200" cy="307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700"/>
              </a:spcBef>
              <a:buSzPct val="140000"/>
              <a:buFont typeface="Wingdings" charset="2"/>
              <a:buChar char=""/>
            </a:pPr>
            <a:r>
              <a:rPr lang="en-US" sz="2800" b="1" dirty="0">
                <a:latin typeface="Arial Narrow" pitchFamily="32" charset="0"/>
              </a:rPr>
              <a:t>An owner has Full Control permission for a file/folder and can grant other users NTFS permission to that file and folder</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Other users regardless of their permissions cannot lock that user out from accessing the file as long as the user remains the owner of the file.</a:t>
            </a:r>
          </a:p>
          <a:p>
            <a:pPr>
              <a:lnSpc>
                <a:spcPct val="90000"/>
              </a:lnSpc>
              <a:spcBef>
                <a:spcPts val="600"/>
              </a:spcBef>
              <a:buSzPct val="140000"/>
              <a:buFont typeface="Wingdings" charset="2"/>
              <a:buChar char=""/>
            </a:pPr>
            <a:r>
              <a:rPr lang="en-US" b="1">
                <a:latin typeface="Arial Narrow" pitchFamily="32" charset="0"/>
              </a:rPr>
              <a:t>Members </a:t>
            </a:r>
            <a:r>
              <a:rPr lang="en-US" b="1" dirty="0">
                <a:latin typeface="Arial Narrow" pitchFamily="32" charset="0"/>
              </a:rPr>
              <a:t>of the Administrators group can take ownership of a file or folder and replace permissions.</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Useful when file is not accessible when the user account has been deleted.</a:t>
            </a:r>
          </a:p>
          <a:p>
            <a:pPr>
              <a:lnSpc>
                <a:spcPct val="90000"/>
              </a:lnSpc>
              <a:spcBef>
                <a:spcPts val="600"/>
              </a:spcBef>
              <a:buSzPct val="140000"/>
              <a:buFont typeface="Wingdings" charset="2"/>
              <a:buChar char=""/>
            </a:pPr>
            <a:r>
              <a:rPr lang="en-US" b="1" dirty="0">
                <a:latin typeface="Arial Narrow" pitchFamily="32" charset="0"/>
              </a:rPr>
              <a:t>An object owner (or anyone with “Full Control” permission) can grant “Take Ownership” permissions to another user or group in order to allow others to take ownership of files or folders and change permissions.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52400" y="-4762"/>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2800" b="1" dirty="0">
                <a:solidFill>
                  <a:srgbClr val="FFFFFF"/>
                </a:solidFill>
                <a:effectLst>
                  <a:outerShdw blurRad="38100" dist="38100" dir="2700000" algn="tl">
                    <a:srgbClr val="C0C0C0"/>
                  </a:outerShdw>
                </a:effectLst>
                <a:latin typeface="Tahoma" pitchFamily="32" charset="0"/>
              </a:rPr>
              <a:t>Best Practices for Managing NTFS Permissions</a:t>
            </a:r>
          </a:p>
        </p:txBody>
      </p:sp>
      <p:sp>
        <p:nvSpPr>
          <p:cNvPr id="17411" name="Text Box 3"/>
          <p:cNvSpPr txBox="1">
            <a:spLocks noChangeArrowheads="1"/>
          </p:cNvSpPr>
          <p:nvPr/>
        </p:nvSpPr>
        <p:spPr bwMode="auto">
          <a:xfrm>
            <a:off x="381000" y="4419600"/>
            <a:ext cx="8382000" cy="1676400"/>
          </a:xfrm>
          <a:prstGeom prst="rect">
            <a:avLst/>
          </a:prstGeom>
          <a:solidFill>
            <a:srgbClr val="CC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700"/>
              </a:spcBef>
              <a:buSzPct val="140000"/>
              <a:buFont typeface="Wingdings" charset="2"/>
              <a:buChar char=""/>
            </a:pPr>
            <a:r>
              <a:rPr lang="en-US" sz="2800" b="1" dirty="0">
                <a:latin typeface="Arial Narrow" pitchFamily="32" charset="0"/>
              </a:rPr>
              <a:t>Create a logical hierarchy of folders based on your business requirements.</a:t>
            </a:r>
          </a:p>
          <a:p>
            <a:pPr lvl="1" indent="-381000">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Create a top level folder called Departments and create separate folders for each department (Marketing, Sales). </a:t>
            </a:r>
          </a:p>
        </p:txBody>
      </p:sp>
      <p:sp>
        <p:nvSpPr>
          <p:cNvPr id="17412" name="Rectangle 4"/>
          <p:cNvSpPr>
            <a:spLocks noChangeArrowheads="1"/>
          </p:cNvSpPr>
          <p:nvPr/>
        </p:nvSpPr>
        <p:spPr bwMode="auto">
          <a:xfrm>
            <a:off x="381000" y="838200"/>
            <a:ext cx="8305800" cy="2128838"/>
          </a:xfrm>
          <a:prstGeom prst="rect">
            <a:avLst/>
          </a:prstGeom>
          <a:solidFill>
            <a:srgbClr val="CC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268288" indent="-268288">
              <a:lnSpc>
                <a:spcPct val="90000"/>
              </a:lnSpc>
              <a:spcBef>
                <a:spcPts val="1500"/>
              </a:spcBef>
              <a:buSzPct val="14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FF0000"/>
                </a:solidFill>
                <a:latin typeface="Arial Narrow" pitchFamily="32" charset="0"/>
              </a:rPr>
              <a:t>Grant permissions to groups as opposed to users</a:t>
            </a:r>
          </a:p>
          <a:p>
            <a:pPr marL="720725" lvl="1" indent="-360363">
              <a:lnSpc>
                <a:spcPct val="90000"/>
              </a:lnSpc>
              <a:spcBef>
                <a:spcPts val="1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33CC"/>
                </a:solidFill>
                <a:latin typeface="Arial Narrow" pitchFamily="32" charset="0"/>
              </a:rPr>
              <a:t>Assign sales users to “SALES” groups and then assign permissions to SALES group.</a:t>
            </a:r>
          </a:p>
          <a:p>
            <a:pPr marL="720725" lvl="1" indent="-360363">
              <a:lnSpc>
                <a:spcPct val="90000"/>
              </a:lnSpc>
              <a:spcBef>
                <a:spcPts val="1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33CC"/>
                </a:solidFill>
                <a:latin typeface="Arial Narrow" pitchFamily="32" charset="0"/>
              </a:rPr>
              <a:t>Easily add to, or remove members of group without making security setting changes.</a:t>
            </a:r>
          </a:p>
        </p:txBody>
      </p:sp>
      <p:sp>
        <p:nvSpPr>
          <p:cNvPr id="17413" name="Rectangle 5"/>
          <p:cNvSpPr>
            <a:spLocks noChangeArrowheads="1"/>
          </p:cNvSpPr>
          <p:nvPr/>
        </p:nvSpPr>
        <p:spPr bwMode="auto">
          <a:xfrm>
            <a:off x="381000" y="3124200"/>
            <a:ext cx="8305800" cy="1087438"/>
          </a:xfrm>
          <a:prstGeom prst="rect">
            <a:avLst/>
          </a:prstGeom>
          <a:solidFill>
            <a:srgbClr val="CC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268288" indent="-268288">
              <a:spcBef>
                <a:spcPts val="1750"/>
              </a:spcBef>
              <a:buSzPct val="14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a:solidFill>
                  <a:srgbClr val="000000"/>
                </a:solidFill>
                <a:latin typeface="Arial Narrow" pitchFamily="32" charset="0"/>
              </a:rPr>
              <a:t>Use understandable names for resources</a:t>
            </a:r>
          </a:p>
          <a:p>
            <a:pPr marL="720725" lvl="1" indent="-360363">
              <a:spcBef>
                <a:spcPts val="1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33CC"/>
                </a:solidFill>
                <a:latin typeface="Arial Narrow" pitchFamily="32" charset="0"/>
              </a:rPr>
              <a:t>Better to name a folder “Marketing” than “mktg”, “mrktg”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2800" b="1" dirty="0">
                <a:solidFill>
                  <a:srgbClr val="FFFFFF"/>
                </a:solidFill>
                <a:effectLst>
                  <a:outerShdw blurRad="38100" dist="38100" dir="2700000" algn="tl">
                    <a:srgbClr val="C0C0C0"/>
                  </a:outerShdw>
                </a:effectLst>
                <a:latin typeface="Tahoma" pitchFamily="32" charset="0"/>
              </a:rPr>
              <a:t>Best Practices for Managing NTFS Permissions</a:t>
            </a:r>
          </a:p>
        </p:txBody>
      </p:sp>
      <p:sp>
        <p:nvSpPr>
          <p:cNvPr id="18435" name="Text Box 3"/>
          <p:cNvSpPr txBox="1">
            <a:spLocks noChangeArrowheads="1"/>
          </p:cNvSpPr>
          <p:nvPr/>
        </p:nvSpPr>
        <p:spPr bwMode="auto">
          <a:xfrm>
            <a:off x="381000" y="1295400"/>
            <a:ext cx="8229600" cy="2590800"/>
          </a:xfrm>
          <a:prstGeom prst="rect">
            <a:avLst/>
          </a:prstGeom>
          <a:solidFill>
            <a:srgbClr val="CC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700"/>
              </a:spcBef>
              <a:buSzPct val="140000"/>
              <a:buFont typeface="Wingdings" charset="2"/>
              <a:buChar char=""/>
            </a:pPr>
            <a:r>
              <a:rPr lang="en-US" sz="2800" b="1" dirty="0">
                <a:latin typeface="Arial Narrow" pitchFamily="32" charset="0"/>
              </a:rPr>
              <a:t>Grant users only the permissions that they </a:t>
            </a:r>
            <a:r>
              <a:rPr lang="en-US" sz="2800" b="1">
                <a:latin typeface="Arial Narrow" pitchFamily="32" charset="0"/>
              </a:rPr>
              <a:t>require.</a:t>
            </a:r>
          </a:p>
          <a:p>
            <a:pPr lvl="1">
              <a:lnSpc>
                <a:spcPct val="90000"/>
              </a:lnSpc>
              <a:spcBef>
                <a:spcPts val="700"/>
              </a:spcBef>
              <a:buSzPct val="140000"/>
              <a:buFont typeface="Wingdings" charset="2"/>
              <a:buChar char=""/>
            </a:pPr>
            <a:r>
              <a:rPr lang="en-US" b="1">
                <a:solidFill>
                  <a:schemeClr val="accent2"/>
                </a:solidFill>
                <a:latin typeface="Arial Narrow" pitchFamily="32" charset="0"/>
              </a:rPr>
              <a:t>Balance between security and usability</a:t>
            </a:r>
          </a:p>
          <a:p>
            <a:pPr lvl="1">
              <a:lnSpc>
                <a:spcPct val="90000"/>
              </a:lnSpc>
              <a:spcBef>
                <a:spcPts val="700"/>
              </a:spcBef>
              <a:buSzPct val="140000"/>
              <a:buFont typeface="Wingdings" charset="2"/>
              <a:buChar char=""/>
            </a:pPr>
            <a:r>
              <a:rPr lang="en-US" b="1">
                <a:solidFill>
                  <a:schemeClr val="accent2"/>
                </a:solidFill>
                <a:latin typeface="Arial Narrow" pitchFamily="32" charset="0"/>
              </a:rPr>
              <a:t>Give minimum permissions to perform jobs.</a:t>
            </a:r>
          </a:p>
          <a:p>
            <a:pPr lvl="1">
              <a:lnSpc>
                <a:spcPct val="90000"/>
              </a:lnSpc>
              <a:spcBef>
                <a:spcPts val="700"/>
              </a:spcBef>
              <a:buSzPct val="140000"/>
              <a:buFont typeface="Wingdings" charset="2"/>
              <a:buChar char=""/>
            </a:pPr>
            <a:r>
              <a:rPr lang="en-US" b="1">
                <a:solidFill>
                  <a:schemeClr val="accent2"/>
                </a:solidFill>
                <a:latin typeface="Arial Narrow" pitchFamily="32" charset="0"/>
              </a:rPr>
              <a:t>Grant Read &amp; Execute permission for application folders</a:t>
            </a:r>
          </a:p>
          <a:p>
            <a:pPr lvl="1">
              <a:lnSpc>
                <a:spcPct val="90000"/>
              </a:lnSpc>
              <a:spcBef>
                <a:spcPts val="700"/>
              </a:spcBef>
              <a:buSzPct val="140000"/>
              <a:buFont typeface="Wingdings" charset="2"/>
              <a:buChar char=""/>
            </a:pPr>
            <a:r>
              <a:rPr lang="en-US" b="1">
                <a:solidFill>
                  <a:schemeClr val="accent2"/>
                </a:solidFill>
                <a:latin typeface="Arial Narrow" pitchFamily="32" charset="0"/>
              </a:rPr>
              <a:t>Grant Read &amp; Execute and Write permissions for data folders </a:t>
            </a:r>
            <a:endParaRPr lang="en-US" b="1" dirty="0">
              <a:solidFill>
                <a:schemeClr val="accent2"/>
              </a:solidFill>
              <a:latin typeface="Arial Narrow" pitchFamily="32" charset="0"/>
            </a:endParaRPr>
          </a:p>
        </p:txBody>
      </p:sp>
      <p:sp>
        <p:nvSpPr>
          <p:cNvPr id="18436" name="Rectangle 4"/>
          <p:cNvSpPr>
            <a:spLocks noChangeArrowheads="1"/>
          </p:cNvSpPr>
          <p:nvPr/>
        </p:nvSpPr>
        <p:spPr bwMode="auto">
          <a:xfrm>
            <a:off x="381000" y="4267200"/>
            <a:ext cx="8229600" cy="520700"/>
          </a:xfrm>
          <a:prstGeom prst="rect">
            <a:avLst/>
          </a:prstGeom>
          <a:solidFill>
            <a:srgbClr val="CC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360363" indent="-360363">
              <a:spcBef>
                <a:spcPts val="700"/>
              </a:spcBef>
              <a:buSzPct val="14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solidFill>
                  <a:srgbClr val="000000"/>
                </a:solidFill>
                <a:latin typeface="Arial Narrow" pitchFamily="32" charset="0"/>
              </a:rPr>
              <a:t>Review permissions settings regularly.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Shared Folders</a:t>
            </a:r>
          </a:p>
        </p:txBody>
      </p:sp>
      <p:sp>
        <p:nvSpPr>
          <p:cNvPr id="19459" name="Text Box 3"/>
          <p:cNvSpPr txBox="1">
            <a:spLocks noChangeArrowheads="1"/>
          </p:cNvSpPr>
          <p:nvPr/>
        </p:nvSpPr>
        <p:spPr bwMode="auto">
          <a:xfrm>
            <a:off x="457200" y="762001"/>
            <a:ext cx="86106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600"/>
              </a:spcBef>
              <a:buSzPct val="140000"/>
              <a:buFont typeface="Wingdings" charset="2"/>
              <a:buChar char=""/>
            </a:pPr>
            <a:r>
              <a:rPr lang="en-US" b="1" dirty="0">
                <a:latin typeface="Arial Narrow" pitchFamily="32" charset="0"/>
              </a:rPr>
              <a:t>Called “shares” .</a:t>
            </a:r>
          </a:p>
          <a:p>
            <a:pPr>
              <a:spcBef>
                <a:spcPts val="600"/>
              </a:spcBef>
              <a:buSzPct val="140000"/>
              <a:buFont typeface="Wingdings" charset="2"/>
              <a:buChar char=""/>
            </a:pPr>
            <a:r>
              <a:rPr lang="en-US" b="1" dirty="0">
                <a:latin typeface="Arial Narrow" pitchFamily="32" charset="0"/>
              </a:rPr>
              <a:t>Sharing is used to provide access to a file/folder on one computer to another computer </a:t>
            </a:r>
            <a:r>
              <a:rPr lang="en-US" b="1" u="sng" dirty="0">
                <a:latin typeface="Arial Narrow" pitchFamily="32" charset="0"/>
              </a:rPr>
              <a:t>over the network</a:t>
            </a:r>
            <a:r>
              <a:rPr lang="en-US" b="1" dirty="0">
                <a:latin typeface="Arial Narrow" pitchFamily="32" charset="0"/>
              </a:rPr>
              <a:t>.</a:t>
            </a: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600"/>
              </a:spcBef>
              <a:buSzPct val="140000"/>
              <a:buFont typeface="Wingdings" charset="2"/>
              <a:buChar char=""/>
            </a:pPr>
            <a:r>
              <a:rPr lang="en-US" b="1" dirty="0">
                <a:latin typeface="Arial Narrow" pitchFamily="32" charset="0"/>
              </a:rPr>
              <a:t>Typical network has:</a:t>
            </a:r>
          </a:p>
          <a:p>
            <a:pPr lvl="1">
              <a:spcBef>
                <a:spcPts val="600"/>
              </a:spcBef>
              <a:buClr>
                <a:srgbClr val="0033CC"/>
              </a:buClr>
              <a:buSzPct val="120000"/>
              <a:buFont typeface="Wingdings" charset="2"/>
              <a:buChar char=""/>
            </a:pPr>
            <a:r>
              <a:rPr lang="en-US" b="1" dirty="0">
                <a:solidFill>
                  <a:srgbClr val="0033CC"/>
                </a:solidFill>
                <a:latin typeface="Arial Narrow" pitchFamily="32" charset="0"/>
              </a:rPr>
              <a:t>Public folders (all users can exchange files and info)</a:t>
            </a:r>
          </a:p>
          <a:p>
            <a:pPr lvl="1">
              <a:spcBef>
                <a:spcPts val="600"/>
              </a:spcBef>
              <a:buClr>
                <a:srgbClr val="0033CC"/>
              </a:buClr>
              <a:buSzPct val="120000"/>
              <a:buFont typeface="Wingdings" charset="2"/>
              <a:buChar char=""/>
            </a:pPr>
            <a:r>
              <a:rPr lang="en-US" b="1" dirty="0">
                <a:solidFill>
                  <a:srgbClr val="0033CC"/>
                </a:solidFill>
                <a:latin typeface="Arial Narrow" pitchFamily="32" charset="0"/>
              </a:rPr>
              <a:t>Specific shared folders (accessible to only members)</a:t>
            </a:r>
          </a:p>
        </p:txBody>
      </p:sp>
      <p:graphicFrame>
        <p:nvGraphicFramePr>
          <p:cNvPr id="19460" name="Object 4"/>
          <p:cNvGraphicFramePr>
            <a:graphicFrameLocks noChangeAspect="1"/>
          </p:cNvGraphicFramePr>
          <p:nvPr/>
        </p:nvGraphicFramePr>
        <p:xfrm>
          <a:off x="1524000" y="2057400"/>
          <a:ext cx="6477000" cy="2590800"/>
        </p:xfrm>
        <a:graphic>
          <a:graphicData uri="http://schemas.openxmlformats.org/presentationml/2006/ole">
            <mc:AlternateContent xmlns:mc="http://schemas.openxmlformats.org/markup-compatibility/2006">
              <mc:Choice xmlns:v="urn:schemas-microsoft-com:vml" Requires="v">
                <p:oleObj r:id="rId3" imgW="7561905" imgH="3323810" progId="">
                  <p:embed/>
                </p:oleObj>
              </mc:Choice>
              <mc:Fallback>
                <p:oleObj r:id="rId3" imgW="7561905" imgH="332381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057400"/>
                        <a:ext cx="6477000" cy="25908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Shared Folders</a:t>
            </a:r>
          </a:p>
        </p:txBody>
      </p:sp>
      <p:sp>
        <p:nvSpPr>
          <p:cNvPr id="20483" name="Text Box 3"/>
          <p:cNvSpPr txBox="1">
            <a:spLocks noChangeArrowheads="1"/>
          </p:cNvSpPr>
          <p:nvPr/>
        </p:nvSpPr>
        <p:spPr bwMode="auto">
          <a:xfrm>
            <a:off x="457200" y="914400"/>
            <a:ext cx="8305800"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File system folders can be made  available over the network through multiple share names.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Share name can be different from folder’s names.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Entire volumes can be shared.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Creating Shared Folders</a:t>
            </a:r>
          </a:p>
        </p:txBody>
      </p:sp>
      <p:sp>
        <p:nvSpPr>
          <p:cNvPr id="21508" name="Rectangle 4"/>
          <p:cNvSpPr>
            <a:spLocks noChangeArrowheads="1"/>
          </p:cNvSpPr>
          <p:nvPr/>
        </p:nvSpPr>
        <p:spPr bwMode="auto">
          <a:xfrm>
            <a:off x="457200" y="1066800"/>
            <a:ext cx="54102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Right click on folder, choose Sharing tab.</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Click Advanced Sharing. </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Tick “ </a:t>
            </a:r>
            <a:r>
              <a:rPr lang="en-US" b="1" dirty="0">
                <a:solidFill>
                  <a:srgbClr val="0033CC"/>
                </a:solidFill>
                <a:latin typeface="Arial Narrow" pitchFamily="32" charset="0"/>
              </a:rPr>
              <a:t>Share this folder</a:t>
            </a:r>
            <a:r>
              <a:rPr lang="en-US" b="1" dirty="0">
                <a:solidFill>
                  <a:srgbClr val="000000"/>
                </a:solidFill>
                <a:latin typeface="Arial Narrow" pitchFamily="32" charset="0"/>
              </a:rPr>
              <a:t>”.</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Specify :</a:t>
            </a:r>
          </a:p>
          <a:p>
            <a:pPr marL="741363" lvl="1" indent="-28416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33CC"/>
                </a:solidFill>
                <a:latin typeface="Arial Narrow" pitchFamily="32" charset="0"/>
              </a:rPr>
              <a:t>Share Name</a:t>
            </a:r>
            <a:r>
              <a:rPr lang="en-US" b="1" dirty="0">
                <a:solidFill>
                  <a:srgbClr val="000000"/>
                </a:solidFill>
                <a:latin typeface="Arial Narrow" pitchFamily="32" charset="0"/>
              </a:rPr>
              <a:t>.</a:t>
            </a:r>
          </a:p>
          <a:p>
            <a:pPr marL="741363" lvl="1" indent="-28416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Optional descriptive comment.</a:t>
            </a:r>
          </a:p>
          <a:p>
            <a:pPr marL="741363" lvl="1" indent="-28416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Number of simultaneous users for the share.</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Set </a:t>
            </a:r>
            <a:r>
              <a:rPr lang="en-US" b="1" dirty="0">
                <a:solidFill>
                  <a:srgbClr val="0033CC"/>
                </a:solidFill>
                <a:latin typeface="Arial Narrow" pitchFamily="32" charset="0"/>
              </a:rPr>
              <a:t>Permissions.</a:t>
            </a:r>
            <a:r>
              <a:rPr lang="en-US" b="1" dirty="0">
                <a:solidFill>
                  <a:srgbClr val="000000"/>
                </a:solidFill>
                <a:latin typeface="Arial Narrow" pitchFamily="32" charset="0"/>
              </a:rPr>
              <a:t> </a:t>
            </a:r>
            <a:r>
              <a:rPr lang="en-US" b="1" dirty="0">
                <a:solidFill>
                  <a:srgbClr val="FF0000"/>
                </a:solidFill>
                <a:latin typeface="Arial Narrow" pitchFamily="32" charset="0"/>
              </a:rPr>
              <a:t>(See slide 20)</a:t>
            </a:r>
          </a:p>
        </p:txBody>
      </p:sp>
      <p:pic>
        <p:nvPicPr>
          <p:cNvPr id="21548"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295400"/>
            <a:ext cx="3429000" cy="4462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bwMode="auto">
          <a:xfrm>
            <a:off x="5715000" y="3733800"/>
            <a:ext cx="1676399" cy="4572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SG" sz="2400" b="0" i="0" u="none" strike="noStrike" cap="none" normalizeH="0" baseline="0">
              <a:ln>
                <a:noFill/>
              </a:ln>
              <a:solidFill>
                <a:schemeClr val="bg1"/>
              </a:solidFill>
              <a:effectLst/>
              <a:latin typeface="Verdana" pitchFamily="32" charset="0"/>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Hidden Shared Folders</a:t>
            </a:r>
          </a:p>
        </p:txBody>
      </p:sp>
      <p:sp>
        <p:nvSpPr>
          <p:cNvPr id="22531"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Place </a:t>
            </a:r>
            <a:r>
              <a:rPr lang="en-US" sz="2800" b="1" dirty="0">
                <a:solidFill>
                  <a:srgbClr val="0033CC"/>
                </a:solidFill>
                <a:latin typeface="Arial Narrow" pitchFamily="32" charset="0"/>
              </a:rPr>
              <a:t>$ sign</a:t>
            </a:r>
            <a:r>
              <a:rPr lang="en-US" sz="2800" b="1" dirty="0">
                <a:latin typeface="Arial Narrow" pitchFamily="32" charset="0"/>
              </a:rPr>
              <a:t> after share name (i.e. </a:t>
            </a:r>
            <a:r>
              <a:rPr lang="en-US" sz="2800" b="1" dirty="0" err="1">
                <a:latin typeface="Arial Narrow" pitchFamily="32" charset="0"/>
              </a:rPr>
              <a:t>hiddenshare</a:t>
            </a:r>
            <a:r>
              <a:rPr lang="en-US" sz="2800" b="1" dirty="0">
                <a:latin typeface="Arial Narrow" pitchFamily="32" charset="0"/>
              </a:rPr>
              <a:t>$)</a:t>
            </a:r>
          </a:p>
          <a:p>
            <a:pPr lvl="1">
              <a:spcBef>
                <a:spcPts val="600"/>
              </a:spcBef>
              <a:buSzPct val="120000"/>
              <a:buFont typeface="Wingdings" charset="2"/>
              <a:buChar char=""/>
            </a:pPr>
            <a:r>
              <a:rPr lang="en-US" b="1" dirty="0">
                <a:latin typeface="Arial Narrow" pitchFamily="32" charset="0"/>
              </a:rPr>
              <a:t>Accessible but</a:t>
            </a:r>
            <a:r>
              <a:rPr lang="en-US" b="1" dirty="0">
                <a:solidFill>
                  <a:srgbClr val="0033CC"/>
                </a:solidFill>
                <a:latin typeface="Arial Narrow" pitchFamily="32" charset="0"/>
              </a:rPr>
              <a:t> not shown when users are browsing for resources.</a:t>
            </a:r>
          </a:p>
          <a:p>
            <a:pPr lvl="1">
              <a:spcBef>
                <a:spcPts val="600"/>
              </a:spcBef>
              <a:buSzPct val="120000"/>
              <a:buFont typeface="Wingdings" charset="2"/>
              <a:buChar char=""/>
            </a:pPr>
            <a:r>
              <a:rPr lang="en-US" b="1" dirty="0">
                <a:latin typeface="Arial Narrow" pitchFamily="32" charset="0"/>
              </a:rPr>
              <a:t>Access a hidden shared folder by typing the UNC path, for example</a:t>
            </a:r>
            <a:r>
              <a:rPr lang="en-US" b="1" dirty="0">
                <a:solidFill>
                  <a:srgbClr val="0033CC"/>
                </a:solidFill>
                <a:latin typeface="Arial Narrow" pitchFamily="32" charset="0"/>
              </a:rPr>
              <a:t>, \\server\hiddenshare$</a:t>
            </a:r>
          </a:p>
          <a:p>
            <a:pPr>
              <a:spcBef>
                <a:spcPts val="600"/>
              </a:spcBef>
              <a:buClrTx/>
              <a:buSzTx/>
              <a:buFontTx/>
              <a:buNone/>
            </a:pPr>
            <a:endParaRPr lang="en-US" b="1" dirty="0">
              <a:latin typeface="Arial Narrow" pitchFamily="32" charset="0"/>
            </a:endParaRPr>
          </a:p>
          <a:p>
            <a:pPr>
              <a:spcBef>
                <a:spcPts val="600"/>
              </a:spcBef>
              <a:buClrTx/>
              <a:buSzTx/>
              <a:buFontTx/>
              <a:buNone/>
            </a:pPr>
            <a:endParaRPr lang="en-US" b="1" dirty="0">
              <a:latin typeface="Arial Narrow" pitchFamily="32" charset="0"/>
            </a:endParaRPr>
          </a:p>
          <a:p>
            <a:pPr>
              <a:spcBef>
                <a:spcPts val="700"/>
              </a:spcBef>
              <a:buClrTx/>
              <a:buSzTx/>
              <a:buFontTx/>
              <a:buNone/>
            </a:pPr>
            <a:endParaRPr lang="en-US" sz="2800" b="1" dirty="0">
              <a:latin typeface="Arial Narrow" pitchFamily="32" charset="0"/>
            </a:endParaRPr>
          </a:p>
          <a:p>
            <a:pPr>
              <a:spcBef>
                <a:spcPts val="700"/>
              </a:spcBef>
              <a:buClrTx/>
              <a:buSzTx/>
              <a:buFontTx/>
              <a:buNone/>
            </a:pPr>
            <a:endParaRPr lang="en-US" sz="2800"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Share Permissions</a:t>
            </a:r>
          </a:p>
        </p:txBody>
      </p:sp>
      <p:sp>
        <p:nvSpPr>
          <p:cNvPr id="23555"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23556" name="Rectangle 4"/>
          <p:cNvSpPr>
            <a:spLocks noChangeArrowheads="1"/>
          </p:cNvSpPr>
          <p:nvPr/>
        </p:nvSpPr>
        <p:spPr bwMode="auto">
          <a:xfrm>
            <a:off x="152400" y="914400"/>
            <a:ext cx="8991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700"/>
              </a:spcBef>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0000"/>
                </a:solidFill>
                <a:latin typeface="Arial Narrow" pitchFamily="32" charset="0"/>
              </a:rPr>
              <a:t>Shared folders have security permissions that control what permissions users have on the folder and its contents.</a:t>
            </a:r>
          </a:p>
          <a:p>
            <a:pPr marL="341313" indent="-341313">
              <a:spcBef>
                <a:spcPts val="700"/>
              </a:spcBef>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33CC"/>
                </a:solidFill>
                <a:latin typeface="Arial Narrow" pitchFamily="32" charset="0"/>
              </a:rPr>
              <a:t>Apply only to users accessing  resource </a:t>
            </a:r>
            <a:r>
              <a:rPr lang="en-US" sz="2800" b="1" dirty="0">
                <a:solidFill>
                  <a:srgbClr val="FF0000"/>
                </a:solidFill>
                <a:latin typeface="Arial Narrow" pitchFamily="32" charset="0"/>
              </a:rPr>
              <a:t>over</a:t>
            </a:r>
            <a:r>
              <a:rPr lang="en-US" sz="2800" b="1" dirty="0">
                <a:solidFill>
                  <a:srgbClr val="0033CC"/>
                </a:solidFill>
                <a:latin typeface="Arial Narrow" pitchFamily="32" charset="0"/>
              </a:rPr>
              <a:t> the network, </a:t>
            </a:r>
            <a:r>
              <a:rPr lang="en-US" sz="2800" b="1" u="sng" dirty="0">
                <a:solidFill>
                  <a:srgbClr val="0033CC"/>
                </a:solidFill>
                <a:latin typeface="Arial Narrow" pitchFamily="32" charset="0"/>
              </a:rPr>
              <a:t>NOT</a:t>
            </a:r>
            <a:r>
              <a:rPr lang="en-US" sz="2800" b="1" dirty="0">
                <a:solidFill>
                  <a:srgbClr val="0033CC"/>
                </a:solidFill>
                <a:latin typeface="Arial Narrow" pitchFamily="32" charset="0"/>
              </a:rPr>
              <a:t> to local users</a:t>
            </a:r>
            <a:r>
              <a:rPr lang="en-US" sz="2800" b="1" dirty="0">
                <a:solidFill>
                  <a:srgbClr val="000000"/>
                </a:solidFill>
                <a:latin typeface="Arial Narrow" pitchFamily="32" charset="0"/>
              </a:rPr>
              <a:t>. When accessing a file locally, only NTFS permissions apply</a:t>
            </a:r>
          </a:p>
          <a:p>
            <a:pPr marL="341313" indent="-341313">
              <a:spcBef>
                <a:spcPts val="700"/>
              </a:spcBef>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0000"/>
                </a:solidFill>
                <a:latin typeface="Arial Narrow" pitchFamily="32" charset="0"/>
              </a:rPr>
              <a:t>All files and subfolders within a shared folder are shared with the </a:t>
            </a:r>
            <a:r>
              <a:rPr lang="en-US" sz="2800" b="1" dirty="0">
                <a:solidFill>
                  <a:srgbClr val="0033CC"/>
                </a:solidFill>
                <a:latin typeface="Arial Narrow" pitchFamily="32" charset="0"/>
              </a:rPr>
              <a:t>same permissions.</a:t>
            </a:r>
          </a:p>
          <a:p>
            <a:pPr marL="341313" indent="-341313" eaLnBrk="1" hangingPunct="1">
              <a:lnSpc>
                <a:spcPct val="85000"/>
              </a:lnSpc>
              <a:spcAft>
                <a:spcPts val="1750"/>
              </a:spcAft>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33CC"/>
                </a:solidFill>
                <a:latin typeface="Arial Narrow" pitchFamily="32" charset="0"/>
              </a:rPr>
              <a:t>Share permissions apply to entire folders, not to specific files.</a:t>
            </a:r>
          </a:p>
          <a:p>
            <a:pPr marL="341313" indent="-341313" eaLnBrk="1" hangingPunct="1">
              <a:lnSpc>
                <a:spcPct val="85000"/>
              </a:lnSpc>
              <a:spcAft>
                <a:spcPts val="1750"/>
              </a:spcAft>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0000"/>
                </a:solidFill>
                <a:latin typeface="Arial Narrow" pitchFamily="32" charset="0"/>
              </a:rPr>
              <a:t>Only way to secure files on FAT volume.</a:t>
            </a:r>
          </a:p>
          <a:p>
            <a:pPr marL="341313" indent="-341313" eaLnBrk="1" hangingPunct="1">
              <a:spcBef>
                <a:spcPts val="700"/>
              </a:spcBef>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0000"/>
                </a:solidFill>
                <a:latin typeface="Arial Narrow" pitchFamily="32" charset="0"/>
              </a:rPr>
              <a:t>Shared folder status is discarded when a folder is moved.</a:t>
            </a:r>
          </a:p>
        </p:txBody>
      </p:sp>
      <p:sp>
        <p:nvSpPr>
          <p:cNvPr id="2" name="Oval 1"/>
          <p:cNvSpPr/>
          <p:nvPr/>
        </p:nvSpPr>
        <p:spPr bwMode="auto">
          <a:xfrm>
            <a:off x="38100" y="1600200"/>
            <a:ext cx="8991600" cy="16764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SG" sz="2400" b="0" i="0" u="none" strike="noStrike" cap="none" normalizeH="0" baseline="0">
              <a:ln>
                <a:noFill/>
              </a:ln>
              <a:solidFill>
                <a:schemeClr val="bg1"/>
              </a:solidFill>
              <a:effectLst/>
              <a:latin typeface="Verdan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a:solidFill>
                  <a:srgbClr val="FFFFFF"/>
                </a:solidFill>
                <a:effectLst>
                  <a:outerShdw blurRad="38100" dist="38100" dir="2700000" algn="tl">
                    <a:srgbClr val="C0C0C0"/>
                  </a:outerShdw>
                </a:effectLst>
                <a:latin typeface="Tahoma" pitchFamily="32" charset="0"/>
              </a:rPr>
              <a:t>Objectives</a:t>
            </a:r>
          </a:p>
        </p:txBody>
      </p:sp>
      <p:sp>
        <p:nvSpPr>
          <p:cNvPr id="5123" name="Text Box 3"/>
          <p:cNvSpPr txBox="1">
            <a:spLocks noChangeArrowheads="1"/>
          </p:cNvSpPr>
          <p:nvPr/>
        </p:nvSpPr>
        <p:spPr bwMode="auto">
          <a:xfrm>
            <a:off x="381000" y="1066800"/>
            <a:ext cx="8534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marL="741363" indent="-28416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800"/>
              </a:spcBef>
            </a:pPr>
            <a:r>
              <a:rPr lang="en-US" sz="3200" b="1" dirty="0">
                <a:latin typeface="Arial Narrow" pitchFamily="32" charset="0"/>
              </a:rPr>
              <a:t>At the end of this, you will be able to understand the following:  </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File System Security (</a:t>
            </a:r>
            <a:r>
              <a:rPr lang="en-US" sz="2800" b="1" dirty="0">
                <a:solidFill>
                  <a:srgbClr val="FF0000"/>
                </a:solidFill>
                <a:latin typeface="Arial Narrow" pitchFamily="32" charset="0"/>
              </a:rPr>
              <a:t>NTFS</a:t>
            </a:r>
            <a:r>
              <a:rPr lang="en-US" sz="2800" b="1" dirty="0">
                <a:solidFill>
                  <a:srgbClr val="0033CC"/>
                </a:solidFill>
                <a:latin typeface="Arial Narrow" pitchFamily="32" charset="0"/>
              </a:rPr>
              <a:t>  Permissions).</a:t>
            </a:r>
          </a:p>
          <a:p>
            <a:pPr lvl="2">
              <a:spcBef>
                <a:spcPts val="600"/>
              </a:spcBef>
              <a:buFont typeface="Wingdings" charset="2"/>
              <a:buChar char=""/>
            </a:pPr>
            <a:r>
              <a:rPr lang="en-US" b="1" dirty="0">
                <a:latin typeface="Arial Narrow" pitchFamily="32" charset="0"/>
              </a:rPr>
              <a:t>Securing resources (e.g. folders, files) with NTFS permissions.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Effective Permissions.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Creating and Managing Shared Folders.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Understanding </a:t>
            </a:r>
            <a:r>
              <a:rPr lang="en-US" sz="2800" b="1" dirty="0">
                <a:solidFill>
                  <a:srgbClr val="FF0000"/>
                </a:solidFill>
                <a:latin typeface="Arial Narrow" pitchFamily="32" charset="0"/>
              </a:rPr>
              <a:t>Share</a:t>
            </a:r>
            <a:r>
              <a:rPr lang="en-US" sz="2800" b="1" dirty="0">
                <a:solidFill>
                  <a:srgbClr val="0033CC"/>
                </a:solidFill>
                <a:latin typeface="Arial Narrow" pitchFamily="32" charset="0"/>
              </a:rPr>
              <a:t> Permissions.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Creating and Managing Printers. </a:t>
            </a:r>
            <a:r>
              <a:rPr lang="en-US" sz="2800" b="1" dirty="0">
                <a:solidFill>
                  <a:srgbClr val="FF0000"/>
                </a:solidFill>
                <a:latin typeface="Arial Narrow" pitchFamily="32" charset="0"/>
              </a:rPr>
              <a:t>[Optional]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extLst>
              <p:ext uri="{D42A27DB-BD31-4B8C-83A1-F6EECF244321}">
                <p14:modId xmlns:p14="http://schemas.microsoft.com/office/powerpoint/2010/main" val="3524486383"/>
              </p:ext>
            </p:extLst>
          </p:nvPr>
        </p:nvGraphicFramePr>
        <p:xfrm>
          <a:off x="182880" y="1005840"/>
          <a:ext cx="3733800" cy="4191000"/>
        </p:xfrm>
        <a:graphic>
          <a:graphicData uri="http://schemas.openxmlformats.org/presentationml/2006/ole">
            <mc:AlternateContent xmlns:mc="http://schemas.openxmlformats.org/markup-compatibility/2006">
              <mc:Choice xmlns:v="urn:schemas-microsoft-com:vml" Requires="v">
                <p:oleObj r:id="rId3" imgW="3476190" imgH="4323810" progId="">
                  <p:embed/>
                </p:oleObj>
              </mc:Choice>
              <mc:Fallback>
                <p:oleObj r:id="rId3" imgW="3476190" imgH="432381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 y="1005840"/>
                        <a:ext cx="3733800" cy="41910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79" name="Text Box 3"/>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Share Permissions</a:t>
            </a:r>
          </a:p>
        </p:txBody>
      </p:sp>
      <p:sp>
        <p:nvSpPr>
          <p:cNvPr id="24581" name="Rectangle 5"/>
          <p:cNvSpPr>
            <a:spLocks noChangeArrowheads="1"/>
          </p:cNvSpPr>
          <p:nvPr/>
        </p:nvSpPr>
        <p:spPr bwMode="auto">
          <a:xfrm>
            <a:off x="457200" y="5593666"/>
            <a:ext cx="7627620" cy="463846"/>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spcBef>
                <a:spcPts val="1500"/>
              </a:spcBef>
              <a:buSzPct val="14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Arial Narrow" pitchFamily="32" charset="0"/>
              </a:rPr>
              <a:t>Default: Everyone built-in group has read permission</a:t>
            </a:r>
          </a:p>
        </p:txBody>
      </p:sp>
      <p:pic>
        <p:nvPicPr>
          <p:cNvPr id="24607"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838200"/>
            <a:ext cx="4543425" cy="476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Combining Share and NTFS Permissions</a:t>
            </a:r>
          </a:p>
        </p:txBody>
      </p:sp>
      <p:sp>
        <p:nvSpPr>
          <p:cNvPr id="25604" name="Rectangle 4"/>
          <p:cNvSpPr>
            <a:spLocks noChangeArrowheads="1"/>
          </p:cNvSpPr>
          <p:nvPr/>
        </p:nvSpPr>
        <p:spPr bwMode="auto">
          <a:xfrm>
            <a:off x="0" y="628803"/>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eaLnBrk="1" hangingPunct="1">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marL="741363" lvl="1" indent="-284163">
              <a:spcBef>
                <a:spcPts val="600"/>
              </a:spcBef>
              <a:buSzPct val="140000"/>
              <a:buFont typeface="Wingdings" charset="2"/>
              <a:buChar cha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2800" b="1" dirty="0">
                <a:solidFill>
                  <a:srgbClr val="000000"/>
                </a:solidFill>
                <a:latin typeface="Arial Narrow" pitchFamily="32" charset="0"/>
              </a:rPr>
              <a:t>When combining share and NTFS permissions always choose the </a:t>
            </a:r>
            <a:r>
              <a:rPr lang="en-US" sz="2800" b="1" dirty="0">
                <a:solidFill>
                  <a:srgbClr val="FF0000"/>
                </a:solidFill>
                <a:latin typeface="Arial Narrow" pitchFamily="32" charset="0"/>
              </a:rPr>
              <a:t>MOST restrictive</a:t>
            </a:r>
            <a:r>
              <a:rPr lang="en-US" sz="2800" b="1" dirty="0">
                <a:solidFill>
                  <a:srgbClr val="000000"/>
                </a:solidFill>
                <a:latin typeface="Arial Narrow" pitchFamily="32" charset="0"/>
              </a:rPr>
              <a:t> combination</a:t>
            </a:r>
          </a:p>
          <a:p>
            <a:pPr>
              <a:spcBef>
                <a:spcPts val="600"/>
              </a:spcBef>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a:spcBef>
                <a:spcPts val="600"/>
              </a:spcBef>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a:spcBef>
                <a:spcPts val="600"/>
              </a:spcBef>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a:spcBef>
                <a:spcPts val="600"/>
              </a:spcBef>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a:spcBef>
                <a:spcPts val="600"/>
              </a:spcBef>
              <a:buClrTx/>
              <a:buSz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US" b="1" dirty="0">
              <a:solidFill>
                <a:srgbClr val="000000"/>
              </a:solidFill>
              <a:latin typeface="Arial Narrow" pitchFamily="32" charset="0"/>
            </a:endParaRPr>
          </a:p>
          <a:p>
            <a:pPr marL="741363" lvl="1" indent="-284163">
              <a:spcBef>
                <a:spcPts val="600"/>
              </a:spcBef>
              <a:buSzPct val="140000"/>
              <a:buFont typeface="Wingdings" charset="2"/>
              <a:buChar cha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2800" b="1">
                <a:solidFill>
                  <a:srgbClr val="000000"/>
                </a:solidFill>
                <a:latin typeface="Arial Narrow" pitchFamily="32" charset="0"/>
              </a:rPr>
              <a:t>Most </a:t>
            </a:r>
            <a:r>
              <a:rPr lang="en-US" sz="2800" b="1" dirty="0">
                <a:solidFill>
                  <a:srgbClr val="000000"/>
                </a:solidFill>
                <a:latin typeface="Arial Narrow" pitchFamily="32" charset="0"/>
              </a:rPr>
              <a:t>Administrators, Server Operators and Power Users are given full control access on shares and place appropriate permissions using NTFS permissions.</a:t>
            </a:r>
          </a:p>
        </p:txBody>
      </p:sp>
      <p:sp>
        <p:nvSpPr>
          <p:cNvPr id="25605" name="Text Box 5"/>
          <p:cNvSpPr txBox="1">
            <a:spLocks noChangeArrowheads="1"/>
          </p:cNvSpPr>
          <p:nvPr/>
        </p:nvSpPr>
        <p:spPr bwMode="auto">
          <a:xfrm>
            <a:off x="685800" y="2209800"/>
            <a:ext cx="7772400" cy="1802674"/>
          </a:xfrm>
          <a:prstGeom prst="rect">
            <a:avLst/>
          </a:prstGeom>
          <a:solidFill>
            <a:srgbClr val="CC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marL="45720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marL="91440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pPr marL="360363" lvl="1" indent="-360363">
              <a:spcBef>
                <a:spcPts val="600"/>
              </a:spcBef>
              <a:buSzPct val="14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b="1" dirty="0">
                <a:latin typeface="Arial Narrow" pitchFamily="32" charset="0"/>
              </a:rPr>
              <a:t>Example:	</a:t>
            </a:r>
          </a:p>
          <a:p>
            <a:pPr marL="720725" lvl="1" indent="-360363">
              <a:spcBef>
                <a:spcPts val="600"/>
              </a:spcBef>
              <a:buSzPct val="14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b="1" dirty="0">
                <a:latin typeface="Arial Narrow" pitchFamily="32" charset="0"/>
              </a:rPr>
              <a:t>James has Read share permission</a:t>
            </a:r>
          </a:p>
          <a:p>
            <a:pPr marL="720725" lvl="1" indent="-360363">
              <a:spcBef>
                <a:spcPts val="600"/>
              </a:spcBef>
              <a:buSzPct val="140000"/>
              <a:buFont typeface="Wingdings" charset="2"/>
              <a:buChar char=""/>
            </a:pPr>
            <a:r>
              <a:rPr lang="en-US" b="1" dirty="0">
                <a:latin typeface="Arial Narrow" pitchFamily="32" charset="0"/>
              </a:rPr>
              <a:t>James has “Modify” NTFS permission at file system level</a:t>
            </a:r>
          </a:p>
          <a:p>
            <a:pPr marL="720725" lvl="1" indent="-360363">
              <a:spcBef>
                <a:spcPts val="600"/>
              </a:spcBef>
              <a:buSzPct val="140000"/>
              <a:buFont typeface="Wingdings" charset="2"/>
              <a:buChar char=""/>
            </a:pPr>
            <a:r>
              <a:rPr lang="en-US" b="1" dirty="0">
                <a:latin typeface="Arial Narrow" pitchFamily="32" charset="0"/>
              </a:rPr>
              <a:t>Effective Permissions:  Only able to read the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81000" y="0"/>
            <a:ext cx="8458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Combining Share and NTFS permissions</a:t>
            </a:r>
          </a:p>
        </p:txBody>
      </p:sp>
      <p:sp>
        <p:nvSpPr>
          <p:cNvPr id="26627" name="Text Box 3"/>
          <p:cNvSpPr txBox="1">
            <a:spLocks noChangeArrowheads="1"/>
          </p:cNvSpPr>
          <p:nvPr/>
        </p:nvSpPr>
        <p:spPr bwMode="auto">
          <a:xfrm>
            <a:off x="230874" y="1066801"/>
            <a:ext cx="8760725"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1pPr>
            <a:lvl2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2pPr>
            <a:lvl3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3pPr>
            <a:lvl4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4pPr>
            <a:lvl5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000000"/>
                </a:solidFill>
                <a:latin typeface="Verdana" pitchFamily="32" charset="0"/>
              </a:defRPr>
            </a:lvl9pPr>
          </a:lstStyle>
          <a:p>
            <a:pPr>
              <a:spcBef>
                <a:spcPts val="750"/>
              </a:spcBef>
              <a:buSzPct val="140000"/>
              <a:buFont typeface="Wingdings" charset="2"/>
              <a:buChar char=""/>
            </a:pPr>
            <a:r>
              <a:rPr lang="en-US" sz="3000" b="1" dirty="0">
                <a:latin typeface="Arial Narrow" pitchFamily="32" charset="0"/>
              </a:rPr>
              <a:t>Step 1: Determine effective </a:t>
            </a:r>
            <a:r>
              <a:rPr lang="en-US" sz="3000" b="1" u="sng" dirty="0">
                <a:latin typeface="Arial Narrow" pitchFamily="32" charset="0"/>
              </a:rPr>
              <a:t>NTFS</a:t>
            </a:r>
            <a:r>
              <a:rPr lang="en-US" sz="3000" b="1" dirty="0">
                <a:latin typeface="Arial Narrow" pitchFamily="32" charset="0"/>
              </a:rPr>
              <a:t> permissions by cumulating (least restrictive) all permissions. The exception is Denied permission overrides Allow. </a:t>
            </a:r>
          </a:p>
          <a:p>
            <a:pPr>
              <a:spcBef>
                <a:spcPts val="750"/>
              </a:spcBef>
              <a:buSzPct val="140000"/>
              <a:buFont typeface="Wingdings" charset="2"/>
              <a:buChar char=""/>
            </a:pPr>
            <a:r>
              <a:rPr lang="en-US" sz="3000" b="1" dirty="0">
                <a:latin typeface="Arial Narrow" pitchFamily="32" charset="0"/>
              </a:rPr>
              <a:t>Step 2: Determine effective </a:t>
            </a:r>
            <a:r>
              <a:rPr lang="en-US" sz="3000" b="1" u="sng" dirty="0">
                <a:latin typeface="Arial Narrow" pitchFamily="32" charset="0"/>
              </a:rPr>
              <a:t>Share</a:t>
            </a:r>
            <a:r>
              <a:rPr lang="en-US" sz="3000" b="1" dirty="0">
                <a:latin typeface="Arial Narrow" pitchFamily="32" charset="0"/>
              </a:rPr>
              <a:t> permissions by cumulating all permissions. The exception is Denied permission overrides Allow.</a:t>
            </a:r>
          </a:p>
          <a:p>
            <a:pPr>
              <a:spcBef>
                <a:spcPts val="750"/>
              </a:spcBef>
              <a:buSzPct val="140000"/>
              <a:buFont typeface="Wingdings" charset="2"/>
              <a:buChar char=""/>
            </a:pPr>
            <a:r>
              <a:rPr lang="en-US" sz="3000" b="1" dirty="0">
                <a:latin typeface="Arial Narrow" pitchFamily="32" charset="0"/>
              </a:rPr>
              <a:t>Step 3: Final effective permissions are determined by combining the results of </a:t>
            </a:r>
            <a:r>
              <a:rPr lang="en-US" sz="3000" b="1" u="sng">
                <a:latin typeface="Arial Narrow" pitchFamily="32" charset="0"/>
              </a:rPr>
              <a:t>NTFS</a:t>
            </a:r>
            <a:r>
              <a:rPr lang="en-US" sz="3000" b="1">
                <a:latin typeface="Arial Narrow" pitchFamily="32" charset="0"/>
              </a:rPr>
              <a:t> and </a:t>
            </a:r>
            <a:r>
              <a:rPr lang="en-US" sz="3000" b="1" u="sng">
                <a:latin typeface="Arial Narrow" pitchFamily="32" charset="0"/>
              </a:rPr>
              <a:t>Share</a:t>
            </a:r>
            <a:r>
              <a:rPr lang="en-US" sz="3000" b="1">
                <a:latin typeface="Arial Narrow" pitchFamily="32" charset="0"/>
              </a:rPr>
              <a:t>, </a:t>
            </a:r>
            <a:r>
              <a:rPr lang="en-US" sz="3000" b="1" dirty="0">
                <a:latin typeface="Arial Narrow" pitchFamily="32" charset="0"/>
              </a:rPr>
              <a:t>choosing the </a:t>
            </a:r>
            <a:r>
              <a:rPr lang="en-US" sz="3000" b="1" dirty="0">
                <a:solidFill>
                  <a:srgbClr val="0033CC"/>
                </a:solidFill>
                <a:latin typeface="Arial Narrow" pitchFamily="32" charset="0"/>
              </a:rPr>
              <a:t>MOST </a:t>
            </a:r>
            <a:r>
              <a:rPr lang="en-US" sz="3000" b="1">
                <a:solidFill>
                  <a:srgbClr val="0033CC"/>
                </a:solidFill>
                <a:latin typeface="Arial Narrow" pitchFamily="32" charset="0"/>
              </a:rPr>
              <a:t>restrictive permissions</a:t>
            </a:r>
            <a:r>
              <a:rPr lang="en-US" sz="3000" b="1">
                <a:latin typeface="Arial Narrow" pitchFamily="32" charset="0"/>
              </a:rPr>
              <a:t>. </a:t>
            </a:r>
            <a:endParaRPr lang="en-US" sz="3000" b="1" dirty="0">
              <a:latin typeface="Arial Narrow" pitchFamily="32" charset="0"/>
            </a:endParaRPr>
          </a:p>
          <a:p>
            <a:pPr>
              <a:spcBef>
                <a:spcPts val="750"/>
              </a:spcBef>
              <a:buClrTx/>
              <a:buSzTx/>
              <a:buFontTx/>
              <a:buNone/>
            </a:pPr>
            <a:endParaRPr lang="en-US" sz="3000"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Troubleshooting Permissions Problems</a:t>
            </a:r>
          </a:p>
        </p:txBody>
      </p:sp>
      <p:sp>
        <p:nvSpPr>
          <p:cNvPr id="27651" name="Text Box 3"/>
          <p:cNvSpPr txBox="1">
            <a:spLocks noChangeArrowheads="1"/>
          </p:cNvSpPr>
          <p:nvPr/>
        </p:nvSpPr>
        <p:spPr bwMode="auto">
          <a:xfrm>
            <a:off x="437356" y="1066800"/>
            <a:ext cx="8421688"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When permissions are granted through group membership, a user needs to log off and log back on.</a:t>
            </a:r>
          </a:p>
          <a:p>
            <a:pPr>
              <a:spcBef>
                <a:spcPts val="700"/>
              </a:spcBef>
              <a:buSzPct val="140000"/>
              <a:buFont typeface="Wingdings" charset="2"/>
              <a:buChar char=""/>
            </a:pPr>
            <a:r>
              <a:rPr lang="en-US" sz="2800" b="1" dirty="0">
                <a:latin typeface="Arial Narrow" pitchFamily="32" charset="0"/>
              </a:rPr>
              <a:t>Watch out for “</a:t>
            </a:r>
            <a:r>
              <a:rPr lang="en-US" sz="2800" b="1" dirty="0">
                <a:solidFill>
                  <a:srgbClr val="0033CC"/>
                </a:solidFill>
                <a:latin typeface="Arial Narrow" pitchFamily="32" charset="0"/>
              </a:rPr>
              <a:t>Deny” Permissions</a:t>
            </a:r>
            <a:r>
              <a:rPr lang="en-US" sz="2800" b="1" dirty="0">
                <a:latin typeface="Arial Narrow" pitchFamily="32" charset="0"/>
              </a:rPr>
              <a:t>.</a:t>
            </a:r>
          </a:p>
          <a:p>
            <a:pPr>
              <a:spcBef>
                <a:spcPts val="700"/>
              </a:spcBef>
              <a:buSzPct val="140000"/>
              <a:buFont typeface="Wingdings" charset="2"/>
              <a:buChar char=""/>
            </a:pPr>
            <a:r>
              <a:rPr lang="en-US" sz="2800" b="1" dirty="0">
                <a:latin typeface="Arial Narrow" pitchFamily="32" charset="0"/>
              </a:rPr>
              <a:t>Watch out for individual </a:t>
            </a:r>
            <a:r>
              <a:rPr lang="en-US" sz="2800" b="1" dirty="0">
                <a:solidFill>
                  <a:srgbClr val="0033CC"/>
                </a:solidFill>
                <a:latin typeface="Arial Narrow" pitchFamily="32" charset="0"/>
              </a:rPr>
              <a:t>folder permissions</a:t>
            </a:r>
            <a:r>
              <a:rPr lang="en-US" sz="2800" b="1" dirty="0">
                <a:latin typeface="Arial Narrow" pitchFamily="32" charset="0"/>
              </a:rPr>
              <a:t>.</a:t>
            </a:r>
          </a:p>
          <a:p>
            <a:pPr>
              <a:spcBef>
                <a:spcPts val="700"/>
              </a:spcBef>
              <a:buSzPct val="140000"/>
              <a:buFont typeface="Wingdings" charset="2"/>
              <a:buChar char=""/>
            </a:pPr>
            <a:r>
              <a:rPr lang="en-US" sz="2800" b="1" dirty="0">
                <a:latin typeface="Arial Narrow" pitchFamily="32" charset="0"/>
              </a:rPr>
              <a:t>Watch out for a conflicting </a:t>
            </a:r>
            <a:r>
              <a:rPr lang="en-US" sz="2800" b="1" dirty="0">
                <a:solidFill>
                  <a:srgbClr val="0033CC"/>
                </a:solidFill>
                <a:latin typeface="Arial Narrow" pitchFamily="32" charset="0"/>
              </a:rPr>
              <a:t>combination of NTFS/Share permissions.</a:t>
            </a:r>
          </a:p>
          <a:p>
            <a:pPr>
              <a:spcBef>
                <a:spcPts val="700"/>
              </a:spcBef>
              <a:buSzPct val="140000"/>
              <a:buFont typeface="Wingdings" charset="2"/>
              <a:buChar char=""/>
            </a:pPr>
            <a:r>
              <a:rPr lang="en-US" sz="2800" b="1" dirty="0">
                <a:latin typeface="Arial Narrow" pitchFamily="32" charset="0"/>
              </a:rPr>
              <a:t>File permissions change after being moved/copied</a:t>
            </a:r>
          </a:p>
          <a:p>
            <a:pPr>
              <a:spcBef>
                <a:spcPts val="700"/>
              </a:spcBef>
              <a:buSzPct val="140000"/>
              <a:buFont typeface="Wingdings" charset="2"/>
              <a:buChar char=""/>
            </a:pPr>
            <a:r>
              <a:rPr lang="en-US" sz="2800" b="1" dirty="0">
                <a:latin typeface="Arial Narrow" pitchFamily="32" charset="0"/>
              </a:rPr>
              <a:t>A user with Full Control to a folder, can delete any file – even without file permissions.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1143000" y="685800"/>
          <a:ext cx="6884988" cy="4267200"/>
        </p:xfrm>
        <a:graphic>
          <a:graphicData uri="http://schemas.openxmlformats.org/presentationml/2006/ole">
            <mc:AlternateContent xmlns:mc="http://schemas.openxmlformats.org/markup-compatibility/2006">
              <mc:Choice xmlns:v="urn:schemas-microsoft-com:vml" Requires="v">
                <p:oleObj r:id="rId3" imgW="6885714" imgH="5276190" progId="">
                  <p:embed/>
                </p:oleObj>
              </mc:Choice>
              <mc:Fallback>
                <p:oleObj r:id="rId3" imgW="6885714" imgH="527619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685800"/>
                        <a:ext cx="6884988" cy="4267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5" name="Text Box 3"/>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Published Share Folders</a:t>
            </a:r>
          </a:p>
        </p:txBody>
      </p:sp>
      <p:sp>
        <p:nvSpPr>
          <p:cNvPr id="28676" name="Text Box 4"/>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28677" name="Rectangle 5"/>
          <p:cNvSpPr>
            <a:spLocks noChangeArrowheads="1"/>
          </p:cNvSpPr>
          <p:nvPr/>
        </p:nvSpPr>
        <p:spPr bwMode="auto">
          <a:xfrm>
            <a:off x="457200" y="9144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sp>
        <p:nvSpPr>
          <p:cNvPr id="28678" name="Rectangle 6"/>
          <p:cNvSpPr>
            <a:spLocks noChangeArrowheads="1"/>
          </p:cNvSpPr>
          <p:nvPr/>
        </p:nvSpPr>
        <p:spPr bwMode="auto">
          <a:xfrm>
            <a:off x="457200" y="4114800"/>
            <a:ext cx="8229600" cy="2146358"/>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342900" indent="-342900">
              <a:spcBef>
                <a:spcPts val="750"/>
              </a:spcBef>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Arial Narrow" pitchFamily="32" charset="0"/>
              </a:rPr>
              <a:t>Like users, computers and printers, files and folders may be published to the Active Directory AD. </a:t>
            </a:r>
          </a:p>
          <a:p>
            <a:pPr marL="342900" indent="-342900">
              <a:spcBef>
                <a:spcPts val="750"/>
              </a:spcBef>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Arial Narrow" pitchFamily="32" charset="0"/>
              </a:rPr>
              <a:t>AD provides a way to locate published files and folders and secures permissions on the resources </a:t>
            </a:r>
          </a:p>
          <a:p>
            <a:pPr marL="342900" indent="-342900">
              <a:spcBef>
                <a:spcPts val="750"/>
              </a:spcBef>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Arial Narrow" pitchFamily="32" charset="0"/>
              </a:rPr>
              <a:t>Clients can search Active Directory for published shared folders. Clients do not need to know the name of the server to connect to a shared folder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Accessing Shared Folders</a:t>
            </a:r>
          </a:p>
        </p:txBody>
      </p:sp>
      <p:sp>
        <p:nvSpPr>
          <p:cNvPr id="29699" name="Text Box 3"/>
          <p:cNvSpPr txBox="1">
            <a:spLocks noChangeArrowheads="1"/>
          </p:cNvSpPr>
          <p:nvPr/>
        </p:nvSpPr>
        <p:spPr bwMode="auto">
          <a:xfrm>
            <a:off x="152400" y="912019"/>
            <a:ext cx="4876800" cy="2669382"/>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600"/>
              </a:spcBef>
              <a:buSzPct val="140000"/>
              <a:buFont typeface="Wingdings" charset="2"/>
              <a:buChar char=""/>
            </a:pPr>
            <a:r>
              <a:rPr lang="en-US" b="1" dirty="0">
                <a:latin typeface="Arial Narrow" pitchFamily="32" charset="0"/>
              </a:rPr>
              <a:t>Use the </a:t>
            </a:r>
            <a:r>
              <a:rPr lang="en-US" b="1" dirty="0">
                <a:solidFill>
                  <a:srgbClr val="FF0000"/>
                </a:solidFill>
                <a:latin typeface="Arial Narrow" pitchFamily="32" charset="0"/>
              </a:rPr>
              <a:t>Run</a:t>
            </a:r>
            <a:r>
              <a:rPr lang="en-US" b="1" dirty="0">
                <a:latin typeface="Arial Narrow" pitchFamily="32" charset="0"/>
              </a:rPr>
              <a:t> menu option with the </a:t>
            </a:r>
            <a:r>
              <a:rPr lang="en-US" b="1" dirty="0">
                <a:solidFill>
                  <a:srgbClr val="FF0000"/>
                </a:solidFill>
                <a:latin typeface="Arial Narrow" pitchFamily="32" charset="0"/>
              </a:rPr>
              <a:t>UNC path</a:t>
            </a:r>
            <a:r>
              <a:rPr lang="en-US" b="1" dirty="0">
                <a:latin typeface="Arial Narrow" pitchFamily="32" charset="0"/>
              </a:rPr>
              <a:t> (Universal Naming Convention):</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UNC Format: \\Servername\share_name</a:t>
            </a:r>
          </a:p>
          <a:p>
            <a:pPr lvl="1">
              <a:lnSpc>
                <a:spcPct val="90000"/>
              </a:lnSpc>
              <a:spcBef>
                <a:spcPts val="600"/>
              </a:spcBef>
              <a:buClr>
                <a:srgbClr val="0033CC"/>
              </a:buClr>
              <a:buSzPct val="120000"/>
              <a:buFont typeface="Wingdings" charset="2"/>
              <a:buChar char=""/>
            </a:pPr>
            <a:r>
              <a:rPr lang="en-US" b="1" dirty="0">
                <a:solidFill>
                  <a:srgbClr val="996633"/>
                </a:solidFill>
                <a:latin typeface="Arial Narrow" pitchFamily="32" charset="0"/>
                <a:hlinkClick r:id="rId3" action="ppaction://hlinkfile"/>
              </a:rPr>
              <a:t>\\FileServer1\Public</a:t>
            </a:r>
            <a:r>
              <a:rPr lang="en-US" b="1" dirty="0">
                <a:solidFill>
                  <a:srgbClr val="0033CC"/>
                </a:solidFill>
                <a:latin typeface="Arial Narrow" pitchFamily="32" charset="0"/>
              </a:rPr>
              <a:t>  or  \\172.16.9.1\Public</a:t>
            </a:r>
          </a:p>
        </p:txBody>
      </p:sp>
      <p:graphicFrame>
        <p:nvGraphicFramePr>
          <p:cNvPr id="29700" name="Object 4"/>
          <p:cNvGraphicFramePr>
            <a:graphicFrameLocks noChangeAspect="1"/>
          </p:cNvGraphicFramePr>
          <p:nvPr>
            <p:extLst>
              <p:ext uri="{D42A27DB-BD31-4B8C-83A1-F6EECF244321}">
                <p14:modId xmlns:p14="http://schemas.microsoft.com/office/powerpoint/2010/main" val="3715503134"/>
              </p:ext>
            </p:extLst>
          </p:nvPr>
        </p:nvGraphicFramePr>
        <p:xfrm>
          <a:off x="5400674" y="1438275"/>
          <a:ext cx="3286125" cy="1847850"/>
        </p:xfrm>
        <a:graphic>
          <a:graphicData uri="http://schemas.openxmlformats.org/presentationml/2006/ole">
            <mc:AlternateContent xmlns:mc="http://schemas.openxmlformats.org/markup-compatibility/2006">
              <mc:Choice xmlns:v="urn:schemas-microsoft-com:vml" Requires="v">
                <p:oleObj r:id="rId4" imgW="3285714" imgH="1848108" progId="">
                  <p:embed/>
                </p:oleObj>
              </mc:Choice>
              <mc:Fallback>
                <p:oleObj r:id="rId4" imgW="3285714" imgH="1848108"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0674" y="1438275"/>
                        <a:ext cx="3286125" cy="18478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2" name="Rectangle 6"/>
          <p:cNvSpPr>
            <a:spLocks noChangeArrowheads="1"/>
          </p:cNvSpPr>
          <p:nvPr/>
        </p:nvSpPr>
        <p:spPr bwMode="auto">
          <a:xfrm>
            <a:off x="152400" y="3976136"/>
            <a:ext cx="8534399" cy="1956562"/>
          </a:xfrm>
          <a:prstGeom prst="rect">
            <a:avLst/>
          </a:prstGeom>
          <a:solidFill>
            <a:schemeClr val="accent5">
              <a:lumMod val="40000"/>
              <a:lumOff val="60000"/>
            </a:schemeClr>
          </a:solidFill>
          <a:ln>
            <a:noFill/>
          </a:ln>
          <a:effectLst/>
        </p:spPr>
        <p:txBody>
          <a:bodyPr wrap="square" lIns="90000" tIns="46800" rIns="90000" bIns="46800">
            <a:spAutoFit/>
          </a:bodyPr>
          <a:lstStyle/>
          <a:p>
            <a:pPr marL="0" lvl="1" indent="0">
              <a:spcBef>
                <a:spcPts val="1500"/>
              </a:spcBef>
              <a:buSzPct val="14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Arial Narrow" pitchFamily="32" charset="0"/>
              </a:rPr>
              <a:t>Note</a:t>
            </a:r>
            <a:r>
              <a:rPr lang="en-US" b="1" dirty="0">
                <a:solidFill>
                  <a:srgbClr val="000000"/>
                </a:solidFill>
                <a:latin typeface="Arial Narrow" pitchFamily="32" charset="0"/>
              </a:rPr>
              <a:t>:</a:t>
            </a:r>
          </a:p>
          <a:p>
            <a:pPr lvl="1">
              <a:spcBef>
                <a:spcPts val="1500"/>
              </a:spcBef>
              <a:buClr>
                <a:srgbClr val="0033CC"/>
              </a:buClr>
              <a:buSzPct val="12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33CC"/>
                </a:solidFill>
                <a:latin typeface="Arial Narrow" pitchFamily="32" charset="0"/>
              </a:rPr>
              <a:t>Only non-hidden shares are shown</a:t>
            </a:r>
          </a:p>
          <a:p>
            <a:pPr lvl="1">
              <a:spcBef>
                <a:spcPts val="1500"/>
              </a:spcBef>
              <a:buClr>
                <a:srgbClr val="0033CC"/>
              </a:buClr>
              <a:buSzPct val="120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33CC"/>
                </a:solidFill>
                <a:latin typeface="Arial Narrow" pitchFamily="32" charset="0"/>
              </a:rPr>
              <a:t>Hidden shares can be accessed by</a:t>
            </a:r>
            <a:r>
              <a:rPr lang="en-SG" b="1" dirty="0">
                <a:solidFill>
                  <a:srgbClr val="0033CC"/>
                </a:solidFill>
                <a:latin typeface="Arial Narrow" pitchFamily="32" charset="0"/>
              </a:rPr>
              <a:t> the UNC path, for example, \\server_name\hidden_share_name$</a:t>
            </a:r>
            <a:r>
              <a:rPr lang="en-US" b="1" dirty="0">
                <a:solidFill>
                  <a:srgbClr val="0033CC"/>
                </a:solidFill>
                <a:latin typeface="Arial Narrow" pitchFamily="32" charset="0"/>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b="1" dirty="0">
                <a:solidFill>
                  <a:srgbClr val="FFFFFF"/>
                </a:solidFill>
                <a:effectLst>
                  <a:outerShdw blurRad="38100" dist="38100" dir="2700000" algn="tl">
                    <a:srgbClr val="C0C0C0"/>
                  </a:outerShdw>
                </a:effectLst>
                <a:latin typeface="Tahoma" pitchFamily="32" charset="0"/>
              </a:rPr>
              <a:t>Administering Shares using Computer Management Tool</a:t>
            </a:r>
          </a:p>
        </p:txBody>
      </p:sp>
      <p:sp>
        <p:nvSpPr>
          <p:cNvPr id="30723"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30724" name="Rectangle 4"/>
          <p:cNvSpPr>
            <a:spLocks noChangeArrowheads="1"/>
          </p:cNvSpPr>
          <p:nvPr/>
        </p:nvSpPr>
        <p:spPr bwMode="auto">
          <a:xfrm>
            <a:off x="4953000" y="1066800"/>
            <a:ext cx="3810000" cy="4876800"/>
          </a:xfrm>
          <a:prstGeom prst="rect">
            <a:avLst/>
          </a:prstGeom>
          <a:solidFill>
            <a:srgbClr val="CC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0000"/>
                </a:solidFill>
                <a:latin typeface="Arial Narrow" pitchFamily="32" charset="0"/>
              </a:rPr>
              <a:t>Use </a:t>
            </a:r>
            <a:r>
              <a:rPr lang="en-US" sz="2000" b="1" dirty="0">
                <a:solidFill>
                  <a:srgbClr val="0033CC"/>
                </a:solidFill>
                <a:latin typeface="Arial Narrow" pitchFamily="32" charset="0"/>
              </a:rPr>
              <a:t>Computer Management </a:t>
            </a:r>
            <a:r>
              <a:rPr lang="en-US" sz="2000" b="1" dirty="0">
                <a:solidFill>
                  <a:schemeClr val="tx1"/>
                </a:solidFill>
                <a:latin typeface="Arial Narrow" pitchFamily="32" charset="0"/>
              </a:rPr>
              <a:t>tool</a:t>
            </a:r>
          </a:p>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0000"/>
                </a:solidFill>
                <a:latin typeface="Arial Narrow" pitchFamily="32" charset="0"/>
              </a:rPr>
              <a:t>Click on </a:t>
            </a:r>
            <a:r>
              <a:rPr lang="en-US" sz="2000" b="1" dirty="0">
                <a:solidFill>
                  <a:srgbClr val="0033CC"/>
                </a:solidFill>
                <a:latin typeface="Arial Narrow" pitchFamily="32" charset="0"/>
              </a:rPr>
              <a:t>Shared Folders </a:t>
            </a:r>
            <a:r>
              <a:rPr lang="en-US" sz="2000" b="1" dirty="0">
                <a:solidFill>
                  <a:srgbClr val="0033CC"/>
                </a:solidFill>
                <a:latin typeface="Wingdings" charset="2"/>
              </a:rPr>
              <a:t></a:t>
            </a:r>
            <a:r>
              <a:rPr lang="en-US" sz="2000" b="1" dirty="0">
                <a:solidFill>
                  <a:srgbClr val="0033CC"/>
                </a:solidFill>
                <a:latin typeface="Arial Narrow" pitchFamily="32" charset="0"/>
              </a:rPr>
              <a:t> Shares</a:t>
            </a:r>
            <a:r>
              <a:rPr lang="en-US" sz="2000" b="1" dirty="0">
                <a:solidFill>
                  <a:srgbClr val="000000"/>
                </a:solidFill>
                <a:latin typeface="Arial Narrow" pitchFamily="32" charset="0"/>
              </a:rPr>
              <a:t> to view the list of shares on local machine.</a:t>
            </a:r>
          </a:p>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33CC"/>
                </a:solidFill>
                <a:latin typeface="Arial Narrow" pitchFamily="32" charset="0"/>
              </a:rPr>
              <a:t>Session item:</a:t>
            </a:r>
            <a:r>
              <a:rPr lang="en-US" sz="2000" b="1" dirty="0">
                <a:solidFill>
                  <a:srgbClr val="000000"/>
                </a:solidFill>
                <a:latin typeface="Arial Narrow" pitchFamily="32" charset="0"/>
              </a:rPr>
              <a:t> </a:t>
            </a:r>
          </a:p>
          <a:p>
            <a:pPr marL="741363" lvl="1" indent="-28416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0000"/>
                </a:solidFill>
                <a:latin typeface="Arial Narrow" pitchFamily="32" charset="0"/>
              </a:rPr>
              <a:t>View which users are using the shared files.</a:t>
            </a:r>
          </a:p>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33CC"/>
                </a:solidFill>
                <a:latin typeface="Arial Narrow" pitchFamily="32" charset="0"/>
              </a:rPr>
              <a:t>Open Files item</a:t>
            </a:r>
          </a:p>
          <a:p>
            <a:pPr marL="741363" lvl="1" indent="-28416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a:solidFill>
                  <a:srgbClr val="000000"/>
                </a:solidFill>
                <a:latin typeface="Arial Narrow" pitchFamily="32" charset="0"/>
              </a:rPr>
              <a:t>View which shared files are being accessed at current time.</a:t>
            </a:r>
          </a:p>
        </p:txBody>
      </p:sp>
      <p:graphicFrame>
        <p:nvGraphicFramePr>
          <p:cNvPr id="30725" name="Object 5"/>
          <p:cNvGraphicFramePr>
            <a:graphicFrameLocks noChangeAspect="1"/>
          </p:cNvGraphicFramePr>
          <p:nvPr/>
        </p:nvGraphicFramePr>
        <p:xfrm>
          <a:off x="304800" y="990600"/>
          <a:ext cx="4419600" cy="4495800"/>
        </p:xfrm>
        <a:graphic>
          <a:graphicData uri="http://schemas.openxmlformats.org/presentationml/2006/ole">
            <mc:AlternateContent xmlns:mc="http://schemas.openxmlformats.org/markup-compatibility/2006">
              <mc:Choice xmlns:v="urn:schemas-microsoft-com:vml" Requires="v">
                <p:oleObj r:id="rId3" imgW="6866667" imgH="4277322" progId="">
                  <p:embed/>
                </p:oleObj>
              </mc:Choice>
              <mc:Fallback>
                <p:oleObj r:id="rId3" imgW="6866667" imgH="4277322"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4419600" cy="44958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Managing Printing </a:t>
            </a:r>
            <a:r>
              <a:rPr lang="en-US" sz="3200" b="1" dirty="0">
                <a:solidFill>
                  <a:srgbClr val="FF0000"/>
                </a:solidFill>
                <a:effectLst>
                  <a:outerShdw blurRad="38100" dist="38100" dir="2700000" algn="tl">
                    <a:srgbClr val="C0C0C0"/>
                  </a:outerShdw>
                </a:effectLst>
                <a:latin typeface="Tahoma" pitchFamily="32" charset="0"/>
              </a:rPr>
              <a:t>(optional)</a:t>
            </a:r>
          </a:p>
        </p:txBody>
      </p:sp>
      <p:sp>
        <p:nvSpPr>
          <p:cNvPr id="32771"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32772" name="Rectangle 4"/>
          <p:cNvSpPr>
            <a:spLocks noChangeArrowheads="1"/>
          </p:cNvSpPr>
          <p:nvPr/>
        </p:nvSpPr>
        <p:spPr bwMode="auto">
          <a:xfrm>
            <a:off x="381000" y="1143000"/>
            <a:ext cx="87630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7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b="1" dirty="0">
                <a:solidFill>
                  <a:srgbClr val="000000"/>
                </a:solidFill>
                <a:latin typeface="Arial Narrow" pitchFamily="32" charset="0"/>
              </a:rPr>
              <a:t>Besides managing shared folders , system administrator’s job also include managing printing devices and print configuration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a:solidFill>
                  <a:srgbClr val="FFFFFF"/>
                </a:solidFill>
                <a:effectLst>
                  <a:outerShdw blurRad="38100" dist="38100" dir="2700000" algn="tl">
                    <a:srgbClr val="C0C0C0"/>
                  </a:outerShdw>
                </a:effectLst>
                <a:latin typeface="Tahoma" pitchFamily="32" charset="0"/>
              </a:rPr>
              <a:t>Understanding Print Terminology</a:t>
            </a:r>
          </a:p>
        </p:txBody>
      </p:sp>
      <p:sp>
        <p:nvSpPr>
          <p:cNvPr id="33795"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33796" name="Rectangle 4"/>
          <p:cNvSpPr>
            <a:spLocks noChangeArrowheads="1"/>
          </p:cNvSpPr>
          <p:nvPr/>
        </p:nvSpPr>
        <p:spPr bwMode="auto">
          <a:xfrm>
            <a:off x="3733800" y="533400"/>
            <a:ext cx="4953000"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a:solidFill>
                  <a:srgbClr val="000000"/>
                </a:solidFill>
                <a:latin typeface="Arial Narrow" pitchFamily="32" charset="0"/>
              </a:rPr>
              <a:t>Print device:.</a:t>
            </a:r>
          </a:p>
          <a:p>
            <a:pPr marL="341313" indent="-341313">
              <a:spcBef>
                <a:spcPts val="5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a:solidFill>
                  <a:srgbClr val="000000"/>
                </a:solidFill>
                <a:latin typeface="Arial Narrow" pitchFamily="32" charset="0"/>
              </a:rPr>
              <a:t>):</a:t>
            </a:r>
          </a:p>
        </p:txBody>
      </p:sp>
      <p:graphicFrame>
        <p:nvGraphicFramePr>
          <p:cNvPr id="33797" name="Object 5"/>
          <p:cNvGraphicFramePr>
            <a:graphicFrameLocks noChangeAspect="1"/>
          </p:cNvGraphicFramePr>
          <p:nvPr/>
        </p:nvGraphicFramePr>
        <p:xfrm>
          <a:off x="1066800" y="685800"/>
          <a:ext cx="7010400" cy="2286000"/>
        </p:xfrm>
        <a:graphic>
          <a:graphicData uri="http://schemas.openxmlformats.org/presentationml/2006/ole">
            <mc:AlternateContent xmlns:mc="http://schemas.openxmlformats.org/markup-compatibility/2006">
              <mc:Choice xmlns:v="urn:schemas-microsoft-com:vml" Requires="v">
                <p:oleObj r:id="rId3" imgW="4610744" imgH="1352381" progId="">
                  <p:embed/>
                </p:oleObj>
              </mc:Choice>
              <mc:Fallback>
                <p:oleObj r:id="rId3" imgW="4610744" imgH="1352381"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685800"/>
                        <a:ext cx="7010400" cy="22860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3837"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981" y="2667000"/>
            <a:ext cx="7412038" cy="3543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a:solidFill>
                  <a:srgbClr val="FFFFFF"/>
                </a:solidFill>
                <a:effectLst>
                  <a:outerShdw blurRad="38100" dist="38100" dir="2700000" algn="tl">
                    <a:srgbClr val="C0C0C0"/>
                  </a:outerShdw>
                </a:effectLst>
                <a:latin typeface="Tahoma" pitchFamily="32" charset="0"/>
              </a:rPr>
              <a:t>Sharing a Printer</a:t>
            </a:r>
          </a:p>
        </p:txBody>
      </p:sp>
      <p:sp>
        <p:nvSpPr>
          <p:cNvPr id="35843" name="Rectangle 3"/>
          <p:cNvSpPr>
            <a:spLocks noChangeArrowheads="1"/>
          </p:cNvSpPr>
          <p:nvPr/>
        </p:nvSpPr>
        <p:spPr bwMode="auto">
          <a:xfrm>
            <a:off x="4572000" y="914400"/>
            <a:ext cx="45720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Go to</a:t>
            </a:r>
            <a:r>
              <a:rPr lang="en-US" b="1" dirty="0">
                <a:solidFill>
                  <a:srgbClr val="0033CC"/>
                </a:solidFill>
                <a:latin typeface="Arial Narrow" pitchFamily="32" charset="0"/>
              </a:rPr>
              <a:t> Control Panel</a:t>
            </a:r>
            <a:r>
              <a:rPr lang="en-US" b="1" dirty="0">
                <a:solidFill>
                  <a:srgbClr val="0033CC"/>
                </a:solidFill>
                <a:latin typeface="Wingdings" charset="2"/>
              </a:rPr>
              <a:t></a:t>
            </a:r>
            <a:r>
              <a:rPr lang="en-US" b="1" dirty="0">
                <a:solidFill>
                  <a:srgbClr val="0033CC"/>
                </a:solidFill>
                <a:latin typeface="Arial Narrow" pitchFamily="32" charset="0"/>
              </a:rPr>
              <a:t> Devices and Printers</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Right click on the printer to be shared and select </a:t>
            </a:r>
            <a:r>
              <a:rPr lang="en-US" b="1" dirty="0">
                <a:solidFill>
                  <a:schemeClr val="accent2"/>
                </a:solidFill>
                <a:latin typeface="Arial Narrow" pitchFamily="32" charset="0"/>
              </a:rPr>
              <a:t>Printer Properties</a:t>
            </a:r>
          </a:p>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000000"/>
                </a:solidFill>
                <a:latin typeface="Arial Narrow" pitchFamily="32" charset="0"/>
              </a:rPr>
              <a:t>click </a:t>
            </a:r>
            <a:r>
              <a:rPr lang="en-US" b="1" dirty="0">
                <a:solidFill>
                  <a:srgbClr val="0033CC"/>
                </a:solidFill>
                <a:latin typeface="Arial Narrow" pitchFamily="32" charset="0"/>
              </a:rPr>
              <a:t>Sharing.</a:t>
            </a:r>
          </a:p>
        </p:txBody>
      </p:sp>
      <p:graphicFrame>
        <p:nvGraphicFramePr>
          <p:cNvPr id="35844" name="Object 4"/>
          <p:cNvGraphicFramePr>
            <a:graphicFrameLocks noChangeAspect="1"/>
          </p:cNvGraphicFramePr>
          <p:nvPr/>
        </p:nvGraphicFramePr>
        <p:xfrm>
          <a:off x="304800" y="762000"/>
          <a:ext cx="4143375" cy="2438400"/>
        </p:xfrm>
        <a:graphic>
          <a:graphicData uri="http://schemas.openxmlformats.org/presentationml/2006/ole">
            <mc:AlternateContent xmlns:mc="http://schemas.openxmlformats.org/markup-compatibility/2006">
              <mc:Choice xmlns:v="urn:schemas-microsoft-com:vml" Requires="v">
                <p:oleObj r:id="rId3" imgW="4142857" imgH="3067478" progId="">
                  <p:embed/>
                </p:oleObj>
              </mc:Choice>
              <mc:Fallback>
                <p:oleObj r:id="rId3" imgW="4142857" imgH="3067478"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62000"/>
                        <a:ext cx="4143375" cy="24384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5" name="Rectangle 5"/>
          <p:cNvSpPr>
            <a:spLocks noChangeArrowheads="1"/>
          </p:cNvSpPr>
          <p:nvPr/>
        </p:nvSpPr>
        <p:spPr bwMode="auto">
          <a:xfrm>
            <a:off x="4572000" y="3429000"/>
            <a:ext cx="4572000" cy="2872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720725" lvl="1" indent="-360363">
              <a:spcBef>
                <a:spcPts val="1500"/>
              </a:spcBef>
              <a:buSzPct val="140000"/>
              <a:buFont typeface="Wingdings" charset="2"/>
              <a:buChar char=""/>
              <a:tabLst>
                <a:tab pos="1371600" algn="l"/>
                <a:tab pos="2286000" algn="l"/>
                <a:tab pos="3200400" algn="l"/>
                <a:tab pos="4114800" algn="l"/>
                <a:tab pos="5029200" algn="l"/>
                <a:tab pos="5943600" algn="l"/>
                <a:tab pos="6858000" algn="l"/>
                <a:tab pos="7772400" algn="l"/>
                <a:tab pos="8686800" algn="l"/>
                <a:tab pos="9601200" algn="l"/>
                <a:tab pos="10515600" algn="l"/>
              </a:tabLst>
            </a:pPr>
            <a:r>
              <a:rPr lang="en-US" b="1" dirty="0">
                <a:solidFill>
                  <a:srgbClr val="0033CC"/>
                </a:solidFill>
                <a:latin typeface="Arial Narrow" pitchFamily="32" charset="0"/>
              </a:rPr>
              <a:t>Additional drivers</a:t>
            </a:r>
            <a:r>
              <a:rPr lang="en-US" b="1" dirty="0">
                <a:solidFill>
                  <a:srgbClr val="000000"/>
                </a:solidFill>
                <a:latin typeface="Arial Narrow" pitchFamily="32" charset="0"/>
              </a:rPr>
              <a:t> button allow you to configure additional drivers for clients.</a:t>
            </a:r>
          </a:p>
          <a:p>
            <a:pPr marL="720725" lvl="1" indent="-360363">
              <a:spcBef>
                <a:spcPts val="1500"/>
              </a:spcBef>
              <a:buSzPct val="140000"/>
              <a:buFont typeface="Wingdings" charset="2"/>
              <a:buChar char=""/>
              <a:tabLst>
                <a:tab pos="1371600" algn="l"/>
                <a:tab pos="2286000" algn="l"/>
                <a:tab pos="3200400" algn="l"/>
                <a:tab pos="4114800" algn="l"/>
                <a:tab pos="5029200" algn="l"/>
                <a:tab pos="5943600" algn="l"/>
                <a:tab pos="6858000" algn="l"/>
                <a:tab pos="7772400" algn="l"/>
                <a:tab pos="8686800" algn="l"/>
                <a:tab pos="9601200" algn="l"/>
                <a:tab pos="10515600" algn="l"/>
              </a:tabLst>
            </a:pPr>
            <a:r>
              <a:rPr lang="en-US" b="1" dirty="0">
                <a:solidFill>
                  <a:srgbClr val="0033CC"/>
                </a:solidFill>
                <a:latin typeface="Arial Narrow" pitchFamily="32" charset="0"/>
              </a:rPr>
              <a:t>List In the Directory</a:t>
            </a:r>
            <a:r>
              <a:rPr lang="en-US" b="1" dirty="0">
                <a:solidFill>
                  <a:srgbClr val="000000"/>
                </a:solidFill>
                <a:latin typeface="Arial Narrow" pitchFamily="32" charset="0"/>
              </a:rPr>
              <a:t> allow the printer to be published in Active Directory to make printer easier to find.</a:t>
            </a:r>
          </a:p>
        </p:txBody>
      </p:sp>
      <p:graphicFrame>
        <p:nvGraphicFramePr>
          <p:cNvPr id="35846" name="Object 6"/>
          <p:cNvGraphicFramePr>
            <a:graphicFrameLocks noChangeAspect="1"/>
          </p:cNvGraphicFramePr>
          <p:nvPr/>
        </p:nvGraphicFramePr>
        <p:xfrm>
          <a:off x="457200" y="3276600"/>
          <a:ext cx="3876675" cy="3000375"/>
        </p:xfrm>
        <a:graphic>
          <a:graphicData uri="http://schemas.openxmlformats.org/presentationml/2006/ole">
            <mc:AlternateContent xmlns:mc="http://schemas.openxmlformats.org/markup-compatibility/2006">
              <mc:Choice xmlns:v="urn:schemas-microsoft-com:vml" Requires="v">
                <p:oleObj r:id="rId5" imgW="3877216" imgH="4296375" progId="">
                  <p:embed/>
                </p:oleObj>
              </mc:Choice>
              <mc:Fallback>
                <p:oleObj r:id="rId5" imgW="3877216" imgH="4296375"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276600"/>
                        <a:ext cx="3876675" cy="30003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a:solidFill>
                  <a:srgbClr val="FFFFFF"/>
                </a:solidFill>
                <a:effectLst>
                  <a:outerShdw blurRad="38100" dist="38100" dir="2700000" algn="tl">
                    <a:srgbClr val="C0C0C0"/>
                  </a:outerShdw>
                </a:effectLst>
                <a:latin typeface="Tahoma" pitchFamily="32" charset="0"/>
              </a:rPr>
              <a:t>Managing File System Security</a:t>
            </a:r>
          </a:p>
        </p:txBody>
      </p:sp>
      <p:sp>
        <p:nvSpPr>
          <p:cNvPr id="6147" name="Text Box 3"/>
          <p:cNvSpPr txBox="1">
            <a:spLocks noChangeArrowheads="1"/>
          </p:cNvSpPr>
          <p:nvPr/>
        </p:nvSpPr>
        <p:spPr bwMode="auto">
          <a:xfrm>
            <a:off x="457200" y="914400"/>
            <a:ext cx="74676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Administrator’s Job: </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Secure resources and allow only authorized users to access them.</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Resources include file, folders, printers.</a:t>
            </a:r>
          </a:p>
          <a:p>
            <a:pPr>
              <a:spcBef>
                <a:spcPts val="700"/>
              </a:spcBef>
              <a:buSzPct val="140000"/>
              <a:buFont typeface="Wingdings" charset="2"/>
              <a:buChar char=""/>
            </a:pPr>
            <a:r>
              <a:rPr lang="en-US" sz="2800" b="1" dirty="0">
                <a:latin typeface="Arial Narrow" pitchFamily="32" charset="0"/>
              </a:rPr>
              <a:t>File System Security requires NTFS partition.</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FAT and FAT32 provides no security.</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NTFS offers compression, encryption and security.</a:t>
            </a:r>
          </a:p>
          <a:p>
            <a:pPr>
              <a:spcBef>
                <a:spcPts val="700"/>
              </a:spcBef>
              <a:buClrTx/>
              <a:buSzTx/>
              <a:buFontTx/>
              <a:buNone/>
            </a:pPr>
            <a:endParaRPr lang="en-US" sz="3200"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dirty="0">
                <a:solidFill>
                  <a:srgbClr val="FFFFFF"/>
                </a:solidFill>
                <a:effectLst>
                  <a:outerShdw blurRad="38100" dist="38100" dir="2700000" algn="tl">
                    <a:srgbClr val="C0C0C0"/>
                  </a:outerShdw>
                </a:effectLst>
                <a:latin typeface="Tahoma" pitchFamily="32" charset="0"/>
              </a:rPr>
              <a:t>Printer Permissions</a:t>
            </a:r>
          </a:p>
        </p:txBody>
      </p:sp>
      <p:sp>
        <p:nvSpPr>
          <p:cNvPr id="36868" name="Rectangle 4"/>
          <p:cNvSpPr>
            <a:spLocks noChangeArrowheads="1"/>
          </p:cNvSpPr>
          <p:nvPr/>
        </p:nvSpPr>
        <p:spPr bwMode="auto">
          <a:xfrm>
            <a:off x="4267200" y="914400"/>
            <a:ext cx="4648200"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600"/>
              </a:spcBef>
              <a:buSzPct val="14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a:solidFill>
                  <a:srgbClr val="000000"/>
                </a:solidFill>
                <a:latin typeface="Arial Narrow" pitchFamily="32" charset="0"/>
              </a:rPr>
              <a:t>Under </a:t>
            </a:r>
            <a:r>
              <a:rPr lang="en-US" b="1">
                <a:solidFill>
                  <a:srgbClr val="0033CC"/>
                </a:solidFill>
                <a:latin typeface="Arial Narrow" pitchFamily="32" charset="0"/>
              </a:rPr>
              <a:t>Security Tab</a:t>
            </a:r>
          </a:p>
        </p:txBody>
      </p:sp>
      <p:graphicFrame>
        <p:nvGraphicFramePr>
          <p:cNvPr id="36894" name="Object 30"/>
          <p:cNvGraphicFramePr>
            <a:graphicFrameLocks noChangeAspect="1"/>
          </p:cNvGraphicFramePr>
          <p:nvPr/>
        </p:nvGraphicFramePr>
        <p:xfrm>
          <a:off x="381000" y="990600"/>
          <a:ext cx="3819525" cy="4286250"/>
        </p:xfrm>
        <a:graphic>
          <a:graphicData uri="http://schemas.openxmlformats.org/presentationml/2006/ole">
            <mc:AlternateContent xmlns:mc="http://schemas.openxmlformats.org/markup-compatibility/2006">
              <mc:Choice xmlns:v="urn:schemas-microsoft-com:vml" Requires="v">
                <p:oleObj r:id="rId3" imgW="3820058" imgH="4285714" progId="">
                  <p:embed/>
                </p:oleObj>
              </mc:Choice>
              <mc:Fallback>
                <p:oleObj r:id="rId3" imgW="3820058" imgH="4285714" progId="">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90600"/>
                        <a:ext cx="3819525" cy="42862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96"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1295400"/>
            <a:ext cx="4076700" cy="41338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p:cNvSpPr>
            <a:spLocks noChangeArrowheads="1"/>
          </p:cNvSpPr>
          <p:nvPr/>
        </p:nvSpPr>
        <p:spPr bwMode="auto">
          <a:xfrm>
            <a:off x="381000" y="5429250"/>
            <a:ext cx="8305800" cy="710067"/>
          </a:xfrm>
          <a:prstGeom prst="rect">
            <a:avLst/>
          </a:prstGeom>
          <a:solidFill>
            <a:srgbClr val="CCE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360363" indent="-360363">
              <a:spcBef>
                <a:spcPts val="500"/>
              </a:spcBef>
              <a:buSzPct val="14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SG" sz="2000" b="1" dirty="0">
                <a:solidFill>
                  <a:srgbClr val="000000"/>
                </a:solidFill>
                <a:latin typeface="Arial Narrow" pitchFamily="32" charset="0"/>
              </a:rPr>
              <a:t>Everyone has print permissions while administrators have all print, manage printers and manage documents permissions.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200" b="1">
                <a:solidFill>
                  <a:srgbClr val="FFFFFF"/>
                </a:solidFill>
                <a:effectLst>
                  <a:outerShdw blurRad="38100" dist="38100" dir="2700000" algn="tl">
                    <a:srgbClr val="C0C0C0"/>
                  </a:outerShdw>
                </a:effectLst>
                <a:latin typeface="Tahoma" pitchFamily="32" charset="0"/>
              </a:rPr>
              <a:t>Monitoring Print Queues</a:t>
            </a:r>
          </a:p>
        </p:txBody>
      </p:sp>
      <p:sp>
        <p:nvSpPr>
          <p:cNvPr id="38915" name="Text Box 3"/>
          <p:cNvSpPr txBox="1">
            <a:spLocks noChangeArrowheads="1"/>
          </p:cNvSpPr>
          <p:nvPr/>
        </p:nvSpPr>
        <p:spPr bwMode="auto">
          <a:xfrm>
            <a:off x="457200" y="914400"/>
            <a:ext cx="8153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Verdana" pitchFamily="32" charset="0"/>
              </a:defRPr>
            </a:lvl9pPr>
          </a:lstStyle>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a:p>
            <a:pPr>
              <a:spcBef>
                <a:spcPts val="700"/>
              </a:spcBef>
            </a:pPr>
            <a:endParaRPr lang="en-US" sz="2800" b="1">
              <a:latin typeface="Arial Narrow" pitchFamily="32" charset="0"/>
            </a:endParaRPr>
          </a:p>
        </p:txBody>
      </p:sp>
      <p:sp>
        <p:nvSpPr>
          <p:cNvPr id="38916" name="Rectangle 4"/>
          <p:cNvSpPr>
            <a:spLocks noChangeArrowheads="1"/>
          </p:cNvSpPr>
          <p:nvPr/>
        </p:nvSpPr>
        <p:spPr bwMode="auto">
          <a:xfrm>
            <a:off x="5181600" y="2460414"/>
            <a:ext cx="3657600" cy="2514600"/>
          </a:xfrm>
          <a:prstGeom prst="rect">
            <a:avLst/>
          </a:prstGeom>
          <a:solidFill>
            <a:srgbClr val="CCE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268288" indent="-268288">
              <a:spcBef>
                <a:spcPts val="500"/>
              </a:spcBef>
              <a:buSzPct val="140000"/>
              <a:buFont typeface="Wingdings" charset="2"/>
              <a:buChar char=""/>
              <a:tabLst>
                <a:tab pos="1371600" algn="l"/>
                <a:tab pos="2286000" algn="l"/>
                <a:tab pos="3200400" algn="l"/>
                <a:tab pos="4114800" algn="l"/>
                <a:tab pos="5029200" algn="l"/>
                <a:tab pos="5943600" algn="l"/>
                <a:tab pos="6858000" algn="l"/>
                <a:tab pos="7772400" algn="l"/>
                <a:tab pos="8686800" algn="l"/>
                <a:tab pos="9601200" algn="l"/>
                <a:tab pos="10515600" algn="l"/>
              </a:tabLst>
            </a:pPr>
            <a:r>
              <a:rPr lang="en-US" sz="2000" b="1" dirty="0">
                <a:solidFill>
                  <a:srgbClr val="000000"/>
                </a:solidFill>
                <a:latin typeface="Arial Narrow" pitchFamily="32" charset="0"/>
              </a:rPr>
              <a:t>Can click a specific document within print queue  using </a:t>
            </a:r>
            <a:r>
              <a:rPr lang="en-US" sz="2000" b="1" dirty="0" err="1">
                <a:solidFill>
                  <a:srgbClr val="000000"/>
                </a:solidFill>
                <a:latin typeface="Arial Narrow" pitchFamily="32" charset="0"/>
              </a:rPr>
              <a:t>using</a:t>
            </a:r>
            <a:r>
              <a:rPr lang="en-US" sz="2000" b="1" dirty="0">
                <a:solidFill>
                  <a:srgbClr val="000000"/>
                </a:solidFill>
                <a:latin typeface="Arial Narrow" pitchFamily="32" charset="0"/>
              </a:rPr>
              <a:t> the Document menu, </a:t>
            </a:r>
            <a:r>
              <a:rPr lang="en-US" sz="2000" b="1" dirty="0">
                <a:solidFill>
                  <a:srgbClr val="0033CC"/>
                </a:solidFill>
                <a:latin typeface="Arial Narrow" pitchFamily="32" charset="0"/>
              </a:rPr>
              <a:t>pause, resume, restart and cancel a print job.</a:t>
            </a:r>
          </a:p>
          <a:p>
            <a:pPr marL="268288" indent="-268288">
              <a:spcBef>
                <a:spcPts val="500"/>
              </a:spcBef>
              <a:buSzPct val="140000"/>
              <a:buFont typeface="Wingdings" charset="2"/>
              <a:buChar char=""/>
              <a:tabLst>
                <a:tab pos="1371600" algn="l"/>
                <a:tab pos="2286000" algn="l"/>
                <a:tab pos="3200400" algn="l"/>
                <a:tab pos="4114800" algn="l"/>
                <a:tab pos="5029200" algn="l"/>
                <a:tab pos="5943600" algn="l"/>
                <a:tab pos="6858000" algn="l"/>
                <a:tab pos="7772400" algn="l"/>
                <a:tab pos="8686800" algn="l"/>
                <a:tab pos="9601200" algn="l"/>
                <a:tab pos="10515600" algn="l"/>
              </a:tabLst>
            </a:pPr>
            <a:r>
              <a:rPr lang="en-US" sz="2000" b="1" dirty="0">
                <a:solidFill>
                  <a:srgbClr val="0033CC"/>
                </a:solidFill>
                <a:latin typeface="Arial Narrow" pitchFamily="32" charset="0"/>
              </a:rPr>
              <a:t>Pause or cancel  all printing jobs</a:t>
            </a:r>
            <a:r>
              <a:rPr lang="en-US" sz="2000" b="1" dirty="0">
                <a:solidFill>
                  <a:srgbClr val="000000"/>
                </a:solidFill>
                <a:latin typeface="Arial Narrow" pitchFamily="32" charset="0"/>
              </a:rPr>
              <a:t> from the Printer Menu.</a:t>
            </a:r>
          </a:p>
        </p:txBody>
      </p:sp>
      <p:sp>
        <p:nvSpPr>
          <p:cNvPr id="38917" name="Rectangle 5"/>
          <p:cNvSpPr>
            <a:spLocks noChangeArrowheads="1"/>
          </p:cNvSpPr>
          <p:nvPr/>
        </p:nvSpPr>
        <p:spPr bwMode="auto">
          <a:xfrm>
            <a:off x="5181600" y="914400"/>
            <a:ext cx="3657600" cy="1633397"/>
          </a:xfrm>
          <a:prstGeom prst="rect">
            <a:avLst/>
          </a:prstGeom>
          <a:solidFill>
            <a:srgbClr val="CCE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268288" indent="-268288">
              <a:spcBef>
                <a:spcPts val="500"/>
              </a:spcBef>
              <a:buSzPct val="14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Arial Narrow" pitchFamily="32" charset="0"/>
              </a:rPr>
              <a:t>Use </a:t>
            </a:r>
            <a:r>
              <a:rPr lang="en-US" sz="2000" b="1">
                <a:solidFill>
                  <a:srgbClr val="0033CC"/>
                </a:solidFill>
                <a:latin typeface="Arial Narrow" pitchFamily="32" charset="0"/>
              </a:rPr>
              <a:t>Devices and Printers</a:t>
            </a:r>
            <a:r>
              <a:rPr lang="en-US" sz="2000" b="1" dirty="0">
                <a:solidFill>
                  <a:srgbClr val="0033CC"/>
                </a:solidFill>
                <a:latin typeface="Arial Narrow" pitchFamily="32" charset="0"/>
              </a:rPr>
              <a:t>.</a:t>
            </a:r>
            <a:r>
              <a:rPr lang="en-US" sz="2000" b="1" dirty="0">
                <a:solidFill>
                  <a:srgbClr val="000000"/>
                </a:solidFill>
                <a:latin typeface="Arial Narrow" pitchFamily="32" charset="0"/>
              </a:rPr>
              <a:t> Double click on the printer to see a list of jobs (print queue) that have been submitted to a printer.</a:t>
            </a:r>
          </a:p>
        </p:txBody>
      </p:sp>
      <p:graphicFrame>
        <p:nvGraphicFramePr>
          <p:cNvPr id="38918" name="Object 6"/>
          <p:cNvGraphicFramePr>
            <a:graphicFrameLocks noChangeAspect="1"/>
          </p:cNvGraphicFramePr>
          <p:nvPr>
            <p:extLst>
              <p:ext uri="{D42A27DB-BD31-4B8C-83A1-F6EECF244321}">
                <p14:modId xmlns:p14="http://schemas.microsoft.com/office/powerpoint/2010/main" val="646619664"/>
              </p:ext>
            </p:extLst>
          </p:nvPr>
        </p:nvGraphicFramePr>
        <p:xfrm>
          <a:off x="304800" y="3429000"/>
          <a:ext cx="4648200" cy="2390775"/>
        </p:xfrm>
        <a:graphic>
          <a:graphicData uri="http://schemas.openxmlformats.org/presentationml/2006/ole">
            <mc:AlternateContent xmlns:mc="http://schemas.openxmlformats.org/markup-compatibility/2006">
              <mc:Choice xmlns:v="urn:schemas-microsoft-com:vml" Requires="v">
                <p:oleObj r:id="rId3" imgW="7047619" imgH="2390476" progId="">
                  <p:embed/>
                </p:oleObj>
              </mc:Choice>
              <mc:Fallback>
                <p:oleObj r:id="rId3" imgW="7047619" imgH="2390476"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429000"/>
                        <a:ext cx="4648200" cy="23907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891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14400"/>
            <a:ext cx="4648200" cy="2354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4" charset="0"/>
              </a:defRPr>
            </a:lvl9pPr>
          </a:lstStyle>
          <a:p>
            <a:r>
              <a:rPr lang="en-US" sz="3600" b="1" dirty="0">
                <a:solidFill>
                  <a:srgbClr val="FFFFFF"/>
                </a:solidFill>
                <a:effectLst>
                  <a:outerShdw blurRad="38100" dist="38100" dir="2700000" algn="tl">
                    <a:srgbClr val="C0C0C0"/>
                  </a:outerShdw>
                </a:effectLst>
                <a:latin typeface="Arial" pitchFamily="34" charset="0"/>
                <a:cs typeface="Arial" pitchFamily="34" charset="0"/>
              </a:rPr>
              <a:t>Summary</a:t>
            </a:r>
          </a:p>
        </p:txBody>
      </p:sp>
      <p:sp>
        <p:nvSpPr>
          <p:cNvPr id="50179" name="Text Box 3"/>
          <p:cNvSpPr txBox="1">
            <a:spLocks noChangeArrowheads="1"/>
          </p:cNvSpPr>
          <p:nvPr/>
        </p:nvSpPr>
        <p:spPr bwMode="auto">
          <a:xfrm>
            <a:off x="304800" y="1066800"/>
            <a:ext cx="8534400" cy="603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4" charset="0"/>
              </a:defRPr>
            </a:lvl9pPr>
          </a:lstStyle>
          <a:p>
            <a:pPr>
              <a:spcBef>
                <a:spcPts val="600"/>
              </a:spcBef>
              <a:buSzTx/>
              <a:buFont typeface="Wingdings" pitchFamily="2" charset="2"/>
              <a:buChar char="§"/>
            </a:pPr>
            <a:r>
              <a:rPr lang="en-US" b="1" dirty="0">
                <a:solidFill>
                  <a:schemeClr val="tx1"/>
                </a:solidFill>
                <a:latin typeface="Arial Narrow" pitchFamily="34" charset="0"/>
              </a:rPr>
              <a:t>Permissions are specified in the object’s Access Control List and are used  to  manage access to different resources.</a:t>
            </a:r>
          </a:p>
          <a:p>
            <a:pPr>
              <a:spcBef>
                <a:spcPts val="600"/>
              </a:spcBef>
              <a:buSzTx/>
              <a:buFont typeface="Wingdings" pitchFamily="2" charset="2"/>
              <a:buChar char="§"/>
            </a:pPr>
            <a:r>
              <a:rPr lang="en-US" b="1" dirty="0">
                <a:solidFill>
                  <a:srgbClr val="FF0000"/>
                </a:solidFill>
                <a:latin typeface="Arial Narrow" pitchFamily="34" charset="0"/>
              </a:rPr>
              <a:t>NTFS Permissions</a:t>
            </a:r>
          </a:p>
          <a:p>
            <a:pPr lvl="1">
              <a:spcBef>
                <a:spcPts val="600"/>
              </a:spcBef>
              <a:buSzTx/>
              <a:buFont typeface="Wingdings" pitchFamily="2" charset="2"/>
              <a:buChar char="§"/>
            </a:pPr>
            <a:r>
              <a:rPr lang="en-US" b="1" dirty="0">
                <a:latin typeface="Arial Narrow" pitchFamily="34" charset="0"/>
              </a:rPr>
              <a:t>Affect to both local and remote users.</a:t>
            </a:r>
          </a:p>
          <a:p>
            <a:pPr>
              <a:spcBef>
                <a:spcPts val="600"/>
              </a:spcBef>
              <a:buSzTx/>
              <a:buFont typeface="Wingdings" pitchFamily="2" charset="2"/>
              <a:buChar char="§"/>
            </a:pPr>
            <a:r>
              <a:rPr lang="en-US" b="1" dirty="0">
                <a:solidFill>
                  <a:srgbClr val="FF0000"/>
                </a:solidFill>
                <a:latin typeface="Arial Narrow" pitchFamily="34" charset="0"/>
              </a:rPr>
              <a:t>Share Permissions</a:t>
            </a:r>
          </a:p>
          <a:p>
            <a:pPr lvl="1">
              <a:spcBef>
                <a:spcPts val="600"/>
              </a:spcBef>
              <a:buSzTx/>
              <a:buFont typeface="Wingdings" pitchFamily="2" charset="2"/>
              <a:buChar char="§"/>
            </a:pPr>
            <a:r>
              <a:rPr lang="en-US" b="1" dirty="0">
                <a:latin typeface="Arial Narrow" pitchFamily="34" charset="0"/>
              </a:rPr>
              <a:t>Affect only to remote users; not local users.</a:t>
            </a:r>
          </a:p>
          <a:p>
            <a:pPr lvl="1">
              <a:spcBef>
                <a:spcPts val="600"/>
              </a:spcBef>
              <a:buSzTx/>
              <a:buFont typeface="Wingdings" pitchFamily="2" charset="2"/>
              <a:buChar char="§"/>
            </a:pPr>
            <a:r>
              <a:rPr lang="en-US" b="1" dirty="0">
                <a:latin typeface="Arial Narrow" pitchFamily="34" charset="0"/>
              </a:rPr>
              <a:t>When accessing a file locally, only NTFS permissions apply.	</a:t>
            </a:r>
          </a:p>
          <a:p>
            <a:pPr>
              <a:spcBef>
                <a:spcPts val="600"/>
              </a:spcBef>
              <a:buSzTx/>
              <a:buFont typeface="Wingdings" pitchFamily="2" charset="2"/>
              <a:buChar char="§"/>
            </a:pPr>
            <a:r>
              <a:rPr lang="en-US" b="1" dirty="0">
                <a:latin typeface="Arial Narrow" pitchFamily="34" charset="0"/>
              </a:rPr>
              <a:t>When combining share and NTFS permissions always choose the </a:t>
            </a:r>
            <a:r>
              <a:rPr lang="en-US" b="1" dirty="0">
                <a:solidFill>
                  <a:srgbClr val="FF0000"/>
                </a:solidFill>
                <a:latin typeface="Arial Narrow" pitchFamily="34" charset="0"/>
              </a:rPr>
              <a:t>MOST restrictive </a:t>
            </a:r>
            <a:r>
              <a:rPr lang="en-US" b="1" dirty="0">
                <a:latin typeface="Arial Narrow" pitchFamily="34" charset="0"/>
              </a:rPr>
              <a:t>combination.</a:t>
            </a:r>
          </a:p>
          <a:p>
            <a:pPr>
              <a:spcBef>
                <a:spcPts val="600"/>
              </a:spcBef>
              <a:buSzTx/>
              <a:buFont typeface="Wingdings" pitchFamily="2" charset="2"/>
              <a:buChar char="§"/>
            </a:pPr>
            <a:endParaRPr lang="en-US" b="1" dirty="0">
              <a:latin typeface="Arial Narrow" pitchFamily="34" charset="0"/>
            </a:endParaRPr>
          </a:p>
        </p:txBody>
      </p:sp>
      <p:grpSp>
        <p:nvGrpSpPr>
          <p:cNvPr id="50180" name="Group 4"/>
          <p:cNvGrpSpPr>
            <a:grpSpLocks/>
          </p:cNvGrpSpPr>
          <p:nvPr/>
        </p:nvGrpSpPr>
        <p:grpSpPr bwMode="auto">
          <a:xfrm>
            <a:off x="8229600" y="0"/>
            <a:ext cx="912813" cy="728663"/>
            <a:chOff x="5184" y="0"/>
            <a:chExt cx="575" cy="459"/>
          </a:xfrm>
        </p:grpSpPr>
        <p:pic>
          <p:nvPicPr>
            <p:cNvPr id="5018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4" y="0"/>
              <a:ext cx="576" cy="4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82" name="Text Box 6"/>
            <p:cNvSpPr txBox="1">
              <a:spLocks noChangeArrowheads="1"/>
            </p:cNvSpPr>
            <p:nvPr/>
          </p:nvSpPr>
          <p:spPr bwMode="auto">
            <a:xfrm>
              <a:off x="5184" y="0"/>
              <a:ext cx="576"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NTFS Permissions</a:t>
            </a:r>
          </a:p>
        </p:txBody>
      </p:sp>
      <p:sp>
        <p:nvSpPr>
          <p:cNvPr id="7171" name="Text Box 3"/>
          <p:cNvSpPr txBox="1">
            <a:spLocks noChangeArrowheads="1"/>
          </p:cNvSpPr>
          <p:nvPr/>
        </p:nvSpPr>
        <p:spPr bwMode="auto">
          <a:xfrm>
            <a:off x="304800" y="1066800"/>
            <a:ext cx="79248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Understanding NTFS Permissions</a:t>
            </a:r>
          </a:p>
          <a:p>
            <a:pPr lvl="1">
              <a:spcBef>
                <a:spcPts val="600"/>
              </a:spcBef>
              <a:buSzPct val="120000"/>
              <a:buFont typeface="Wingdings" charset="2"/>
              <a:buChar char=""/>
            </a:pPr>
            <a:r>
              <a:rPr lang="en-US" b="1" dirty="0">
                <a:latin typeface="Arial Narrow" pitchFamily="32" charset="0"/>
              </a:rPr>
              <a:t>Affect files/folders on </a:t>
            </a:r>
            <a:r>
              <a:rPr lang="en-US" b="1" dirty="0">
                <a:solidFill>
                  <a:srgbClr val="0033CC"/>
                </a:solidFill>
                <a:latin typeface="Arial Narrow" pitchFamily="32" charset="0"/>
              </a:rPr>
              <a:t>NTFS formatted partitions</a:t>
            </a:r>
            <a:r>
              <a:rPr lang="en-US" b="1" dirty="0">
                <a:latin typeface="Arial Narrow" pitchFamily="32" charset="0"/>
              </a:rPr>
              <a:t>.</a:t>
            </a:r>
          </a:p>
          <a:p>
            <a:pPr lvl="1">
              <a:spcBef>
                <a:spcPts val="600"/>
              </a:spcBef>
              <a:buSzPct val="120000"/>
              <a:buFont typeface="Wingdings" charset="2"/>
              <a:buChar char=""/>
            </a:pPr>
            <a:r>
              <a:rPr lang="en-US" b="1" dirty="0">
                <a:latin typeface="Arial Narrow" pitchFamily="32" charset="0"/>
              </a:rPr>
              <a:t>Set on both </a:t>
            </a:r>
            <a:r>
              <a:rPr lang="en-US" b="1" dirty="0">
                <a:solidFill>
                  <a:srgbClr val="0033CC"/>
                </a:solidFill>
                <a:latin typeface="Arial Narrow" pitchFamily="32" charset="0"/>
              </a:rPr>
              <a:t>folders and individual files</a:t>
            </a:r>
            <a:r>
              <a:rPr lang="en-US" b="1" dirty="0">
                <a:latin typeface="Arial Narrow" pitchFamily="32" charset="0"/>
              </a:rPr>
              <a:t>.</a:t>
            </a:r>
          </a:p>
          <a:p>
            <a:pPr lvl="1">
              <a:spcBef>
                <a:spcPts val="600"/>
              </a:spcBef>
              <a:buSzPct val="120000"/>
              <a:buFont typeface="Wingdings" charset="2"/>
              <a:buChar char=""/>
            </a:pPr>
            <a:r>
              <a:rPr lang="en-US" b="1" dirty="0">
                <a:latin typeface="Arial Narrow" pitchFamily="32" charset="0"/>
              </a:rPr>
              <a:t>Affect both </a:t>
            </a:r>
            <a:r>
              <a:rPr lang="en-US" b="1" dirty="0">
                <a:solidFill>
                  <a:srgbClr val="0033CC"/>
                </a:solidFill>
                <a:latin typeface="Arial Narrow" pitchFamily="32" charset="0"/>
              </a:rPr>
              <a:t>local and remote users</a:t>
            </a:r>
            <a:r>
              <a:rPr lang="en-US" b="1" dirty="0">
                <a:latin typeface="Arial Narrow" pitchFamily="32" charset="0"/>
              </a:rPr>
              <a:t>.</a:t>
            </a:r>
          </a:p>
          <a:p>
            <a:pPr lvl="1">
              <a:spcBef>
                <a:spcPts val="600"/>
              </a:spcBef>
              <a:buSzPct val="120000"/>
              <a:buFont typeface="Wingdings" charset="2"/>
              <a:buChar char=""/>
            </a:pPr>
            <a:r>
              <a:rPr lang="en-US" b="1" dirty="0">
                <a:latin typeface="Arial Narrow" pitchFamily="32" charset="0"/>
              </a:rPr>
              <a:t>NTFS permissions set on a folder are inherited by default, but that can be changed – block inheritance.</a:t>
            </a:r>
          </a:p>
          <a:p>
            <a:pPr lvl="1">
              <a:spcBef>
                <a:spcPts val="600"/>
              </a:spcBef>
              <a:buSzPct val="120000"/>
              <a:buFont typeface="Wingdings" charset="2"/>
              <a:buChar char=""/>
            </a:pPr>
            <a:r>
              <a:rPr lang="en-US" b="1" dirty="0">
                <a:latin typeface="Arial Narrow" pitchFamily="32" charset="0"/>
              </a:rPr>
              <a:t>Can be assigned by </a:t>
            </a:r>
            <a:r>
              <a:rPr lang="en-US" b="1" dirty="0">
                <a:solidFill>
                  <a:srgbClr val="0033CC"/>
                </a:solidFill>
                <a:latin typeface="Arial Narrow" pitchFamily="32" charset="0"/>
              </a:rPr>
              <a:t>an owner</a:t>
            </a:r>
            <a:r>
              <a:rPr lang="en-US" b="1" dirty="0">
                <a:latin typeface="Arial Narrow" pitchFamily="32" charset="0"/>
              </a:rPr>
              <a:t>, a user with </a:t>
            </a:r>
            <a:r>
              <a:rPr lang="en-US" b="1" dirty="0">
                <a:solidFill>
                  <a:srgbClr val="0033CC"/>
                </a:solidFill>
                <a:latin typeface="Arial Narrow" pitchFamily="32" charset="0"/>
              </a:rPr>
              <a:t>Full Control</a:t>
            </a:r>
            <a:r>
              <a:rPr lang="en-US" b="1" dirty="0">
                <a:latin typeface="Arial Narrow" pitchFamily="32" charset="0"/>
              </a:rPr>
              <a:t> or </a:t>
            </a:r>
            <a:r>
              <a:rPr lang="en-US" b="1" dirty="0">
                <a:solidFill>
                  <a:srgbClr val="0033CC"/>
                </a:solidFill>
                <a:latin typeface="Arial Narrow" pitchFamily="32" charset="0"/>
              </a:rPr>
              <a:t>Modify Permissions</a:t>
            </a:r>
            <a:r>
              <a:rPr lang="en-US" b="1" dirty="0">
                <a:latin typeface="Arial Narrow" pitchFamily="32" charset="0"/>
              </a:rPr>
              <a:t>.</a:t>
            </a:r>
          </a:p>
          <a:p>
            <a:pPr>
              <a:spcBef>
                <a:spcPts val="700"/>
              </a:spcBef>
              <a:buSzPct val="140000"/>
              <a:buFont typeface="Wingdings" charset="2"/>
              <a:buChar char=""/>
            </a:pPr>
            <a:r>
              <a:rPr lang="en-US" sz="2800" b="1" dirty="0">
                <a:latin typeface="Arial Narrow" pitchFamily="32" charset="0"/>
              </a:rPr>
              <a:t>NTFS permissions are specified in the object’s ACL (Access Control List) and are used to </a:t>
            </a:r>
            <a:r>
              <a:rPr lang="en-US" sz="2800" b="1" dirty="0">
                <a:solidFill>
                  <a:srgbClr val="0033CC"/>
                </a:solidFill>
                <a:latin typeface="Arial Narrow" pitchFamily="32" charset="0"/>
              </a:rPr>
              <a:t>control access to the object e.g. folder,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NTFS Standard Permissions</a:t>
            </a:r>
          </a:p>
        </p:txBody>
      </p:sp>
      <p:sp>
        <p:nvSpPr>
          <p:cNvPr id="8241" name="Rectangle 49"/>
          <p:cNvSpPr>
            <a:spLocks noChangeArrowheads="1"/>
          </p:cNvSpPr>
          <p:nvPr/>
        </p:nvSpPr>
        <p:spPr bwMode="auto">
          <a:xfrm>
            <a:off x="-152400" y="5562600"/>
            <a:ext cx="9067800"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marL="457200" lvl="1" indent="0">
              <a:spcBef>
                <a:spcPts val="600"/>
              </a:spcBef>
              <a:buClr>
                <a:srgbClr val="0033CC"/>
              </a:buClr>
              <a:buSzPct val="1200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b="1" dirty="0">
                <a:solidFill>
                  <a:srgbClr val="000000"/>
                </a:solidFill>
                <a:latin typeface="Arial Narrow" pitchFamily="32" charset="0"/>
              </a:rPr>
              <a:t>Reference: </a:t>
            </a:r>
            <a:r>
              <a:rPr lang="en-US" b="1" dirty="0">
                <a:solidFill>
                  <a:schemeClr val="accent2"/>
                </a:solidFill>
                <a:latin typeface="Arial Narrow" pitchFamily="32" charset="0"/>
                <a:hlinkClick r:id="rId3">
                  <a:extLst>
                    <a:ext uri="{A12FA001-AC4F-418D-AE19-62706E023703}">
                      <ahyp:hlinkClr xmlns:ahyp="http://schemas.microsoft.com/office/drawing/2018/hyperlinkcolor" val="tx"/>
                    </a:ext>
                  </a:extLst>
                </a:hlinkClick>
              </a:rPr>
              <a:t>https://technet.microsoft.com/en-us/library/cc732880</a:t>
            </a:r>
            <a:r>
              <a:rPr lang="en-US" b="1">
                <a:solidFill>
                  <a:schemeClr val="accent2"/>
                </a:solidFill>
                <a:latin typeface="Arial Narrow" pitchFamily="32" charset="0"/>
                <a:hlinkClick r:id="rId3">
                  <a:extLst>
                    <a:ext uri="{A12FA001-AC4F-418D-AE19-62706E023703}">
                      <ahyp:hlinkClr xmlns:ahyp="http://schemas.microsoft.com/office/drawing/2018/hyperlinkcolor" val="tx"/>
                    </a:ext>
                  </a:extLst>
                </a:hlinkClick>
              </a:rPr>
              <a:t>.aspx</a:t>
            </a:r>
            <a:endParaRPr lang="en-US" b="1" dirty="0">
              <a:solidFill>
                <a:schemeClr val="accent2"/>
              </a:solidFill>
              <a:latin typeface="Arial Narrow" pitchFamily="32"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219804836"/>
              </p:ext>
            </p:extLst>
          </p:nvPr>
        </p:nvGraphicFramePr>
        <p:xfrm>
          <a:off x="533400" y="914400"/>
          <a:ext cx="8153400" cy="4419600"/>
        </p:xfrm>
        <a:graphic>
          <a:graphicData uri="http://schemas.openxmlformats.org/drawingml/2006/table">
            <a:tbl>
              <a:tblPr firstRow="1" bandRow="1">
                <a:tableStyleId>{21E4AEA4-8DFA-4A89-87EB-49C32662AFE0}</a:tableStyleId>
              </a:tblPr>
              <a:tblGrid>
                <a:gridCol w="2116748">
                  <a:extLst>
                    <a:ext uri="{9D8B030D-6E8A-4147-A177-3AD203B41FA5}">
                      <a16:colId xmlns:a16="http://schemas.microsoft.com/office/drawing/2014/main" val="20000"/>
                    </a:ext>
                  </a:extLst>
                </a:gridCol>
                <a:gridCol w="6036652">
                  <a:extLst>
                    <a:ext uri="{9D8B030D-6E8A-4147-A177-3AD203B41FA5}">
                      <a16:colId xmlns:a16="http://schemas.microsoft.com/office/drawing/2014/main" val="20001"/>
                    </a:ext>
                  </a:extLst>
                </a:gridCol>
              </a:tblGrid>
              <a:tr h="450524">
                <a:tc>
                  <a:txBody>
                    <a:bodyPr/>
                    <a:lstStyle/>
                    <a:p>
                      <a:r>
                        <a:rPr lang="en-US" sz="2000" dirty="0"/>
                        <a:t>Permission</a:t>
                      </a:r>
                      <a:endParaRPr lang="en-US" sz="2000" b="1" dirty="0">
                        <a:latin typeface="+mn-lt"/>
                      </a:endParaRPr>
                    </a:p>
                  </a:txBody>
                  <a:tcPr/>
                </a:tc>
                <a:tc>
                  <a:txBody>
                    <a:bodyPr/>
                    <a:lstStyle/>
                    <a:p>
                      <a:r>
                        <a:rPr lang="en-US" sz="2000" dirty="0"/>
                        <a:t>Description</a:t>
                      </a:r>
                      <a:endParaRPr lang="en-US" sz="2000" b="1" dirty="0">
                        <a:latin typeface="+mn-lt"/>
                      </a:endParaRPr>
                    </a:p>
                  </a:txBody>
                  <a:tcPr/>
                </a:tc>
                <a:extLst>
                  <a:ext uri="{0D108BD9-81ED-4DB2-BD59-A6C34878D82A}">
                    <a16:rowId xmlns:a16="http://schemas.microsoft.com/office/drawing/2014/main" val="10000"/>
                  </a:ext>
                </a:extLst>
              </a:tr>
              <a:tr h="693114">
                <a:tc>
                  <a:txBody>
                    <a:bodyPr/>
                    <a:lstStyle/>
                    <a:p>
                      <a:pPr marL="0" marR="0">
                        <a:lnSpc>
                          <a:spcPct val="100000"/>
                        </a:lnSpc>
                        <a:spcBef>
                          <a:spcPts val="0"/>
                        </a:spcBef>
                        <a:spcAft>
                          <a:spcPts val="600"/>
                        </a:spcAft>
                      </a:pPr>
                      <a:r>
                        <a:rPr lang="en-US" sz="2000" dirty="0">
                          <a:effectLst/>
                        </a:rPr>
                        <a:t>Full Control</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0000"/>
                        </a:lnSpc>
                        <a:spcBef>
                          <a:spcPts val="0"/>
                        </a:spcBef>
                        <a:spcAft>
                          <a:spcPts val="600"/>
                        </a:spcAft>
                      </a:pPr>
                      <a:r>
                        <a:rPr lang="en-US" sz="2000" dirty="0">
                          <a:effectLst/>
                        </a:rPr>
                        <a:t>Modify permission, delete subfolders and their files, change permissions, take ownership.</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93114">
                <a:tc>
                  <a:txBody>
                    <a:bodyPr/>
                    <a:lstStyle/>
                    <a:p>
                      <a:pPr marL="0" marR="0">
                        <a:lnSpc>
                          <a:spcPct val="100000"/>
                        </a:lnSpc>
                        <a:spcBef>
                          <a:spcPts val="0"/>
                        </a:spcBef>
                        <a:spcAft>
                          <a:spcPts val="600"/>
                        </a:spcAft>
                      </a:pPr>
                      <a:r>
                        <a:rPr lang="en-US" sz="2000" dirty="0">
                          <a:effectLst/>
                        </a:rPr>
                        <a:t>Modify</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0000"/>
                        </a:lnSpc>
                        <a:spcBef>
                          <a:spcPts val="0"/>
                        </a:spcBef>
                        <a:spcAft>
                          <a:spcPts val="600"/>
                        </a:spcAft>
                      </a:pPr>
                      <a:r>
                        <a:rPr lang="en-US" sz="2000" dirty="0">
                          <a:effectLst/>
                        </a:rPr>
                        <a:t>Read &amp; Execute permission, Write permission, create and delete file and folder.</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93114">
                <a:tc>
                  <a:txBody>
                    <a:bodyPr/>
                    <a:lstStyle/>
                    <a:p>
                      <a:pPr marL="0" marR="0">
                        <a:lnSpc>
                          <a:spcPct val="100000"/>
                        </a:lnSpc>
                        <a:spcBef>
                          <a:spcPts val="0"/>
                        </a:spcBef>
                        <a:spcAft>
                          <a:spcPts val="600"/>
                        </a:spcAft>
                      </a:pPr>
                      <a:r>
                        <a:rPr lang="en-US" sz="2000" dirty="0">
                          <a:effectLst/>
                        </a:rPr>
                        <a:t>Read &amp; Execute</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0000"/>
                        </a:lnSpc>
                        <a:spcBef>
                          <a:spcPts val="0"/>
                        </a:spcBef>
                        <a:spcAft>
                          <a:spcPts val="600"/>
                        </a:spcAft>
                      </a:pPr>
                      <a:r>
                        <a:rPr lang="en-US" sz="2000" dirty="0">
                          <a:effectLst/>
                        </a:rPr>
                        <a:t>Can read file content, execute file. Can list folder content, view folder attributes and permissions, traverse folder.</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39924">
                <a:tc>
                  <a:txBody>
                    <a:bodyPr/>
                    <a:lstStyle/>
                    <a:p>
                      <a:pPr marL="0" marR="0">
                        <a:lnSpc>
                          <a:spcPct val="100000"/>
                        </a:lnSpc>
                        <a:spcBef>
                          <a:spcPts val="0"/>
                        </a:spcBef>
                        <a:spcAft>
                          <a:spcPts val="600"/>
                        </a:spcAft>
                      </a:pPr>
                      <a:r>
                        <a:rPr lang="en-US" sz="2000" dirty="0">
                          <a:effectLst/>
                        </a:rPr>
                        <a:t>Read</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0000"/>
                        </a:lnSpc>
                        <a:spcBef>
                          <a:spcPts val="0"/>
                        </a:spcBef>
                        <a:spcAft>
                          <a:spcPts val="600"/>
                        </a:spcAft>
                      </a:pPr>
                      <a:r>
                        <a:rPr lang="en-US" sz="2000" dirty="0">
                          <a:effectLst/>
                        </a:rPr>
                        <a:t>Can read file content, list folder content.</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39924">
                <a:tc>
                  <a:txBody>
                    <a:bodyPr/>
                    <a:lstStyle/>
                    <a:p>
                      <a:pPr marL="0" marR="0">
                        <a:lnSpc>
                          <a:spcPct val="100000"/>
                        </a:lnSpc>
                        <a:spcBef>
                          <a:spcPts val="0"/>
                        </a:spcBef>
                        <a:spcAft>
                          <a:spcPts val="600"/>
                        </a:spcAft>
                      </a:pPr>
                      <a:r>
                        <a:rPr lang="en-US" sz="2000" dirty="0">
                          <a:effectLst/>
                        </a:rPr>
                        <a:t>Write</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0000"/>
                        </a:lnSpc>
                        <a:spcBef>
                          <a:spcPts val="0"/>
                        </a:spcBef>
                        <a:spcAft>
                          <a:spcPts val="600"/>
                        </a:spcAft>
                      </a:pPr>
                      <a:r>
                        <a:rPr lang="en-US" sz="2000" dirty="0">
                          <a:effectLst/>
                        </a:rPr>
                        <a:t>Can create file, write data to file, create folders.</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809886">
                <a:tc>
                  <a:txBody>
                    <a:bodyPr/>
                    <a:lstStyle/>
                    <a:p>
                      <a:pPr marL="0" marR="0">
                        <a:lnSpc>
                          <a:spcPct val="100000"/>
                        </a:lnSpc>
                        <a:spcBef>
                          <a:spcPts val="0"/>
                        </a:spcBef>
                        <a:spcAft>
                          <a:spcPts val="0"/>
                        </a:spcAft>
                      </a:pPr>
                      <a:r>
                        <a:rPr lang="en-US" sz="2000" dirty="0">
                          <a:effectLst/>
                        </a:rPr>
                        <a:t>List Folder Contents</a:t>
                      </a:r>
                    </a:p>
                    <a:p>
                      <a:pPr marL="0" marR="0">
                        <a:lnSpc>
                          <a:spcPct val="100000"/>
                        </a:lnSpc>
                        <a:spcBef>
                          <a:spcPts val="0"/>
                        </a:spcBef>
                        <a:spcAft>
                          <a:spcPts val="0"/>
                        </a:spcAft>
                      </a:pPr>
                      <a:r>
                        <a:rPr lang="en-US" sz="2000" dirty="0">
                          <a:effectLst/>
                        </a:rPr>
                        <a:t>(folders only)</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0000"/>
                        </a:lnSpc>
                        <a:spcBef>
                          <a:spcPts val="0"/>
                        </a:spcBef>
                        <a:spcAft>
                          <a:spcPts val="600"/>
                        </a:spcAft>
                      </a:pPr>
                      <a:r>
                        <a:rPr lang="en-US" sz="2000" dirty="0">
                          <a:effectLst/>
                        </a:rPr>
                        <a:t>Can list folder content, view folder attributes and permissions, traverse folder.</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NTFS Permissions Inheritance</a:t>
            </a:r>
          </a:p>
        </p:txBody>
      </p:sp>
      <p:sp>
        <p:nvSpPr>
          <p:cNvPr id="9219" name="Text Box 3"/>
          <p:cNvSpPr txBox="1">
            <a:spLocks noChangeArrowheads="1"/>
          </p:cNvSpPr>
          <p:nvPr/>
        </p:nvSpPr>
        <p:spPr bwMode="auto">
          <a:xfrm>
            <a:off x="441278" y="990600"/>
            <a:ext cx="8305800" cy="533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800"/>
              </a:spcBef>
              <a:buSzPct val="140000"/>
              <a:buFont typeface="Wingdings" charset="2"/>
              <a:buChar char=""/>
            </a:pPr>
            <a:r>
              <a:rPr lang="en-US" sz="3200" b="1" dirty="0">
                <a:latin typeface="Arial Narrow" pitchFamily="32" charset="0"/>
              </a:rPr>
              <a:t>Default </a:t>
            </a:r>
            <a:r>
              <a:rPr lang="en-US" sz="3200" b="1">
                <a:latin typeface="Arial Narrow" pitchFamily="32" charset="0"/>
              </a:rPr>
              <a:t>Windows 2016 </a:t>
            </a:r>
            <a:r>
              <a:rPr lang="en-US" sz="3200" b="1" dirty="0" err="1">
                <a:latin typeface="Arial Narrow" pitchFamily="32" charset="0"/>
              </a:rPr>
              <a:t>behaviour</a:t>
            </a:r>
            <a:r>
              <a:rPr lang="en-US" sz="3200" b="1" dirty="0">
                <a:latin typeface="Arial Narrow" pitchFamily="32" charset="0"/>
              </a:rPr>
              <a:t>: </a:t>
            </a:r>
          </a:p>
          <a:p>
            <a:pPr lvl="1">
              <a:spcBef>
                <a:spcPts val="800"/>
              </a:spcBef>
              <a:buClr>
                <a:srgbClr val="0033CC"/>
              </a:buClr>
              <a:buSzPct val="120000"/>
              <a:buFont typeface="Wingdings" charset="2"/>
              <a:buChar char=""/>
            </a:pPr>
            <a:r>
              <a:rPr lang="en-US" sz="3200" b="1" dirty="0">
                <a:solidFill>
                  <a:srgbClr val="0033CC"/>
                </a:solidFill>
                <a:latin typeface="Arial Narrow" pitchFamily="32" charset="0"/>
              </a:rPr>
              <a:t>Permissions assigned at a higher-level folder propagate to child files and folders.</a:t>
            </a:r>
          </a:p>
          <a:p>
            <a:pPr lvl="1">
              <a:spcBef>
                <a:spcPts val="800"/>
              </a:spcBef>
              <a:buClr>
                <a:srgbClr val="0033CC"/>
              </a:buClr>
              <a:buSzPct val="120000"/>
              <a:buFont typeface="Wingdings" charset="2"/>
              <a:buChar char=""/>
            </a:pPr>
            <a:r>
              <a:rPr lang="en-US" sz="3200" b="1" dirty="0">
                <a:solidFill>
                  <a:srgbClr val="0033CC"/>
                </a:solidFill>
                <a:latin typeface="Arial Narrow" pitchFamily="32" charset="0"/>
              </a:rPr>
              <a:t>By default files and folder will inherit permissions from their parent objects.</a:t>
            </a:r>
          </a:p>
          <a:p>
            <a:pPr>
              <a:spcBef>
                <a:spcPts val="800"/>
              </a:spcBef>
              <a:buClrTx/>
              <a:buSzTx/>
              <a:buFontTx/>
              <a:buNone/>
            </a:pPr>
            <a:endParaRPr lang="en-US" sz="3200" b="1" dirty="0">
              <a:latin typeface="Arial Narrow" pitchFamily="32" charset="0"/>
            </a:endParaRPr>
          </a:p>
          <a:p>
            <a:pPr>
              <a:spcBef>
                <a:spcPts val="800"/>
              </a:spcBef>
              <a:buClrTx/>
              <a:buSzTx/>
              <a:buFontTx/>
              <a:buNone/>
            </a:pPr>
            <a:endParaRPr lang="en-US" sz="3200"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NTFS Permissions Inheritance</a:t>
            </a:r>
          </a:p>
        </p:txBody>
      </p:sp>
      <p:sp>
        <p:nvSpPr>
          <p:cNvPr id="10243" name="Text Box 3"/>
          <p:cNvSpPr txBox="1">
            <a:spLocks noChangeArrowheads="1"/>
          </p:cNvSpPr>
          <p:nvPr/>
        </p:nvSpPr>
        <p:spPr bwMode="auto">
          <a:xfrm>
            <a:off x="304800" y="1066800"/>
            <a:ext cx="8534400" cy="547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Two main types of permissions apply to objects:</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Explicit Permissions: </a:t>
            </a:r>
          </a:p>
          <a:p>
            <a:pPr lvl="2">
              <a:spcBef>
                <a:spcPts val="600"/>
              </a:spcBef>
              <a:buClr>
                <a:srgbClr val="996633"/>
              </a:buClr>
              <a:buFont typeface="Wingdings" charset="2"/>
              <a:buChar char=""/>
            </a:pPr>
            <a:r>
              <a:rPr lang="en-US" b="1" dirty="0">
                <a:latin typeface="Arial Narrow" pitchFamily="32" charset="0"/>
              </a:rPr>
              <a:t>Access control rules that are directly applied to an object.</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Implicit Permissions: </a:t>
            </a:r>
          </a:p>
          <a:p>
            <a:pPr lvl="2">
              <a:spcBef>
                <a:spcPts val="600"/>
              </a:spcBef>
              <a:buClr>
                <a:srgbClr val="996633"/>
              </a:buClr>
              <a:buFont typeface="Wingdings" charset="2"/>
              <a:buChar char=""/>
            </a:pPr>
            <a:r>
              <a:rPr lang="en-US" b="1" dirty="0">
                <a:latin typeface="Arial Narrow" pitchFamily="32" charset="0"/>
              </a:rPr>
              <a:t>Access rules defined for parent objects and propagated down to the object itself</a:t>
            </a:r>
          </a:p>
          <a:p>
            <a:pPr lvl="1">
              <a:spcBef>
                <a:spcPts val="700"/>
              </a:spcBef>
              <a:buClr>
                <a:srgbClr val="0033CC"/>
              </a:buClr>
              <a:buSzPct val="120000"/>
              <a:buFont typeface="Wingdings" charset="2"/>
              <a:buChar char=""/>
            </a:pPr>
            <a:r>
              <a:rPr lang="en-US" sz="2800" b="1" dirty="0">
                <a:solidFill>
                  <a:srgbClr val="0033CC"/>
                </a:solidFill>
                <a:latin typeface="Arial Narrow" pitchFamily="32" charset="0"/>
              </a:rPr>
              <a:t>Explicit Permissions automatically override implicit permissions.</a:t>
            </a:r>
          </a:p>
          <a:p>
            <a:pPr lvl="2">
              <a:spcBef>
                <a:spcPts val="700"/>
              </a:spcBef>
              <a:buClr>
                <a:srgbClr val="996633"/>
              </a:buClr>
              <a:buFont typeface="Wingdings" charset="2"/>
              <a:buChar char=""/>
            </a:pPr>
            <a:r>
              <a:rPr lang="en-US" sz="2800" b="1" dirty="0">
                <a:solidFill>
                  <a:srgbClr val="FF0000"/>
                </a:solidFill>
                <a:latin typeface="Arial Narrow" pitchFamily="32" charset="0"/>
              </a:rPr>
              <a:t>An explicit allow permission will override an implicit deny.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Effective Permissions</a:t>
            </a:r>
          </a:p>
        </p:txBody>
      </p:sp>
      <p:sp>
        <p:nvSpPr>
          <p:cNvPr id="12291" name="Text Box 3"/>
          <p:cNvSpPr txBox="1">
            <a:spLocks noChangeArrowheads="1"/>
          </p:cNvSpPr>
          <p:nvPr/>
        </p:nvSpPr>
        <p:spPr bwMode="auto">
          <a:xfrm>
            <a:off x="457200" y="914401"/>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spcBef>
                <a:spcPts val="700"/>
              </a:spcBef>
              <a:buSzPct val="140000"/>
              <a:buFont typeface="Wingdings" charset="2"/>
              <a:buChar char=""/>
            </a:pPr>
            <a:r>
              <a:rPr lang="en-US" sz="2800" b="1" dirty="0">
                <a:latin typeface="Arial Narrow" pitchFamily="32" charset="0"/>
              </a:rPr>
              <a:t>User and Group NTFS permissions are </a:t>
            </a:r>
            <a:r>
              <a:rPr lang="en-US" sz="2800" b="1" dirty="0">
                <a:solidFill>
                  <a:srgbClr val="FF0000"/>
                </a:solidFill>
                <a:latin typeface="Arial Narrow" pitchFamily="32" charset="0"/>
              </a:rPr>
              <a:t>cumulative or additive</a:t>
            </a:r>
            <a:r>
              <a:rPr lang="en-US" sz="2800" b="1" dirty="0">
                <a:latin typeface="Arial Narrow" pitchFamily="32" charset="0"/>
              </a:rPr>
              <a:t> (combine for the </a:t>
            </a:r>
            <a:r>
              <a:rPr lang="en-US" sz="2800" b="1" u="sng" dirty="0">
                <a:latin typeface="Arial Narrow" pitchFamily="32" charset="0"/>
              </a:rPr>
              <a:t>least restrictive </a:t>
            </a:r>
            <a:r>
              <a:rPr lang="en-US" sz="2800" b="1" dirty="0">
                <a:latin typeface="Arial Narrow" pitchFamily="32" charset="0"/>
              </a:rPr>
              <a:t>combination), except where </a:t>
            </a:r>
            <a:r>
              <a:rPr lang="en-US" sz="2800" b="1" dirty="0">
                <a:solidFill>
                  <a:srgbClr val="FF0000"/>
                </a:solidFill>
                <a:latin typeface="Arial Narrow" pitchFamily="32" charset="0"/>
              </a:rPr>
              <a:t>Deny overrides Allow</a:t>
            </a:r>
            <a:r>
              <a:rPr lang="en-US" sz="2800" b="1" dirty="0">
                <a:latin typeface="Arial Narrow" pitchFamily="32" charset="0"/>
              </a:rPr>
              <a:t>. </a:t>
            </a:r>
          </a:p>
          <a:p>
            <a:pPr>
              <a:spcBef>
                <a:spcPts val="700"/>
              </a:spcBef>
              <a:buSzPct val="140000"/>
              <a:buFont typeface="Wingdings" charset="2"/>
              <a:buChar char=""/>
            </a:pPr>
            <a:r>
              <a:rPr lang="en-US" sz="2800" b="1" dirty="0">
                <a:latin typeface="Arial Narrow" pitchFamily="32" charset="0"/>
              </a:rPr>
              <a:t>File permissions are separate from folder permissions</a:t>
            </a:r>
          </a:p>
          <a:p>
            <a:pPr>
              <a:spcBef>
                <a:spcPts val="700"/>
              </a:spcBef>
              <a:buSzPct val="140000"/>
              <a:buFont typeface="Wingdings" charset="2"/>
              <a:buChar char=""/>
            </a:pPr>
            <a:r>
              <a:rPr lang="en-US" sz="2800" b="1" dirty="0">
                <a:latin typeface="Arial Narrow" pitchFamily="32" charset="0"/>
              </a:rPr>
              <a:t>When a user belongs to multiple groups, the least restrictive permission wins, except when specifically Denied. Then any Deny overrides Allow.</a:t>
            </a:r>
            <a:r>
              <a:rPr lang="en-US" sz="2800" dirty="0">
                <a:latin typeface="Arial Narrow" pitchFamily="32" charset="0"/>
              </a:rPr>
              <a:t>  </a:t>
            </a:r>
          </a:p>
          <a:p>
            <a:pPr>
              <a:spcBef>
                <a:spcPts val="700"/>
              </a:spcBef>
              <a:buSzPct val="140000"/>
              <a:buFont typeface="Wingdings" charset="2"/>
              <a:buChar char=""/>
            </a:pPr>
            <a:r>
              <a:rPr lang="en-US" sz="2800" b="1" dirty="0">
                <a:latin typeface="Arial Narrow" pitchFamily="32" charset="0"/>
              </a:rPr>
              <a:t>Example:</a:t>
            </a:r>
          </a:p>
          <a:p>
            <a:pPr lvl="1">
              <a:spcBef>
                <a:spcPts val="600"/>
              </a:spcBef>
              <a:buClr>
                <a:srgbClr val="0033CC"/>
              </a:buClr>
              <a:buSzPct val="120000"/>
              <a:buFont typeface="Wingdings" charset="2"/>
              <a:buChar char=""/>
            </a:pPr>
            <a:r>
              <a:rPr lang="en-US" b="1" dirty="0">
                <a:solidFill>
                  <a:srgbClr val="0033CC"/>
                </a:solidFill>
                <a:latin typeface="Arial Narrow" pitchFamily="32" charset="0"/>
              </a:rPr>
              <a:t>If James is a member of both the Sales and Marketing groups, he will have all of the permissions that are allowed for </a:t>
            </a:r>
            <a:r>
              <a:rPr lang="en-US" b="1">
                <a:solidFill>
                  <a:srgbClr val="0033CC"/>
                </a:solidFill>
                <a:latin typeface="Arial Narrow" pitchFamily="32" charset="0"/>
              </a:rPr>
              <a:t>both groups (cumulative).</a:t>
            </a:r>
            <a:endParaRPr lang="en-US" b="1" dirty="0">
              <a:solidFill>
                <a:srgbClr val="0033CC"/>
              </a:solidFill>
              <a:latin typeface="Arial Narrow" pitchFamily="32" charset="0"/>
            </a:endParaRPr>
          </a:p>
          <a:p>
            <a:pPr>
              <a:spcBef>
                <a:spcPts val="600"/>
              </a:spcBef>
              <a:buClrTx/>
              <a:buSzTx/>
              <a:buFontTx/>
              <a:buNone/>
            </a:pPr>
            <a:endParaRPr lang="en-US" b="1" dirty="0">
              <a:latin typeface="Arial Narrow"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52400" y="0"/>
            <a:ext cx="899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defRPr>
            </a:lvl9pPr>
          </a:lstStyle>
          <a:p>
            <a:r>
              <a:rPr lang="en-US" sz="3600" b="1" dirty="0">
                <a:solidFill>
                  <a:srgbClr val="FFFFFF"/>
                </a:solidFill>
                <a:effectLst>
                  <a:outerShdw blurRad="38100" dist="38100" dir="2700000" algn="tl">
                    <a:srgbClr val="C0C0C0"/>
                  </a:outerShdw>
                </a:effectLst>
                <a:latin typeface="Tahoma" pitchFamily="32" charset="0"/>
              </a:rPr>
              <a:t>Effective Permissions</a:t>
            </a:r>
          </a:p>
        </p:txBody>
      </p:sp>
      <p:sp>
        <p:nvSpPr>
          <p:cNvPr id="13315" name="Text Box 3"/>
          <p:cNvSpPr txBox="1">
            <a:spLocks noChangeArrowheads="1"/>
          </p:cNvSpPr>
          <p:nvPr/>
        </p:nvSpPr>
        <p:spPr bwMode="auto">
          <a:xfrm>
            <a:off x="457200" y="4876800"/>
            <a:ext cx="8153400" cy="163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Verdana" pitchFamily="32" charset="0"/>
              </a:defRPr>
            </a:lvl9pPr>
          </a:lstStyle>
          <a:p>
            <a:pPr>
              <a:lnSpc>
                <a:spcPct val="90000"/>
              </a:lnSpc>
              <a:spcBef>
                <a:spcPts val="600"/>
              </a:spcBef>
              <a:buSzPct val="140000"/>
              <a:buFont typeface="Wingdings" charset="2"/>
              <a:buChar char=""/>
            </a:pPr>
            <a:r>
              <a:rPr lang="en-US" b="1" dirty="0">
                <a:latin typeface="Arial Narrow" pitchFamily="32" charset="0"/>
              </a:rPr>
              <a:t>What is James’ effective permissions?</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Read and List Folder Contents. </a:t>
            </a:r>
          </a:p>
          <a:p>
            <a:pPr lvl="1">
              <a:lnSpc>
                <a:spcPct val="90000"/>
              </a:lnSpc>
              <a:spcBef>
                <a:spcPts val="600"/>
              </a:spcBef>
              <a:buClr>
                <a:srgbClr val="0033CC"/>
              </a:buClr>
              <a:buSzPct val="120000"/>
              <a:buFont typeface="Wingdings" charset="2"/>
              <a:buChar char=""/>
            </a:pPr>
            <a:r>
              <a:rPr lang="en-US" b="1" dirty="0">
                <a:solidFill>
                  <a:srgbClr val="0033CC"/>
                </a:solidFill>
                <a:latin typeface="Arial Narrow" pitchFamily="32" charset="0"/>
              </a:rPr>
              <a:t>Prohibited from writing to Public folder.</a:t>
            </a:r>
          </a:p>
          <a:p>
            <a:pPr>
              <a:lnSpc>
                <a:spcPct val="90000"/>
              </a:lnSpc>
              <a:spcBef>
                <a:spcPts val="600"/>
              </a:spcBef>
              <a:buClrTx/>
              <a:buSzTx/>
              <a:buFontTx/>
              <a:buNone/>
            </a:pPr>
            <a:endParaRPr lang="en-US" b="1" dirty="0">
              <a:latin typeface="Arial Narrow" pitchFamily="32" charset="0"/>
            </a:endParaRPr>
          </a:p>
        </p:txBody>
      </p:sp>
      <p:graphicFrame>
        <p:nvGraphicFramePr>
          <p:cNvPr id="13316" name="Object 4"/>
          <p:cNvGraphicFramePr>
            <a:graphicFrameLocks noChangeAspect="1"/>
          </p:cNvGraphicFramePr>
          <p:nvPr>
            <p:extLst>
              <p:ext uri="{D42A27DB-BD31-4B8C-83A1-F6EECF244321}">
                <p14:modId xmlns:p14="http://schemas.microsoft.com/office/powerpoint/2010/main" val="998722425"/>
              </p:ext>
            </p:extLst>
          </p:nvPr>
        </p:nvGraphicFramePr>
        <p:xfrm>
          <a:off x="838200" y="762000"/>
          <a:ext cx="7389813" cy="4114800"/>
        </p:xfrm>
        <a:graphic>
          <a:graphicData uri="http://schemas.openxmlformats.org/presentationml/2006/ole">
            <mc:AlternateContent xmlns:mc="http://schemas.openxmlformats.org/markup-compatibility/2006">
              <mc:Choice xmlns:v="urn:schemas-microsoft-com:vml" Requires="v">
                <p:oleObj name="Bitmap Image" r:id="rId3" imgW="6915240" imgH="4305240" progId="Paint.Picture">
                  <p:embed/>
                </p:oleObj>
              </mc:Choice>
              <mc:Fallback>
                <p:oleObj name="Bitmap Image" r:id="rId3" imgW="6915240" imgH="4305240" progId="Paint.Picture">
                  <p:embed/>
                  <p:pic>
                    <p:nvPicPr>
                      <p:cNvPr id="0" name="Object 4"/>
                      <p:cNvPicPr>
                        <a:picLocks noChangeAspect="1" noChangeArrowheads="1"/>
                      </p:cNvPicPr>
                      <p:nvPr/>
                    </p:nvPicPr>
                    <p:blipFill>
                      <a:blip r:embed="rId4"/>
                      <a:srcRect/>
                      <a:stretch>
                        <a:fillRect/>
                      </a:stretch>
                    </p:blipFill>
                    <p:spPr bwMode="auto">
                      <a:xfrm>
                        <a:off x="838200" y="762000"/>
                        <a:ext cx="7389813" cy="41148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MS Gothic"/>
        <a:cs typeface=""/>
      </a:majorFont>
      <a:minorFont>
        <a:latin typeface="Arial Narrow"/>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MS Gothic"/>
        <a:cs typeface=""/>
      </a:majorFont>
      <a:minorFont>
        <a:latin typeface="Arial Narrow"/>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10288</TotalTime>
  <Words>2056</Words>
  <Application>Microsoft Office PowerPoint</Application>
  <PresentationFormat>On-screen Show (4:3)</PresentationFormat>
  <Paragraphs>288</Paragraphs>
  <Slides>32</Slides>
  <Notes>32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2" baseType="lpstr">
      <vt:lpstr>Arial</vt:lpstr>
      <vt:lpstr>Arial Narrow</vt:lpstr>
      <vt:lpstr>Calibri</vt:lpstr>
      <vt:lpstr>Tahoma</vt:lpstr>
      <vt:lpstr>Times New Roman</vt:lpstr>
      <vt:lpstr>Verdana</vt:lpstr>
      <vt:lpstr>Wingdings</vt:lpstr>
      <vt:lpstr>Office Theme</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Dominic Lee</cp:lastModifiedBy>
  <cp:revision>605</cp:revision>
  <cp:lastPrinted>2018-07-23T13:25:04Z</cp:lastPrinted>
  <dcterms:created xsi:type="dcterms:W3CDTF">1995-05-28T16:29:18Z</dcterms:created>
  <dcterms:modified xsi:type="dcterms:W3CDTF">2022-07-20T09:41:23Z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2022-07-17T12:48:26Z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d9f41ddd-a38b-4386-af6d-d30b77cafbdc</vt:lpwstr>
  </property>
  <property fmtid="{D5CDD505-2E9C-101B-9397-08002B2CF9AE}" pid="8" name="MSIP_Label_30286cb9-b49f-4646-87a5-340028348160_ContentBits">
    <vt:lpwstr>1</vt:lpwstr>
  </property>
</Properties>
</file>