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8"/>
  </p:notesMasterIdLst>
  <p:handoutMasterIdLst>
    <p:handoutMasterId r:id="rId39"/>
  </p:handoutMasterIdLst>
  <p:sldIdLst>
    <p:sldId id="257" r:id="rId2"/>
    <p:sldId id="258" r:id="rId3"/>
    <p:sldId id="328" r:id="rId4"/>
    <p:sldId id="324" r:id="rId5"/>
    <p:sldId id="332" r:id="rId6"/>
    <p:sldId id="326" r:id="rId7"/>
    <p:sldId id="343" r:id="rId8"/>
    <p:sldId id="330" r:id="rId9"/>
    <p:sldId id="337" r:id="rId10"/>
    <p:sldId id="338" r:id="rId11"/>
    <p:sldId id="359" r:id="rId12"/>
    <p:sldId id="340" r:id="rId13"/>
    <p:sldId id="345" r:id="rId14"/>
    <p:sldId id="344" r:id="rId15"/>
    <p:sldId id="348" r:id="rId16"/>
    <p:sldId id="349" r:id="rId17"/>
    <p:sldId id="350" r:id="rId18"/>
    <p:sldId id="351" r:id="rId19"/>
    <p:sldId id="352" r:id="rId20"/>
    <p:sldId id="353" r:id="rId21"/>
    <p:sldId id="354" r:id="rId22"/>
    <p:sldId id="357" r:id="rId23"/>
    <p:sldId id="358" r:id="rId24"/>
    <p:sldId id="361" r:id="rId25"/>
    <p:sldId id="362" r:id="rId26"/>
    <p:sldId id="363" r:id="rId27"/>
    <p:sldId id="364" r:id="rId28"/>
    <p:sldId id="365" r:id="rId29"/>
    <p:sldId id="367" r:id="rId30"/>
    <p:sldId id="369" r:id="rId31"/>
    <p:sldId id="371" r:id="rId32"/>
    <p:sldId id="373" r:id="rId33"/>
    <p:sldId id="380" r:id="rId34"/>
    <p:sldId id="379" r:id="rId35"/>
    <p:sldId id="378" r:id="rId36"/>
    <p:sldId id="376" r:id="rId37"/>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81D5"/>
    <a:srgbClr val="004080"/>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93059"/>
  </p:normalViewPr>
  <p:slideViewPr>
    <p:cSldViewPr snapToGrid="0" snapToObjects="1">
      <p:cViewPr varScale="1">
        <p:scale>
          <a:sx n="83" d="100"/>
          <a:sy n="83" d="100"/>
        </p:scale>
        <p:origin x="1062" y="60"/>
      </p:cViewPr>
      <p:guideLst>
        <p:guide orient="horz" pos="2160"/>
        <p:guide pos="2880"/>
      </p:guideLst>
    </p:cSldViewPr>
  </p:slideViewPr>
  <p:notesTextViewPr>
    <p:cViewPr>
      <p:scale>
        <a:sx n="100" d="100"/>
        <a:sy n="100" d="100"/>
      </p:scale>
      <p:origin x="0" y="0"/>
    </p:cViewPr>
  </p:notesTextViewPr>
  <p:sorterViewPr>
    <p:cViewPr>
      <p:scale>
        <a:sx n="122" d="100"/>
        <a:sy n="122" d="100"/>
      </p:scale>
      <p:origin x="0" y="-183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4A7434-A34C-D840-A26F-22ED13A4DFD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76FC3118-C579-D44A-B50B-A6F7A3508B40}">
      <dgm:prSet phldrT="[Text]"/>
      <dgm:spPr/>
      <dgm:t>
        <a:bodyPr/>
        <a:lstStyle/>
        <a:p>
          <a:r>
            <a:rPr lang="en-US" dirty="0"/>
            <a:t>Recap – Week 4.1</a:t>
          </a:r>
        </a:p>
      </dgm:t>
    </dgm:pt>
    <dgm:pt modelId="{BD99BB3F-AF74-AA48-B403-07AA679614D9}" type="parTrans" cxnId="{A369C1B6-9F3C-2640-9E86-3F49908644D6}">
      <dgm:prSet/>
      <dgm:spPr/>
      <dgm:t>
        <a:bodyPr/>
        <a:lstStyle/>
        <a:p>
          <a:endParaRPr lang="en-US"/>
        </a:p>
      </dgm:t>
    </dgm:pt>
    <dgm:pt modelId="{51E70833-6C74-A64D-8A1C-320B63437ABE}" type="sibTrans" cxnId="{A369C1B6-9F3C-2640-9E86-3F49908644D6}">
      <dgm:prSet/>
      <dgm:spPr/>
      <dgm:t>
        <a:bodyPr/>
        <a:lstStyle/>
        <a:p>
          <a:endParaRPr lang="en-US"/>
        </a:p>
      </dgm:t>
    </dgm:pt>
    <dgm:pt modelId="{F3EF841A-528B-BE41-AD7B-CB4BDF20DA3B}">
      <dgm:prSet phldrT="[Text]"/>
      <dgm:spPr/>
      <dgm:t>
        <a:bodyPr/>
        <a:lstStyle/>
        <a:p>
          <a:r>
            <a:rPr lang="en-US" dirty="0"/>
            <a:t>Limitations of Asymmetric Key Cryptosystem?</a:t>
          </a:r>
        </a:p>
      </dgm:t>
    </dgm:pt>
    <dgm:pt modelId="{04F71CDD-4059-9646-A4C5-DA397BD2C48B}" type="parTrans" cxnId="{2722F4C6-3D21-B546-842E-6832930C04D8}">
      <dgm:prSet/>
      <dgm:spPr/>
      <dgm:t>
        <a:bodyPr/>
        <a:lstStyle/>
        <a:p>
          <a:endParaRPr lang="en-US"/>
        </a:p>
      </dgm:t>
    </dgm:pt>
    <dgm:pt modelId="{05E19732-BDD2-5A40-9EA8-572F4FFBC28C}" type="sibTrans" cxnId="{2722F4C6-3D21-B546-842E-6832930C04D8}">
      <dgm:prSet/>
      <dgm:spPr/>
      <dgm:t>
        <a:bodyPr/>
        <a:lstStyle/>
        <a:p>
          <a:endParaRPr lang="en-US"/>
        </a:p>
      </dgm:t>
    </dgm:pt>
    <dgm:pt modelId="{B148E4E7-B938-5B46-845B-A75FA8E2B83A}">
      <dgm:prSet phldrT="[Text]"/>
      <dgm:spPr/>
      <dgm:t>
        <a:bodyPr/>
        <a:lstStyle/>
        <a:p>
          <a:r>
            <a:rPr lang="en-US" dirty="0"/>
            <a:t>Combining Symmetric and Asymmetric Key Cryptosystems</a:t>
          </a:r>
        </a:p>
      </dgm:t>
    </dgm:pt>
    <dgm:pt modelId="{D28508D8-4CC0-3A45-8D34-BA8C8FD12DCE}" type="parTrans" cxnId="{3CC8EEB4-516B-6C46-8BFB-C1D802076070}">
      <dgm:prSet/>
      <dgm:spPr/>
      <dgm:t>
        <a:bodyPr/>
        <a:lstStyle/>
        <a:p>
          <a:endParaRPr lang="en-US"/>
        </a:p>
      </dgm:t>
    </dgm:pt>
    <dgm:pt modelId="{5C2352D7-EABA-2142-A8EB-56341F23FFB6}" type="sibTrans" cxnId="{3CC8EEB4-516B-6C46-8BFB-C1D802076070}">
      <dgm:prSet/>
      <dgm:spPr/>
      <dgm:t>
        <a:bodyPr/>
        <a:lstStyle/>
        <a:p>
          <a:endParaRPr lang="en-US"/>
        </a:p>
      </dgm:t>
    </dgm:pt>
    <dgm:pt modelId="{EA8F641C-ED00-AC45-B7EE-FBCFD8FBAA5B}">
      <dgm:prSet phldrT="[Text]"/>
      <dgm:spPr/>
      <dgm:t>
        <a:bodyPr/>
        <a:lstStyle/>
        <a:p>
          <a:r>
            <a:rPr lang="en-US" dirty="0"/>
            <a:t>Cryptographic Hash Functions</a:t>
          </a:r>
        </a:p>
      </dgm:t>
    </dgm:pt>
    <dgm:pt modelId="{4693DFE9-3D05-A84B-8647-49D542570E92}" type="parTrans" cxnId="{DF810A11-F64F-404D-B26F-B1B333F54224}">
      <dgm:prSet/>
      <dgm:spPr/>
      <dgm:t>
        <a:bodyPr/>
        <a:lstStyle/>
        <a:p>
          <a:endParaRPr lang="en-US"/>
        </a:p>
      </dgm:t>
    </dgm:pt>
    <dgm:pt modelId="{ECBC88F8-026D-8F4E-9C95-BAB7E1FE2661}" type="sibTrans" cxnId="{DF810A11-F64F-404D-B26F-B1B333F54224}">
      <dgm:prSet/>
      <dgm:spPr/>
      <dgm:t>
        <a:bodyPr/>
        <a:lstStyle/>
        <a:p>
          <a:endParaRPr lang="en-US"/>
        </a:p>
      </dgm:t>
    </dgm:pt>
    <dgm:pt modelId="{0D642922-FD5C-3046-85D0-A5C741483CCD}">
      <dgm:prSet phldrT="[Text]"/>
      <dgm:spPr/>
      <dgm:t>
        <a:bodyPr/>
        <a:lstStyle/>
        <a:p>
          <a:r>
            <a:rPr lang="en-US" dirty="0"/>
            <a:t>Summary</a:t>
          </a:r>
        </a:p>
      </dgm:t>
    </dgm:pt>
    <dgm:pt modelId="{577D3377-01F9-5246-B0F9-A6D8D8A37F3C}" type="parTrans" cxnId="{F4D16C6A-120F-354A-8823-82E0C1155DD8}">
      <dgm:prSet/>
      <dgm:spPr/>
      <dgm:t>
        <a:bodyPr/>
        <a:lstStyle/>
        <a:p>
          <a:endParaRPr lang="en-US"/>
        </a:p>
      </dgm:t>
    </dgm:pt>
    <dgm:pt modelId="{AAB34888-385F-6447-9879-FD83BAEE142C}" type="sibTrans" cxnId="{F4D16C6A-120F-354A-8823-82E0C1155DD8}">
      <dgm:prSet/>
      <dgm:spPr/>
      <dgm:t>
        <a:bodyPr/>
        <a:lstStyle/>
        <a:p>
          <a:endParaRPr lang="en-US"/>
        </a:p>
      </dgm:t>
    </dgm:pt>
    <dgm:pt modelId="{6A356A12-2AAD-C040-AAD8-7F7F87C608A0}">
      <dgm:prSet phldrT="[Text]"/>
      <dgm:spPr/>
      <dgm:t>
        <a:bodyPr/>
        <a:lstStyle/>
        <a:p>
          <a:r>
            <a:rPr lang="en-US" dirty="0"/>
            <a:t>Digital Signatures</a:t>
          </a:r>
        </a:p>
      </dgm:t>
    </dgm:pt>
    <dgm:pt modelId="{EA3E64EC-07EF-F749-8E29-16168D82B468}" type="parTrans" cxnId="{2905168F-D600-9243-96E6-D00BC4ECE817}">
      <dgm:prSet/>
      <dgm:spPr/>
      <dgm:t>
        <a:bodyPr/>
        <a:lstStyle/>
        <a:p>
          <a:endParaRPr lang="en-US"/>
        </a:p>
      </dgm:t>
    </dgm:pt>
    <dgm:pt modelId="{6C0BB67D-C7A0-5A48-A71B-4B06F191ABBE}" type="sibTrans" cxnId="{2905168F-D600-9243-96E6-D00BC4ECE817}">
      <dgm:prSet/>
      <dgm:spPr/>
      <dgm:t>
        <a:bodyPr/>
        <a:lstStyle/>
        <a:p>
          <a:endParaRPr lang="en-US"/>
        </a:p>
      </dgm:t>
    </dgm:pt>
    <dgm:pt modelId="{237C8B59-9D04-2248-896F-9995EF4EDD53}">
      <dgm:prSet phldrT="[Text]"/>
      <dgm:spPr/>
      <dgm:t>
        <a:bodyPr/>
        <a:lstStyle/>
        <a:p>
          <a:r>
            <a:rPr lang="en-US"/>
            <a:t>Kid-RSA Exercises</a:t>
          </a:r>
          <a:endParaRPr lang="en-US" dirty="0"/>
        </a:p>
      </dgm:t>
    </dgm:pt>
    <dgm:pt modelId="{E1D46511-1C00-7640-A965-A67EFB879ECE}" type="parTrans" cxnId="{910D462A-629C-2449-B175-8BBCE3459AFE}">
      <dgm:prSet/>
      <dgm:spPr/>
      <dgm:t>
        <a:bodyPr/>
        <a:lstStyle/>
        <a:p>
          <a:endParaRPr lang="en-US"/>
        </a:p>
      </dgm:t>
    </dgm:pt>
    <dgm:pt modelId="{B1645FE7-A210-CB40-AE03-CEFFB1E3B32A}" type="sibTrans" cxnId="{910D462A-629C-2449-B175-8BBCE3459AFE}">
      <dgm:prSet/>
      <dgm:spPr/>
      <dgm:t>
        <a:bodyPr/>
        <a:lstStyle/>
        <a:p>
          <a:endParaRPr lang="en-US"/>
        </a:p>
      </dgm:t>
    </dgm:pt>
    <dgm:pt modelId="{FACA2EB4-7352-3848-9C7B-BEC9D897A791}" type="pres">
      <dgm:prSet presAssocID="{E74A7434-A34C-D840-A26F-22ED13A4DFDD}" presName="Name0" presStyleCnt="0">
        <dgm:presLayoutVars>
          <dgm:chMax val="7"/>
          <dgm:chPref val="7"/>
          <dgm:dir/>
        </dgm:presLayoutVars>
      </dgm:prSet>
      <dgm:spPr/>
    </dgm:pt>
    <dgm:pt modelId="{312F260F-0160-C343-B3E6-1BFAA47C3917}" type="pres">
      <dgm:prSet presAssocID="{E74A7434-A34C-D840-A26F-22ED13A4DFDD}" presName="Name1" presStyleCnt="0"/>
      <dgm:spPr/>
    </dgm:pt>
    <dgm:pt modelId="{F0734DC9-3E71-164C-A000-E95149639F1E}" type="pres">
      <dgm:prSet presAssocID="{E74A7434-A34C-D840-A26F-22ED13A4DFDD}" presName="cycle" presStyleCnt="0"/>
      <dgm:spPr/>
    </dgm:pt>
    <dgm:pt modelId="{EFAE883E-5B32-9543-99CF-193EEB61D6C5}" type="pres">
      <dgm:prSet presAssocID="{E74A7434-A34C-D840-A26F-22ED13A4DFDD}" presName="srcNode" presStyleLbl="node1" presStyleIdx="0" presStyleCnt="7"/>
      <dgm:spPr/>
    </dgm:pt>
    <dgm:pt modelId="{04932873-04F1-1948-9D09-1DEBC426018D}" type="pres">
      <dgm:prSet presAssocID="{E74A7434-A34C-D840-A26F-22ED13A4DFDD}" presName="conn" presStyleLbl="parChTrans1D2" presStyleIdx="0" presStyleCnt="1"/>
      <dgm:spPr/>
    </dgm:pt>
    <dgm:pt modelId="{7D2544BA-1B36-4B41-B78C-90DCEC926C24}" type="pres">
      <dgm:prSet presAssocID="{E74A7434-A34C-D840-A26F-22ED13A4DFDD}" presName="extraNode" presStyleLbl="node1" presStyleIdx="0" presStyleCnt="7"/>
      <dgm:spPr/>
    </dgm:pt>
    <dgm:pt modelId="{0044D4CB-C82E-4642-92FE-FBF8D6533890}" type="pres">
      <dgm:prSet presAssocID="{E74A7434-A34C-D840-A26F-22ED13A4DFDD}" presName="dstNode" presStyleLbl="node1" presStyleIdx="0" presStyleCnt="7"/>
      <dgm:spPr/>
    </dgm:pt>
    <dgm:pt modelId="{97057F97-75CA-9045-AC24-D846A729513A}" type="pres">
      <dgm:prSet presAssocID="{76FC3118-C579-D44A-B50B-A6F7A3508B40}" presName="text_1" presStyleLbl="node1" presStyleIdx="0" presStyleCnt="7">
        <dgm:presLayoutVars>
          <dgm:bulletEnabled val="1"/>
        </dgm:presLayoutVars>
      </dgm:prSet>
      <dgm:spPr/>
    </dgm:pt>
    <dgm:pt modelId="{6A4C7E22-31AE-494A-8B23-FBE343D971EC}" type="pres">
      <dgm:prSet presAssocID="{76FC3118-C579-D44A-B50B-A6F7A3508B40}" presName="accent_1" presStyleCnt="0"/>
      <dgm:spPr/>
    </dgm:pt>
    <dgm:pt modelId="{CDE0C9D9-3EFE-4349-A8E6-3D404E6CBE93}" type="pres">
      <dgm:prSet presAssocID="{76FC3118-C579-D44A-B50B-A6F7A3508B40}" presName="accentRepeatNode" presStyleLbl="solidFgAcc1" presStyleIdx="0" presStyleCnt="7"/>
      <dgm:spPr/>
    </dgm:pt>
    <dgm:pt modelId="{B768FFDC-7674-C746-8329-39FA2432B349}" type="pres">
      <dgm:prSet presAssocID="{F3EF841A-528B-BE41-AD7B-CB4BDF20DA3B}" presName="text_2" presStyleLbl="node1" presStyleIdx="1" presStyleCnt="7">
        <dgm:presLayoutVars>
          <dgm:bulletEnabled val="1"/>
        </dgm:presLayoutVars>
      </dgm:prSet>
      <dgm:spPr/>
    </dgm:pt>
    <dgm:pt modelId="{1C979017-6039-AD41-8F5B-178293FF3EE3}" type="pres">
      <dgm:prSet presAssocID="{F3EF841A-528B-BE41-AD7B-CB4BDF20DA3B}" presName="accent_2" presStyleCnt="0"/>
      <dgm:spPr/>
    </dgm:pt>
    <dgm:pt modelId="{69BB6B7F-327D-FA4B-BE01-2EF0C5AE3DF5}" type="pres">
      <dgm:prSet presAssocID="{F3EF841A-528B-BE41-AD7B-CB4BDF20DA3B}" presName="accentRepeatNode" presStyleLbl="solidFgAcc1" presStyleIdx="1" presStyleCnt="7"/>
      <dgm:spPr/>
    </dgm:pt>
    <dgm:pt modelId="{E14B9A9D-F4A4-3C46-9C2A-39B97474FE38}" type="pres">
      <dgm:prSet presAssocID="{B148E4E7-B938-5B46-845B-A75FA8E2B83A}" presName="text_3" presStyleLbl="node1" presStyleIdx="2" presStyleCnt="7">
        <dgm:presLayoutVars>
          <dgm:bulletEnabled val="1"/>
        </dgm:presLayoutVars>
      </dgm:prSet>
      <dgm:spPr/>
    </dgm:pt>
    <dgm:pt modelId="{5473D111-E29E-8F49-994A-A2BC4999DBCD}" type="pres">
      <dgm:prSet presAssocID="{B148E4E7-B938-5B46-845B-A75FA8E2B83A}" presName="accent_3" presStyleCnt="0"/>
      <dgm:spPr/>
    </dgm:pt>
    <dgm:pt modelId="{19E19582-2832-C945-B57C-A337B7476B60}" type="pres">
      <dgm:prSet presAssocID="{B148E4E7-B938-5B46-845B-A75FA8E2B83A}" presName="accentRepeatNode" presStyleLbl="solidFgAcc1" presStyleIdx="2" presStyleCnt="7"/>
      <dgm:spPr/>
    </dgm:pt>
    <dgm:pt modelId="{D396B0D8-CD00-DD4B-B8A5-20643EAEBFA5}" type="pres">
      <dgm:prSet presAssocID="{EA8F641C-ED00-AC45-B7EE-FBCFD8FBAA5B}" presName="text_4" presStyleLbl="node1" presStyleIdx="3" presStyleCnt="7" custLinFactNeighborX="854">
        <dgm:presLayoutVars>
          <dgm:bulletEnabled val="1"/>
        </dgm:presLayoutVars>
      </dgm:prSet>
      <dgm:spPr/>
    </dgm:pt>
    <dgm:pt modelId="{FA273725-0675-0142-9602-4F195419CB2B}" type="pres">
      <dgm:prSet presAssocID="{EA8F641C-ED00-AC45-B7EE-FBCFD8FBAA5B}" presName="accent_4" presStyleCnt="0"/>
      <dgm:spPr/>
    </dgm:pt>
    <dgm:pt modelId="{722D5529-61B3-184E-9074-2777F3F52653}" type="pres">
      <dgm:prSet presAssocID="{EA8F641C-ED00-AC45-B7EE-FBCFD8FBAA5B}" presName="accentRepeatNode" presStyleLbl="solidFgAcc1" presStyleIdx="3" presStyleCnt="7"/>
      <dgm:spPr/>
    </dgm:pt>
    <dgm:pt modelId="{D6BCF221-3A66-DF4D-97BA-4BA20E87CFF6}" type="pres">
      <dgm:prSet presAssocID="{6A356A12-2AAD-C040-AAD8-7F7F87C608A0}" presName="text_5" presStyleLbl="node1" presStyleIdx="4" presStyleCnt="7">
        <dgm:presLayoutVars>
          <dgm:bulletEnabled val="1"/>
        </dgm:presLayoutVars>
      </dgm:prSet>
      <dgm:spPr/>
    </dgm:pt>
    <dgm:pt modelId="{BD2559C3-30B2-3647-A272-DB35B932BF3F}" type="pres">
      <dgm:prSet presAssocID="{6A356A12-2AAD-C040-AAD8-7F7F87C608A0}" presName="accent_5" presStyleCnt="0"/>
      <dgm:spPr/>
    </dgm:pt>
    <dgm:pt modelId="{0DF904FD-E2F0-574B-A798-92539BE58CB3}" type="pres">
      <dgm:prSet presAssocID="{6A356A12-2AAD-C040-AAD8-7F7F87C608A0}" presName="accentRepeatNode" presStyleLbl="solidFgAcc1" presStyleIdx="4" presStyleCnt="7"/>
      <dgm:spPr/>
    </dgm:pt>
    <dgm:pt modelId="{6EACFED2-D4C5-0B42-BA3A-7A4032DFC2E3}" type="pres">
      <dgm:prSet presAssocID="{0D642922-FD5C-3046-85D0-A5C741483CCD}" presName="text_6" presStyleLbl="node1" presStyleIdx="5" presStyleCnt="7">
        <dgm:presLayoutVars>
          <dgm:bulletEnabled val="1"/>
        </dgm:presLayoutVars>
      </dgm:prSet>
      <dgm:spPr/>
    </dgm:pt>
    <dgm:pt modelId="{446CBCA1-4297-3749-887F-4A617918754F}" type="pres">
      <dgm:prSet presAssocID="{0D642922-FD5C-3046-85D0-A5C741483CCD}" presName="accent_6" presStyleCnt="0"/>
      <dgm:spPr/>
    </dgm:pt>
    <dgm:pt modelId="{48B1DD91-D76D-1447-BB52-9CD2023BFB41}" type="pres">
      <dgm:prSet presAssocID="{0D642922-FD5C-3046-85D0-A5C741483CCD}" presName="accentRepeatNode" presStyleLbl="solidFgAcc1" presStyleIdx="5" presStyleCnt="7"/>
      <dgm:spPr/>
    </dgm:pt>
    <dgm:pt modelId="{1CF99A60-B981-1E41-B99A-1DC85D5C4695}" type="pres">
      <dgm:prSet presAssocID="{237C8B59-9D04-2248-896F-9995EF4EDD53}" presName="text_7" presStyleLbl="node1" presStyleIdx="6" presStyleCnt="7">
        <dgm:presLayoutVars>
          <dgm:bulletEnabled val="1"/>
        </dgm:presLayoutVars>
      </dgm:prSet>
      <dgm:spPr/>
    </dgm:pt>
    <dgm:pt modelId="{EFD6173C-90DD-4247-9A0A-FB1DE4747459}" type="pres">
      <dgm:prSet presAssocID="{237C8B59-9D04-2248-896F-9995EF4EDD53}" presName="accent_7" presStyleCnt="0"/>
      <dgm:spPr/>
    </dgm:pt>
    <dgm:pt modelId="{4779CD6F-54A7-E247-AE43-2FF5DCCC876E}" type="pres">
      <dgm:prSet presAssocID="{237C8B59-9D04-2248-896F-9995EF4EDD53}" presName="accentRepeatNode" presStyleLbl="solidFgAcc1" presStyleIdx="6" presStyleCnt="7"/>
      <dgm:spPr/>
    </dgm:pt>
  </dgm:ptLst>
  <dgm:cxnLst>
    <dgm:cxn modelId="{DF810A11-F64F-404D-B26F-B1B333F54224}" srcId="{E74A7434-A34C-D840-A26F-22ED13A4DFDD}" destId="{EA8F641C-ED00-AC45-B7EE-FBCFD8FBAA5B}" srcOrd="3" destOrd="0" parTransId="{4693DFE9-3D05-A84B-8647-49D542570E92}" sibTransId="{ECBC88F8-026D-8F4E-9C95-BAB7E1FE2661}"/>
    <dgm:cxn modelId="{1844BA1B-8FCC-EF48-ADB1-6640997165C8}" type="presOf" srcId="{B148E4E7-B938-5B46-845B-A75FA8E2B83A}" destId="{E14B9A9D-F4A4-3C46-9C2A-39B97474FE38}" srcOrd="0" destOrd="0" presId="urn:microsoft.com/office/officeart/2008/layout/VerticalCurvedList"/>
    <dgm:cxn modelId="{EACAD81E-9657-FC43-A737-2DB1BB85DDB9}" type="presOf" srcId="{76FC3118-C579-D44A-B50B-A6F7A3508B40}" destId="{97057F97-75CA-9045-AC24-D846A729513A}" srcOrd="0" destOrd="0" presId="urn:microsoft.com/office/officeart/2008/layout/VerticalCurvedList"/>
    <dgm:cxn modelId="{910D462A-629C-2449-B175-8BBCE3459AFE}" srcId="{E74A7434-A34C-D840-A26F-22ED13A4DFDD}" destId="{237C8B59-9D04-2248-896F-9995EF4EDD53}" srcOrd="6" destOrd="0" parTransId="{E1D46511-1C00-7640-A965-A67EFB879ECE}" sibTransId="{B1645FE7-A210-CB40-AE03-CEFFB1E3B32A}"/>
    <dgm:cxn modelId="{5B668B40-6408-7B43-A644-D37E5D57DB0A}" type="presOf" srcId="{EA8F641C-ED00-AC45-B7EE-FBCFD8FBAA5B}" destId="{D396B0D8-CD00-DD4B-B8A5-20643EAEBFA5}" srcOrd="0" destOrd="0" presId="urn:microsoft.com/office/officeart/2008/layout/VerticalCurvedList"/>
    <dgm:cxn modelId="{04611561-8F03-D64B-A446-8C5A35E32766}" type="presOf" srcId="{0D642922-FD5C-3046-85D0-A5C741483CCD}" destId="{6EACFED2-D4C5-0B42-BA3A-7A4032DFC2E3}" srcOrd="0" destOrd="0" presId="urn:microsoft.com/office/officeart/2008/layout/VerticalCurvedList"/>
    <dgm:cxn modelId="{F4D16C6A-120F-354A-8823-82E0C1155DD8}" srcId="{E74A7434-A34C-D840-A26F-22ED13A4DFDD}" destId="{0D642922-FD5C-3046-85D0-A5C741483CCD}" srcOrd="5" destOrd="0" parTransId="{577D3377-01F9-5246-B0F9-A6D8D8A37F3C}" sibTransId="{AAB34888-385F-6447-9879-FD83BAEE142C}"/>
    <dgm:cxn modelId="{6310197D-33DE-6D40-BCA7-984ED480DD5F}" type="presOf" srcId="{F3EF841A-528B-BE41-AD7B-CB4BDF20DA3B}" destId="{B768FFDC-7674-C746-8329-39FA2432B349}" srcOrd="0" destOrd="0" presId="urn:microsoft.com/office/officeart/2008/layout/VerticalCurvedList"/>
    <dgm:cxn modelId="{2905168F-D600-9243-96E6-D00BC4ECE817}" srcId="{E74A7434-A34C-D840-A26F-22ED13A4DFDD}" destId="{6A356A12-2AAD-C040-AAD8-7F7F87C608A0}" srcOrd="4" destOrd="0" parTransId="{EA3E64EC-07EF-F749-8E29-16168D82B468}" sibTransId="{6C0BB67D-C7A0-5A48-A71B-4B06F191ABBE}"/>
    <dgm:cxn modelId="{A0CE55B3-E61C-1047-8B17-EAA53C4EC29C}" type="presOf" srcId="{51E70833-6C74-A64D-8A1C-320B63437ABE}" destId="{04932873-04F1-1948-9D09-1DEBC426018D}" srcOrd="0" destOrd="0" presId="urn:microsoft.com/office/officeart/2008/layout/VerticalCurvedList"/>
    <dgm:cxn modelId="{3CC8EEB4-516B-6C46-8BFB-C1D802076070}" srcId="{E74A7434-A34C-D840-A26F-22ED13A4DFDD}" destId="{B148E4E7-B938-5B46-845B-A75FA8E2B83A}" srcOrd="2" destOrd="0" parTransId="{D28508D8-4CC0-3A45-8D34-BA8C8FD12DCE}" sibTransId="{5C2352D7-EABA-2142-A8EB-56341F23FFB6}"/>
    <dgm:cxn modelId="{A369C1B6-9F3C-2640-9E86-3F49908644D6}" srcId="{E74A7434-A34C-D840-A26F-22ED13A4DFDD}" destId="{76FC3118-C579-D44A-B50B-A6F7A3508B40}" srcOrd="0" destOrd="0" parTransId="{BD99BB3F-AF74-AA48-B403-07AA679614D9}" sibTransId="{51E70833-6C74-A64D-8A1C-320B63437ABE}"/>
    <dgm:cxn modelId="{CDBC5DC1-5DF1-6244-A6D4-398818D60D35}" type="presOf" srcId="{237C8B59-9D04-2248-896F-9995EF4EDD53}" destId="{1CF99A60-B981-1E41-B99A-1DC85D5C4695}" srcOrd="0" destOrd="0" presId="urn:microsoft.com/office/officeart/2008/layout/VerticalCurvedList"/>
    <dgm:cxn modelId="{2722F4C6-3D21-B546-842E-6832930C04D8}" srcId="{E74A7434-A34C-D840-A26F-22ED13A4DFDD}" destId="{F3EF841A-528B-BE41-AD7B-CB4BDF20DA3B}" srcOrd="1" destOrd="0" parTransId="{04F71CDD-4059-9646-A4C5-DA397BD2C48B}" sibTransId="{05E19732-BDD2-5A40-9EA8-572F4FFBC28C}"/>
    <dgm:cxn modelId="{2922AAEC-D28B-8146-99F6-81EA52D54F9C}" type="presOf" srcId="{E74A7434-A34C-D840-A26F-22ED13A4DFDD}" destId="{FACA2EB4-7352-3848-9C7B-BEC9D897A791}" srcOrd="0" destOrd="0" presId="urn:microsoft.com/office/officeart/2008/layout/VerticalCurvedList"/>
    <dgm:cxn modelId="{C60B1DF5-2F83-EF4E-829E-1D255300FB6A}" type="presOf" srcId="{6A356A12-2AAD-C040-AAD8-7F7F87C608A0}" destId="{D6BCF221-3A66-DF4D-97BA-4BA20E87CFF6}" srcOrd="0" destOrd="0" presId="urn:microsoft.com/office/officeart/2008/layout/VerticalCurvedList"/>
    <dgm:cxn modelId="{7A6EC009-9B07-5E42-8343-B17DB1F0C20F}" type="presParOf" srcId="{FACA2EB4-7352-3848-9C7B-BEC9D897A791}" destId="{312F260F-0160-C343-B3E6-1BFAA47C3917}" srcOrd="0" destOrd="0" presId="urn:microsoft.com/office/officeart/2008/layout/VerticalCurvedList"/>
    <dgm:cxn modelId="{DFC07DE3-1499-2441-AC40-A04FE491492C}" type="presParOf" srcId="{312F260F-0160-C343-B3E6-1BFAA47C3917}" destId="{F0734DC9-3E71-164C-A000-E95149639F1E}" srcOrd="0" destOrd="0" presId="urn:microsoft.com/office/officeart/2008/layout/VerticalCurvedList"/>
    <dgm:cxn modelId="{B644FDE6-B15A-F642-B520-24F92AB1C66F}" type="presParOf" srcId="{F0734DC9-3E71-164C-A000-E95149639F1E}" destId="{EFAE883E-5B32-9543-99CF-193EEB61D6C5}" srcOrd="0" destOrd="0" presId="urn:microsoft.com/office/officeart/2008/layout/VerticalCurvedList"/>
    <dgm:cxn modelId="{B0BFABCC-2070-3543-827B-8B0F38A19EEB}" type="presParOf" srcId="{F0734DC9-3E71-164C-A000-E95149639F1E}" destId="{04932873-04F1-1948-9D09-1DEBC426018D}" srcOrd="1" destOrd="0" presId="urn:microsoft.com/office/officeart/2008/layout/VerticalCurvedList"/>
    <dgm:cxn modelId="{7093058A-2159-BA41-9673-C9B63FF5CBB7}" type="presParOf" srcId="{F0734DC9-3E71-164C-A000-E95149639F1E}" destId="{7D2544BA-1B36-4B41-B78C-90DCEC926C24}" srcOrd="2" destOrd="0" presId="urn:microsoft.com/office/officeart/2008/layout/VerticalCurvedList"/>
    <dgm:cxn modelId="{044FEA68-4E20-0D41-8CF6-D7687A824C4D}" type="presParOf" srcId="{F0734DC9-3E71-164C-A000-E95149639F1E}" destId="{0044D4CB-C82E-4642-92FE-FBF8D6533890}" srcOrd="3" destOrd="0" presId="urn:microsoft.com/office/officeart/2008/layout/VerticalCurvedList"/>
    <dgm:cxn modelId="{C9B1190F-5E67-734F-8924-44BC54996C96}" type="presParOf" srcId="{312F260F-0160-C343-B3E6-1BFAA47C3917}" destId="{97057F97-75CA-9045-AC24-D846A729513A}" srcOrd="1" destOrd="0" presId="urn:microsoft.com/office/officeart/2008/layout/VerticalCurvedList"/>
    <dgm:cxn modelId="{5C38A86F-46F1-2542-AA9F-F04EB265ECEE}" type="presParOf" srcId="{312F260F-0160-C343-B3E6-1BFAA47C3917}" destId="{6A4C7E22-31AE-494A-8B23-FBE343D971EC}" srcOrd="2" destOrd="0" presId="urn:microsoft.com/office/officeart/2008/layout/VerticalCurvedList"/>
    <dgm:cxn modelId="{A088C0EF-DD59-DC43-AA2A-4B7C77967927}" type="presParOf" srcId="{6A4C7E22-31AE-494A-8B23-FBE343D971EC}" destId="{CDE0C9D9-3EFE-4349-A8E6-3D404E6CBE93}" srcOrd="0" destOrd="0" presId="urn:microsoft.com/office/officeart/2008/layout/VerticalCurvedList"/>
    <dgm:cxn modelId="{2FA55041-5C18-144C-A744-1E3F029B0C69}" type="presParOf" srcId="{312F260F-0160-C343-B3E6-1BFAA47C3917}" destId="{B768FFDC-7674-C746-8329-39FA2432B349}" srcOrd="3" destOrd="0" presId="urn:microsoft.com/office/officeart/2008/layout/VerticalCurvedList"/>
    <dgm:cxn modelId="{461B634D-7521-084D-BE9A-6C0DB282FBCE}" type="presParOf" srcId="{312F260F-0160-C343-B3E6-1BFAA47C3917}" destId="{1C979017-6039-AD41-8F5B-178293FF3EE3}" srcOrd="4" destOrd="0" presId="urn:microsoft.com/office/officeart/2008/layout/VerticalCurvedList"/>
    <dgm:cxn modelId="{E1F72ACB-6B73-D241-8D5F-2B94E4A074A2}" type="presParOf" srcId="{1C979017-6039-AD41-8F5B-178293FF3EE3}" destId="{69BB6B7F-327D-FA4B-BE01-2EF0C5AE3DF5}" srcOrd="0" destOrd="0" presId="urn:microsoft.com/office/officeart/2008/layout/VerticalCurvedList"/>
    <dgm:cxn modelId="{FA224FA8-9A0B-2447-ACC2-054F0E6092D9}" type="presParOf" srcId="{312F260F-0160-C343-B3E6-1BFAA47C3917}" destId="{E14B9A9D-F4A4-3C46-9C2A-39B97474FE38}" srcOrd="5" destOrd="0" presId="urn:microsoft.com/office/officeart/2008/layout/VerticalCurvedList"/>
    <dgm:cxn modelId="{E56ED264-ED16-154F-83D0-29BB853B57C8}" type="presParOf" srcId="{312F260F-0160-C343-B3E6-1BFAA47C3917}" destId="{5473D111-E29E-8F49-994A-A2BC4999DBCD}" srcOrd="6" destOrd="0" presId="urn:microsoft.com/office/officeart/2008/layout/VerticalCurvedList"/>
    <dgm:cxn modelId="{AD76B7E0-2E7E-6544-838D-23445ED4909E}" type="presParOf" srcId="{5473D111-E29E-8F49-994A-A2BC4999DBCD}" destId="{19E19582-2832-C945-B57C-A337B7476B60}" srcOrd="0" destOrd="0" presId="urn:microsoft.com/office/officeart/2008/layout/VerticalCurvedList"/>
    <dgm:cxn modelId="{A3BD24B9-DE13-D64A-9AEE-0287F5876BA1}" type="presParOf" srcId="{312F260F-0160-C343-B3E6-1BFAA47C3917}" destId="{D396B0D8-CD00-DD4B-B8A5-20643EAEBFA5}" srcOrd="7" destOrd="0" presId="urn:microsoft.com/office/officeart/2008/layout/VerticalCurvedList"/>
    <dgm:cxn modelId="{48EBC7E1-2686-6949-AA23-DF974779D57E}" type="presParOf" srcId="{312F260F-0160-C343-B3E6-1BFAA47C3917}" destId="{FA273725-0675-0142-9602-4F195419CB2B}" srcOrd="8" destOrd="0" presId="urn:microsoft.com/office/officeart/2008/layout/VerticalCurvedList"/>
    <dgm:cxn modelId="{7D95A3C7-39B6-AF4E-86D0-CA6005F299DA}" type="presParOf" srcId="{FA273725-0675-0142-9602-4F195419CB2B}" destId="{722D5529-61B3-184E-9074-2777F3F52653}" srcOrd="0" destOrd="0" presId="urn:microsoft.com/office/officeart/2008/layout/VerticalCurvedList"/>
    <dgm:cxn modelId="{C2EB8219-51F9-744B-8E9A-6FA4B07B4811}" type="presParOf" srcId="{312F260F-0160-C343-B3E6-1BFAA47C3917}" destId="{D6BCF221-3A66-DF4D-97BA-4BA20E87CFF6}" srcOrd="9" destOrd="0" presId="urn:microsoft.com/office/officeart/2008/layout/VerticalCurvedList"/>
    <dgm:cxn modelId="{477DA28E-21B9-D547-9F3F-CAA821062C5A}" type="presParOf" srcId="{312F260F-0160-C343-B3E6-1BFAA47C3917}" destId="{BD2559C3-30B2-3647-A272-DB35B932BF3F}" srcOrd="10" destOrd="0" presId="urn:microsoft.com/office/officeart/2008/layout/VerticalCurvedList"/>
    <dgm:cxn modelId="{CD5851D4-3E30-224D-8350-002816E1B494}" type="presParOf" srcId="{BD2559C3-30B2-3647-A272-DB35B932BF3F}" destId="{0DF904FD-E2F0-574B-A798-92539BE58CB3}" srcOrd="0" destOrd="0" presId="urn:microsoft.com/office/officeart/2008/layout/VerticalCurvedList"/>
    <dgm:cxn modelId="{EA752866-5ADA-D248-8927-848D9D771F24}" type="presParOf" srcId="{312F260F-0160-C343-B3E6-1BFAA47C3917}" destId="{6EACFED2-D4C5-0B42-BA3A-7A4032DFC2E3}" srcOrd="11" destOrd="0" presId="urn:microsoft.com/office/officeart/2008/layout/VerticalCurvedList"/>
    <dgm:cxn modelId="{BDC61DF2-9A5C-0243-A035-75821688433F}" type="presParOf" srcId="{312F260F-0160-C343-B3E6-1BFAA47C3917}" destId="{446CBCA1-4297-3749-887F-4A617918754F}" srcOrd="12" destOrd="0" presId="urn:microsoft.com/office/officeart/2008/layout/VerticalCurvedList"/>
    <dgm:cxn modelId="{1EAFE5AC-A7FF-D347-A28E-B80642C18ECE}" type="presParOf" srcId="{446CBCA1-4297-3749-887F-4A617918754F}" destId="{48B1DD91-D76D-1447-BB52-9CD2023BFB41}" srcOrd="0" destOrd="0" presId="urn:microsoft.com/office/officeart/2008/layout/VerticalCurvedList"/>
    <dgm:cxn modelId="{54A61FB6-4578-334E-A3C7-D6781C5E0FCC}" type="presParOf" srcId="{312F260F-0160-C343-B3E6-1BFAA47C3917}" destId="{1CF99A60-B981-1E41-B99A-1DC85D5C4695}" srcOrd="13" destOrd="0" presId="urn:microsoft.com/office/officeart/2008/layout/VerticalCurvedList"/>
    <dgm:cxn modelId="{CDA4C027-C2B6-1D42-88C6-08172E80B480}" type="presParOf" srcId="{312F260F-0160-C343-B3E6-1BFAA47C3917}" destId="{EFD6173C-90DD-4247-9A0A-FB1DE4747459}" srcOrd="14" destOrd="0" presId="urn:microsoft.com/office/officeart/2008/layout/VerticalCurvedList"/>
    <dgm:cxn modelId="{6BD79B11-08B8-F84D-A851-C5E6254C41EC}" type="presParOf" srcId="{EFD6173C-90DD-4247-9A0A-FB1DE4747459}" destId="{4779CD6F-54A7-E247-AE43-2FF5DCCC876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32873-04F1-1948-9D09-1DEBC426018D}">
      <dsp:nvSpPr>
        <dsp:cNvPr id="0" name=""/>
        <dsp:cNvSpPr/>
      </dsp:nvSpPr>
      <dsp:spPr>
        <a:xfrm>
          <a:off x="-5080878" y="-778677"/>
          <a:ext cx="6053155" cy="6053155"/>
        </a:xfrm>
        <a:prstGeom prst="blockArc">
          <a:avLst>
            <a:gd name="adj1" fmla="val 18900000"/>
            <a:gd name="adj2" fmla="val 2700000"/>
            <a:gd name="adj3" fmla="val 357"/>
          </a:avLst>
        </a:pr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7057F97-75CA-9045-AC24-D846A729513A}">
      <dsp:nvSpPr>
        <dsp:cNvPr id="0" name=""/>
        <dsp:cNvSpPr/>
      </dsp:nvSpPr>
      <dsp:spPr>
        <a:xfrm>
          <a:off x="315380" y="204379"/>
          <a:ext cx="7778000" cy="40857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24309"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Recap – Week 4.1</a:t>
          </a:r>
        </a:p>
      </dsp:txBody>
      <dsp:txXfrm>
        <a:off x="315380" y="204379"/>
        <a:ext cx="7778000" cy="408578"/>
      </dsp:txXfrm>
    </dsp:sp>
    <dsp:sp modelId="{CDE0C9D9-3EFE-4349-A8E6-3D404E6CBE93}">
      <dsp:nvSpPr>
        <dsp:cNvPr id="0" name=""/>
        <dsp:cNvSpPr/>
      </dsp:nvSpPr>
      <dsp:spPr>
        <a:xfrm>
          <a:off x="60018" y="153306"/>
          <a:ext cx="510722" cy="510722"/>
        </a:xfrm>
        <a:prstGeom prst="ellipse">
          <a:avLst/>
        </a:prstGeom>
        <a:solidFill>
          <a:schemeClr val="lt1">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768FFDC-7674-C746-8329-39FA2432B349}">
      <dsp:nvSpPr>
        <dsp:cNvPr id="0" name=""/>
        <dsp:cNvSpPr/>
      </dsp:nvSpPr>
      <dsp:spPr>
        <a:xfrm>
          <a:off x="685384" y="817606"/>
          <a:ext cx="7407996" cy="40857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24309"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Limitations of Asymmetric Key Cryptosystem?</a:t>
          </a:r>
        </a:p>
      </dsp:txBody>
      <dsp:txXfrm>
        <a:off x="685384" y="817606"/>
        <a:ext cx="7407996" cy="408578"/>
      </dsp:txXfrm>
    </dsp:sp>
    <dsp:sp modelId="{69BB6B7F-327D-FA4B-BE01-2EF0C5AE3DF5}">
      <dsp:nvSpPr>
        <dsp:cNvPr id="0" name=""/>
        <dsp:cNvSpPr/>
      </dsp:nvSpPr>
      <dsp:spPr>
        <a:xfrm>
          <a:off x="430023" y="766533"/>
          <a:ext cx="510722" cy="510722"/>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4B9A9D-F4A4-3C46-9C2A-39B97474FE38}">
      <dsp:nvSpPr>
        <dsp:cNvPr id="0" name=""/>
        <dsp:cNvSpPr/>
      </dsp:nvSpPr>
      <dsp:spPr>
        <a:xfrm>
          <a:off x="888145" y="1430383"/>
          <a:ext cx="7205235" cy="40857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24309"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Combining Symmetric and Asymmetric Key Cryptosystems</a:t>
          </a:r>
        </a:p>
      </dsp:txBody>
      <dsp:txXfrm>
        <a:off x="888145" y="1430383"/>
        <a:ext cx="7205235" cy="408578"/>
      </dsp:txXfrm>
    </dsp:sp>
    <dsp:sp modelId="{19E19582-2832-C945-B57C-A337B7476B60}">
      <dsp:nvSpPr>
        <dsp:cNvPr id="0" name=""/>
        <dsp:cNvSpPr/>
      </dsp:nvSpPr>
      <dsp:spPr>
        <a:xfrm>
          <a:off x="632783" y="1379311"/>
          <a:ext cx="510722" cy="510722"/>
        </a:xfrm>
        <a:prstGeom prst="ellipse">
          <a:avLst/>
        </a:prstGeom>
        <a:solidFill>
          <a:schemeClr val="lt1">
            <a:hueOff val="0"/>
            <a:satOff val="0"/>
            <a:lumOff val="0"/>
            <a:alphaOff val="0"/>
          </a:schemeClr>
        </a:solidFill>
        <a:ln w="100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396B0D8-CD00-DD4B-B8A5-20643EAEBFA5}">
      <dsp:nvSpPr>
        <dsp:cNvPr id="0" name=""/>
        <dsp:cNvSpPr/>
      </dsp:nvSpPr>
      <dsp:spPr>
        <a:xfrm>
          <a:off x="1012903" y="2043610"/>
          <a:ext cx="7140496" cy="408578"/>
        </a:xfrm>
        <a:prstGeom prst="rect">
          <a:avLst/>
        </a:prstGeom>
        <a:solidFill>
          <a:schemeClr val="accent5">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24309"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Cryptographic Hash Functions</a:t>
          </a:r>
        </a:p>
      </dsp:txBody>
      <dsp:txXfrm>
        <a:off x="1012903" y="2043610"/>
        <a:ext cx="7140496" cy="408578"/>
      </dsp:txXfrm>
    </dsp:sp>
    <dsp:sp modelId="{722D5529-61B3-184E-9074-2777F3F52653}">
      <dsp:nvSpPr>
        <dsp:cNvPr id="0" name=""/>
        <dsp:cNvSpPr/>
      </dsp:nvSpPr>
      <dsp:spPr>
        <a:xfrm>
          <a:off x="697523" y="1992538"/>
          <a:ext cx="510722" cy="510722"/>
        </a:xfrm>
        <a:prstGeom prst="ellipse">
          <a:avLst/>
        </a:prstGeom>
        <a:solidFill>
          <a:schemeClr val="lt1">
            <a:hueOff val="0"/>
            <a:satOff val="0"/>
            <a:lumOff val="0"/>
            <a:alphaOff val="0"/>
          </a:schemeClr>
        </a:solidFill>
        <a:ln w="10000"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6BCF221-3A66-DF4D-97BA-4BA20E87CFF6}">
      <dsp:nvSpPr>
        <dsp:cNvPr id="0" name=""/>
        <dsp:cNvSpPr/>
      </dsp:nvSpPr>
      <dsp:spPr>
        <a:xfrm>
          <a:off x="888145" y="2656837"/>
          <a:ext cx="7205235" cy="408578"/>
        </a:xfrm>
        <a:prstGeom prst="rect">
          <a:avLst/>
        </a:prstGeom>
        <a:solidFill>
          <a:schemeClr val="accent6">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24309"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Digital Signatures</a:t>
          </a:r>
        </a:p>
      </dsp:txBody>
      <dsp:txXfrm>
        <a:off x="888145" y="2656837"/>
        <a:ext cx="7205235" cy="408578"/>
      </dsp:txXfrm>
    </dsp:sp>
    <dsp:sp modelId="{0DF904FD-E2F0-574B-A798-92539BE58CB3}">
      <dsp:nvSpPr>
        <dsp:cNvPr id="0" name=""/>
        <dsp:cNvSpPr/>
      </dsp:nvSpPr>
      <dsp:spPr>
        <a:xfrm>
          <a:off x="632783" y="2605765"/>
          <a:ext cx="510722" cy="510722"/>
        </a:xfrm>
        <a:prstGeom prst="ellipse">
          <a:avLst/>
        </a:prstGeom>
        <a:solidFill>
          <a:schemeClr val="lt1">
            <a:hueOff val="0"/>
            <a:satOff val="0"/>
            <a:lumOff val="0"/>
            <a:alphaOff val="0"/>
          </a:schemeClr>
        </a:solidFill>
        <a:ln w="10000"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EACFED2-D4C5-0B42-BA3A-7A4032DFC2E3}">
      <dsp:nvSpPr>
        <dsp:cNvPr id="0" name=""/>
        <dsp:cNvSpPr/>
      </dsp:nvSpPr>
      <dsp:spPr>
        <a:xfrm>
          <a:off x="685384" y="3269615"/>
          <a:ext cx="7407996" cy="40857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24309"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Summary</a:t>
          </a:r>
        </a:p>
      </dsp:txBody>
      <dsp:txXfrm>
        <a:off x="685384" y="3269615"/>
        <a:ext cx="7407996" cy="408578"/>
      </dsp:txXfrm>
    </dsp:sp>
    <dsp:sp modelId="{48B1DD91-D76D-1447-BB52-9CD2023BFB41}">
      <dsp:nvSpPr>
        <dsp:cNvPr id="0" name=""/>
        <dsp:cNvSpPr/>
      </dsp:nvSpPr>
      <dsp:spPr>
        <a:xfrm>
          <a:off x="430023" y="3218543"/>
          <a:ext cx="510722" cy="510722"/>
        </a:xfrm>
        <a:prstGeom prst="ellipse">
          <a:avLst/>
        </a:prstGeom>
        <a:solidFill>
          <a:schemeClr val="lt1">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CF99A60-B981-1E41-B99A-1DC85D5C4695}">
      <dsp:nvSpPr>
        <dsp:cNvPr id="0" name=""/>
        <dsp:cNvSpPr/>
      </dsp:nvSpPr>
      <dsp:spPr>
        <a:xfrm>
          <a:off x="315380" y="3882842"/>
          <a:ext cx="7778000" cy="40857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24309"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a:t>Kid-RSA Exercises</a:t>
          </a:r>
          <a:endParaRPr lang="en-US" sz="2200" kern="1200" dirty="0"/>
        </a:p>
      </dsp:txBody>
      <dsp:txXfrm>
        <a:off x="315380" y="3882842"/>
        <a:ext cx="7778000" cy="408578"/>
      </dsp:txXfrm>
    </dsp:sp>
    <dsp:sp modelId="{4779CD6F-54A7-E247-AE43-2FF5DCCC876E}">
      <dsp:nvSpPr>
        <dsp:cNvPr id="0" name=""/>
        <dsp:cNvSpPr/>
      </dsp:nvSpPr>
      <dsp:spPr>
        <a:xfrm>
          <a:off x="60018" y="3831770"/>
          <a:ext cx="510722" cy="510722"/>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0C1A9365-5BB5-2C44-9E07-3B902EDBF251}" type="datetimeFigureOut">
              <a:rPr lang="en-US" smtClean="0"/>
              <a:t>2/12/2022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2CF16F47-7EE4-4146-BC32-3828F969F493}" type="slidenum">
              <a:rPr lang="en-US" smtClean="0"/>
              <a:t>‹#›</a:t>
            </a:fld>
            <a:endParaRPr lang="en-US"/>
          </a:p>
        </p:txBody>
      </p:sp>
    </p:spTree>
    <p:extLst>
      <p:ext uri="{BB962C8B-B14F-4D97-AF65-F5344CB8AC3E}">
        <p14:creationId xmlns:p14="http://schemas.microsoft.com/office/powerpoint/2010/main" val="34625089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61C736C-98AF-584E-B636-45606B8D94E1}" type="datetimeFigureOut">
              <a:rPr lang="en-US" smtClean="0"/>
              <a:t>2/12/2022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4D8EDF2-ABF0-5C4D-9F07-B7D74E232FA0}" type="slidenum">
              <a:rPr lang="en-US" smtClean="0"/>
              <a:t>‹#›</a:t>
            </a:fld>
            <a:endParaRPr lang="en-US"/>
          </a:p>
        </p:txBody>
      </p:sp>
    </p:spTree>
    <p:extLst>
      <p:ext uri="{BB962C8B-B14F-4D97-AF65-F5344CB8AC3E}">
        <p14:creationId xmlns:p14="http://schemas.microsoft.com/office/powerpoint/2010/main" val="38323090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D8EDF2-ABF0-5C4D-9F07-B7D74E232FA0}" type="slidenum">
              <a:rPr lang="en-US" smtClean="0"/>
              <a:t>2</a:t>
            </a:fld>
            <a:endParaRPr lang="en-US"/>
          </a:p>
        </p:txBody>
      </p:sp>
    </p:spTree>
    <p:extLst>
      <p:ext uri="{BB962C8B-B14F-4D97-AF65-F5344CB8AC3E}">
        <p14:creationId xmlns:p14="http://schemas.microsoft.com/office/powerpoint/2010/main" val="1657835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100">
                <a:solidFill>
                  <a:srgbClr val="FFFFFF"/>
                </a:solidFill>
                <a:latin typeface="Times New Roman" charset="0"/>
                <a:ea typeface="ＭＳ Ｐゴシック" charset="0"/>
              </a:defRPr>
            </a:lvl1pPr>
            <a:lvl2pPr marL="785372" indent="-302066" eaLnBrk="0" hangingPunct="0">
              <a:defRPr sz="2100">
                <a:solidFill>
                  <a:srgbClr val="FFFFFF"/>
                </a:solidFill>
                <a:latin typeface="Times New Roman" charset="0"/>
                <a:ea typeface="ＭＳ Ｐゴシック" charset="0"/>
              </a:defRPr>
            </a:lvl2pPr>
            <a:lvl3pPr marL="1208265" indent="-241653" eaLnBrk="0" hangingPunct="0">
              <a:defRPr sz="2100">
                <a:solidFill>
                  <a:srgbClr val="FFFFFF"/>
                </a:solidFill>
                <a:latin typeface="Times New Roman" charset="0"/>
                <a:ea typeface="ＭＳ Ｐゴシック" charset="0"/>
              </a:defRPr>
            </a:lvl3pPr>
            <a:lvl4pPr marL="1691571" indent="-241653" eaLnBrk="0" hangingPunct="0">
              <a:defRPr sz="2100">
                <a:solidFill>
                  <a:srgbClr val="FFFFFF"/>
                </a:solidFill>
                <a:latin typeface="Times New Roman" charset="0"/>
                <a:ea typeface="ＭＳ Ｐゴシック" charset="0"/>
              </a:defRPr>
            </a:lvl4pPr>
            <a:lvl5pPr marL="2174878" indent="-241653" eaLnBrk="0" hangingPunct="0">
              <a:defRPr sz="2100">
                <a:solidFill>
                  <a:srgbClr val="FFFFFF"/>
                </a:solidFill>
                <a:latin typeface="Times New Roman" charset="0"/>
                <a:ea typeface="ＭＳ Ｐゴシック" charset="0"/>
              </a:defRPr>
            </a:lvl5pPr>
            <a:lvl6pPr marL="2658184" indent="-241653" eaLnBrk="0" fontAlgn="base" hangingPunct="0">
              <a:spcBef>
                <a:spcPct val="0"/>
              </a:spcBef>
              <a:spcAft>
                <a:spcPct val="0"/>
              </a:spcAft>
              <a:defRPr sz="2100">
                <a:solidFill>
                  <a:srgbClr val="FFFFFF"/>
                </a:solidFill>
                <a:latin typeface="Times New Roman" charset="0"/>
                <a:ea typeface="ＭＳ Ｐゴシック" charset="0"/>
              </a:defRPr>
            </a:lvl6pPr>
            <a:lvl7pPr marL="3141490" indent="-241653" eaLnBrk="0" fontAlgn="base" hangingPunct="0">
              <a:spcBef>
                <a:spcPct val="0"/>
              </a:spcBef>
              <a:spcAft>
                <a:spcPct val="0"/>
              </a:spcAft>
              <a:defRPr sz="2100">
                <a:solidFill>
                  <a:srgbClr val="FFFFFF"/>
                </a:solidFill>
                <a:latin typeface="Times New Roman" charset="0"/>
                <a:ea typeface="ＭＳ Ｐゴシック" charset="0"/>
              </a:defRPr>
            </a:lvl7pPr>
            <a:lvl8pPr marL="3624796" indent="-241653" eaLnBrk="0" fontAlgn="base" hangingPunct="0">
              <a:spcBef>
                <a:spcPct val="0"/>
              </a:spcBef>
              <a:spcAft>
                <a:spcPct val="0"/>
              </a:spcAft>
              <a:defRPr sz="2100">
                <a:solidFill>
                  <a:srgbClr val="FFFFFF"/>
                </a:solidFill>
                <a:latin typeface="Times New Roman" charset="0"/>
                <a:ea typeface="ＭＳ Ｐゴシック" charset="0"/>
              </a:defRPr>
            </a:lvl8pPr>
            <a:lvl9pPr marL="4108102" indent="-241653" eaLnBrk="0" fontAlgn="base" hangingPunct="0">
              <a:spcBef>
                <a:spcPct val="0"/>
              </a:spcBef>
              <a:spcAft>
                <a:spcPct val="0"/>
              </a:spcAft>
              <a:defRPr sz="2100">
                <a:solidFill>
                  <a:srgbClr val="FFFFFF"/>
                </a:solidFill>
                <a:latin typeface="Times New Roman" charset="0"/>
                <a:ea typeface="ＭＳ Ｐゴシック" charset="0"/>
              </a:defRPr>
            </a:lvl9pPr>
          </a:lstStyle>
          <a:p>
            <a:pPr eaLnBrk="1" hangingPunct="1"/>
            <a:fld id="{428B1476-7A7A-DB4D-9F66-13A07205581D}" type="slidenum">
              <a:rPr lang="en-US" sz="1300">
                <a:solidFill>
                  <a:schemeClr val="tx1"/>
                </a:solidFill>
              </a:rPr>
              <a:pPr eaLnBrk="1" hangingPunct="1"/>
              <a:t>22</a:t>
            </a:fld>
            <a:endParaRPr lang="en-US" sz="1300">
              <a:solidFill>
                <a:schemeClr val="tx1"/>
              </a:solidFill>
            </a:endParaRPr>
          </a:p>
        </p:txBody>
      </p:sp>
    </p:spTree>
    <p:extLst>
      <p:ext uri="{BB962C8B-B14F-4D97-AF65-F5344CB8AC3E}">
        <p14:creationId xmlns:p14="http://schemas.microsoft.com/office/powerpoint/2010/main" val="1300163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100">
                <a:solidFill>
                  <a:srgbClr val="FFFFFF"/>
                </a:solidFill>
                <a:latin typeface="Times New Roman" charset="0"/>
                <a:ea typeface="ＭＳ Ｐゴシック" charset="0"/>
              </a:defRPr>
            </a:lvl1pPr>
            <a:lvl2pPr marL="785372" indent="-302066" eaLnBrk="0" hangingPunct="0">
              <a:defRPr sz="2100">
                <a:solidFill>
                  <a:srgbClr val="FFFFFF"/>
                </a:solidFill>
                <a:latin typeface="Times New Roman" charset="0"/>
                <a:ea typeface="ＭＳ Ｐゴシック" charset="0"/>
              </a:defRPr>
            </a:lvl2pPr>
            <a:lvl3pPr marL="1208265" indent="-241653" eaLnBrk="0" hangingPunct="0">
              <a:defRPr sz="2100">
                <a:solidFill>
                  <a:srgbClr val="FFFFFF"/>
                </a:solidFill>
                <a:latin typeface="Times New Roman" charset="0"/>
                <a:ea typeface="ＭＳ Ｐゴシック" charset="0"/>
              </a:defRPr>
            </a:lvl3pPr>
            <a:lvl4pPr marL="1691571" indent="-241653" eaLnBrk="0" hangingPunct="0">
              <a:defRPr sz="2100">
                <a:solidFill>
                  <a:srgbClr val="FFFFFF"/>
                </a:solidFill>
                <a:latin typeface="Times New Roman" charset="0"/>
                <a:ea typeface="ＭＳ Ｐゴシック" charset="0"/>
              </a:defRPr>
            </a:lvl4pPr>
            <a:lvl5pPr marL="2174878" indent="-241653" eaLnBrk="0" hangingPunct="0">
              <a:defRPr sz="2100">
                <a:solidFill>
                  <a:srgbClr val="FFFFFF"/>
                </a:solidFill>
                <a:latin typeface="Times New Roman" charset="0"/>
                <a:ea typeface="ＭＳ Ｐゴシック" charset="0"/>
              </a:defRPr>
            </a:lvl5pPr>
            <a:lvl6pPr marL="2658184" indent="-241653" eaLnBrk="0" fontAlgn="base" hangingPunct="0">
              <a:spcBef>
                <a:spcPct val="0"/>
              </a:spcBef>
              <a:spcAft>
                <a:spcPct val="0"/>
              </a:spcAft>
              <a:defRPr sz="2100">
                <a:solidFill>
                  <a:srgbClr val="FFFFFF"/>
                </a:solidFill>
                <a:latin typeface="Times New Roman" charset="0"/>
                <a:ea typeface="ＭＳ Ｐゴシック" charset="0"/>
              </a:defRPr>
            </a:lvl6pPr>
            <a:lvl7pPr marL="3141490" indent="-241653" eaLnBrk="0" fontAlgn="base" hangingPunct="0">
              <a:spcBef>
                <a:spcPct val="0"/>
              </a:spcBef>
              <a:spcAft>
                <a:spcPct val="0"/>
              </a:spcAft>
              <a:defRPr sz="2100">
                <a:solidFill>
                  <a:srgbClr val="FFFFFF"/>
                </a:solidFill>
                <a:latin typeface="Times New Roman" charset="0"/>
                <a:ea typeface="ＭＳ Ｐゴシック" charset="0"/>
              </a:defRPr>
            </a:lvl7pPr>
            <a:lvl8pPr marL="3624796" indent="-241653" eaLnBrk="0" fontAlgn="base" hangingPunct="0">
              <a:spcBef>
                <a:spcPct val="0"/>
              </a:spcBef>
              <a:spcAft>
                <a:spcPct val="0"/>
              </a:spcAft>
              <a:defRPr sz="2100">
                <a:solidFill>
                  <a:srgbClr val="FFFFFF"/>
                </a:solidFill>
                <a:latin typeface="Times New Roman" charset="0"/>
                <a:ea typeface="ＭＳ Ｐゴシック" charset="0"/>
              </a:defRPr>
            </a:lvl8pPr>
            <a:lvl9pPr marL="4108102" indent="-241653" eaLnBrk="0" fontAlgn="base" hangingPunct="0">
              <a:spcBef>
                <a:spcPct val="0"/>
              </a:spcBef>
              <a:spcAft>
                <a:spcPct val="0"/>
              </a:spcAft>
              <a:defRPr sz="2100">
                <a:solidFill>
                  <a:srgbClr val="FFFFFF"/>
                </a:solidFill>
                <a:latin typeface="Times New Roman" charset="0"/>
                <a:ea typeface="ＭＳ Ｐゴシック" charset="0"/>
              </a:defRPr>
            </a:lvl9pPr>
          </a:lstStyle>
          <a:p>
            <a:pPr eaLnBrk="1" hangingPunct="1"/>
            <a:fld id="{851A7CC6-4462-DB42-BACA-13E9E55D7CFB}" type="slidenum">
              <a:rPr lang="en-US" sz="1300">
                <a:solidFill>
                  <a:schemeClr val="tx1"/>
                </a:solidFill>
              </a:rPr>
              <a:pPr eaLnBrk="1" hangingPunct="1"/>
              <a:t>23</a:t>
            </a:fld>
            <a:endParaRPr lang="en-US" sz="1300">
              <a:solidFill>
                <a:schemeClr val="tx1"/>
              </a:solidFill>
            </a:endParaRPr>
          </a:p>
        </p:txBody>
      </p:sp>
    </p:spTree>
    <p:extLst>
      <p:ext uri="{BB962C8B-B14F-4D97-AF65-F5344CB8AC3E}">
        <p14:creationId xmlns:p14="http://schemas.microsoft.com/office/powerpoint/2010/main" val="1198928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100">
                <a:solidFill>
                  <a:srgbClr val="FFFFFF"/>
                </a:solidFill>
                <a:latin typeface="Times New Roman" charset="0"/>
                <a:ea typeface="ＭＳ Ｐゴシック" charset="0"/>
              </a:defRPr>
            </a:lvl1pPr>
            <a:lvl2pPr marL="785372" indent="-302066" eaLnBrk="0" hangingPunct="0">
              <a:defRPr sz="2100">
                <a:solidFill>
                  <a:srgbClr val="FFFFFF"/>
                </a:solidFill>
                <a:latin typeface="Times New Roman" charset="0"/>
                <a:ea typeface="ＭＳ Ｐゴシック" charset="0"/>
              </a:defRPr>
            </a:lvl2pPr>
            <a:lvl3pPr marL="1208265" indent="-241653" eaLnBrk="0" hangingPunct="0">
              <a:defRPr sz="2100">
                <a:solidFill>
                  <a:srgbClr val="FFFFFF"/>
                </a:solidFill>
                <a:latin typeface="Times New Roman" charset="0"/>
                <a:ea typeface="ＭＳ Ｐゴシック" charset="0"/>
              </a:defRPr>
            </a:lvl3pPr>
            <a:lvl4pPr marL="1691571" indent="-241653" eaLnBrk="0" hangingPunct="0">
              <a:defRPr sz="2100">
                <a:solidFill>
                  <a:srgbClr val="FFFFFF"/>
                </a:solidFill>
                <a:latin typeface="Times New Roman" charset="0"/>
                <a:ea typeface="ＭＳ Ｐゴシック" charset="0"/>
              </a:defRPr>
            </a:lvl4pPr>
            <a:lvl5pPr marL="2174878" indent="-241653" eaLnBrk="0" hangingPunct="0">
              <a:defRPr sz="2100">
                <a:solidFill>
                  <a:srgbClr val="FFFFFF"/>
                </a:solidFill>
                <a:latin typeface="Times New Roman" charset="0"/>
                <a:ea typeface="ＭＳ Ｐゴシック" charset="0"/>
              </a:defRPr>
            </a:lvl5pPr>
            <a:lvl6pPr marL="2658184" indent="-241653" eaLnBrk="0" fontAlgn="base" hangingPunct="0">
              <a:spcBef>
                <a:spcPct val="0"/>
              </a:spcBef>
              <a:spcAft>
                <a:spcPct val="0"/>
              </a:spcAft>
              <a:defRPr sz="2100">
                <a:solidFill>
                  <a:srgbClr val="FFFFFF"/>
                </a:solidFill>
                <a:latin typeface="Times New Roman" charset="0"/>
                <a:ea typeface="ＭＳ Ｐゴシック" charset="0"/>
              </a:defRPr>
            </a:lvl6pPr>
            <a:lvl7pPr marL="3141490" indent="-241653" eaLnBrk="0" fontAlgn="base" hangingPunct="0">
              <a:spcBef>
                <a:spcPct val="0"/>
              </a:spcBef>
              <a:spcAft>
                <a:spcPct val="0"/>
              </a:spcAft>
              <a:defRPr sz="2100">
                <a:solidFill>
                  <a:srgbClr val="FFFFFF"/>
                </a:solidFill>
                <a:latin typeface="Times New Roman" charset="0"/>
                <a:ea typeface="ＭＳ Ｐゴシック" charset="0"/>
              </a:defRPr>
            </a:lvl7pPr>
            <a:lvl8pPr marL="3624796" indent="-241653" eaLnBrk="0" fontAlgn="base" hangingPunct="0">
              <a:spcBef>
                <a:spcPct val="0"/>
              </a:spcBef>
              <a:spcAft>
                <a:spcPct val="0"/>
              </a:spcAft>
              <a:defRPr sz="2100">
                <a:solidFill>
                  <a:srgbClr val="FFFFFF"/>
                </a:solidFill>
                <a:latin typeface="Times New Roman" charset="0"/>
                <a:ea typeface="ＭＳ Ｐゴシック" charset="0"/>
              </a:defRPr>
            </a:lvl8pPr>
            <a:lvl9pPr marL="4108102" indent="-241653" eaLnBrk="0" fontAlgn="base" hangingPunct="0">
              <a:spcBef>
                <a:spcPct val="0"/>
              </a:spcBef>
              <a:spcAft>
                <a:spcPct val="0"/>
              </a:spcAft>
              <a:defRPr sz="2100">
                <a:solidFill>
                  <a:srgbClr val="FFFFFF"/>
                </a:solidFill>
                <a:latin typeface="Times New Roman" charset="0"/>
                <a:ea typeface="ＭＳ Ｐゴシック" charset="0"/>
              </a:defRPr>
            </a:lvl9pPr>
          </a:lstStyle>
          <a:p>
            <a:pPr eaLnBrk="1" hangingPunct="1"/>
            <a:fld id="{F8F61F53-DD66-714E-BD04-EC9DC0BE2E88}" type="slidenum">
              <a:rPr lang="en-US" sz="1300">
                <a:solidFill>
                  <a:schemeClr val="tx1"/>
                </a:solidFill>
              </a:rPr>
              <a:pPr eaLnBrk="1" hangingPunct="1"/>
              <a:t>32</a:t>
            </a:fld>
            <a:endParaRPr lang="en-US" sz="1300">
              <a:solidFill>
                <a:schemeClr val="tx1"/>
              </a:solidFill>
            </a:endParaRPr>
          </a:p>
        </p:txBody>
      </p:sp>
    </p:spTree>
    <p:extLst>
      <p:ext uri="{BB962C8B-B14F-4D97-AF65-F5344CB8AC3E}">
        <p14:creationId xmlns:p14="http://schemas.microsoft.com/office/powerpoint/2010/main" val="1364537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D8EDF2-ABF0-5C4D-9F07-B7D74E232FA0}" type="slidenum">
              <a:rPr lang="en-US" smtClean="0"/>
              <a:t>3</a:t>
            </a:fld>
            <a:endParaRPr lang="en-US"/>
          </a:p>
        </p:txBody>
      </p:sp>
    </p:spTree>
    <p:extLst>
      <p:ext uri="{BB962C8B-B14F-4D97-AF65-F5344CB8AC3E}">
        <p14:creationId xmlns:p14="http://schemas.microsoft.com/office/powerpoint/2010/main" val="248629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D8EDF2-ABF0-5C4D-9F07-B7D74E232FA0}" type="slidenum">
              <a:rPr lang="en-US" smtClean="0"/>
              <a:t>4</a:t>
            </a:fld>
            <a:endParaRPr lang="en-US"/>
          </a:p>
        </p:txBody>
      </p:sp>
    </p:spTree>
    <p:extLst>
      <p:ext uri="{BB962C8B-B14F-4D97-AF65-F5344CB8AC3E}">
        <p14:creationId xmlns:p14="http://schemas.microsoft.com/office/powerpoint/2010/main" val="294020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100">
                <a:solidFill>
                  <a:srgbClr val="FFFFFF"/>
                </a:solidFill>
                <a:latin typeface="Times New Roman" charset="0"/>
                <a:ea typeface="ＭＳ Ｐゴシック" charset="0"/>
              </a:defRPr>
            </a:lvl1pPr>
            <a:lvl2pPr marL="785372" indent="-302066" eaLnBrk="0" hangingPunct="0">
              <a:defRPr sz="2100">
                <a:solidFill>
                  <a:srgbClr val="FFFFFF"/>
                </a:solidFill>
                <a:latin typeface="Times New Roman" charset="0"/>
                <a:ea typeface="ＭＳ Ｐゴシック" charset="0"/>
              </a:defRPr>
            </a:lvl2pPr>
            <a:lvl3pPr marL="1208265" indent="-241653" eaLnBrk="0" hangingPunct="0">
              <a:defRPr sz="2100">
                <a:solidFill>
                  <a:srgbClr val="FFFFFF"/>
                </a:solidFill>
                <a:latin typeface="Times New Roman" charset="0"/>
                <a:ea typeface="ＭＳ Ｐゴシック" charset="0"/>
              </a:defRPr>
            </a:lvl3pPr>
            <a:lvl4pPr marL="1691571" indent="-241653" eaLnBrk="0" hangingPunct="0">
              <a:defRPr sz="2100">
                <a:solidFill>
                  <a:srgbClr val="FFFFFF"/>
                </a:solidFill>
                <a:latin typeface="Times New Roman" charset="0"/>
                <a:ea typeface="ＭＳ Ｐゴシック" charset="0"/>
              </a:defRPr>
            </a:lvl4pPr>
            <a:lvl5pPr marL="2174878" indent="-241653" eaLnBrk="0" hangingPunct="0">
              <a:defRPr sz="2100">
                <a:solidFill>
                  <a:srgbClr val="FFFFFF"/>
                </a:solidFill>
                <a:latin typeface="Times New Roman" charset="0"/>
                <a:ea typeface="ＭＳ Ｐゴシック" charset="0"/>
              </a:defRPr>
            </a:lvl5pPr>
            <a:lvl6pPr marL="2658184" indent="-241653" eaLnBrk="0" fontAlgn="base" hangingPunct="0">
              <a:spcBef>
                <a:spcPct val="0"/>
              </a:spcBef>
              <a:spcAft>
                <a:spcPct val="0"/>
              </a:spcAft>
              <a:defRPr sz="2100">
                <a:solidFill>
                  <a:srgbClr val="FFFFFF"/>
                </a:solidFill>
                <a:latin typeface="Times New Roman" charset="0"/>
                <a:ea typeface="ＭＳ Ｐゴシック" charset="0"/>
              </a:defRPr>
            </a:lvl6pPr>
            <a:lvl7pPr marL="3141490" indent="-241653" eaLnBrk="0" fontAlgn="base" hangingPunct="0">
              <a:spcBef>
                <a:spcPct val="0"/>
              </a:spcBef>
              <a:spcAft>
                <a:spcPct val="0"/>
              </a:spcAft>
              <a:defRPr sz="2100">
                <a:solidFill>
                  <a:srgbClr val="FFFFFF"/>
                </a:solidFill>
                <a:latin typeface="Times New Roman" charset="0"/>
                <a:ea typeface="ＭＳ Ｐゴシック" charset="0"/>
              </a:defRPr>
            </a:lvl7pPr>
            <a:lvl8pPr marL="3624796" indent="-241653" eaLnBrk="0" fontAlgn="base" hangingPunct="0">
              <a:spcBef>
                <a:spcPct val="0"/>
              </a:spcBef>
              <a:spcAft>
                <a:spcPct val="0"/>
              </a:spcAft>
              <a:defRPr sz="2100">
                <a:solidFill>
                  <a:srgbClr val="FFFFFF"/>
                </a:solidFill>
                <a:latin typeface="Times New Roman" charset="0"/>
                <a:ea typeface="ＭＳ Ｐゴシック" charset="0"/>
              </a:defRPr>
            </a:lvl8pPr>
            <a:lvl9pPr marL="4108102" indent="-241653" eaLnBrk="0" fontAlgn="base" hangingPunct="0">
              <a:spcBef>
                <a:spcPct val="0"/>
              </a:spcBef>
              <a:spcAft>
                <a:spcPct val="0"/>
              </a:spcAft>
              <a:defRPr sz="2100">
                <a:solidFill>
                  <a:srgbClr val="FFFFFF"/>
                </a:solidFill>
                <a:latin typeface="Times New Roman" charset="0"/>
                <a:ea typeface="ＭＳ Ｐゴシック" charset="0"/>
              </a:defRPr>
            </a:lvl9pPr>
          </a:lstStyle>
          <a:p>
            <a:pPr eaLnBrk="1" hangingPunct="1"/>
            <a:fld id="{7D3DC749-61F4-C54F-9A6E-8D4038A53F4E}" type="slidenum">
              <a:rPr lang="en-US" sz="1300">
                <a:solidFill>
                  <a:schemeClr val="tx1"/>
                </a:solidFill>
              </a:rPr>
              <a:pPr eaLnBrk="1" hangingPunct="1"/>
              <a:t>15</a:t>
            </a:fld>
            <a:endParaRPr lang="en-US" sz="1300">
              <a:solidFill>
                <a:schemeClr val="tx1"/>
              </a:solidFill>
            </a:endParaRPr>
          </a:p>
        </p:txBody>
      </p:sp>
    </p:spTree>
    <p:extLst>
      <p:ext uri="{BB962C8B-B14F-4D97-AF65-F5344CB8AC3E}">
        <p14:creationId xmlns:p14="http://schemas.microsoft.com/office/powerpoint/2010/main" val="724276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100">
                <a:solidFill>
                  <a:srgbClr val="FFFFFF"/>
                </a:solidFill>
                <a:latin typeface="Times New Roman" charset="0"/>
                <a:ea typeface="ＭＳ Ｐゴシック" charset="0"/>
              </a:defRPr>
            </a:lvl1pPr>
            <a:lvl2pPr marL="785372" indent="-302066" eaLnBrk="0" hangingPunct="0">
              <a:defRPr sz="2100">
                <a:solidFill>
                  <a:srgbClr val="FFFFFF"/>
                </a:solidFill>
                <a:latin typeface="Times New Roman" charset="0"/>
                <a:ea typeface="ＭＳ Ｐゴシック" charset="0"/>
              </a:defRPr>
            </a:lvl2pPr>
            <a:lvl3pPr marL="1208265" indent="-241653" eaLnBrk="0" hangingPunct="0">
              <a:defRPr sz="2100">
                <a:solidFill>
                  <a:srgbClr val="FFFFFF"/>
                </a:solidFill>
                <a:latin typeface="Times New Roman" charset="0"/>
                <a:ea typeface="ＭＳ Ｐゴシック" charset="0"/>
              </a:defRPr>
            </a:lvl3pPr>
            <a:lvl4pPr marL="1691571" indent="-241653" eaLnBrk="0" hangingPunct="0">
              <a:defRPr sz="2100">
                <a:solidFill>
                  <a:srgbClr val="FFFFFF"/>
                </a:solidFill>
                <a:latin typeface="Times New Roman" charset="0"/>
                <a:ea typeface="ＭＳ Ｐゴシック" charset="0"/>
              </a:defRPr>
            </a:lvl4pPr>
            <a:lvl5pPr marL="2174878" indent="-241653" eaLnBrk="0" hangingPunct="0">
              <a:defRPr sz="2100">
                <a:solidFill>
                  <a:srgbClr val="FFFFFF"/>
                </a:solidFill>
                <a:latin typeface="Times New Roman" charset="0"/>
                <a:ea typeface="ＭＳ Ｐゴシック" charset="0"/>
              </a:defRPr>
            </a:lvl5pPr>
            <a:lvl6pPr marL="2658184" indent="-241653" eaLnBrk="0" fontAlgn="base" hangingPunct="0">
              <a:spcBef>
                <a:spcPct val="0"/>
              </a:spcBef>
              <a:spcAft>
                <a:spcPct val="0"/>
              </a:spcAft>
              <a:defRPr sz="2100">
                <a:solidFill>
                  <a:srgbClr val="FFFFFF"/>
                </a:solidFill>
                <a:latin typeface="Times New Roman" charset="0"/>
                <a:ea typeface="ＭＳ Ｐゴシック" charset="0"/>
              </a:defRPr>
            </a:lvl6pPr>
            <a:lvl7pPr marL="3141490" indent="-241653" eaLnBrk="0" fontAlgn="base" hangingPunct="0">
              <a:spcBef>
                <a:spcPct val="0"/>
              </a:spcBef>
              <a:spcAft>
                <a:spcPct val="0"/>
              </a:spcAft>
              <a:defRPr sz="2100">
                <a:solidFill>
                  <a:srgbClr val="FFFFFF"/>
                </a:solidFill>
                <a:latin typeface="Times New Roman" charset="0"/>
                <a:ea typeface="ＭＳ Ｐゴシック" charset="0"/>
              </a:defRPr>
            </a:lvl7pPr>
            <a:lvl8pPr marL="3624796" indent="-241653" eaLnBrk="0" fontAlgn="base" hangingPunct="0">
              <a:spcBef>
                <a:spcPct val="0"/>
              </a:spcBef>
              <a:spcAft>
                <a:spcPct val="0"/>
              </a:spcAft>
              <a:defRPr sz="2100">
                <a:solidFill>
                  <a:srgbClr val="FFFFFF"/>
                </a:solidFill>
                <a:latin typeface="Times New Roman" charset="0"/>
                <a:ea typeface="ＭＳ Ｐゴシック" charset="0"/>
              </a:defRPr>
            </a:lvl8pPr>
            <a:lvl9pPr marL="4108102" indent="-241653" eaLnBrk="0" fontAlgn="base" hangingPunct="0">
              <a:spcBef>
                <a:spcPct val="0"/>
              </a:spcBef>
              <a:spcAft>
                <a:spcPct val="0"/>
              </a:spcAft>
              <a:defRPr sz="2100">
                <a:solidFill>
                  <a:srgbClr val="FFFFFF"/>
                </a:solidFill>
                <a:latin typeface="Times New Roman" charset="0"/>
                <a:ea typeface="ＭＳ Ｐゴシック" charset="0"/>
              </a:defRPr>
            </a:lvl9pPr>
          </a:lstStyle>
          <a:p>
            <a:pPr eaLnBrk="1" hangingPunct="1"/>
            <a:fld id="{C77E078C-4A29-BA44-BBE3-46A1668C41D7}" type="slidenum">
              <a:rPr lang="en-US" sz="1300">
                <a:solidFill>
                  <a:schemeClr val="tx1"/>
                </a:solidFill>
              </a:rPr>
              <a:pPr eaLnBrk="1" hangingPunct="1"/>
              <a:t>16</a:t>
            </a:fld>
            <a:endParaRPr lang="en-US" sz="1300">
              <a:solidFill>
                <a:schemeClr val="tx1"/>
              </a:solidFill>
            </a:endParaRPr>
          </a:p>
        </p:txBody>
      </p:sp>
    </p:spTree>
    <p:extLst>
      <p:ext uri="{BB962C8B-B14F-4D97-AF65-F5344CB8AC3E}">
        <p14:creationId xmlns:p14="http://schemas.microsoft.com/office/powerpoint/2010/main" val="984463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100">
                <a:solidFill>
                  <a:srgbClr val="FFFFFF"/>
                </a:solidFill>
                <a:latin typeface="Times New Roman" charset="0"/>
                <a:ea typeface="ＭＳ Ｐゴシック" charset="0"/>
              </a:defRPr>
            </a:lvl1pPr>
            <a:lvl2pPr marL="785372" indent="-302066" eaLnBrk="0" hangingPunct="0">
              <a:defRPr sz="2100">
                <a:solidFill>
                  <a:srgbClr val="FFFFFF"/>
                </a:solidFill>
                <a:latin typeface="Times New Roman" charset="0"/>
                <a:ea typeface="ＭＳ Ｐゴシック" charset="0"/>
              </a:defRPr>
            </a:lvl2pPr>
            <a:lvl3pPr marL="1208265" indent="-241653" eaLnBrk="0" hangingPunct="0">
              <a:defRPr sz="2100">
                <a:solidFill>
                  <a:srgbClr val="FFFFFF"/>
                </a:solidFill>
                <a:latin typeface="Times New Roman" charset="0"/>
                <a:ea typeface="ＭＳ Ｐゴシック" charset="0"/>
              </a:defRPr>
            </a:lvl3pPr>
            <a:lvl4pPr marL="1691571" indent="-241653" eaLnBrk="0" hangingPunct="0">
              <a:defRPr sz="2100">
                <a:solidFill>
                  <a:srgbClr val="FFFFFF"/>
                </a:solidFill>
                <a:latin typeface="Times New Roman" charset="0"/>
                <a:ea typeface="ＭＳ Ｐゴシック" charset="0"/>
              </a:defRPr>
            </a:lvl4pPr>
            <a:lvl5pPr marL="2174878" indent="-241653" eaLnBrk="0" hangingPunct="0">
              <a:defRPr sz="2100">
                <a:solidFill>
                  <a:srgbClr val="FFFFFF"/>
                </a:solidFill>
                <a:latin typeface="Times New Roman" charset="0"/>
                <a:ea typeface="ＭＳ Ｐゴシック" charset="0"/>
              </a:defRPr>
            </a:lvl5pPr>
            <a:lvl6pPr marL="2658184" indent="-241653" eaLnBrk="0" fontAlgn="base" hangingPunct="0">
              <a:spcBef>
                <a:spcPct val="0"/>
              </a:spcBef>
              <a:spcAft>
                <a:spcPct val="0"/>
              </a:spcAft>
              <a:defRPr sz="2100">
                <a:solidFill>
                  <a:srgbClr val="FFFFFF"/>
                </a:solidFill>
                <a:latin typeface="Times New Roman" charset="0"/>
                <a:ea typeface="ＭＳ Ｐゴシック" charset="0"/>
              </a:defRPr>
            </a:lvl6pPr>
            <a:lvl7pPr marL="3141490" indent="-241653" eaLnBrk="0" fontAlgn="base" hangingPunct="0">
              <a:spcBef>
                <a:spcPct val="0"/>
              </a:spcBef>
              <a:spcAft>
                <a:spcPct val="0"/>
              </a:spcAft>
              <a:defRPr sz="2100">
                <a:solidFill>
                  <a:srgbClr val="FFFFFF"/>
                </a:solidFill>
                <a:latin typeface="Times New Roman" charset="0"/>
                <a:ea typeface="ＭＳ Ｐゴシック" charset="0"/>
              </a:defRPr>
            </a:lvl7pPr>
            <a:lvl8pPr marL="3624796" indent="-241653" eaLnBrk="0" fontAlgn="base" hangingPunct="0">
              <a:spcBef>
                <a:spcPct val="0"/>
              </a:spcBef>
              <a:spcAft>
                <a:spcPct val="0"/>
              </a:spcAft>
              <a:defRPr sz="2100">
                <a:solidFill>
                  <a:srgbClr val="FFFFFF"/>
                </a:solidFill>
                <a:latin typeface="Times New Roman" charset="0"/>
                <a:ea typeface="ＭＳ Ｐゴシック" charset="0"/>
              </a:defRPr>
            </a:lvl8pPr>
            <a:lvl9pPr marL="4108102" indent="-241653" eaLnBrk="0" fontAlgn="base" hangingPunct="0">
              <a:spcBef>
                <a:spcPct val="0"/>
              </a:spcBef>
              <a:spcAft>
                <a:spcPct val="0"/>
              </a:spcAft>
              <a:defRPr sz="2100">
                <a:solidFill>
                  <a:srgbClr val="FFFFFF"/>
                </a:solidFill>
                <a:latin typeface="Times New Roman" charset="0"/>
                <a:ea typeface="ＭＳ Ｐゴシック" charset="0"/>
              </a:defRPr>
            </a:lvl9pPr>
          </a:lstStyle>
          <a:p>
            <a:pPr eaLnBrk="1" hangingPunct="1"/>
            <a:fld id="{E9806972-AA33-C244-AFEF-83106DBCAAFE}" type="slidenum">
              <a:rPr lang="en-US" sz="1300">
                <a:solidFill>
                  <a:schemeClr val="tx1"/>
                </a:solidFill>
              </a:rPr>
              <a:pPr eaLnBrk="1" hangingPunct="1"/>
              <a:t>17</a:t>
            </a:fld>
            <a:endParaRPr lang="en-US" sz="1300">
              <a:solidFill>
                <a:schemeClr val="tx1"/>
              </a:solidFill>
            </a:endParaRPr>
          </a:p>
        </p:txBody>
      </p:sp>
    </p:spTree>
    <p:extLst>
      <p:ext uri="{BB962C8B-B14F-4D97-AF65-F5344CB8AC3E}">
        <p14:creationId xmlns:p14="http://schemas.microsoft.com/office/powerpoint/2010/main" val="1656784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100">
                <a:solidFill>
                  <a:srgbClr val="FFFFFF"/>
                </a:solidFill>
                <a:latin typeface="Times New Roman" charset="0"/>
                <a:ea typeface="ＭＳ Ｐゴシック" charset="0"/>
              </a:defRPr>
            </a:lvl1pPr>
            <a:lvl2pPr marL="785372" indent="-302066" eaLnBrk="0" hangingPunct="0">
              <a:defRPr sz="2100">
                <a:solidFill>
                  <a:srgbClr val="FFFFFF"/>
                </a:solidFill>
                <a:latin typeface="Times New Roman" charset="0"/>
                <a:ea typeface="ＭＳ Ｐゴシック" charset="0"/>
              </a:defRPr>
            </a:lvl2pPr>
            <a:lvl3pPr marL="1208265" indent="-241653" eaLnBrk="0" hangingPunct="0">
              <a:defRPr sz="2100">
                <a:solidFill>
                  <a:srgbClr val="FFFFFF"/>
                </a:solidFill>
                <a:latin typeface="Times New Roman" charset="0"/>
                <a:ea typeface="ＭＳ Ｐゴシック" charset="0"/>
              </a:defRPr>
            </a:lvl3pPr>
            <a:lvl4pPr marL="1691571" indent="-241653" eaLnBrk="0" hangingPunct="0">
              <a:defRPr sz="2100">
                <a:solidFill>
                  <a:srgbClr val="FFFFFF"/>
                </a:solidFill>
                <a:latin typeface="Times New Roman" charset="0"/>
                <a:ea typeface="ＭＳ Ｐゴシック" charset="0"/>
              </a:defRPr>
            </a:lvl4pPr>
            <a:lvl5pPr marL="2174878" indent="-241653" eaLnBrk="0" hangingPunct="0">
              <a:defRPr sz="2100">
                <a:solidFill>
                  <a:srgbClr val="FFFFFF"/>
                </a:solidFill>
                <a:latin typeface="Times New Roman" charset="0"/>
                <a:ea typeface="ＭＳ Ｐゴシック" charset="0"/>
              </a:defRPr>
            </a:lvl5pPr>
            <a:lvl6pPr marL="2658184" indent="-241653" eaLnBrk="0" fontAlgn="base" hangingPunct="0">
              <a:spcBef>
                <a:spcPct val="0"/>
              </a:spcBef>
              <a:spcAft>
                <a:spcPct val="0"/>
              </a:spcAft>
              <a:defRPr sz="2100">
                <a:solidFill>
                  <a:srgbClr val="FFFFFF"/>
                </a:solidFill>
                <a:latin typeface="Times New Roman" charset="0"/>
                <a:ea typeface="ＭＳ Ｐゴシック" charset="0"/>
              </a:defRPr>
            </a:lvl6pPr>
            <a:lvl7pPr marL="3141490" indent="-241653" eaLnBrk="0" fontAlgn="base" hangingPunct="0">
              <a:spcBef>
                <a:spcPct val="0"/>
              </a:spcBef>
              <a:spcAft>
                <a:spcPct val="0"/>
              </a:spcAft>
              <a:defRPr sz="2100">
                <a:solidFill>
                  <a:srgbClr val="FFFFFF"/>
                </a:solidFill>
                <a:latin typeface="Times New Roman" charset="0"/>
                <a:ea typeface="ＭＳ Ｐゴシック" charset="0"/>
              </a:defRPr>
            </a:lvl7pPr>
            <a:lvl8pPr marL="3624796" indent="-241653" eaLnBrk="0" fontAlgn="base" hangingPunct="0">
              <a:spcBef>
                <a:spcPct val="0"/>
              </a:spcBef>
              <a:spcAft>
                <a:spcPct val="0"/>
              </a:spcAft>
              <a:defRPr sz="2100">
                <a:solidFill>
                  <a:srgbClr val="FFFFFF"/>
                </a:solidFill>
                <a:latin typeface="Times New Roman" charset="0"/>
                <a:ea typeface="ＭＳ Ｐゴシック" charset="0"/>
              </a:defRPr>
            </a:lvl8pPr>
            <a:lvl9pPr marL="4108102" indent="-241653" eaLnBrk="0" fontAlgn="base" hangingPunct="0">
              <a:spcBef>
                <a:spcPct val="0"/>
              </a:spcBef>
              <a:spcAft>
                <a:spcPct val="0"/>
              </a:spcAft>
              <a:defRPr sz="2100">
                <a:solidFill>
                  <a:srgbClr val="FFFFFF"/>
                </a:solidFill>
                <a:latin typeface="Times New Roman" charset="0"/>
                <a:ea typeface="ＭＳ Ｐゴシック" charset="0"/>
              </a:defRPr>
            </a:lvl9pPr>
          </a:lstStyle>
          <a:p>
            <a:pPr eaLnBrk="1" hangingPunct="1"/>
            <a:fld id="{75BAEDA4-D410-464F-8AAB-5EEDE071E5F2}" type="slidenum">
              <a:rPr lang="en-US" sz="1300">
                <a:solidFill>
                  <a:schemeClr val="tx1"/>
                </a:solidFill>
              </a:rPr>
              <a:pPr eaLnBrk="1" hangingPunct="1"/>
              <a:t>19</a:t>
            </a:fld>
            <a:endParaRPr lang="en-US" sz="1300">
              <a:solidFill>
                <a:schemeClr val="tx1"/>
              </a:solidFill>
            </a:endParaRPr>
          </a:p>
        </p:txBody>
      </p:sp>
    </p:spTree>
    <p:extLst>
      <p:ext uri="{BB962C8B-B14F-4D97-AF65-F5344CB8AC3E}">
        <p14:creationId xmlns:p14="http://schemas.microsoft.com/office/powerpoint/2010/main" val="1298998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100">
                <a:solidFill>
                  <a:srgbClr val="FFFFFF"/>
                </a:solidFill>
                <a:latin typeface="Times New Roman" charset="0"/>
                <a:ea typeface="ＭＳ Ｐゴシック" charset="0"/>
              </a:defRPr>
            </a:lvl1pPr>
            <a:lvl2pPr marL="785372" indent="-302066" eaLnBrk="0" hangingPunct="0">
              <a:defRPr sz="2100">
                <a:solidFill>
                  <a:srgbClr val="FFFFFF"/>
                </a:solidFill>
                <a:latin typeface="Times New Roman" charset="0"/>
                <a:ea typeface="ＭＳ Ｐゴシック" charset="0"/>
              </a:defRPr>
            </a:lvl2pPr>
            <a:lvl3pPr marL="1208265" indent="-241653" eaLnBrk="0" hangingPunct="0">
              <a:defRPr sz="2100">
                <a:solidFill>
                  <a:srgbClr val="FFFFFF"/>
                </a:solidFill>
                <a:latin typeface="Times New Roman" charset="0"/>
                <a:ea typeface="ＭＳ Ｐゴシック" charset="0"/>
              </a:defRPr>
            </a:lvl3pPr>
            <a:lvl4pPr marL="1691571" indent="-241653" eaLnBrk="0" hangingPunct="0">
              <a:defRPr sz="2100">
                <a:solidFill>
                  <a:srgbClr val="FFFFFF"/>
                </a:solidFill>
                <a:latin typeface="Times New Roman" charset="0"/>
                <a:ea typeface="ＭＳ Ｐゴシック" charset="0"/>
              </a:defRPr>
            </a:lvl4pPr>
            <a:lvl5pPr marL="2174878" indent="-241653" eaLnBrk="0" hangingPunct="0">
              <a:defRPr sz="2100">
                <a:solidFill>
                  <a:srgbClr val="FFFFFF"/>
                </a:solidFill>
                <a:latin typeface="Times New Roman" charset="0"/>
                <a:ea typeface="ＭＳ Ｐゴシック" charset="0"/>
              </a:defRPr>
            </a:lvl5pPr>
            <a:lvl6pPr marL="2658184" indent="-241653" eaLnBrk="0" fontAlgn="base" hangingPunct="0">
              <a:spcBef>
                <a:spcPct val="0"/>
              </a:spcBef>
              <a:spcAft>
                <a:spcPct val="0"/>
              </a:spcAft>
              <a:defRPr sz="2100">
                <a:solidFill>
                  <a:srgbClr val="FFFFFF"/>
                </a:solidFill>
                <a:latin typeface="Times New Roman" charset="0"/>
                <a:ea typeface="ＭＳ Ｐゴシック" charset="0"/>
              </a:defRPr>
            </a:lvl6pPr>
            <a:lvl7pPr marL="3141490" indent="-241653" eaLnBrk="0" fontAlgn="base" hangingPunct="0">
              <a:spcBef>
                <a:spcPct val="0"/>
              </a:spcBef>
              <a:spcAft>
                <a:spcPct val="0"/>
              </a:spcAft>
              <a:defRPr sz="2100">
                <a:solidFill>
                  <a:srgbClr val="FFFFFF"/>
                </a:solidFill>
                <a:latin typeface="Times New Roman" charset="0"/>
                <a:ea typeface="ＭＳ Ｐゴシック" charset="0"/>
              </a:defRPr>
            </a:lvl7pPr>
            <a:lvl8pPr marL="3624796" indent="-241653" eaLnBrk="0" fontAlgn="base" hangingPunct="0">
              <a:spcBef>
                <a:spcPct val="0"/>
              </a:spcBef>
              <a:spcAft>
                <a:spcPct val="0"/>
              </a:spcAft>
              <a:defRPr sz="2100">
                <a:solidFill>
                  <a:srgbClr val="FFFFFF"/>
                </a:solidFill>
                <a:latin typeface="Times New Roman" charset="0"/>
                <a:ea typeface="ＭＳ Ｐゴシック" charset="0"/>
              </a:defRPr>
            </a:lvl8pPr>
            <a:lvl9pPr marL="4108102" indent="-241653" eaLnBrk="0" fontAlgn="base" hangingPunct="0">
              <a:spcBef>
                <a:spcPct val="0"/>
              </a:spcBef>
              <a:spcAft>
                <a:spcPct val="0"/>
              </a:spcAft>
              <a:defRPr sz="2100">
                <a:solidFill>
                  <a:srgbClr val="FFFFFF"/>
                </a:solidFill>
                <a:latin typeface="Times New Roman" charset="0"/>
                <a:ea typeface="ＭＳ Ｐゴシック" charset="0"/>
              </a:defRPr>
            </a:lvl9pPr>
          </a:lstStyle>
          <a:p>
            <a:pPr eaLnBrk="1" hangingPunct="1"/>
            <a:fld id="{2511B1DB-8AE0-A448-BE3A-E7ACEBFF8E37}" type="slidenum">
              <a:rPr lang="en-US" sz="1300">
                <a:solidFill>
                  <a:schemeClr val="tx1"/>
                </a:solidFill>
              </a:rPr>
              <a:pPr eaLnBrk="1" hangingPunct="1"/>
              <a:t>20</a:t>
            </a:fld>
            <a:endParaRPr lang="en-US" sz="1300">
              <a:solidFill>
                <a:schemeClr val="tx1"/>
              </a:solidFill>
            </a:endParaRPr>
          </a:p>
        </p:txBody>
      </p:sp>
    </p:spTree>
    <p:extLst>
      <p:ext uri="{BB962C8B-B14F-4D97-AF65-F5344CB8AC3E}">
        <p14:creationId xmlns:p14="http://schemas.microsoft.com/office/powerpoint/2010/main" val="946731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100">
                <a:solidFill>
                  <a:srgbClr val="FFFFFF"/>
                </a:solidFill>
                <a:latin typeface="Times New Roman" charset="0"/>
                <a:ea typeface="ＭＳ Ｐゴシック" charset="0"/>
              </a:defRPr>
            </a:lvl1pPr>
            <a:lvl2pPr marL="785372" indent="-302066" eaLnBrk="0" hangingPunct="0">
              <a:defRPr sz="2100">
                <a:solidFill>
                  <a:srgbClr val="FFFFFF"/>
                </a:solidFill>
                <a:latin typeface="Times New Roman" charset="0"/>
                <a:ea typeface="ＭＳ Ｐゴシック" charset="0"/>
              </a:defRPr>
            </a:lvl2pPr>
            <a:lvl3pPr marL="1208265" indent="-241653" eaLnBrk="0" hangingPunct="0">
              <a:defRPr sz="2100">
                <a:solidFill>
                  <a:srgbClr val="FFFFFF"/>
                </a:solidFill>
                <a:latin typeface="Times New Roman" charset="0"/>
                <a:ea typeface="ＭＳ Ｐゴシック" charset="0"/>
              </a:defRPr>
            </a:lvl3pPr>
            <a:lvl4pPr marL="1691571" indent="-241653" eaLnBrk="0" hangingPunct="0">
              <a:defRPr sz="2100">
                <a:solidFill>
                  <a:srgbClr val="FFFFFF"/>
                </a:solidFill>
                <a:latin typeface="Times New Roman" charset="0"/>
                <a:ea typeface="ＭＳ Ｐゴシック" charset="0"/>
              </a:defRPr>
            </a:lvl4pPr>
            <a:lvl5pPr marL="2174878" indent="-241653" eaLnBrk="0" hangingPunct="0">
              <a:defRPr sz="2100">
                <a:solidFill>
                  <a:srgbClr val="FFFFFF"/>
                </a:solidFill>
                <a:latin typeface="Times New Roman" charset="0"/>
                <a:ea typeface="ＭＳ Ｐゴシック" charset="0"/>
              </a:defRPr>
            </a:lvl5pPr>
            <a:lvl6pPr marL="2658184" indent="-241653" eaLnBrk="0" fontAlgn="base" hangingPunct="0">
              <a:spcBef>
                <a:spcPct val="0"/>
              </a:spcBef>
              <a:spcAft>
                <a:spcPct val="0"/>
              </a:spcAft>
              <a:defRPr sz="2100">
                <a:solidFill>
                  <a:srgbClr val="FFFFFF"/>
                </a:solidFill>
                <a:latin typeface="Times New Roman" charset="0"/>
                <a:ea typeface="ＭＳ Ｐゴシック" charset="0"/>
              </a:defRPr>
            </a:lvl6pPr>
            <a:lvl7pPr marL="3141490" indent="-241653" eaLnBrk="0" fontAlgn="base" hangingPunct="0">
              <a:spcBef>
                <a:spcPct val="0"/>
              </a:spcBef>
              <a:spcAft>
                <a:spcPct val="0"/>
              </a:spcAft>
              <a:defRPr sz="2100">
                <a:solidFill>
                  <a:srgbClr val="FFFFFF"/>
                </a:solidFill>
                <a:latin typeface="Times New Roman" charset="0"/>
                <a:ea typeface="ＭＳ Ｐゴシック" charset="0"/>
              </a:defRPr>
            </a:lvl7pPr>
            <a:lvl8pPr marL="3624796" indent="-241653" eaLnBrk="0" fontAlgn="base" hangingPunct="0">
              <a:spcBef>
                <a:spcPct val="0"/>
              </a:spcBef>
              <a:spcAft>
                <a:spcPct val="0"/>
              </a:spcAft>
              <a:defRPr sz="2100">
                <a:solidFill>
                  <a:srgbClr val="FFFFFF"/>
                </a:solidFill>
                <a:latin typeface="Times New Roman" charset="0"/>
                <a:ea typeface="ＭＳ Ｐゴシック" charset="0"/>
              </a:defRPr>
            </a:lvl8pPr>
            <a:lvl9pPr marL="4108102" indent="-241653" eaLnBrk="0" fontAlgn="base" hangingPunct="0">
              <a:spcBef>
                <a:spcPct val="0"/>
              </a:spcBef>
              <a:spcAft>
                <a:spcPct val="0"/>
              </a:spcAft>
              <a:defRPr sz="2100">
                <a:solidFill>
                  <a:srgbClr val="FFFFFF"/>
                </a:solidFill>
                <a:latin typeface="Times New Roman" charset="0"/>
                <a:ea typeface="ＭＳ Ｐゴシック" charset="0"/>
              </a:defRPr>
            </a:lvl9pPr>
          </a:lstStyle>
          <a:p>
            <a:pPr eaLnBrk="1" hangingPunct="1"/>
            <a:fld id="{75C29439-F4C7-B14A-894B-7D48355DBFFF}" type="slidenum">
              <a:rPr lang="en-US" sz="1300">
                <a:solidFill>
                  <a:schemeClr val="tx1"/>
                </a:solidFill>
              </a:rPr>
              <a:pPr eaLnBrk="1" hangingPunct="1"/>
              <a:t>21</a:t>
            </a:fld>
            <a:endParaRPr lang="en-US" sz="1300">
              <a:solidFill>
                <a:schemeClr val="tx1"/>
              </a:solidFill>
            </a:endParaRPr>
          </a:p>
        </p:txBody>
      </p:sp>
    </p:spTree>
    <p:extLst>
      <p:ext uri="{BB962C8B-B14F-4D97-AF65-F5344CB8AC3E}">
        <p14:creationId xmlns:p14="http://schemas.microsoft.com/office/powerpoint/2010/main" val="1010635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E1D593C-EBFA-48F3-9AAD-ECEA2039355A}" type="datetime1">
              <a:rPr lang="en-SG" smtClean="0"/>
              <a:t>12/2/2022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dirty="0"/>
              <a:t>School of ICT - CSF - CTG - Combining Symmetric-Asymmetric Key Cryptosystems-Hash Functions-Digital Signatures</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A8A7B60-335C-7A43-A6E1-0613DB7C421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0DCEB8E-D515-470B-B72E-C20286BBCBFC}" type="datetime1">
              <a:rPr lang="en-SG" smtClean="0"/>
              <a:t>12/2/2022</a:t>
            </a:fld>
            <a:endParaRPr lang="en-US"/>
          </a:p>
        </p:txBody>
      </p:sp>
      <p:sp>
        <p:nvSpPr>
          <p:cNvPr id="5" name="Footer Placeholder 4"/>
          <p:cNvSpPr>
            <a:spLocks noGrp="1"/>
          </p:cNvSpPr>
          <p:nvPr>
            <p:ph type="ftr" sz="quarter" idx="11"/>
          </p:nvPr>
        </p:nvSpPr>
        <p:spPr/>
        <p:txBody>
          <a:bodyPr/>
          <a:lstStyle/>
          <a:p>
            <a:r>
              <a:rPr lang="en-US" dirty="0"/>
              <a:t>School of ICT - CSF - CTG - Combining Symmetric-Asymmetric Key Cryptosystems-Hash Functions-Digital Signatures</a:t>
            </a:r>
          </a:p>
        </p:txBody>
      </p:sp>
      <p:sp>
        <p:nvSpPr>
          <p:cNvPr id="6" name="Slide Number Placeholder 5"/>
          <p:cNvSpPr>
            <a:spLocks noGrp="1"/>
          </p:cNvSpPr>
          <p:nvPr>
            <p:ph type="sldNum" sz="quarter" idx="12"/>
          </p:nvPr>
        </p:nvSpPr>
        <p:spPr/>
        <p:txBody>
          <a:bodyPr/>
          <a:lstStyle/>
          <a:p>
            <a:fld id="{0A8A7B60-335C-7A43-A6E1-0613DB7C42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767ADC81-780F-4346-BAC7-7CE75F4BA80B}" type="datetime1">
              <a:rPr lang="en-SG" smtClean="0"/>
              <a:t>12/2/2022</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dirty="0"/>
              <a:t>School of ICT - CSF - CTG - Combining Symmetric-Asymmetric Key Cryptosystems-Hash Functions-Digital Signatures</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0A8A7B60-335C-7A43-A6E1-0613DB7C421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dirty="0"/>
              <a:t>Click to edit Master title style</a:t>
            </a:r>
          </a:p>
        </p:txBody>
      </p:sp>
      <p:sp>
        <p:nvSpPr>
          <p:cNvPr id="4" name="Date Placeholder 3"/>
          <p:cNvSpPr>
            <a:spLocks noGrp="1"/>
          </p:cNvSpPr>
          <p:nvPr>
            <p:ph type="dt" sz="half" idx="10"/>
          </p:nvPr>
        </p:nvSpPr>
        <p:spPr>
          <a:xfrm>
            <a:off x="7072312" y="6248400"/>
            <a:ext cx="1690687" cy="365125"/>
          </a:xfrm>
        </p:spPr>
        <p:txBody>
          <a:bodyPr/>
          <a:lstStyle/>
          <a:p>
            <a:fld id="{24E6F4A1-E0A6-4E10-AC73-911BACD6F3EC}" type="datetime1">
              <a:rPr lang="en-SG" smtClean="0"/>
              <a:t>12/2/2022</a:t>
            </a:fld>
            <a:endParaRPr lang="en-US"/>
          </a:p>
        </p:txBody>
      </p:sp>
      <p:sp>
        <p:nvSpPr>
          <p:cNvPr id="5" name="Footer Placeholder 4"/>
          <p:cNvSpPr>
            <a:spLocks noGrp="1"/>
          </p:cNvSpPr>
          <p:nvPr>
            <p:ph type="ftr" sz="quarter" idx="11"/>
          </p:nvPr>
        </p:nvSpPr>
        <p:spPr>
          <a:xfrm>
            <a:off x="609600" y="6248206"/>
            <a:ext cx="6262688" cy="365125"/>
          </a:xfrm>
        </p:spPr>
        <p:txBody>
          <a:bodyPr/>
          <a:lstStyle/>
          <a:p>
            <a:r>
              <a:rPr lang="en-US" dirty="0"/>
              <a:t>School of ICT - CSF - CTG - Combining Symmetric-Asymmetric Key Cryptosystems-Hash Functions-Digital Signatures</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A8A7B60-335C-7A43-A6E1-0613DB7C421D}"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xfrm>
            <a:off x="7286624" y="6248400"/>
            <a:ext cx="1476375" cy="365125"/>
          </a:xfrm>
        </p:spPr>
        <p:txBody>
          <a:bodyPr/>
          <a:lstStyle/>
          <a:p>
            <a:fld id="{0FB177E6-18C7-43DF-9719-99F55B476109}" type="datetime1">
              <a:rPr lang="en-SG" smtClean="0"/>
              <a:t>12/2/2022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A8A7B60-335C-7A43-A6E1-0613DB7C421D}" type="slidenum">
              <a:rPr lang="en-US" smtClean="0"/>
              <a:t>‹#›</a:t>
            </a:fld>
            <a:endParaRPr lang="en-US"/>
          </a:p>
        </p:txBody>
      </p:sp>
      <p:sp>
        <p:nvSpPr>
          <p:cNvPr id="14" name="Footer Placeholder 13"/>
          <p:cNvSpPr>
            <a:spLocks noGrp="1"/>
          </p:cNvSpPr>
          <p:nvPr>
            <p:ph type="ftr" sz="quarter" idx="12"/>
          </p:nvPr>
        </p:nvSpPr>
        <p:spPr>
          <a:xfrm>
            <a:off x="609600" y="6248206"/>
            <a:ext cx="6076950" cy="365125"/>
          </a:xfrm>
        </p:spPr>
        <p:txBody>
          <a:bodyPr/>
          <a:lstStyle/>
          <a:p>
            <a:r>
              <a:rPr lang="en-US" dirty="0"/>
              <a:t>School of ICT - CSF - CTG - Combining Symmetric-Asymmetric Key Cryptosystems-Hash Functions-Digital Signatures</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6FC466C1-4713-4F69-8A98-F69FC5CE959D}" type="datetime1">
              <a:rPr lang="en-SG" smtClean="0"/>
              <a:t>12/2/2022</a:t>
            </a:fld>
            <a:endParaRPr lang="en-US"/>
          </a:p>
        </p:txBody>
      </p:sp>
      <p:sp>
        <p:nvSpPr>
          <p:cNvPr id="10" name="Slide Number Placeholder 9"/>
          <p:cNvSpPr>
            <a:spLocks noGrp="1"/>
          </p:cNvSpPr>
          <p:nvPr>
            <p:ph type="sldNum" sz="quarter" idx="16"/>
          </p:nvPr>
        </p:nvSpPr>
        <p:spPr/>
        <p:txBody>
          <a:bodyPr rtlCol="0"/>
          <a:lstStyle/>
          <a:p>
            <a:fld id="{0A8A7B60-335C-7A43-A6E1-0613DB7C421D}" type="slidenum">
              <a:rPr lang="en-US" smtClean="0"/>
              <a:t>‹#›</a:t>
            </a:fld>
            <a:endParaRPr lang="en-US"/>
          </a:p>
        </p:txBody>
      </p:sp>
      <p:sp>
        <p:nvSpPr>
          <p:cNvPr id="12" name="Footer Placeholder 11"/>
          <p:cNvSpPr>
            <a:spLocks noGrp="1"/>
          </p:cNvSpPr>
          <p:nvPr>
            <p:ph type="ftr" sz="quarter" idx="17"/>
          </p:nvPr>
        </p:nvSpPr>
        <p:spPr/>
        <p:txBody>
          <a:bodyPr rtlCol="0"/>
          <a:lstStyle/>
          <a:p>
            <a:r>
              <a:rPr lang="en-US" dirty="0"/>
              <a:t>School of ICT - CSF - CTG - Combining Symmetric-Asymmetric Key Cryptosystems-Hash Functions-Digital Signatures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a:xfrm>
            <a:off x="6972300" y="6248400"/>
            <a:ext cx="1790700" cy="365125"/>
          </a:xfrm>
        </p:spPr>
        <p:txBody>
          <a:bodyPr rtlCol="0"/>
          <a:lstStyle/>
          <a:p>
            <a:fld id="{7C1BE7D0-2AE0-4ED0-9E0E-272CC91FD216}" type="datetime1">
              <a:rPr lang="en-SG" smtClean="0"/>
              <a:t>12/2/2022</a:t>
            </a:fld>
            <a:endParaRPr lang="en-US"/>
          </a:p>
        </p:txBody>
      </p:sp>
      <p:sp>
        <p:nvSpPr>
          <p:cNvPr id="12" name="Slide Number Placeholder 11"/>
          <p:cNvSpPr>
            <a:spLocks noGrp="1"/>
          </p:cNvSpPr>
          <p:nvPr>
            <p:ph type="sldNum" sz="quarter" idx="16"/>
          </p:nvPr>
        </p:nvSpPr>
        <p:spPr/>
        <p:txBody>
          <a:bodyPr rtlCol="0"/>
          <a:lstStyle/>
          <a:p>
            <a:fld id="{0A8A7B60-335C-7A43-A6E1-0613DB7C421D}" type="slidenum">
              <a:rPr lang="en-US" smtClean="0"/>
              <a:t>‹#›</a:t>
            </a:fld>
            <a:endParaRPr lang="en-US"/>
          </a:p>
        </p:txBody>
      </p:sp>
      <p:sp>
        <p:nvSpPr>
          <p:cNvPr id="14" name="Footer Placeholder 13"/>
          <p:cNvSpPr>
            <a:spLocks noGrp="1"/>
          </p:cNvSpPr>
          <p:nvPr>
            <p:ph type="ftr" sz="quarter" idx="17"/>
          </p:nvPr>
        </p:nvSpPr>
        <p:spPr>
          <a:xfrm>
            <a:off x="609600" y="6248206"/>
            <a:ext cx="6191250" cy="365125"/>
          </a:xfrm>
        </p:spPr>
        <p:txBody>
          <a:bodyPr rtlCol="0"/>
          <a:lstStyle/>
          <a:p>
            <a:r>
              <a:rPr lang="en-US" dirty="0"/>
              <a:t>School of ICT - CSF - CTG - Combining Symmetric-Asymmetric Key Cryptosystems-Hash Functions-Digital Signatures</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a:xfrm>
            <a:off x="7000874" y="6248400"/>
            <a:ext cx="1762125" cy="365125"/>
          </a:xfrm>
        </p:spPr>
        <p:txBody>
          <a:bodyPr/>
          <a:lstStyle/>
          <a:p>
            <a:fld id="{50752BDF-0A6D-42C5-878C-4470D3B24BAE}" type="datetime1">
              <a:rPr lang="en-SG" smtClean="0"/>
              <a:t>12/2/2022</a:t>
            </a:fld>
            <a:endParaRPr lang="en-US"/>
          </a:p>
        </p:txBody>
      </p:sp>
      <p:sp>
        <p:nvSpPr>
          <p:cNvPr id="4" name="Footer Placeholder 3"/>
          <p:cNvSpPr>
            <a:spLocks noGrp="1"/>
          </p:cNvSpPr>
          <p:nvPr>
            <p:ph type="ftr" sz="quarter" idx="11"/>
          </p:nvPr>
        </p:nvSpPr>
        <p:spPr>
          <a:xfrm>
            <a:off x="609600" y="6248206"/>
            <a:ext cx="5976938" cy="365125"/>
          </a:xfrm>
        </p:spPr>
        <p:txBody>
          <a:bodyPr/>
          <a:lstStyle/>
          <a:p>
            <a:r>
              <a:rPr lang="en-US" dirty="0"/>
              <a:t>School of ICT - CSF - CTG - Combining Symmetric-Asymmetric Key Cryptosystems-Hash Functions-Digital Signatures</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A8A7B60-335C-7A43-A6E1-0613DB7C42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1104C-C9F7-47FE-9281-21D4FF4FB7F5}" type="datetime1">
              <a:rPr lang="en-SG" smtClean="0"/>
              <a:t>12/2/2022</a:t>
            </a:fld>
            <a:endParaRPr lang="en-US"/>
          </a:p>
        </p:txBody>
      </p:sp>
      <p:sp>
        <p:nvSpPr>
          <p:cNvPr id="3" name="Footer Placeholder 2"/>
          <p:cNvSpPr>
            <a:spLocks noGrp="1"/>
          </p:cNvSpPr>
          <p:nvPr>
            <p:ph type="ftr" sz="quarter" idx="11"/>
          </p:nvPr>
        </p:nvSpPr>
        <p:spPr/>
        <p:txBody>
          <a:bodyPr/>
          <a:lstStyle/>
          <a:p>
            <a:r>
              <a:rPr lang="en-US" dirty="0"/>
              <a:t>School of ICT - CSF - CTG - Combining Symmetric-Asymmetric Key Cryptosystems-Hash Functions-Digital Signatures</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A8A7B60-335C-7A43-A6E1-0613DB7C42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F262DBAA-D108-4752-AF63-16651B3EF92B}" type="datetime1">
              <a:rPr lang="en-SG" smtClean="0"/>
              <a:t>12/2/2022</a:t>
            </a:fld>
            <a:endParaRPr lang="en-US"/>
          </a:p>
        </p:txBody>
      </p:sp>
      <p:sp>
        <p:nvSpPr>
          <p:cNvPr id="6" name="Footer Placeholder 5"/>
          <p:cNvSpPr>
            <a:spLocks noGrp="1"/>
          </p:cNvSpPr>
          <p:nvPr>
            <p:ph type="ftr" sz="quarter" idx="11"/>
          </p:nvPr>
        </p:nvSpPr>
        <p:spPr/>
        <p:txBody>
          <a:bodyPr/>
          <a:lstStyle/>
          <a:p>
            <a:r>
              <a:rPr lang="en-US" dirty="0"/>
              <a:t>School of ICT - CSF - CTG - Combining Symmetric-Asymmetric Key Cryptosystems-Hash Functions-Digital Signatures</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A8A7B60-335C-7A43-A6E1-0613DB7C421D}"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0E4ADE4-D7FA-4D43-8413-9241F509044F}" type="datetime1">
              <a:rPr lang="en-SG" smtClean="0"/>
              <a:t>12/2/2022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A8A7B60-335C-7A43-A6E1-0613DB7C421D}"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dirty="0"/>
              <a:t>School of ICT - CSF - CTG - Combining Symmetric-Asymmetric Key Cryptosystems-Hash Functions-Digital Signatures</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80B67B9-82D8-47AF-88F3-19515B459BFE}" type="datetime1">
              <a:rPr lang="en-SG" smtClean="0"/>
              <a:t>12/2/2022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dirty="0"/>
              <a:t>School of ICT - CSF - CTG - Combining Symmetric-Asymmetric Key Cryptosystems-Hash Functions-Digital Signatures</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A8A7B60-335C-7A43-A6E1-0613DB7C421D}" type="slidenum">
              <a:rPr lang="en-US" smtClean="0"/>
              <a:t>‹#›</a:t>
            </a:fld>
            <a:endParaRPr lang="en-US"/>
          </a:p>
        </p:txBody>
      </p:sp>
      <p:sp>
        <p:nvSpPr>
          <p:cNvPr id="2" name="MSIPCMContentMarking" descr="{&quot;HashCode&quot;:-1818968269,&quot;Placement&quot;:&quot;Header&quot;}"/>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ts val="0"/>
              </a:spcBef>
              <a:spcAft>
                <a:spcPts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www.fileformat.info/tool/hash.ht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r>
              <a:rPr lang="en-US" sz="2200" dirty="0"/>
              <a:t>Diploma in Cybersecurity and Digital Forensics (Dip in CSF)</a:t>
            </a:r>
          </a:p>
          <a:p>
            <a:r>
              <a:rPr lang="en-US" sz="2200" dirty="0"/>
              <a:t>Academic Year (AY) `21/`22 – Semester 2</a:t>
            </a:r>
          </a:p>
        </p:txBody>
      </p:sp>
      <p:sp>
        <p:nvSpPr>
          <p:cNvPr id="4" name="Title 3"/>
          <p:cNvSpPr>
            <a:spLocks noGrp="1"/>
          </p:cNvSpPr>
          <p:nvPr>
            <p:ph type="title"/>
          </p:nvPr>
        </p:nvSpPr>
        <p:spPr/>
        <p:txBody>
          <a:bodyPr/>
          <a:lstStyle/>
          <a:p>
            <a:r>
              <a:rPr lang="en-US" dirty="0"/>
              <a:t>CRYPTOGRAPHY (CTG)</a:t>
            </a:r>
          </a:p>
        </p:txBody>
      </p:sp>
      <p:pic>
        <p:nvPicPr>
          <p:cNvPr id="6" name="Picture 5"/>
          <p:cNvPicPr>
            <a:picLocks noChangeAspect="1"/>
          </p:cNvPicPr>
          <p:nvPr/>
        </p:nvPicPr>
        <p:blipFill>
          <a:blip r:embed="rId2"/>
          <a:stretch>
            <a:fillRect/>
          </a:stretch>
        </p:blipFill>
        <p:spPr>
          <a:xfrm>
            <a:off x="4420312" y="206017"/>
            <a:ext cx="4368800" cy="990600"/>
          </a:xfrm>
          <a:prstGeom prst="rect">
            <a:avLst/>
          </a:prstGeom>
        </p:spPr>
      </p:pic>
      <p:pic>
        <p:nvPicPr>
          <p:cNvPr id="7" name="Picture 6" descr="ICT-logo-Color.jpg"/>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329950" y="206017"/>
            <a:ext cx="1905000" cy="977900"/>
          </a:xfrm>
          <a:prstGeom prst="rect">
            <a:avLst/>
          </a:prstGeom>
        </p:spPr>
      </p:pic>
      <p:sp>
        <p:nvSpPr>
          <p:cNvPr id="8" name="Rectangle 7"/>
          <p:cNvSpPr/>
          <p:nvPr/>
        </p:nvSpPr>
        <p:spPr>
          <a:xfrm>
            <a:off x="1371600" y="3984983"/>
            <a:ext cx="7772400" cy="99060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7"/>
          <p:cNvSpPr txBox="1">
            <a:spLocks/>
          </p:cNvSpPr>
          <p:nvPr/>
        </p:nvSpPr>
        <p:spPr>
          <a:xfrm>
            <a:off x="1371600" y="3984982"/>
            <a:ext cx="7467600" cy="990601"/>
          </a:xfrm>
          <a:prstGeom prst="rect">
            <a:avLst/>
          </a:prstGeom>
        </p:spPr>
        <p:txBody>
          <a:bodyPr vert="horz" anchor="ctr">
            <a:normAutofit/>
          </a:bodyPr>
          <a:lstStyle>
            <a:lvl1pPr algn="l" rtl="0" eaLnBrk="1" latinLnBrk="0" hangingPunct="1">
              <a:spcBef>
                <a:spcPct val="0"/>
              </a:spcBef>
              <a:buNone/>
              <a:defRPr kumimoji="0" sz="4400" b="0" kern="1200" cap="all" baseline="0">
                <a:solidFill>
                  <a:srgbClr val="FFFFFF"/>
                </a:solidFill>
                <a:latin typeface="+mj-lt"/>
                <a:ea typeface="+mj-ea"/>
                <a:cs typeface="+mj-cs"/>
              </a:defRPr>
            </a:lvl1pPr>
          </a:lstStyle>
          <a:p>
            <a:r>
              <a:rPr lang="en-US" dirty="0"/>
              <a:t>Week 4.2</a:t>
            </a:r>
          </a:p>
        </p:txBody>
      </p:sp>
      <p:sp>
        <p:nvSpPr>
          <p:cNvPr id="10" name="Rectangle 9"/>
          <p:cNvSpPr/>
          <p:nvPr/>
        </p:nvSpPr>
        <p:spPr>
          <a:xfrm>
            <a:off x="1371600" y="5127984"/>
            <a:ext cx="7772400" cy="9906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7"/>
          <p:cNvSpPr txBox="1">
            <a:spLocks/>
          </p:cNvSpPr>
          <p:nvPr/>
        </p:nvSpPr>
        <p:spPr>
          <a:xfrm>
            <a:off x="1371600" y="5127983"/>
            <a:ext cx="7467600" cy="990601"/>
          </a:xfrm>
          <a:prstGeom prst="rect">
            <a:avLst/>
          </a:prstGeom>
        </p:spPr>
        <p:txBody>
          <a:bodyPr vert="horz" anchor="ctr">
            <a:noAutofit/>
          </a:bodyPr>
          <a:lstStyle>
            <a:lvl1pPr algn="l" rtl="0" eaLnBrk="1" latinLnBrk="0" hangingPunct="1">
              <a:spcBef>
                <a:spcPct val="0"/>
              </a:spcBef>
              <a:buNone/>
              <a:defRPr kumimoji="0" sz="4400" b="0" kern="1200" cap="all" baseline="0">
                <a:solidFill>
                  <a:srgbClr val="FFFFFF"/>
                </a:solidFill>
                <a:latin typeface="+mj-lt"/>
                <a:ea typeface="+mj-ea"/>
                <a:cs typeface="+mj-cs"/>
              </a:defRPr>
            </a:lvl1pPr>
          </a:lstStyle>
          <a:p>
            <a:r>
              <a:rPr lang="en-US" sz="1800" dirty="0"/>
              <a:t>Combining Symmetric - Asymmetric Key cryptosystems</a:t>
            </a:r>
          </a:p>
          <a:p>
            <a:r>
              <a:rPr lang="en-US" sz="1800" dirty="0"/>
              <a:t>Cryptographic hash functions</a:t>
            </a:r>
          </a:p>
          <a:p>
            <a:r>
              <a:rPr lang="en-US" sz="1800" dirty="0"/>
              <a:t>Digital signatures</a:t>
            </a:r>
          </a:p>
        </p:txBody>
      </p:sp>
      <p:sp>
        <p:nvSpPr>
          <p:cNvPr id="13" name="TextBox 12"/>
          <p:cNvSpPr txBox="1"/>
          <p:nvPr/>
        </p:nvSpPr>
        <p:spPr>
          <a:xfrm>
            <a:off x="6316002" y="6484078"/>
            <a:ext cx="2827998" cy="369332"/>
          </a:xfrm>
          <a:prstGeom prst="rect">
            <a:avLst/>
          </a:prstGeom>
          <a:noFill/>
        </p:spPr>
        <p:txBody>
          <a:bodyPr wrap="square" rtlCol="0">
            <a:spAutoFit/>
          </a:bodyPr>
          <a:lstStyle/>
          <a:p>
            <a:r>
              <a:rPr lang="en-US" dirty="0"/>
              <a:t>Last Updated: 15/10/2021</a:t>
            </a:r>
          </a:p>
        </p:txBody>
      </p:sp>
      <p:sp>
        <p:nvSpPr>
          <p:cNvPr id="3" name="Slide Number Placeholder 2"/>
          <p:cNvSpPr>
            <a:spLocks noGrp="1"/>
          </p:cNvSpPr>
          <p:nvPr>
            <p:ph type="sldNum" sz="quarter" idx="11"/>
          </p:nvPr>
        </p:nvSpPr>
        <p:spPr/>
        <p:txBody>
          <a:bodyPr/>
          <a:lstStyle/>
          <a:p>
            <a:fld id="{0A8A7B60-335C-7A43-A6E1-0613DB7C421D}" type="slidenum">
              <a:rPr lang="en-US" smtClean="0"/>
              <a:t>1</a:t>
            </a:fld>
            <a:endParaRPr lang="en-US"/>
          </a:p>
        </p:txBody>
      </p:sp>
    </p:spTree>
    <p:extLst>
      <p:ext uri="{BB962C8B-B14F-4D97-AF65-F5344CB8AC3E}">
        <p14:creationId xmlns:p14="http://schemas.microsoft.com/office/powerpoint/2010/main" val="3587179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ctr">
            <a:noAutofit/>
          </a:bodyPr>
          <a:lstStyle/>
          <a:p>
            <a:r>
              <a:rPr lang="en-US" sz="2800" dirty="0"/>
              <a:t>Limitations of Asymmetric Key Cryptosystems</a:t>
            </a:r>
          </a:p>
        </p:txBody>
      </p:sp>
      <p:sp>
        <p:nvSpPr>
          <p:cNvPr id="3" name="Footer Placeholder 2"/>
          <p:cNvSpPr>
            <a:spLocks noGrp="1"/>
          </p:cNvSpPr>
          <p:nvPr>
            <p:ph type="ftr" sz="quarter" idx="11"/>
          </p:nvPr>
        </p:nvSpPr>
        <p:spPr/>
        <p:txBody>
          <a:bodyPr/>
          <a:lstStyle/>
          <a:p>
            <a:r>
              <a:rPr lang="en-US" dirty="0"/>
              <a:t>School of ICT - CSF - CTG - Combining Symmetric-Asymmetric Key Cryptosystems-Hash Functions-Digital Signatures</a:t>
            </a:r>
          </a:p>
        </p:txBody>
      </p:sp>
      <p:sp>
        <p:nvSpPr>
          <p:cNvPr id="4" name="Slide Number Placeholder 3"/>
          <p:cNvSpPr>
            <a:spLocks noGrp="1"/>
          </p:cNvSpPr>
          <p:nvPr>
            <p:ph type="sldNum" sz="quarter" idx="12"/>
          </p:nvPr>
        </p:nvSpPr>
        <p:spPr/>
        <p:txBody>
          <a:bodyPr>
            <a:normAutofit fontScale="85000" lnSpcReduction="20000"/>
          </a:bodyPr>
          <a:lstStyle/>
          <a:p>
            <a:fld id="{0A8A7B60-335C-7A43-A6E1-0613DB7C421D}" type="slidenum">
              <a:rPr lang="en-US" smtClean="0"/>
              <a:t>10</a:t>
            </a:fld>
            <a:endParaRPr lang="en-US"/>
          </a:p>
        </p:txBody>
      </p:sp>
      <p:sp>
        <p:nvSpPr>
          <p:cNvPr id="5" name="Content Placeholder 4"/>
          <p:cNvSpPr>
            <a:spLocks noGrp="1"/>
          </p:cNvSpPr>
          <p:nvPr>
            <p:ph sz="quarter" idx="1"/>
          </p:nvPr>
        </p:nvSpPr>
        <p:spPr/>
        <p:txBody>
          <a:bodyPr>
            <a:normAutofit fontScale="92500" lnSpcReduction="10000"/>
          </a:bodyPr>
          <a:lstStyle/>
          <a:p>
            <a:r>
              <a:rPr lang="en-US" dirty="0"/>
              <a:t>Asymmetric Key Cryptosystems are incredibly slow. </a:t>
            </a:r>
          </a:p>
          <a:p>
            <a:r>
              <a:rPr lang="en-US" dirty="0"/>
              <a:t>They are not designed as a full-speed data transport cipher.</a:t>
            </a:r>
          </a:p>
          <a:p>
            <a:r>
              <a:rPr lang="en-US" dirty="0"/>
              <a:t>Therefore we can only encrypt "messages" of limited size</a:t>
            </a:r>
          </a:p>
          <a:p>
            <a:pPr lvl="2"/>
            <a:r>
              <a:rPr lang="en-US" dirty="0"/>
              <a:t>Foe example: encrypt data as large as the RSA key length.</a:t>
            </a:r>
          </a:p>
          <a:p>
            <a:pPr lvl="3"/>
            <a:r>
              <a:rPr lang="en-US" dirty="0"/>
              <a:t>For a 2048 bit RSA key, you can only encrypt messages up to 1960 bits (245 bytes) long</a:t>
            </a:r>
          </a:p>
          <a:p>
            <a:pPr lvl="1"/>
            <a:r>
              <a:rPr lang="en-US" dirty="0"/>
              <a:t>So how to achieve authentication, non-repudiation, and confidentiality if we want to send a large file/message (e.g., 1 MB sized file)? </a:t>
            </a:r>
          </a:p>
        </p:txBody>
      </p:sp>
      <p:graphicFrame>
        <p:nvGraphicFramePr>
          <p:cNvPr id="6" name="Content Placeholder 7"/>
          <p:cNvGraphicFramePr>
            <a:graphicFrameLocks/>
          </p:cNvGraphicFramePr>
          <p:nvPr>
            <p:extLst>
              <p:ext uri="{D42A27DB-BD31-4B8C-83A1-F6EECF244321}">
                <p14:modId xmlns:p14="http://schemas.microsoft.com/office/powerpoint/2010/main" val="560364933"/>
              </p:ext>
            </p:extLst>
          </p:nvPr>
        </p:nvGraphicFramePr>
        <p:xfrm>
          <a:off x="597095" y="78400"/>
          <a:ext cx="8339176" cy="370840"/>
        </p:xfrm>
        <a:graphic>
          <a:graphicData uri="http://schemas.openxmlformats.org/drawingml/2006/table">
            <a:tbl>
              <a:tblPr firstRow="1" bandRow="1">
                <a:tableStyleId>{21E4AEA4-8DFA-4A89-87EB-49C32662AFE0}</a:tableStyleId>
              </a:tblPr>
              <a:tblGrid>
                <a:gridCol w="8339176">
                  <a:extLst>
                    <a:ext uri="{9D8B030D-6E8A-4147-A177-3AD203B41FA5}">
                      <a16:colId xmlns:a16="http://schemas.microsoft.com/office/drawing/2014/main" val="20000"/>
                    </a:ext>
                  </a:extLst>
                </a:gridCol>
              </a:tblGrid>
              <a:tr h="370840">
                <a:tc>
                  <a:txBody>
                    <a:bodyPr/>
                    <a:lstStyle/>
                    <a:p>
                      <a:r>
                        <a:rPr lang="en-US" dirty="0"/>
                        <a:t>Knowledge Component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05178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US"/>
          </a:p>
        </p:txBody>
      </p:sp>
      <p:sp>
        <p:nvSpPr>
          <p:cNvPr id="6" name="Title 5"/>
          <p:cNvSpPr>
            <a:spLocks noGrp="1"/>
          </p:cNvSpPr>
          <p:nvPr>
            <p:ph type="title"/>
          </p:nvPr>
        </p:nvSpPr>
        <p:spPr/>
        <p:txBody>
          <a:bodyPr>
            <a:noAutofit/>
          </a:bodyPr>
          <a:lstStyle/>
          <a:p>
            <a:r>
              <a:rPr lang="en-US" sz="3200" dirty="0"/>
              <a:t>Combining Symmetric and Asymmetric Key Cryptosystems</a:t>
            </a:r>
          </a:p>
        </p:txBody>
      </p:sp>
      <p:sp>
        <p:nvSpPr>
          <p:cNvPr id="4" name="Slide Number Placeholder 3"/>
          <p:cNvSpPr>
            <a:spLocks noGrp="1"/>
          </p:cNvSpPr>
          <p:nvPr>
            <p:ph type="sldNum" sz="quarter" idx="11"/>
          </p:nvPr>
        </p:nvSpPr>
        <p:spPr/>
        <p:txBody>
          <a:bodyPr>
            <a:normAutofit/>
          </a:bodyPr>
          <a:lstStyle/>
          <a:p>
            <a:fld id="{0A8A7B60-335C-7A43-A6E1-0613DB7C421D}" type="slidenum">
              <a:rPr lang="en-US" smtClean="0"/>
              <a:t>11</a:t>
            </a:fld>
            <a:endParaRPr lang="en-US"/>
          </a:p>
        </p:txBody>
      </p:sp>
      <p:sp>
        <p:nvSpPr>
          <p:cNvPr id="3" name="Footer Placeholder 2"/>
          <p:cNvSpPr>
            <a:spLocks noGrp="1"/>
          </p:cNvSpPr>
          <p:nvPr>
            <p:ph type="ftr" sz="quarter" idx="12"/>
          </p:nvPr>
        </p:nvSpPr>
        <p:spPr/>
        <p:txBody>
          <a:bodyPr/>
          <a:lstStyle/>
          <a:p>
            <a:r>
              <a:rPr lang="en-US" dirty="0"/>
              <a:t>School of ICT - CSF - CTG - Combining Symmetric-Asymmetric Key Cryptosystems-Hash Functions-Digital Signatures</a:t>
            </a:r>
          </a:p>
        </p:txBody>
      </p:sp>
    </p:spTree>
    <p:extLst>
      <p:ext uri="{BB962C8B-B14F-4D97-AF65-F5344CB8AC3E}">
        <p14:creationId xmlns:p14="http://schemas.microsoft.com/office/powerpoint/2010/main" val="1732693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7192"/>
            <a:ext cx="8153400" cy="990600"/>
          </a:xfrm>
        </p:spPr>
        <p:txBody>
          <a:bodyPr>
            <a:noAutofit/>
          </a:bodyPr>
          <a:lstStyle/>
          <a:p>
            <a:r>
              <a:rPr lang="en-US" sz="2800" dirty="0"/>
              <a:t>Draw a figure: Combine SKE &amp; ASKE – Confidentiality, Secure Key Transfer </a:t>
            </a:r>
          </a:p>
        </p:txBody>
      </p:sp>
      <p:sp>
        <p:nvSpPr>
          <p:cNvPr id="4" name="Slide Number Placeholder 3"/>
          <p:cNvSpPr>
            <a:spLocks noGrp="1"/>
          </p:cNvSpPr>
          <p:nvPr>
            <p:ph type="sldNum" sz="quarter" idx="12"/>
          </p:nvPr>
        </p:nvSpPr>
        <p:spPr/>
        <p:txBody>
          <a:bodyPr>
            <a:normAutofit fontScale="85000" lnSpcReduction="20000"/>
          </a:bodyPr>
          <a:lstStyle/>
          <a:p>
            <a:fld id="{0A8A7B60-335C-7A43-A6E1-0613DB7C421D}" type="slidenum">
              <a:rPr lang="en-US" smtClean="0"/>
              <a:t>12</a:t>
            </a:fld>
            <a:endParaRPr lang="en-US"/>
          </a:p>
        </p:txBody>
      </p:sp>
      <p:sp>
        <p:nvSpPr>
          <p:cNvPr id="5" name="Content Placeholder 4"/>
          <p:cNvSpPr>
            <a:spLocks noGrp="1"/>
          </p:cNvSpPr>
          <p:nvPr>
            <p:ph sz="quarter" idx="1"/>
          </p:nvPr>
        </p:nvSpPr>
        <p:spPr/>
        <p:txBody>
          <a:bodyPr/>
          <a:lstStyle/>
          <a:p>
            <a:r>
              <a:rPr lang="en-US" dirty="0"/>
              <a:t>A </a:t>
            </a:r>
            <a:r>
              <a:rPr lang="en-US" u="sng" dirty="0"/>
              <a:t>large Message </a:t>
            </a:r>
            <a:r>
              <a:rPr lang="en-US" dirty="0"/>
              <a:t>from Sender to Receiver, must satisfy confidentiality and secure key transfer</a:t>
            </a:r>
          </a:p>
        </p:txBody>
      </p:sp>
      <p:sp>
        <p:nvSpPr>
          <p:cNvPr id="3" name="Footer Placeholder 2"/>
          <p:cNvSpPr>
            <a:spLocks noGrp="1"/>
          </p:cNvSpPr>
          <p:nvPr>
            <p:ph type="ftr" sz="quarter" idx="11"/>
          </p:nvPr>
        </p:nvSpPr>
        <p:spPr/>
        <p:txBody>
          <a:bodyPr/>
          <a:lstStyle/>
          <a:p>
            <a:r>
              <a:rPr lang="en-US" dirty="0"/>
              <a:t>School of ICT - CSF - CTG - Combining Symmetric-Asymmetric Key Cryptosystems-Hash Functions-Digital Signatures</a:t>
            </a:r>
          </a:p>
        </p:txBody>
      </p:sp>
      <p:graphicFrame>
        <p:nvGraphicFramePr>
          <p:cNvPr id="6" name="Content Placeholder 7"/>
          <p:cNvGraphicFramePr>
            <a:graphicFrameLocks/>
          </p:cNvGraphicFramePr>
          <p:nvPr>
            <p:extLst>
              <p:ext uri="{D42A27DB-BD31-4B8C-83A1-F6EECF244321}">
                <p14:modId xmlns:p14="http://schemas.microsoft.com/office/powerpoint/2010/main" val="189212825"/>
              </p:ext>
            </p:extLst>
          </p:nvPr>
        </p:nvGraphicFramePr>
        <p:xfrm>
          <a:off x="597095" y="78400"/>
          <a:ext cx="8339176" cy="370840"/>
        </p:xfrm>
        <a:graphic>
          <a:graphicData uri="http://schemas.openxmlformats.org/drawingml/2006/table">
            <a:tbl>
              <a:tblPr firstRow="1" bandRow="1">
                <a:tableStyleId>{21E4AEA4-8DFA-4A89-87EB-49C32662AFE0}</a:tableStyleId>
              </a:tblPr>
              <a:tblGrid>
                <a:gridCol w="8339176">
                  <a:extLst>
                    <a:ext uri="{9D8B030D-6E8A-4147-A177-3AD203B41FA5}">
                      <a16:colId xmlns:a16="http://schemas.microsoft.com/office/drawing/2014/main" val="20000"/>
                    </a:ext>
                  </a:extLst>
                </a:gridCol>
              </a:tblGrid>
              <a:tr h="370840">
                <a:tc>
                  <a:txBody>
                    <a:bodyPr/>
                    <a:lstStyle/>
                    <a:p>
                      <a:r>
                        <a:rPr lang="en-US" dirty="0"/>
                        <a:t>Thinking &amp;</a:t>
                      </a:r>
                      <a:r>
                        <a:rPr lang="en-US" baseline="0" dirty="0"/>
                        <a:t> Activity</a:t>
                      </a:r>
                      <a:r>
                        <a:rPr lang="en-US" dirty="0"/>
                        <a:t> Component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93852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095" y="217005"/>
            <a:ext cx="8153400" cy="990600"/>
          </a:xfrm>
        </p:spPr>
        <p:txBody>
          <a:bodyPr/>
          <a:lstStyle/>
          <a:p>
            <a:pPr eaLnBrk="1" hangingPunct="1">
              <a:defRPr/>
            </a:pPr>
            <a:r>
              <a:rPr lang="en-US" dirty="0">
                <a:ea typeface="+mj-ea"/>
                <a:cs typeface="+mj-cs"/>
              </a:rPr>
              <a:t>Symmetric vs. Asymmetric</a:t>
            </a:r>
          </a:p>
        </p:txBody>
      </p:sp>
      <p:sp>
        <p:nvSpPr>
          <p:cNvPr id="4" name="Rectangle 3"/>
          <p:cNvSpPr/>
          <p:nvPr/>
        </p:nvSpPr>
        <p:spPr>
          <a:xfrm>
            <a:off x="0" y="1061098"/>
            <a:ext cx="9144000" cy="7423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2703826"/>
              </p:ext>
            </p:extLst>
          </p:nvPr>
        </p:nvGraphicFramePr>
        <p:xfrm>
          <a:off x="379705" y="1185524"/>
          <a:ext cx="8068300" cy="5578881"/>
        </p:xfrm>
        <a:graphic>
          <a:graphicData uri="http://schemas.openxmlformats.org/drawingml/2006/table">
            <a:tbl>
              <a:tblPr firstRow="1" bandRow="1">
                <a:tableStyleId>{5940675A-B579-460E-94D1-54222C63F5DA}</a:tableStyleId>
              </a:tblPr>
              <a:tblGrid>
                <a:gridCol w="4034150">
                  <a:extLst>
                    <a:ext uri="{9D8B030D-6E8A-4147-A177-3AD203B41FA5}">
                      <a16:colId xmlns:a16="http://schemas.microsoft.com/office/drawing/2014/main" val="20000"/>
                    </a:ext>
                  </a:extLst>
                </a:gridCol>
                <a:gridCol w="4034150">
                  <a:extLst>
                    <a:ext uri="{9D8B030D-6E8A-4147-A177-3AD203B41FA5}">
                      <a16:colId xmlns:a16="http://schemas.microsoft.com/office/drawing/2014/main" val="20001"/>
                    </a:ext>
                  </a:extLst>
                </a:gridCol>
              </a:tblGrid>
              <a:tr h="1089357">
                <a:tc>
                  <a:txBody>
                    <a:bodyPr/>
                    <a:lstStyle/>
                    <a:p>
                      <a:pPr marL="0" marR="0">
                        <a:lnSpc>
                          <a:spcPct val="115000"/>
                        </a:lnSpc>
                        <a:spcBef>
                          <a:spcPts val="0"/>
                        </a:spcBef>
                        <a:spcAft>
                          <a:spcPts val="1000"/>
                        </a:spcAft>
                      </a:pPr>
                      <a:r>
                        <a:rPr lang="en-US" sz="1600" dirty="0">
                          <a:effectLst/>
                        </a:rPr>
                        <a:t>Uses a secret key to encrypt and to decrypt messages.</a:t>
                      </a:r>
                      <a:endParaRPr lang="en-US" sz="1600" dirty="0">
                        <a:effectLst/>
                        <a:latin typeface="Calibri"/>
                        <a:ea typeface="SimSun"/>
                        <a:cs typeface="Times New Roman"/>
                      </a:endParaRPr>
                    </a:p>
                  </a:txBody>
                  <a:tcPr marL="68591" marR="68591" marT="0" marB="0"/>
                </a:tc>
                <a:tc>
                  <a:txBody>
                    <a:bodyPr/>
                    <a:lstStyle/>
                    <a:p>
                      <a:pPr marL="0" marR="0">
                        <a:lnSpc>
                          <a:spcPct val="115000"/>
                        </a:lnSpc>
                        <a:spcBef>
                          <a:spcPts val="0"/>
                        </a:spcBef>
                        <a:spcAft>
                          <a:spcPts val="1000"/>
                        </a:spcAft>
                      </a:pPr>
                      <a:r>
                        <a:rPr lang="en-US" sz="1600" dirty="0">
                          <a:effectLst/>
                        </a:rPr>
                        <a:t>Uses two keys, one by the sender and one by the receiver to encrypt and to decrypt messages respectively. The two keys are mathematically related.</a:t>
                      </a:r>
                      <a:endParaRPr lang="en-US" sz="1600" dirty="0">
                        <a:effectLst/>
                        <a:latin typeface="Calibri"/>
                        <a:ea typeface="SimSun"/>
                        <a:cs typeface="Times New Roman"/>
                      </a:endParaRPr>
                    </a:p>
                  </a:txBody>
                  <a:tcPr marL="68591" marR="68591" marT="0" marB="0"/>
                </a:tc>
                <a:extLst>
                  <a:ext uri="{0D108BD9-81ED-4DB2-BD59-A6C34878D82A}">
                    <a16:rowId xmlns:a16="http://schemas.microsoft.com/office/drawing/2014/main" val="10000"/>
                  </a:ext>
                </a:extLst>
              </a:tr>
              <a:tr h="1412363">
                <a:tc>
                  <a:txBody>
                    <a:bodyPr/>
                    <a:lstStyle/>
                    <a:p>
                      <a:pPr marL="0" marR="0">
                        <a:lnSpc>
                          <a:spcPct val="115000"/>
                        </a:lnSpc>
                        <a:spcBef>
                          <a:spcPts val="0"/>
                        </a:spcBef>
                        <a:spcAft>
                          <a:spcPts val="1000"/>
                        </a:spcAft>
                      </a:pPr>
                      <a:r>
                        <a:rPr lang="en-US" sz="1600" dirty="0">
                          <a:effectLst/>
                        </a:rPr>
                        <a:t>The secret key cannot be made public and known only to the sender and receiver.</a:t>
                      </a:r>
                    </a:p>
                    <a:p>
                      <a:pPr marL="0" marR="0">
                        <a:lnSpc>
                          <a:spcPct val="115000"/>
                        </a:lnSpc>
                        <a:spcBef>
                          <a:spcPts val="0"/>
                        </a:spcBef>
                        <a:spcAft>
                          <a:spcPts val="1000"/>
                        </a:spcAft>
                      </a:pPr>
                      <a:r>
                        <a:rPr lang="en-US" sz="1600" dirty="0">
                          <a:effectLst/>
                        </a:rPr>
                        <a:t> </a:t>
                      </a:r>
                    </a:p>
                    <a:p>
                      <a:pPr marL="0" marR="0">
                        <a:lnSpc>
                          <a:spcPct val="115000"/>
                        </a:lnSpc>
                        <a:spcBef>
                          <a:spcPts val="0"/>
                        </a:spcBef>
                        <a:spcAft>
                          <a:spcPts val="1000"/>
                        </a:spcAft>
                      </a:pPr>
                      <a:r>
                        <a:rPr lang="en-US" sz="1600" dirty="0">
                          <a:effectLst/>
                        </a:rPr>
                        <a:t> </a:t>
                      </a:r>
                      <a:endParaRPr lang="en-US" sz="1600" dirty="0">
                        <a:effectLst/>
                        <a:latin typeface="Calibri"/>
                        <a:ea typeface="SimSun"/>
                        <a:cs typeface="Times New Roman"/>
                      </a:endParaRPr>
                    </a:p>
                  </a:txBody>
                  <a:tcPr marL="68591" marR="68591" marT="0" marB="0"/>
                </a:tc>
                <a:tc>
                  <a:txBody>
                    <a:bodyPr/>
                    <a:lstStyle/>
                    <a:p>
                      <a:pPr marL="0" marR="0">
                        <a:lnSpc>
                          <a:spcPct val="115000"/>
                        </a:lnSpc>
                        <a:spcBef>
                          <a:spcPts val="0"/>
                        </a:spcBef>
                        <a:spcAft>
                          <a:spcPts val="1000"/>
                        </a:spcAft>
                      </a:pPr>
                      <a:r>
                        <a:rPr lang="en-US" sz="1600" dirty="0">
                          <a:effectLst/>
                        </a:rPr>
                        <a:t>One of the keys, i.e. the public key can be made known to all parties concerned. While the sender keeps the other key, i.e. private key.</a:t>
                      </a:r>
                    </a:p>
                    <a:p>
                      <a:pPr marL="0" marR="0">
                        <a:lnSpc>
                          <a:spcPct val="115000"/>
                        </a:lnSpc>
                        <a:spcBef>
                          <a:spcPts val="0"/>
                        </a:spcBef>
                        <a:spcAft>
                          <a:spcPts val="1000"/>
                        </a:spcAft>
                      </a:pPr>
                      <a:r>
                        <a:rPr lang="en-US" sz="1600" dirty="0">
                          <a:effectLst/>
                        </a:rPr>
                        <a:t> </a:t>
                      </a:r>
                      <a:endParaRPr lang="en-US" sz="1600" dirty="0">
                        <a:effectLst/>
                        <a:latin typeface="Calibri"/>
                        <a:ea typeface="SimSun"/>
                        <a:cs typeface="Times New Roman"/>
                      </a:endParaRPr>
                    </a:p>
                  </a:txBody>
                  <a:tcPr marL="68591" marR="68591" marT="0" marB="0"/>
                </a:tc>
                <a:extLst>
                  <a:ext uri="{0D108BD9-81ED-4DB2-BD59-A6C34878D82A}">
                    <a16:rowId xmlns:a16="http://schemas.microsoft.com/office/drawing/2014/main" val="10001"/>
                  </a:ext>
                </a:extLst>
              </a:tr>
              <a:tr h="784272">
                <a:tc>
                  <a:txBody>
                    <a:bodyPr/>
                    <a:lstStyle/>
                    <a:p>
                      <a:pPr marL="0" marR="0">
                        <a:lnSpc>
                          <a:spcPct val="115000"/>
                        </a:lnSpc>
                        <a:spcBef>
                          <a:spcPts val="0"/>
                        </a:spcBef>
                        <a:spcAft>
                          <a:spcPts val="1000"/>
                        </a:spcAft>
                      </a:pPr>
                      <a:r>
                        <a:rPr lang="en-GB" sz="1600">
                          <a:effectLst/>
                        </a:rPr>
                        <a:t>Need a secure channel to distribute the key.</a:t>
                      </a:r>
                      <a:endParaRPr lang="en-US" sz="1600">
                        <a:effectLst/>
                        <a:latin typeface="Calibri"/>
                        <a:ea typeface="SimSun"/>
                        <a:cs typeface="Times New Roman"/>
                      </a:endParaRPr>
                    </a:p>
                  </a:txBody>
                  <a:tcPr marL="68591" marR="68591" marT="0" marB="0"/>
                </a:tc>
                <a:tc>
                  <a:txBody>
                    <a:bodyPr/>
                    <a:lstStyle/>
                    <a:p>
                      <a:pPr marL="0" marR="0">
                        <a:lnSpc>
                          <a:spcPct val="115000"/>
                        </a:lnSpc>
                        <a:spcBef>
                          <a:spcPts val="0"/>
                        </a:spcBef>
                        <a:spcAft>
                          <a:spcPts val="1000"/>
                        </a:spcAft>
                      </a:pPr>
                      <a:r>
                        <a:rPr lang="en-GB" sz="1600" dirty="0">
                          <a:effectLst/>
                        </a:rPr>
                        <a:t>Allows public keys to be exchanged out in the open over insecure communication channels.</a:t>
                      </a:r>
                      <a:endParaRPr lang="en-US" sz="1600" dirty="0">
                        <a:effectLst/>
                        <a:latin typeface="Calibri"/>
                        <a:ea typeface="SimSun"/>
                        <a:cs typeface="Times New Roman"/>
                      </a:endParaRPr>
                    </a:p>
                  </a:txBody>
                  <a:tcPr marL="68591" marR="68591" marT="0" marB="0"/>
                </a:tc>
                <a:extLst>
                  <a:ext uri="{0D108BD9-81ED-4DB2-BD59-A6C34878D82A}">
                    <a16:rowId xmlns:a16="http://schemas.microsoft.com/office/drawing/2014/main" val="10002"/>
                  </a:ext>
                </a:extLst>
              </a:tr>
              <a:tr h="817018">
                <a:tc>
                  <a:txBody>
                    <a:bodyPr/>
                    <a:lstStyle/>
                    <a:p>
                      <a:pPr marL="0" marR="0">
                        <a:lnSpc>
                          <a:spcPct val="115000"/>
                        </a:lnSpc>
                        <a:spcBef>
                          <a:spcPts val="0"/>
                        </a:spcBef>
                        <a:spcAft>
                          <a:spcPts val="0"/>
                        </a:spcAft>
                      </a:pPr>
                      <a:r>
                        <a:rPr lang="en-GB" sz="1600">
                          <a:effectLst/>
                        </a:rPr>
                        <a:t>Perform faster than most public key cryptographic algorithms.</a:t>
                      </a:r>
                      <a:endParaRPr lang="en-US" sz="1600">
                        <a:effectLst/>
                      </a:endParaRPr>
                    </a:p>
                    <a:p>
                      <a:pPr marL="0" marR="0">
                        <a:lnSpc>
                          <a:spcPct val="115000"/>
                        </a:lnSpc>
                        <a:spcBef>
                          <a:spcPts val="0"/>
                        </a:spcBef>
                        <a:spcAft>
                          <a:spcPts val="1000"/>
                        </a:spcAft>
                      </a:pPr>
                      <a:r>
                        <a:rPr lang="en-US" sz="1600">
                          <a:effectLst/>
                        </a:rPr>
                        <a:t> </a:t>
                      </a:r>
                      <a:endParaRPr lang="en-US" sz="1600">
                        <a:effectLst/>
                        <a:latin typeface="Calibri"/>
                        <a:ea typeface="SimSun"/>
                        <a:cs typeface="Times New Roman"/>
                      </a:endParaRPr>
                    </a:p>
                  </a:txBody>
                  <a:tcPr marL="68591" marR="68591" marT="0" marB="0"/>
                </a:tc>
                <a:tc>
                  <a:txBody>
                    <a:bodyPr/>
                    <a:lstStyle/>
                    <a:p>
                      <a:pPr marL="0" marR="0">
                        <a:lnSpc>
                          <a:spcPct val="115000"/>
                        </a:lnSpc>
                        <a:spcBef>
                          <a:spcPts val="0"/>
                        </a:spcBef>
                        <a:spcAft>
                          <a:spcPts val="1000"/>
                        </a:spcAft>
                      </a:pPr>
                      <a:r>
                        <a:rPr lang="en-GB" sz="1600" dirty="0">
                          <a:effectLst/>
                        </a:rPr>
                        <a:t>Perform slower than most symmetric cryptographic algorithms.</a:t>
                      </a:r>
                      <a:endParaRPr lang="en-US" sz="1600" dirty="0">
                        <a:effectLst/>
                        <a:latin typeface="Calibri"/>
                        <a:ea typeface="SimSun"/>
                        <a:cs typeface="Times New Roman"/>
                      </a:endParaRPr>
                    </a:p>
                  </a:txBody>
                  <a:tcPr marL="68591" marR="68591" marT="0" marB="0"/>
                </a:tc>
                <a:extLst>
                  <a:ext uri="{0D108BD9-81ED-4DB2-BD59-A6C34878D82A}">
                    <a16:rowId xmlns:a16="http://schemas.microsoft.com/office/drawing/2014/main" val="10003"/>
                  </a:ext>
                </a:extLst>
              </a:tr>
              <a:tr h="727447">
                <a:tc>
                  <a:txBody>
                    <a:bodyPr/>
                    <a:lstStyle/>
                    <a:p>
                      <a:r>
                        <a:rPr lang="en-SG" sz="1600" kern="1200" dirty="0">
                          <a:solidFill>
                            <a:schemeClr val="tx1"/>
                          </a:solidFill>
                          <a:effectLst/>
                          <a:latin typeface="+mn-lt"/>
                          <a:ea typeface="+mn-ea"/>
                          <a:cs typeface="+mn-cs"/>
                        </a:rPr>
                        <a:t>Number of symmetric keys = N(N-1)/2, </a:t>
                      </a:r>
                    </a:p>
                    <a:p>
                      <a:r>
                        <a:rPr lang="en-SG" sz="1600" kern="1200" dirty="0">
                          <a:solidFill>
                            <a:schemeClr val="tx1"/>
                          </a:solidFill>
                          <a:effectLst/>
                          <a:latin typeface="+mn-lt"/>
                          <a:ea typeface="+mn-ea"/>
                          <a:cs typeface="+mn-cs"/>
                        </a:rPr>
                        <a:t>where N is the number of users in the group</a:t>
                      </a:r>
                    </a:p>
                  </a:txBody>
                  <a:tcPr marL="68591" marR="68591" marT="0" marB="0"/>
                </a:tc>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SG" sz="1600" kern="1200" dirty="0">
                          <a:solidFill>
                            <a:schemeClr val="tx1"/>
                          </a:solidFill>
                          <a:effectLst/>
                          <a:latin typeface="+mn-lt"/>
                          <a:ea typeface="+mn-ea"/>
                          <a:cs typeface="+mn-cs"/>
                        </a:rPr>
                        <a:t>Number of Asymmetric Keys = 2N,</a:t>
                      </a:r>
                    </a:p>
                    <a:p>
                      <a:pPr marL="0" marR="0" indent="0" algn="l" defTabSz="914400" rtl="0" eaLnBrk="1" fontAlgn="auto" latinLnBrk="0" hangingPunct="1">
                        <a:lnSpc>
                          <a:spcPct val="115000"/>
                        </a:lnSpc>
                        <a:spcBef>
                          <a:spcPts val="0"/>
                        </a:spcBef>
                        <a:spcAft>
                          <a:spcPts val="1000"/>
                        </a:spcAft>
                        <a:buClrTx/>
                        <a:buSzTx/>
                        <a:buFontTx/>
                        <a:buNone/>
                        <a:tabLst/>
                        <a:defRPr/>
                      </a:pPr>
                      <a:r>
                        <a:rPr lang="en-SG" sz="1600" kern="1200" dirty="0">
                          <a:solidFill>
                            <a:schemeClr val="tx1"/>
                          </a:solidFill>
                          <a:effectLst/>
                          <a:latin typeface="+mn-lt"/>
                          <a:ea typeface="+mn-ea"/>
                          <a:cs typeface="+mn-cs"/>
                        </a:rPr>
                        <a:t>where N is the number of users in the group</a:t>
                      </a:r>
                    </a:p>
                  </a:txBody>
                  <a:tcPr marL="68591" marR="68591" marT="0" marB="0"/>
                </a:tc>
                <a:extLst>
                  <a:ext uri="{0D108BD9-81ED-4DB2-BD59-A6C34878D82A}">
                    <a16:rowId xmlns:a16="http://schemas.microsoft.com/office/drawing/2014/main" val="10004"/>
                  </a:ext>
                </a:extLst>
              </a:tr>
              <a:tr h="727447">
                <a:tc>
                  <a:txBody>
                    <a:bodyPr/>
                    <a:lstStyle/>
                    <a:p>
                      <a:r>
                        <a:rPr lang="en-SG" sz="1800" kern="1200" dirty="0">
                          <a:solidFill>
                            <a:schemeClr val="tx1"/>
                          </a:solidFill>
                          <a:effectLst/>
                          <a:latin typeface="+mn-lt"/>
                          <a:ea typeface="+mn-ea"/>
                          <a:cs typeface="+mn-cs"/>
                        </a:rPr>
                        <a:t>Satisfies only Confidentiality, Availability</a:t>
                      </a:r>
                    </a:p>
                  </a:txBody>
                  <a:tcPr marL="68591" marR="68591" marT="0" marB="0"/>
                </a:tc>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SG" sz="1800" kern="1200" dirty="0">
                          <a:solidFill>
                            <a:schemeClr val="tx1"/>
                          </a:solidFill>
                          <a:effectLst/>
                          <a:latin typeface="+mn-lt"/>
                          <a:ea typeface="+mn-ea"/>
                          <a:cs typeface="+mn-cs"/>
                        </a:rPr>
                        <a:t>Satisfies Confidentiality, Availability, Authentication, Non-Repudiation</a:t>
                      </a:r>
                    </a:p>
                  </a:txBody>
                  <a:tcPr marL="68591" marR="68591" marT="0" marB="0"/>
                </a:tc>
                <a:extLst>
                  <a:ext uri="{0D108BD9-81ED-4DB2-BD59-A6C34878D82A}">
                    <a16:rowId xmlns:a16="http://schemas.microsoft.com/office/drawing/2014/main" val="10005"/>
                  </a:ext>
                </a:extLst>
              </a:tr>
            </a:tbl>
          </a:graphicData>
        </a:graphic>
      </p:graphicFrame>
      <p:sp>
        <p:nvSpPr>
          <p:cNvPr id="6" name="Slide Number Placeholder 5"/>
          <p:cNvSpPr>
            <a:spLocks noGrp="1"/>
          </p:cNvSpPr>
          <p:nvPr>
            <p:ph type="sldNum" sz="quarter" idx="12"/>
          </p:nvPr>
        </p:nvSpPr>
        <p:spPr/>
        <p:txBody>
          <a:bodyPr>
            <a:normAutofit fontScale="85000" lnSpcReduction="20000"/>
          </a:bodyPr>
          <a:lstStyle/>
          <a:p>
            <a:fld id="{0A8A7B60-335C-7A43-A6E1-0613DB7C421D}" type="slidenum">
              <a:rPr lang="en-US" smtClean="0"/>
              <a:t>13</a:t>
            </a:fld>
            <a:endParaRPr lang="en-US"/>
          </a:p>
        </p:txBody>
      </p:sp>
      <p:graphicFrame>
        <p:nvGraphicFramePr>
          <p:cNvPr id="8" name="Content Placeholder 7"/>
          <p:cNvGraphicFramePr>
            <a:graphicFrameLocks/>
          </p:cNvGraphicFramePr>
          <p:nvPr>
            <p:extLst>
              <p:ext uri="{D42A27DB-BD31-4B8C-83A1-F6EECF244321}">
                <p14:modId xmlns:p14="http://schemas.microsoft.com/office/powerpoint/2010/main" val="1322472127"/>
              </p:ext>
            </p:extLst>
          </p:nvPr>
        </p:nvGraphicFramePr>
        <p:xfrm>
          <a:off x="597095" y="78400"/>
          <a:ext cx="8339176" cy="370840"/>
        </p:xfrm>
        <a:graphic>
          <a:graphicData uri="http://schemas.openxmlformats.org/drawingml/2006/table">
            <a:tbl>
              <a:tblPr firstRow="1" bandRow="1">
                <a:tableStyleId>{21E4AEA4-8DFA-4A89-87EB-49C32662AFE0}</a:tableStyleId>
              </a:tblPr>
              <a:tblGrid>
                <a:gridCol w="8339176">
                  <a:extLst>
                    <a:ext uri="{9D8B030D-6E8A-4147-A177-3AD203B41FA5}">
                      <a16:colId xmlns:a16="http://schemas.microsoft.com/office/drawing/2014/main" val="20000"/>
                    </a:ext>
                  </a:extLst>
                </a:gridCol>
              </a:tblGrid>
              <a:tr h="370840">
                <a:tc>
                  <a:txBody>
                    <a:bodyPr/>
                    <a:lstStyle/>
                    <a:p>
                      <a:r>
                        <a:rPr lang="en-US" dirty="0"/>
                        <a:t>Knowledge Component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87350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US" dirty="0"/>
          </a:p>
        </p:txBody>
      </p:sp>
      <p:sp>
        <p:nvSpPr>
          <p:cNvPr id="6" name="Title 5"/>
          <p:cNvSpPr>
            <a:spLocks noGrp="1"/>
          </p:cNvSpPr>
          <p:nvPr>
            <p:ph type="title"/>
          </p:nvPr>
        </p:nvSpPr>
        <p:spPr/>
        <p:txBody>
          <a:bodyPr>
            <a:normAutofit fontScale="90000"/>
          </a:bodyPr>
          <a:lstStyle/>
          <a:p>
            <a:r>
              <a:rPr lang="en-US" dirty="0"/>
              <a:t>Cryptographic Hash Functions</a:t>
            </a:r>
          </a:p>
        </p:txBody>
      </p:sp>
      <p:sp>
        <p:nvSpPr>
          <p:cNvPr id="4" name="Slide Number Placeholder 3"/>
          <p:cNvSpPr>
            <a:spLocks noGrp="1"/>
          </p:cNvSpPr>
          <p:nvPr>
            <p:ph type="sldNum" sz="quarter" idx="11"/>
          </p:nvPr>
        </p:nvSpPr>
        <p:spPr/>
        <p:txBody>
          <a:bodyPr>
            <a:normAutofit/>
          </a:bodyPr>
          <a:lstStyle/>
          <a:p>
            <a:fld id="{0A8A7B60-335C-7A43-A6E1-0613DB7C421D}" type="slidenum">
              <a:rPr lang="en-US" smtClean="0"/>
              <a:t>14</a:t>
            </a:fld>
            <a:endParaRPr lang="en-US"/>
          </a:p>
        </p:txBody>
      </p:sp>
      <p:sp>
        <p:nvSpPr>
          <p:cNvPr id="3" name="Footer Placeholder 2"/>
          <p:cNvSpPr>
            <a:spLocks noGrp="1"/>
          </p:cNvSpPr>
          <p:nvPr>
            <p:ph type="ftr" sz="quarter" idx="12"/>
          </p:nvPr>
        </p:nvSpPr>
        <p:spPr/>
        <p:txBody>
          <a:bodyPr/>
          <a:lstStyle/>
          <a:p>
            <a:r>
              <a:rPr lang="en-US" dirty="0"/>
              <a:t>School of ICT - CSF - CTG - Combining Symmetric-Asymmetric Key Cryptosystems-Hash Functions-Digital Signatures</a:t>
            </a:r>
          </a:p>
        </p:txBody>
      </p:sp>
    </p:spTree>
    <p:extLst>
      <p:ext uri="{BB962C8B-B14F-4D97-AF65-F5344CB8AC3E}">
        <p14:creationId xmlns:p14="http://schemas.microsoft.com/office/powerpoint/2010/main" val="119076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r>
              <a:rPr lang="en-US" dirty="0">
                <a:latin typeface="Arial" charset="0"/>
              </a:rPr>
              <a:t>Cryptographic Hash Functions</a:t>
            </a:r>
          </a:p>
        </p:txBody>
      </p:sp>
      <p:sp>
        <p:nvSpPr>
          <p:cNvPr id="15363" name="Content Placeholder 2"/>
          <p:cNvSpPr>
            <a:spLocks noGrp="1"/>
          </p:cNvSpPr>
          <p:nvPr>
            <p:ph sz="quarter" idx="2"/>
          </p:nvPr>
        </p:nvSpPr>
        <p:spPr>
          <a:xfrm>
            <a:off x="609600" y="1752600"/>
            <a:ext cx="3886200" cy="4267200"/>
          </a:xfrm>
        </p:spPr>
        <p:txBody>
          <a:bodyPr>
            <a:normAutofit fontScale="92500" lnSpcReduction="20000"/>
          </a:bodyPr>
          <a:lstStyle/>
          <a:p>
            <a:r>
              <a:rPr lang="en-US" dirty="0"/>
              <a:t>Used for creating a unique digital fingerprint for a set of data</a:t>
            </a:r>
          </a:p>
          <a:p>
            <a:pPr lvl="1"/>
            <a:r>
              <a:rPr lang="en-US" sz="2900" dirty="0"/>
              <a:t>The output of a cryptographic hash function cannot be used to reveal original data set</a:t>
            </a:r>
          </a:p>
          <a:p>
            <a:pPr lvl="1"/>
            <a:r>
              <a:rPr lang="en-US" sz="2900" dirty="0"/>
              <a:t>Primarily used for comparison purposes</a:t>
            </a:r>
          </a:p>
        </p:txBody>
      </p:sp>
      <p:sp>
        <p:nvSpPr>
          <p:cNvPr id="3" name="Slide Number Placeholder 2"/>
          <p:cNvSpPr>
            <a:spLocks noGrp="1"/>
          </p:cNvSpPr>
          <p:nvPr>
            <p:ph type="sldNum" sz="quarter" idx="16"/>
          </p:nvPr>
        </p:nvSpPr>
        <p:spPr/>
        <p:txBody>
          <a:bodyPr>
            <a:normAutofit fontScale="85000" lnSpcReduction="20000"/>
          </a:bodyPr>
          <a:lstStyle/>
          <a:p>
            <a:fld id="{0A8A7B60-335C-7A43-A6E1-0613DB7C421D}" type="slidenum">
              <a:rPr lang="en-US" smtClean="0"/>
              <a:t>15</a:t>
            </a:fld>
            <a:endParaRPr lang="en-US"/>
          </a:p>
        </p:txBody>
      </p:sp>
      <p:sp>
        <p:nvSpPr>
          <p:cNvPr id="2" name="Footer Placeholder 1"/>
          <p:cNvSpPr>
            <a:spLocks noGrp="1"/>
          </p:cNvSpPr>
          <p:nvPr>
            <p:ph type="ftr" sz="quarter" idx="17"/>
          </p:nvPr>
        </p:nvSpPr>
        <p:spPr/>
        <p:txBody>
          <a:bodyPr/>
          <a:lstStyle/>
          <a:p>
            <a:r>
              <a:rPr lang="en-US" dirty="0"/>
              <a:t>School of ICT - CSF - CTG - Combining Symmetric-Asymmetric Key Cryptosystems-Hash Functions-Digital Signatures</a:t>
            </a:r>
          </a:p>
        </p:txBody>
      </p:sp>
      <p:grpSp>
        <p:nvGrpSpPr>
          <p:cNvPr id="9" name="Group 8"/>
          <p:cNvGrpSpPr/>
          <p:nvPr/>
        </p:nvGrpSpPr>
        <p:grpSpPr>
          <a:xfrm>
            <a:off x="4800600" y="1739427"/>
            <a:ext cx="4162828" cy="3368594"/>
            <a:chOff x="4800600" y="1739427"/>
            <a:chExt cx="4162828" cy="3368594"/>
          </a:xfrm>
        </p:grpSpPr>
        <p:pic>
          <p:nvPicPr>
            <p:cNvPr id="4" name="Picture 3"/>
            <p:cNvPicPr>
              <a:picLocks noChangeAspect="1"/>
            </p:cNvPicPr>
            <p:nvPr/>
          </p:nvPicPr>
          <p:blipFill>
            <a:blip r:embed="rId3"/>
            <a:stretch>
              <a:fillRect/>
            </a:stretch>
          </p:blipFill>
          <p:spPr>
            <a:xfrm>
              <a:off x="4800600" y="2092783"/>
              <a:ext cx="4162828" cy="3015238"/>
            </a:xfrm>
            <a:prstGeom prst="rect">
              <a:avLst/>
            </a:prstGeom>
          </p:spPr>
        </p:pic>
        <p:sp>
          <p:nvSpPr>
            <p:cNvPr id="8" name="TextBox 7"/>
            <p:cNvSpPr txBox="1"/>
            <p:nvPr/>
          </p:nvSpPr>
          <p:spPr>
            <a:xfrm>
              <a:off x="7178010" y="2036083"/>
              <a:ext cx="737076" cy="338554"/>
            </a:xfrm>
            <a:prstGeom prst="rect">
              <a:avLst/>
            </a:prstGeom>
            <a:noFill/>
          </p:spPr>
          <p:txBody>
            <a:bodyPr wrap="square" rtlCol="0">
              <a:spAutoFit/>
            </a:bodyPr>
            <a:lstStyle/>
            <a:p>
              <a:r>
                <a:rPr lang="en-US" sz="1600" b="1" dirty="0"/>
                <a:t>Hash</a:t>
              </a:r>
            </a:p>
          </p:txBody>
        </p:sp>
        <p:sp>
          <p:nvSpPr>
            <p:cNvPr id="11" name="TextBox 10"/>
            <p:cNvSpPr txBox="1"/>
            <p:nvPr/>
          </p:nvSpPr>
          <p:spPr>
            <a:xfrm>
              <a:off x="7392149" y="1739427"/>
              <a:ext cx="845469" cy="338554"/>
            </a:xfrm>
            <a:prstGeom prst="rect">
              <a:avLst/>
            </a:prstGeom>
            <a:noFill/>
          </p:spPr>
          <p:txBody>
            <a:bodyPr wrap="square" rtlCol="0">
              <a:spAutoFit/>
            </a:bodyPr>
            <a:lstStyle/>
            <a:p>
              <a:r>
                <a:rPr lang="en-US" sz="1600" b="1" dirty="0"/>
                <a:t>Output</a:t>
              </a:r>
            </a:p>
          </p:txBody>
        </p:sp>
      </p:grpSp>
      <p:sp>
        <p:nvSpPr>
          <p:cNvPr id="13" name="Rectangle 12"/>
          <p:cNvSpPr/>
          <p:nvPr/>
        </p:nvSpPr>
        <p:spPr>
          <a:xfrm>
            <a:off x="49373" y="5623015"/>
            <a:ext cx="8819990" cy="523990"/>
          </a:xfrm>
          <a:prstGeom prst="rect">
            <a:avLst/>
          </a:prstGeom>
        </p:spPr>
        <p:txBody>
          <a:bodyPr wrap="square">
            <a:spAutoFit/>
          </a:bodyPr>
          <a:lstStyle/>
          <a:p>
            <a:pPr>
              <a:lnSpc>
                <a:spcPct val="130000"/>
              </a:lnSpc>
              <a:defRPr/>
            </a:pPr>
            <a:r>
              <a:rPr lang="en-GB" altLang="en-US" sz="1100" dirty="0">
                <a:solidFill>
                  <a:srgbClr val="0033CC"/>
                </a:solidFill>
                <a:effectLst>
                  <a:outerShdw blurRad="38100" dist="38100" dir="2700000" algn="tl">
                    <a:srgbClr val="C0C0C0"/>
                  </a:outerShdw>
                </a:effectLst>
              </a:rPr>
              <a:t>Source: SECURITY+ GUIDE TO NETWORK SECURITY FUNDAMENTALS  - 4</a:t>
            </a:r>
            <a:r>
              <a:rPr lang="en-GB" altLang="en-US" sz="1100" baseline="30000" dirty="0">
                <a:solidFill>
                  <a:srgbClr val="0033CC"/>
                </a:solidFill>
                <a:effectLst>
                  <a:outerShdw blurRad="38100" dist="38100" dir="2700000" algn="tl">
                    <a:srgbClr val="C0C0C0"/>
                  </a:outerShdw>
                </a:effectLst>
              </a:rPr>
              <a:t>th</a:t>
            </a:r>
            <a:r>
              <a:rPr lang="en-GB" altLang="en-US" sz="1100" dirty="0">
                <a:solidFill>
                  <a:srgbClr val="0033CC"/>
                </a:solidFill>
                <a:effectLst>
                  <a:outerShdw blurRad="38100" dist="38100" dir="2700000" algn="tl">
                    <a:srgbClr val="C0C0C0"/>
                  </a:outerShdw>
                </a:effectLst>
              </a:rPr>
              <a:t> Edition – Mark </a:t>
            </a:r>
            <a:r>
              <a:rPr lang="en-GB" altLang="en-US" sz="1100" dirty="0" err="1">
                <a:solidFill>
                  <a:srgbClr val="0033CC"/>
                </a:solidFill>
                <a:effectLst>
                  <a:outerShdw blurRad="38100" dist="38100" dir="2700000" algn="tl">
                    <a:srgbClr val="C0C0C0"/>
                  </a:outerShdw>
                </a:effectLst>
              </a:rPr>
              <a:t>Ciampa</a:t>
            </a:r>
            <a:r>
              <a:rPr lang="en-GB" altLang="en-US" sz="1100" dirty="0">
                <a:solidFill>
                  <a:srgbClr val="0033CC"/>
                </a:solidFill>
                <a:effectLst>
                  <a:outerShdw blurRad="38100" dist="38100" dir="2700000" algn="tl">
                    <a:srgbClr val="C0C0C0"/>
                  </a:outerShdw>
                </a:effectLst>
              </a:rPr>
              <a:t> - </a:t>
            </a:r>
            <a:r>
              <a:rPr lang="en-GB" altLang="en-US" sz="1100" dirty="0" err="1">
                <a:solidFill>
                  <a:srgbClr val="0033CC"/>
                </a:solidFill>
                <a:effectLst>
                  <a:outerShdw blurRad="38100" dist="38100" dir="2700000" algn="tl">
                    <a:srgbClr val="C0C0C0"/>
                  </a:outerShdw>
                </a:effectLst>
              </a:rPr>
              <a:t>Cengage</a:t>
            </a:r>
            <a:r>
              <a:rPr lang="en-GB" altLang="en-US" sz="1100" dirty="0">
                <a:solidFill>
                  <a:srgbClr val="0033CC"/>
                </a:solidFill>
                <a:effectLst>
                  <a:outerShdw blurRad="38100" dist="38100" dir="2700000" algn="tl">
                    <a:srgbClr val="C0C0C0"/>
                  </a:outerShdw>
                </a:effectLst>
              </a:rPr>
              <a:t> Learning</a:t>
            </a:r>
          </a:p>
          <a:p>
            <a:pPr>
              <a:lnSpc>
                <a:spcPct val="130000"/>
              </a:lnSpc>
              <a:defRPr/>
            </a:pPr>
            <a:r>
              <a:rPr lang="en-GB" altLang="en-US" sz="1100" dirty="0">
                <a:solidFill>
                  <a:srgbClr val="0033CC"/>
                </a:solidFill>
                <a:effectLst>
                  <a:outerShdw blurRad="38100" dist="38100" dir="2700000" algn="tl">
                    <a:srgbClr val="C0C0C0"/>
                  </a:outerShdw>
                </a:effectLst>
              </a:rPr>
              <a:t>Source:  http://</a:t>
            </a:r>
            <a:r>
              <a:rPr lang="en-GB" altLang="en-US" sz="1100" dirty="0" err="1">
                <a:solidFill>
                  <a:srgbClr val="0033CC"/>
                </a:solidFill>
                <a:effectLst>
                  <a:outerShdw blurRad="38100" dist="38100" dir="2700000" algn="tl">
                    <a:srgbClr val="C0C0C0"/>
                  </a:outerShdw>
                </a:effectLst>
              </a:rPr>
              <a:t>commons.wikimedia.org</a:t>
            </a:r>
            <a:r>
              <a:rPr lang="en-GB" altLang="en-US" sz="1100" dirty="0">
                <a:solidFill>
                  <a:srgbClr val="0033CC"/>
                </a:solidFill>
                <a:effectLst>
                  <a:outerShdw blurRad="38100" dist="38100" dir="2700000" algn="tl">
                    <a:srgbClr val="C0C0C0"/>
                  </a:outerShdw>
                </a:effectLst>
              </a:rPr>
              <a:t>/wiki/</a:t>
            </a:r>
            <a:r>
              <a:rPr lang="en-GB" altLang="en-US" sz="1100" dirty="0" err="1">
                <a:solidFill>
                  <a:srgbClr val="0033CC"/>
                </a:solidFill>
                <a:effectLst>
                  <a:outerShdw blurRad="38100" dist="38100" dir="2700000" algn="tl">
                    <a:srgbClr val="C0C0C0"/>
                  </a:outerShdw>
                </a:effectLst>
              </a:rPr>
              <a:t>File:Cryptographic_Hash_Function.svg</a:t>
            </a:r>
            <a:endParaRPr lang="en-GB" altLang="en-US" sz="1100" dirty="0">
              <a:solidFill>
                <a:srgbClr val="0033CC"/>
              </a:solidFill>
              <a:effectLst>
                <a:outerShdw blurRad="38100" dist="38100" dir="2700000" algn="tl">
                  <a:srgbClr val="C0C0C0"/>
                </a:outerShdw>
              </a:effectLst>
            </a:endParaRPr>
          </a:p>
        </p:txBody>
      </p:sp>
      <p:graphicFrame>
        <p:nvGraphicFramePr>
          <p:cNvPr id="12" name="Content Placeholder 7"/>
          <p:cNvGraphicFramePr>
            <a:graphicFrameLocks/>
          </p:cNvGraphicFramePr>
          <p:nvPr>
            <p:extLst>
              <p:ext uri="{D42A27DB-BD31-4B8C-83A1-F6EECF244321}">
                <p14:modId xmlns:p14="http://schemas.microsoft.com/office/powerpoint/2010/main" val="810170840"/>
              </p:ext>
            </p:extLst>
          </p:nvPr>
        </p:nvGraphicFramePr>
        <p:xfrm>
          <a:off x="597095" y="78400"/>
          <a:ext cx="8339176" cy="370840"/>
        </p:xfrm>
        <a:graphic>
          <a:graphicData uri="http://schemas.openxmlformats.org/drawingml/2006/table">
            <a:tbl>
              <a:tblPr firstRow="1" bandRow="1">
                <a:tableStyleId>{21E4AEA4-8DFA-4A89-87EB-49C32662AFE0}</a:tableStyleId>
              </a:tblPr>
              <a:tblGrid>
                <a:gridCol w="8339176">
                  <a:extLst>
                    <a:ext uri="{9D8B030D-6E8A-4147-A177-3AD203B41FA5}">
                      <a16:colId xmlns:a16="http://schemas.microsoft.com/office/drawing/2014/main" val="20000"/>
                    </a:ext>
                  </a:extLst>
                </a:gridCol>
              </a:tblGrid>
              <a:tr h="370840">
                <a:tc>
                  <a:txBody>
                    <a:bodyPr/>
                    <a:lstStyle/>
                    <a:p>
                      <a:r>
                        <a:rPr lang="en-US" dirty="0"/>
                        <a:t>Knowledge Component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3711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dirty="0">
                <a:latin typeface="Arial" charset="0"/>
              </a:rPr>
              <a:t>Example of Hash Function (1/2)</a:t>
            </a:r>
          </a:p>
        </p:txBody>
      </p:sp>
      <p:sp>
        <p:nvSpPr>
          <p:cNvPr id="16387" name="Content Placeholder 2"/>
          <p:cNvSpPr>
            <a:spLocks noGrp="1"/>
          </p:cNvSpPr>
          <p:nvPr>
            <p:ph idx="1"/>
          </p:nvPr>
        </p:nvSpPr>
        <p:spPr/>
        <p:txBody>
          <a:bodyPr/>
          <a:lstStyle/>
          <a:p>
            <a:r>
              <a:rPr lang="en-US">
                <a:latin typeface="Arial" charset="0"/>
              </a:rPr>
              <a:t>Example of hashing (ATMs)</a:t>
            </a:r>
          </a:p>
          <a:p>
            <a:pPr lvl="1"/>
            <a:r>
              <a:rPr lang="en-US">
                <a:latin typeface="Arial" charset="0"/>
              </a:rPr>
              <a:t>Bank customer has PIN of 93542</a:t>
            </a:r>
          </a:p>
          <a:p>
            <a:pPr lvl="1"/>
            <a:r>
              <a:rPr lang="en-US">
                <a:latin typeface="Arial" charset="0"/>
              </a:rPr>
              <a:t>Number is hashed and result stored on card</a:t>
            </a:r>
            <a:r>
              <a:rPr lang="ja-JP" altLang="en-US">
                <a:latin typeface="Arial" charset="0"/>
              </a:rPr>
              <a:t>’</a:t>
            </a:r>
            <a:r>
              <a:rPr lang="en-US">
                <a:latin typeface="Arial" charset="0"/>
              </a:rPr>
              <a:t>s magnetic stripe</a:t>
            </a:r>
          </a:p>
          <a:p>
            <a:pPr lvl="1"/>
            <a:r>
              <a:rPr lang="en-US">
                <a:latin typeface="Arial" charset="0"/>
              </a:rPr>
              <a:t>User inserts card in ATM and enters PIN</a:t>
            </a:r>
          </a:p>
          <a:p>
            <a:pPr lvl="1"/>
            <a:r>
              <a:rPr lang="en-US">
                <a:latin typeface="Arial" charset="0"/>
              </a:rPr>
              <a:t>ATM hashes the pin using the same algorithm that was used to store PIN on the card</a:t>
            </a:r>
          </a:p>
          <a:p>
            <a:pPr lvl="1"/>
            <a:r>
              <a:rPr lang="en-US">
                <a:latin typeface="Arial" charset="0"/>
              </a:rPr>
              <a:t>If two values match, user may access ATM</a:t>
            </a:r>
          </a:p>
          <a:p>
            <a:endParaRPr lang="en-US">
              <a:latin typeface="Arial" charset="0"/>
            </a:endParaRPr>
          </a:p>
        </p:txBody>
      </p:sp>
      <p:sp>
        <p:nvSpPr>
          <p:cNvPr id="2" name="Footer Placeholder 1"/>
          <p:cNvSpPr>
            <a:spLocks noGrp="1"/>
          </p:cNvSpPr>
          <p:nvPr>
            <p:ph type="ftr" sz="quarter" idx="11"/>
          </p:nvPr>
        </p:nvSpPr>
        <p:spPr/>
        <p:txBody>
          <a:bodyPr/>
          <a:lstStyle/>
          <a:p>
            <a:r>
              <a:rPr lang="en-US" dirty="0"/>
              <a:t>School of ICT - CSF - CTG - Combining Symmetric-Asymmetric Key Cryptosystems-Hash Functions-Digital Signatures</a:t>
            </a:r>
          </a:p>
        </p:txBody>
      </p:sp>
      <p:sp>
        <p:nvSpPr>
          <p:cNvPr id="3" name="Slide Number Placeholder 2"/>
          <p:cNvSpPr>
            <a:spLocks noGrp="1"/>
          </p:cNvSpPr>
          <p:nvPr>
            <p:ph type="sldNum" sz="quarter" idx="12"/>
          </p:nvPr>
        </p:nvSpPr>
        <p:spPr/>
        <p:txBody>
          <a:bodyPr>
            <a:normAutofit fontScale="85000" lnSpcReduction="20000"/>
          </a:bodyPr>
          <a:lstStyle/>
          <a:p>
            <a:fld id="{0A8A7B60-335C-7A43-A6E1-0613DB7C421D}" type="slidenum">
              <a:rPr lang="en-US" smtClean="0"/>
              <a:t>16</a:t>
            </a:fld>
            <a:endParaRPr lang="en-US"/>
          </a:p>
        </p:txBody>
      </p:sp>
      <p:sp>
        <p:nvSpPr>
          <p:cNvPr id="6" name="Rectangle 5"/>
          <p:cNvSpPr/>
          <p:nvPr/>
        </p:nvSpPr>
        <p:spPr>
          <a:xfrm>
            <a:off x="49373" y="5804419"/>
            <a:ext cx="8819990" cy="303929"/>
          </a:xfrm>
          <a:prstGeom prst="rect">
            <a:avLst/>
          </a:prstGeom>
        </p:spPr>
        <p:txBody>
          <a:bodyPr wrap="square">
            <a:spAutoFit/>
          </a:bodyPr>
          <a:lstStyle/>
          <a:p>
            <a:pPr>
              <a:lnSpc>
                <a:spcPct val="130000"/>
              </a:lnSpc>
              <a:defRPr/>
            </a:pPr>
            <a:r>
              <a:rPr lang="en-GB" altLang="en-US" sz="1100" dirty="0">
                <a:solidFill>
                  <a:srgbClr val="0033CC"/>
                </a:solidFill>
                <a:effectLst>
                  <a:outerShdw blurRad="38100" dist="38100" dir="2700000" algn="tl">
                    <a:srgbClr val="C0C0C0"/>
                  </a:outerShdw>
                </a:effectLst>
              </a:rPr>
              <a:t>(Source: SECURITY+ GUIDE TO NETWORK SECURITY FUNDAMENTALS  - 4</a:t>
            </a:r>
            <a:r>
              <a:rPr lang="en-GB" altLang="en-US" sz="1100" baseline="30000" dirty="0">
                <a:solidFill>
                  <a:srgbClr val="0033CC"/>
                </a:solidFill>
                <a:effectLst>
                  <a:outerShdw blurRad="38100" dist="38100" dir="2700000" algn="tl">
                    <a:srgbClr val="C0C0C0"/>
                  </a:outerShdw>
                </a:effectLst>
              </a:rPr>
              <a:t>th</a:t>
            </a:r>
            <a:r>
              <a:rPr lang="en-GB" altLang="en-US" sz="1100" dirty="0">
                <a:solidFill>
                  <a:srgbClr val="0033CC"/>
                </a:solidFill>
                <a:effectLst>
                  <a:outerShdw blurRad="38100" dist="38100" dir="2700000" algn="tl">
                    <a:srgbClr val="C0C0C0"/>
                  </a:outerShdw>
                </a:effectLst>
              </a:rPr>
              <a:t> Edition – Mark </a:t>
            </a:r>
            <a:r>
              <a:rPr lang="en-GB" altLang="en-US" sz="1100" dirty="0" err="1">
                <a:solidFill>
                  <a:srgbClr val="0033CC"/>
                </a:solidFill>
                <a:effectLst>
                  <a:outerShdw blurRad="38100" dist="38100" dir="2700000" algn="tl">
                    <a:srgbClr val="C0C0C0"/>
                  </a:outerShdw>
                </a:effectLst>
              </a:rPr>
              <a:t>Ciampa</a:t>
            </a:r>
            <a:r>
              <a:rPr lang="en-GB" altLang="en-US" sz="1100" dirty="0">
                <a:solidFill>
                  <a:srgbClr val="0033CC"/>
                </a:solidFill>
                <a:effectLst>
                  <a:outerShdw blurRad="38100" dist="38100" dir="2700000" algn="tl">
                    <a:srgbClr val="C0C0C0"/>
                  </a:outerShdw>
                </a:effectLst>
              </a:rPr>
              <a:t> - </a:t>
            </a:r>
            <a:r>
              <a:rPr lang="en-GB" altLang="en-US" sz="1100" dirty="0" err="1">
                <a:solidFill>
                  <a:srgbClr val="0033CC"/>
                </a:solidFill>
                <a:effectLst>
                  <a:outerShdw blurRad="38100" dist="38100" dir="2700000" algn="tl">
                    <a:srgbClr val="C0C0C0"/>
                  </a:outerShdw>
                </a:effectLst>
              </a:rPr>
              <a:t>Cengage</a:t>
            </a:r>
            <a:r>
              <a:rPr lang="en-GB" altLang="en-US" sz="1100" dirty="0">
                <a:solidFill>
                  <a:srgbClr val="0033CC"/>
                </a:solidFill>
                <a:effectLst>
                  <a:outerShdw blurRad="38100" dist="38100" dir="2700000" algn="tl">
                    <a:srgbClr val="C0C0C0"/>
                  </a:outerShdw>
                </a:effectLst>
              </a:rPr>
              <a:t> Learning )</a:t>
            </a:r>
          </a:p>
        </p:txBody>
      </p:sp>
      <p:graphicFrame>
        <p:nvGraphicFramePr>
          <p:cNvPr id="7" name="Content Placeholder 7"/>
          <p:cNvGraphicFramePr>
            <a:graphicFrameLocks/>
          </p:cNvGraphicFramePr>
          <p:nvPr>
            <p:extLst>
              <p:ext uri="{D42A27DB-BD31-4B8C-83A1-F6EECF244321}">
                <p14:modId xmlns:p14="http://schemas.microsoft.com/office/powerpoint/2010/main" val="1957577661"/>
              </p:ext>
            </p:extLst>
          </p:nvPr>
        </p:nvGraphicFramePr>
        <p:xfrm>
          <a:off x="597095" y="78400"/>
          <a:ext cx="8339176" cy="370840"/>
        </p:xfrm>
        <a:graphic>
          <a:graphicData uri="http://schemas.openxmlformats.org/drawingml/2006/table">
            <a:tbl>
              <a:tblPr firstRow="1" bandRow="1">
                <a:tableStyleId>{21E4AEA4-8DFA-4A89-87EB-49C32662AFE0}</a:tableStyleId>
              </a:tblPr>
              <a:tblGrid>
                <a:gridCol w="8339176">
                  <a:extLst>
                    <a:ext uri="{9D8B030D-6E8A-4147-A177-3AD203B41FA5}">
                      <a16:colId xmlns:a16="http://schemas.microsoft.com/office/drawing/2014/main" val="20000"/>
                    </a:ext>
                  </a:extLst>
                </a:gridCol>
              </a:tblGrid>
              <a:tr h="370840">
                <a:tc>
                  <a:txBody>
                    <a:bodyPr/>
                    <a:lstStyle/>
                    <a:p>
                      <a:r>
                        <a:rPr lang="en-US" dirty="0"/>
                        <a:t>Knowledge Component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8886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72183"/>
            <a:ext cx="8488363" cy="431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itle 2"/>
          <p:cNvSpPr>
            <a:spLocks noGrp="1"/>
          </p:cNvSpPr>
          <p:nvPr>
            <p:ph type="title"/>
          </p:nvPr>
        </p:nvSpPr>
        <p:spPr/>
        <p:txBody>
          <a:bodyPr>
            <a:normAutofit/>
          </a:bodyPr>
          <a:lstStyle/>
          <a:p>
            <a:r>
              <a:rPr lang="en-US" dirty="0">
                <a:latin typeface="Arial" charset="0"/>
              </a:rPr>
              <a:t>Example of Hash Function (2/2)</a:t>
            </a:r>
            <a:endParaRPr lang="en-US" dirty="0"/>
          </a:p>
        </p:txBody>
      </p:sp>
      <p:sp>
        <p:nvSpPr>
          <p:cNvPr id="2" name="Footer Placeholder 1"/>
          <p:cNvSpPr>
            <a:spLocks noGrp="1"/>
          </p:cNvSpPr>
          <p:nvPr>
            <p:ph type="ftr" sz="quarter" idx="11"/>
          </p:nvPr>
        </p:nvSpPr>
        <p:spPr/>
        <p:txBody>
          <a:bodyPr/>
          <a:lstStyle/>
          <a:p>
            <a:r>
              <a:rPr lang="en-US" dirty="0"/>
              <a:t>School of ICT - CSF - CTG - Combining Symmetric-Asymmetric Key Cryptosystems-Hash Functions-Digital Signatures</a:t>
            </a:r>
          </a:p>
        </p:txBody>
      </p:sp>
      <p:sp>
        <p:nvSpPr>
          <p:cNvPr id="5" name="Slide Number Placeholder 4"/>
          <p:cNvSpPr>
            <a:spLocks noGrp="1"/>
          </p:cNvSpPr>
          <p:nvPr>
            <p:ph type="sldNum" sz="quarter" idx="12"/>
          </p:nvPr>
        </p:nvSpPr>
        <p:spPr/>
        <p:txBody>
          <a:bodyPr>
            <a:normAutofit fontScale="85000" lnSpcReduction="20000"/>
          </a:bodyPr>
          <a:lstStyle/>
          <a:p>
            <a:fld id="{0A8A7B60-335C-7A43-A6E1-0613DB7C421D}" type="slidenum">
              <a:rPr lang="en-US" smtClean="0"/>
              <a:t>17</a:t>
            </a:fld>
            <a:endParaRPr lang="en-US"/>
          </a:p>
        </p:txBody>
      </p:sp>
      <p:sp>
        <p:nvSpPr>
          <p:cNvPr id="10" name="Rectangle 9"/>
          <p:cNvSpPr/>
          <p:nvPr/>
        </p:nvSpPr>
        <p:spPr>
          <a:xfrm>
            <a:off x="49373" y="5804419"/>
            <a:ext cx="8819990" cy="303929"/>
          </a:xfrm>
          <a:prstGeom prst="rect">
            <a:avLst/>
          </a:prstGeom>
        </p:spPr>
        <p:txBody>
          <a:bodyPr wrap="square">
            <a:spAutoFit/>
          </a:bodyPr>
          <a:lstStyle/>
          <a:p>
            <a:pPr>
              <a:lnSpc>
                <a:spcPct val="130000"/>
              </a:lnSpc>
              <a:defRPr/>
            </a:pPr>
            <a:r>
              <a:rPr lang="en-GB" altLang="en-US" sz="1100" dirty="0">
                <a:solidFill>
                  <a:srgbClr val="0033CC"/>
                </a:solidFill>
                <a:effectLst>
                  <a:outerShdw blurRad="38100" dist="38100" dir="2700000" algn="tl">
                    <a:srgbClr val="C0C0C0"/>
                  </a:outerShdw>
                </a:effectLst>
              </a:rPr>
              <a:t>(Source: SECURITY+ GUIDE TO NETWORK SECURITY FUNDAMENTALS  - 4</a:t>
            </a:r>
            <a:r>
              <a:rPr lang="en-GB" altLang="en-US" sz="1100" baseline="30000" dirty="0">
                <a:solidFill>
                  <a:srgbClr val="0033CC"/>
                </a:solidFill>
                <a:effectLst>
                  <a:outerShdw blurRad="38100" dist="38100" dir="2700000" algn="tl">
                    <a:srgbClr val="C0C0C0"/>
                  </a:outerShdw>
                </a:effectLst>
              </a:rPr>
              <a:t>th</a:t>
            </a:r>
            <a:r>
              <a:rPr lang="en-GB" altLang="en-US" sz="1100" dirty="0">
                <a:solidFill>
                  <a:srgbClr val="0033CC"/>
                </a:solidFill>
                <a:effectLst>
                  <a:outerShdw blurRad="38100" dist="38100" dir="2700000" algn="tl">
                    <a:srgbClr val="C0C0C0"/>
                  </a:outerShdw>
                </a:effectLst>
              </a:rPr>
              <a:t> Edition – Mark </a:t>
            </a:r>
            <a:r>
              <a:rPr lang="en-GB" altLang="en-US" sz="1100" dirty="0" err="1">
                <a:solidFill>
                  <a:srgbClr val="0033CC"/>
                </a:solidFill>
                <a:effectLst>
                  <a:outerShdw blurRad="38100" dist="38100" dir="2700000" algn="tl">
                    <a:srgbClr val="C0C0C0"/>
                  </a:outerShdw>
                </a:effectLst>
              </a:rPr>
              <a:t>Ciampa</a:t>
            </a:r>
            <a:r>
              <a:rPr lang="en-GB" altLang="en-US" sz="1100" dirty="0">
                <a:solidFill>
                  <a:srgbClr val="0033CC"/>
                </a:solidFill>
                <a:effectLst>
                  <a:outerShdw blurRad="38100" dist="38100" dir="2700000" algn="tl">
                    <a:srgbClr val="C0C0C0"/>
                  </a:outerShdw>
                </a:effectLst>
              </a:rPr>
              <a:t> - </a:t>
            </a:r>
            <a:r>
              <a:rPr lang="en-GB" altLang="en-US" sz="1100" dirty="0" err="1">
                <a:solidFill>
                  <a:srgbClr val="0033CC"/>
                </a:solidFill>
                <a:effectLst>
                  <a:outerShdw blurRad="38100" dist="38100" dir="2700000" algn="tl">
                    <a:srgbClr val="C0C0C0"/>
                  </a:outerShdw>
                </a:effectLst>
              </a:rPr>
              <a:t>Cengage</a:t>
            </a:r>
            <a:r>
              <a:rPr lang="en-GB" altLang="en-US" sz="1100" dirty="0">
                <a:solidFill>
                  <a:srgbClr val="0033CC"/>
                </a:solidFill>
                <a:effectLst>
                  <a:outerShdw blurRad="38100" dist="38100" dir="2700000" algn="tl">
                    <a:srgbClr val="C0C0C0"/>
                  </a:outerShdw>
                </a:effectLst>
              </a:rPr>
              <a:t> Learning )</a:t>
            </a:r>
          </a:p>
        </p:txBody>
      </p:sp>
      <p:graphicFrame>
        <p:nvGraphicFramePr>
          <p:cNvPr id="7" name="Content Placeholder 7"/>
          <p:cNvGraphicFramePr>
            <a:graphicFrameLocks/>
          </p:cNvGraphicFramePr>
          <p:nvPr>
            <p:extLst>
              <p:ext uri="{D42A27DB-BD31-4B8C-83A1-F6EECF244321}">
                <p14:modId xmlns:p14="http://schemas.microsoft.com/office/powerpoint/2010/main" val="810170840"/>
              </p:ext>
            </p:extLst>
          </p:nvPr>
        </p:nvGraphicFramePr>
        <p:xfrm>
          <a:off x="597095" y="78400"/>
          <a:ext cx="8339176" cy="370840"/>
        </p:xfrm>
        <a:graphic>
          <a:graphicData uri="http://schemas.openxmlformats.org/drawingml/2006/table">
            <a:tbl>
              <a:tblPr firstRow="1" bandRow="1">
                <a:tableStyleId>{21E4AEA4-8DFA-4A89-87EB-49C32662AFE0}</a:tableStyleId>
              </a:tblPr>
              <a:tblGrid>
                <a:gridCol w="8339176">
                  <a:extLst>
                    <a:ext uri="{9D8B030D-6E8A-4147-A177-3AD203B41FA5}">
                      <a16:colId xmlns:a16="http://schemas.microsoft.com/office/drawing/2014/main" val="20000"/>
                    </a:ext>
                  </a:extLst>
                </a:gridCol>
              </a:tblGrid>
              <a:tr h="370840">
                <a:tc>
                  <a:txBody>
                    <a:bodyPr/>
                    <a:lstStyle/>
                    <a:p>
                      <a:r>
                        <a:rPr lang="en-US" dirty="0"/>
                        <a:t>Knowledge Component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40397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4" name="Footer Placeholder 3"/>
          <p:cNvSpPr>
            <a:spLocks noGrp="1"/>
          </p:cNvSpPr>
          <p:nvPr>
            <p:ph type="ftr" sz="quarter" idx="11"/>
          </p:nvPr>
        </p:nvSpPr>
        <p:spPr/>
        <p:txBody>
          <a:bodyPr/>
          <a:lstStyle/>
          <a:p>
            <a:r>
              <a:rPr lang="en-US" dirty="0"/>
              <a:t>School of ICT - CSF - CTG - Combining Symmetric-Asymmetric Key Cryptosystems-Hash Functions-Digital Signatures</a:t>
            </a:r>
          </a:p>
        </p:txBody>
      </p:sp>
      <p:sp>
        <p:nvSpPr>
          <p:cNvPr id="5" name="Slide Number Placeholder 4"/>
          <p:cNvSpPr>
            <a:spLocks noGrp="1"/>
          </p:cNvSpPr>
          <p:nvPr>
            <p:ph type="sldNum" sz="quarter" idx="12"/>
          </p:nvPr>
        </p:nvSpPr>
        <p:spPr/>
        <p:txBody>
          <a:bodyPr>
            <a:normAutofit fontScale="85000" lnSpcReduction="20000"/>
          </a:bodyPr>
          <a:lstStyle/>
          <a:p>
            <a:fld id="{0A8A7B60-335C-7A43-A6E1-0613DB7C421D}" type="slidenum">
              <a:rPr lang="en-US" smtClean="0"/>
              <a:t>18</a:t>
            </a:fld>
            <a:endParaRPr lang="en-US"/>
          </a:p>
        </p:txBody>
      </p:sp>
      <p:sp>
        <p:nvSpPr>
          <p:cNvPr id="3" name="Content Placeholder 2"/>
          <p:cNvSpPr>
            <a:spLocks noGrp="1"/>
          </p:cNvSpPr>
          <p:nvPr>
            <p:ph sz="quarter" idx="1"/>
          </p:nvPr>
        </p:nvSpPr>
        <p:spPr/>
        <p:txBody>
          <a:bodyPr>
            <a:normAutofit fontScale="77500" lnSpcReduction="20000"/>
          </a:bodyPr>
          <a:lstStyle/>
          <a:p>
            <a:r>
              <a:rPr lang="en-US" dirty="0"/>
              <a:t>Open two web browser windows</a:t>
            </a:r>
          </a:p>
          <a:p>
            <a:r>
              <a:rPr lang="en-US" dirty="0"/>
              <a:t>In both the windows, Visit</a:t>
            </a:r>
          </a:p>
          <a:p>
            <a:pPr lvl="1"/>
            <a:r>
              <a:rPr lang="en-US" dirty="0">
                <a:hlinkClick r:id="rId2"/>
              </a:rPr>
              <a:t>http://www.fileformat.info/tool/hash.htm</a:t>
            </a:r>
            <a:endParaRPr lang="en-US" dirty="0"/>
          </a:p>
          <a:p>
            <a:pPr lvl="1"/>
            <a:r>
              <a:rPr lang="en-US" dirty="0"/>
              <a:t>This website lists several hash functions and their output</a:t>
            </a:r>
          </a:p>
          <a:p>
            <a:r>
              <a:rPr lang="en-US" dirty="0"/>
              <a:t>In one window</a:t>
            </a:r>
          </a:p>
          <a:p>
            <a:pPr lvl="1"/>
            <a:r>
              <a:rPr lang="en-US" dirty="0"/>
              <a:t>Type any text into “String Hash” </a:t>
            </a:r>
          </a:p>
          <a:p>
            <a:pPr lvl="1"/>
            <a:r>
              <a:rPr lang="en-US" dirty="0"/>
              <a:t>Observe the “Results”</a:t>
            </a:r>
          </a:p>
          <a:p>
            <a:r>
              <a:rPr lang="en-US" dirty="0"/>
              <a:t>In the second window</a:t>
            </a:r>
          </a:p>
          <a:p>
            <a:pPr lvl="1"/>
            <a:r>
              <a:rPr lang="en-US" dirty="0"/>
              <a:t>Slightly modify the above text by adding - . , : / ? “</a:t>
            </a:r>
          </a:p>
          <a:p>
            <a:pPr lvl="1"/>
            <a:r>
              <a:rPr lang="en-US" dirty="0"/>
              <a:t>Observe the “Results”</a:t>
            </a:r>
          </a:p>
          <a:p>
            <a:r>
              <a:rPr lang="en-US" dirty="0"/>
              <a:t>What do you infer from both the “Results” in terms of</a:t>
            </a:r>
          </a:p>
          <a:p>
            <a:pPr lvl="1"/>
            <a:r>
              <a:rPr lang="en-US" dirty="0"/>
              <a:t>Size of the result</a:t>
            </a:r>
          </a:p>
          <a:p>
            <a:pPr lvl="1"/>
            <a:r>
              <a:rPr lang="en-US" dirty="0"/>
              <a:t>Uniqueness of the result</a:t>
            </a:r>
          </a:p>
          <a:p>
            <a:pPr lvl="1"/>
            <a:endParaRPr lang="en-US" dirty="0"/>
          </a:p>
        </p:txBody>
      </p:sp>
      <p:graphicFrame>
        <p:nvGraphicFramePr>
          <p:cNvPr id="6" name="Content Placeholder 7"/>
          <p:cNvGraphicFramePr>
            <a:graphicFrameLocks/>
          </p:cNvGraphicFramePr>
          <p:nvPr>
            <p:extLst>
              <p:ext uri="{D42A27DB-BD31-4B8C-83A1-F6EECF244321}">
                <p14:modId xmlns:p14="http://schemas.microsoft.com/office/powerpoint/2010/main" val="810170840"/>
              </p:ext>
            </p:extLst>
          </p:nvPr>
        </p:nvGraphicFramePr>
        <p:xfrm>
          <a:off x="597095" y="78400"/>
          <a:ext cx="8339176" cy="370840"/>
        </p:xfrm>
        <a:graphic>
          <a:graphicData uri="http://schemas.openxmlformats.org/drawingml/2006/table">
            <a:tbl>
              <a:tblPr firstRow="1" bandRow="1">
                <a:tableStyleId>{21E4AEA4-8DFA-4A89-87EB-49C32662AFE0}</a:tableStyleId>
              </a:tblPr>
              <a:tblGrid>
                <a:gridCol w="8339176">
                  <a:extLst>
                    <a:ext uri="{9D8B030D-6E8A-4147-A177-3AD203B41FA5}">
                      <a16:colId xmlns:a16="http://schemas.microsoft.com/office/drawing/2014/main" val="20000"/>
                    </a:ext>
                  </a:extLst>
                </a:gridCol>
              </a:tblGrid>
              <a:tr h="370840">
                <a:tc>
                  <a:txBody>
                    <a:bodyPr/>
                    <a:lstStyle/>
                    <a:p>
                      <a:r>
                        <a:rPr lang="en-US" dirty="0"/>
                        <a:t>Knowledge Component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4453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r>
              <a:rPr lang="en-US" sz="2800" dirty="0">
                <a:latin typeface="Arial" charset="0"/>
              </a:rPr>
              <a:t>Characteristics of Cryptographic Hash Functions</a:t>
            </a:r>
          </a:p>
        </p:txBody>
      </p:sp>
      <p:sp>
        <p:nvSpPr>
          <p:cNvPr id="2" name="Footer Placeholder 1"/>
          <p:cNvSpPr>
            <a:spLocks noGrp="1"/>
          </p:cNvSpPr>
          <p:nvPr>
            <p:ph type="ftr" sz="quarter" idx="11"/>
          </p:nvPr>
        </p:nvSpPr>
        <p:spPr/>
        <p:txBody>
          <a:bodyPr/>
          <a:lstStyle/>
          <a:p>
            <a:r>
              <a:rPr lang="en-US" dirty="0"/>
              <a:t>School of ICT - CSF - CTG - Combining Symmetric-Asymmetric Key Cryptosystems-Hash Functions-Digital Signatures</a:t>
            </a:r>
          </a:p>
        </p:txBody>
      </p:sp>
      <p:sp>
        <p:nvSpPr>
          <p:cNvPr id="3" name="Slide Number Placeholder 2"/>
          <p:cNvSpPr>
            <a:spLocks noGrp="1"/>
          </p:cNvSpPr>
          <p:nvPr>
            <p:ph type="sldNum" sz="quarter" idx="12"/>
          </p:nvPr>
        </p:nvSpPr>
        <p:spPr/>
        <p:txBody>
          <a:bodyPr>
            <a:normAutofit fontScale="85000" lnSpcReduction="20000"/>
          </a:bodyPr>
          <a:lstStyle/>
          <a:p>
            <a:fld id="{0A8A7B60-335C-7A43-A6E1-0613DB7C421D}" type="slidenum">
              <a:rPr lang="en-US" smtClean="0"/>
              <a:t>19</a:t>
            </a:fld>
            <a:endParaRPr lang="en-US"/>
          </a:p>
        </p:txBody>
      </p:sp>
      <p:sp>
        <p:nvSpPr>
          <p:cNvPr id="18435" name="Content Placeholder 2"/>
          <p:cNvSpPr>
            <a:spLocks noGrp="1"/>
          </p:cNvSpPr>
          <p:nvPr>
            <p:ph sz="quarter" idx="1"/>
          </p:nvPr>
        </p:nvSpPr>
        <p:spPr/>
        <p:txBody>
          <a:bodyPr/>
          <a:lstStyle/>
          <a:p>
            <a:r>
              <a:rPr lang="en-US" dirty="0"/>
              <a:t>Secure hashing algorithm characteristics</a:t>
            </a:r>
          </a:p>
          <a:p>
            <a:pPr lvl="1"/>
            <a:r>
              <a:rPr lang="en-US" dirty="0"/>
              <a:t>Fixed size</a:t>
            </a:r>
          </a:p>
          <a:p>
            <a:pPr lvl="2"/>
            <a:r>
              <a:rPr lang="en-US" dirty="0"/>
              <a:t>Short and long data sets have the same size hash</a:t>
            </a:r>
          </a:p>
          <a:p>
            <a:pPr lvl="1"/>
            <a:r>
              <a:rPr lang="en-US" dirty="0"/>
              <a:t>Unique</a:t>
            </a:r>
          </a:p>
          <a:p>
            <a:pPr lvl="2"/>
            <a:r>
              <a:rPr lang="en-US" dirty="0"/>
              <a:t>Two different data sets cannot produce the same hash</a:t>
            </a:r>
          </a:p>
          <a:p>
            <a:pPr lvl="1"/>
            <a:r>
              <a:rPr lang="en-US" dirty="0"/>
              <a:t>Original</a:t>
            </a:r>
          </a:p>
          <a:p>
            <a:pPr lvl="2"/>
            <a:r>
              <a:rPr lang="en-US" dirty="0"/>
              <a:t>Dataset cannot be created to have a predefined hash</a:t>
            </a:r>
          </a:p>
          <a:p>
            <a:pPr lvl="1"/>
            <a:r>
              <a:rPr lang="en-US" dirty="0"/>
              <a:t>Secure</a:t>
            </a:r>
          </a:p>
          <a:p>
            <a:pPr lvl="2"/>
            <a:r>
              <a:rPr lang="en-US" dirty="0"/>
              <a:t>Resulting hash cannot be reversed to determine original plaintext</a:t>
            </a:r>
          </a:p>
          <a:p>
            <a:endParaRPr lang="en-US" dirty="0"/>
          </a:p>
        </p:txBody>
      </p:sp>
      <p:sp>
        <p:nvSpPr>
          <p:cNvPr id="7" name="Rectangle 6"/>
          <p:cNvSpPr/>
          <p:nvPr/>
        </p:nvSpPr>
        <p:spPr>
          <a:xfrm>
            <a:off x="1170638" y="5966819"/>
            <a:ext cx="7812098" cy="303929"/>
          </a:xfrm>
          <a:prstGeom prst="rect">
            <a:avLst/>
          </a:prstGeom>
        </p:spPr>
        <p:txBody>
          <a:bodyPr wrap="square">
            <a:spAutoFit/>
          </a:bodyPr>
          <a:lstStyle/>
          <a:p>
            <a:pPr>
              <a:lnSpc>
                <a:spcPct val="130000"/>
              </a:lnSpc>
              <a:defRPr/>
            </a:pPr>
            <a:r>
              <a:rPr lang="en-GB" altLang="en-US" sz="1100" dirty="0">
                <a:solidFill>
                  <a:srgbClr val="0033CC"/>
                </a:solidFill>
                <a:effectLst>
                  <a:outerShdw blurRad="38100" dist="38100" dir="2700000" algn="tl">
                    <a:srgbClr val="C0C0C0"/>
                  </a:outerShdw>
                </a:effectLst>
              </a:rPr>
              <a:t>(Source: SECURITY+ GUIDE TO NETWORK SECURITY FUNDAMENTALS  - 4</a:t>
            </a:r>
            <a:r>
              <a:rPr lang="en-GB" altLang="en-US" sz="1100" baseline="30000" dirty="0">
                <a:solidFill>
                  <a:srgbClr val="0033CC"/>
                </a:solidFill>
                <a:effectLst>
                  <a:outerShdw blurRad="38100" dist="38100" dir="2700000" algn="tl">
                    <a:srgbClr val="C0C0C0"/>
                  </a:outerShdw>
                </a:effectLst>
              </a:rPr>
              <a:t>th</a:t>
            </a:r>
            <a:r>
              <a:rPr lang="en-GB" altLang="en-US" sz="1100" dirty="0">
                <a:solidFill>
                  <a:srgbClr val="0033CC"/>
                </a:solidFill>
                <a:effectLst>
                  <a:outerShdw blurRad="38100" dist="38100" dir="2700000" algn="tl">
                    <a:srgbClr val="C0C0C0"/>
                  </a:outerShdw>
                </a:effectLst>
              </a:rPr>
              <a:t> Edition – Mark </a:t>
            </a:r>
            <a:r>
              <a:rPr lang="en-GB" altLang="en-US" sz="1100" dirty="0" err="1">
                <a:solidFill>
                  <a:srgbClr val="0033CC"/>
                </a:solidFill>
                <a:effectLst>
                  <a:outerShdw blurRad="38100" dist="38100" dir="2700000" algn="tl">
                    <a:srgbClr val="C0C0C0"/>
                  </a:outerShdw>
                </a:effectLst>
              </a:rPr>
              <a:t>Ciampa</a:t>
            </a:r>
            <a:r>
              <a:rPr lang="en-GB" altLang="en-US" sz="1100" dirty="0">
                <a:solidFill>
                  <a:srgbClr val="0033CC"/>
                </a:solidFill>
                <a:effectLst>
                  <a:outerShdw blurRad="38100" dist="38100" dir="2700000" algn="tl">
                    <a:srgbClr val="C0C0C0"/>
                  </a:outerShdw>
                </a:effectLst>
              </a:rPr>
              <a:t> - </a:t>
            </a:r>
            <a:r>
              <a:rPr lang="en-GB" altLang="en-US" sz="1100" dirty="0" err="1">
                <a:solidFill>
                  <a:srgbClr val="0033CC"/>
                </a:solidFill>
                <a:effectLst>
                  <a:outerShdw blurRad="38100" dist="38100" dir="2700000" algn="tl">
                    <a:srgbClr val="C0C0C0"/>
                  </a:outerShdw>
                </a:effectLst>
              </a:rPr>
              <a:t>Cengage</a:t>
            </a:r>
            <a:r>
              <a:rPr lang="en-GB" altLang="en-US" sz="1100" dirty="0">
                <a:solidFill>
                  <a:srgbClr val="0033CC"/>
                </a:solidFill>
                <a:effectLst>
                  <a:outerShdw blurRad="38100" dist="38100" dir="2700000" algn="tl">
                    <a:srgbClr val="C0C0C0"/>
                  </a:outerShdw>
                </a:effectLst>
              </a:rPr>
              <a:t> Learning )</a:t>
            </a:r>
          </a:p>
        </p:txBody>
      </p:sp>
      <p:graphicFrame>
        <p:nvGraphicFramePr>
          <p:cNvPr id="8" name="Content Placeholder 7"/>
          <p:cNvGraphicFramePr>
            <a:graphicFrameLocks/>
          </p:cNvGraphicFramePr>
          <p:nvPr>
            <p:extLst>
              <p:ext uri="{D42A27DB-BD31-4B8C-83A1-F6EECF244321}">
                <p14:modId xmlns:p14="http://schemas.microsoft.com/office/powerpoint/2010/main" val="810170840"/>
              </p:ext>
            </p:extLst>
          </p:nvPr>
        </p:nvGraphicFramePr>
        <p:xfrm>
          <a:off x="597095" y="78400"/>
          <a:ext cx="8339176" cy="370840"/>
        </p:xfrm>
        <a:graphic>
          <a:graphicData uri="http://schemas.openxmlformats.org/drawingml/2006/table">
            <a:tbl>
              <a:tblPr firstRow="1" bandRow="1">
                <a:tableStyleId>{21E4AEA4-8DFA-4A89-87EB-49C32662AFE0}</a:tableStyleId>
              </a:tblPr>
              <a:tblGrid>
                <a:gridCol w="8339176">
                  <a:extLst>
                    <a:ext uri="{9D8B030D-6E8A-4147-A177-3AD203B41FA5}">
                      <a16:colId xmlns:a16="http://schemas.microsoft.com/office/drawing/2014/main" val="20000"/>
                    </a:ext>
                  </a:extLst>
                </a:gridCol>
              </a:tblGrid>
              <a:tr h="370840">
                <a:tc>
                  <a:txBody>
                    <a:bodyPr/>
                    <a:lstStyle/>
                    <a:p>
                      <a:r>
                        <a:rPr lang="en-US" dirty="0"/>
                        <a:t>Knowledge Component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5138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Contents</a:t>
            </a:r>
          </a:p>
        </p:txBody>
      </p:sp>
      <p:sp>
        <p:nvSpPr>
          <p:cNvPr id="5" name="Footer Placeholder 4"/>
          <p:cNvSpPr>
            <a:spLocks noGrp="1"/>
          </p:cNvSpPr>
          <p:nvPr>
            <p:ph type="ftr" sz="quarter" idx="11"/>
          </p:nvPr>
        </p:nvSpPr>
        <p:spPr/>
        <p:txBody>
          <a:bodyPr/>
          <a:lstStyle/>
          <a:p>
            <a:r>
              <a:rPr lang="en-US" dirty="0"/>
              <a:t>School of ICT - CSF - CTG - Combining Symmetric-Asymmetric Key Cryptosystems-Hash Functions-Digital Signatures</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2</a:t>
            </a:fld>
            <a:endParaRPr lang="en-US"/>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1991926768"/>
              </p:ext>
            </p:extLst>
          </p:nvPr>
        </p:nvGraphicFramePr>
        <p:xfrm>
          <a:off x="612648" y="1600200"/>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2464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sz="3600" dirty="0">
                <a:latin typeface="Arial" charset="0"/>
              </a:rPr>
              <a:t>Applications of Hash Functions (1/2)</a:t>
            </a:r>
          </a:p>
        </p:txBody>
      </p:sp>
      <p:sp>
        <p:nvSpPr>
          <p:cNvPr id="19459" name="Content Placeholder 2"/>
          <p:cNvSpPr>
            <a:spLocks noGrp="1"/>
          </p:cNvSpPr>
          <p:nvPr>
            <p:ph idx="1"/>
          </p:nvPr>
        </p:nvSpPr>
        <p:spPr/>
        <p:txBody>
          <a:bodyPr>
            <a:normAutofit/>
          </a:bodyPr>
          <a:lstStyle/>
          <a:p>
            <a:r>
              <a:rPr lang="en-US" dirty="0"/>
              <a:t>Hashing used to determine message integrity</a:t>
            </a:r>
          </a:p>
          <a:p>
            <a:pPr lvl="1"/>
            <a:r>
              <a:rPr lang="en-US" dirty="0"/>
              <a:t>Digital Signatures / Digital Signing</a:t>
            </a:r>
          </a:p>
          <a:p>
            <a:pPr lvl="1"/>
            <a:r>
              <a:rPr lang="en-US" dirty="0"/>
              <a:t>Can protect against man-in-the-middle attacks</a:t>
            </a:r>
          </a:p>
          <a:p>
            <a:r>
              <a:rPr lang="en-US" dirty="0"/>
              <a:t>Hashed Message Authentication Code (HMAC)</a:t>
            </a:r>
          </a:p>
          <a:p>
            <a:pPr lvl="1"/>
            <a:r>
              <a:rPr lang="en-US" dirty="0"/>
              <a:t>Hash variation providing improved security</a:t>
            </a:r>
          </a:p>
          <a:p>
            <a:pPr lvl="1"/>
            <a:r>
              <a:rPr lang="en-US" dirty="0"/>
              <a:t>Uses secret key possessed by sender and receiver</a:t>
            </a:r>
          </a:p>
          <a:p>
            <a:pPr lvl="1"/>
            <a:r>
              <a:rPr lang="en-US" dirty="0"/>
              <a:t>Receiver uses key to decrypt the hash</a:t>
            </a:r>
          </a:p>
          <a:p>
            <a:r>
              <a:rPr lang="en-US" dirty="0"/>
              <a:t>Hash values often posted on download sites</a:t>
            </a:r>
          </a:p>
          <a:p>
            <a:pPr lvl="1"/>
            <a:r>
              <a:rPr lang="en-US" dirty="0"/>
              <a:t>To verify file integrity after download</a:t>
            </a:r>
          </a:p>
          <a:p>
            <a:pPr lvl="1"/>
            <a:endParaRPr lang="en-US" dirty="0"/>
          </a:p>
          <a:p>
            <a:endParaRPr lang="en-US" dirty="0"/>
          </a:p>
        </p:txBody>
      </p:sp>
      <p:sp>
        <p:nvSpPr>
          <p:cNvPr id="2" name="Footer Placeholder 1"/>
          <p:cNvSpPr>
            <a:spLocks noGrp="1"/>
          </p:cNvSpPr>
          <p:nvPr>
            <p:ph type="ftr" sz="quarter" idx="11"/>
          </p:nvPr>
        </p:nvSpPr>
        <p:spPr/>
        <p:txBody>
          <a:bodyPr/>
          <a:lstStyle/>
          <a:p>
            <a:r>
              <a:rPr lang="en-US" dirty="0"/>
              <a:t>School of ICT - CSF - CTG - Combining Symmetric-Asymmetric Key Cryptosystems-Hash Functions-Digital Signatures</a:t>
            </a:r>
          </a:p>
        </p:txBody>
      </p:sp>
      <p:sp>
        <p:nvSpPr>
          <p:cNvPr id="3" name="Slide Number Placeholder 2"/>
          <p:cNvSpPr>
            <a:spLocks noGrp="1"/>
          </p:cNvSpPr>
          <p:nvPr>
            <p:ph type="sldNum" sz="quarter" idx="12"/>
          </p:nvPr>
        </p:nvSpPr>
        <p:spPr/>
        <p:txBody>
          <a:bodyPr>
            <a:normAutofit fontScale="85000" lnSpcReduction="20000"/>
          </a:bodyPr>
          <a:lstStyle/>
          <a:p>
            <a:fld id="{0A8A7B60-335C-7A43-A6E1-0613DB7C421D}" type="slidenum">
              <a:rPr lang="en-US" smtClean="0"/>
              <a:t>20</a:t>
            </a:fld>
            <a:endParaRPr lang="en-US"/>
          </a:p>
        </p:txBody>
      </p:sp>
      <p:sp>
        <p:nvSpPr>
          <p:cNvPr id="6" name="Rectangle 5"/>
          <p:cNvSpPr/>
          <p:nvPr/>
        </p:nvSpPr>
        <p:spPr>
          <a:xfrm>
            <a:off x="1170638" y="5966819"/>
            <a:ext cx="7812098" cy="303929"/>
          </a:xfrm>
          <a:prstGeom prst="rect">
            <a:avLst/>
          </a:prstGeom>
        </p:spPr>
        <p:txBody>
          <a:bodyPr wrap="square">
            <a:spAutoFit/>
          </a:bodyPr>
          <a:lstStyle/>
          <a:p>
            <a:pPr>
              <a:lnSpc>
                <a:spcPct val="130000"/>
              </a:lnSpc>
              <a:defRPr/>
            </a:pPr>
            <a:r>
              <a:rPr lang="en-GB" altLang="en-US" sz="1100" dirty="0">
                <a:solidFill>
                  <a:srgbClr val="0033CC"/>
                </a:solidFill>
                <a:effectLst>
                  <a:outerShdw blurRad="38100" dist="38100" dir="2700000" algn="tl">
                    <a:srgbClr val="C0C0C0"/>
                  </a:outerShdw>
                </a:effectLst>
              </a:rPr>
              <a:t>(Source: SECURITY+ GUIDE TO NETWORK SECURITY FUNDAMENTALS  - 4</a:t>
            </a:r>
            <a:r>
              <a:rPr lang="en-GB" altLang="en-US" sz="1100" baseline="30000" dirty="0">
                <a:solidFill>
                  <a:srgbClr val="0033CC"/>
                </a:solidFill>
                <a:effectLst>
                  <a:outerShdw blurRad="38100" dist="38100" dir="2700000" algn="tl">
                    <a:srgbClr val="C0C0C0"/>
                  </a:outerShdw>
                </a:effectLst>
              </a:rPr>
              <a:t>th</a:t>
            </a:r>
            <a:r>
              <a:rPr lang="en-GB" altLang="en-US" sz="1100" dirty="0">
                <a:solidFill>
                  <a:srgbClr val="0033CC"/>
                </a:solidFill>
                <a:effectLst>
                  <a:outerShdw blurRad="38100" dist="38100" dir="2700000" algn="tl">
                    <a:srgbClr val="C0C0C0"/>
                  </a:outerShdw>
                </a:effectLst>
              </a:rPr>
              <a:t> Edition – Mark </a:t>
            </a:r>
            <a:r>
              <a:rPr lang="en-GB" altLang="en-US" sz="1100" dirty="0" err="1">
                <a:solidFill>
                  <a:srgbClr val="0033CC"/>
                </a:solidFill>
                <a:effectLst>
                  <a:outerShdw blurRad="38100" dist="38100" dir="2700000" algn="tl">
                    <a:srgbClr val="C0C0C0"/>
                  </a:outerShdw>
                </a:effectLst>
              </a:rPr>
              <a:t>Ciampa</a:t>
            </a:r>
            <a:r>
              <a:rPr lang="en-GB" altLang="en-US" sz="1100" dirty="0">
                <a:solidFill>
                  <a:srgbClr val="0033CC"/>
                </a:solidFill>
                <a:effectLst>
                  <a:outerShdw blurRad="38100" dist="38100" dir="2700000" algn="tl">
                    <a:srgbClr val="C0C0C0"/>
                  </a:outerShdw>
                </a:effectLst>
              </a:rPr>
              <a:t> - </a:t>
            </a:r>
            <a:r>
              <a:rPr lang="en-GB" altLang="en-US" sz="1100" dirty="0" err="1">
                <a:solidFill>
                  <a:srgbClr val="0033CC"/>
                </a:solidFill>
                <a:effectLst>
                  <a:outerShdw blurRad="38100" dist="38100" dir="2700000" algn="tl">
                    <a:srgbClr val="C0C0C0"/>
                  </a:outerShdw>
                </a:effectLst>
              </a:rPr>
              <a:t>Cengage</a:t>
            </a:r>
            <a:r>
              <a:rPr lang="en-GB" altLang="en-US" sz="1100" dirty="0">
                <a:solidFill>
                  <a:srgbClr val="0033CC"/>
                </a:solidFill>
                <a:effectLst>
                  <a:outerShdw blurRad="38100" dist="38100" dir="2700000" algn="tl">
                    <a:srgbClr val="C0C0C0"/>
                  </a:outerShdw>
                </a:effectLst>
              </a:rPr>
              <a:t> Learning )</a:t>
            </a:r>
          </a:p>
        </p:txBody>
      </p:sp>
      <p:graphicFrame>
        <p:nvGraphicFramePr>
          <p:cNvPr id="7" name="Content Placeholder 7"/>
          <p:cNvGraphicFramePr>
            <a:graphicFrameLocks/>
          </p:cNvGraphicFramePr>
          <p:nvPr>
            <p:extLst>
              <p:ext uri="{D42A27DB-BD31-4B8C-83A1-F6EECF244321}">
                <p14:modId xmlns:p14="http://schemas.microsoft.com/office/powerpoint/2010/main" val="810170840"/>
              </p:ext>
            </p:extLst>
          </p:nvPr>
        </p:nvGraphicFramePr>
        <p:xfrm>
          <a:off x="597095" y="78400"/>
          <a:ext cx="8339176" cy="370840"/>
        </p:xfrm>
        <a:graphic>
          <a:graphicData uri="http://schemas.openxmlformats.org/drawingml/2006/table">
            <a:tbl>
              <a:tblPr firstRow="1" bandRow="1">
                <a:tableStyleId>{21E4AEA4-8DFA-4A89-87EB-49C32662AFE0}</a:tableStyleId>
              </a:tblPr>
              <a:tblGrid>
                <a:gridCol w="8339176">
                  <a:extLst>
                    <a:ext uri="{9D8B030D-6E8A-4147-A177-3AD203B41FA5}">
                      <a16:colId xmlns:a16="http://schemas.microsoft.com/office/drawing/2014/main" val="20000"/>
                    </a:ext>
                  </a:extLst>
                </a:gridCol>
              </a:tblGrid>
              <a:tr h="370840">
                <a:tc>
                  <a:txBody>
                    <a:bodyPr/>
                    <a:lstStyle/>
                    <a:p>
                      <a:r>
                        <a:rPr lang="en-US" dirty="0"/>
                        <a:t>Knowledge Component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21003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86" y="2406433"/>
            <a:ext cx="8616950" cy="243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sz="3600" dirty="0">
                <a:latin typeface="Arial" charset="0"/>
              </a:rPr>
              <a:t>Applications of Hash Functions (2/2)</a:t>
            </a:r>
            <a:endParaRPr lang="en-US" sz="3600" dirty="0"/>
          </a:p>
        </p:txBody>
      </p:sp>
      <p:sp>
        <p:nvSpPr>
          <p:cNvPr id="4" name="Footer Placeholder 3"/>
          <p:cNvSpPr>
            <a:spLocks noGrp="1"/>
          </p:cNvSpPr>
          <p:nvPr>
            <p:ph type="ftr" sz="quarter" idx="11"/>
          </p:nvPr>
        </p:nvSpPr>
        <p:spPr/>
        <p:txBody>
          <a:bodyPr/>
          <a:lstStyle/>
          <a:p>
            <a:r>
              <a:rPr lang="en-US" dirty="0"/>
              <a:t>School of ICT - CSF - CTG - Combining Symmetric-Asymmetric Key Cryptosystems-Hash Functions-Digital Signatures</a:t>
            </a:r>
          </a:p>
        </p:txBody>
      </p:sp>
      <p:sp>
        <p:nvSpPr>
          <p:cNvPr id="5" name="Slide Number Placeholder 4"/>
          <p:cNvSpPr>
            <a:spLocks noGrp="1"/>
          </p:cNvSpPr>
          <p:nvPr>
            <p:ph type="sldNum" sz="quarter" idx="12"/>
          </p:nvPr>
        </p:nvSpPr>
        <p:spPr/>
        <p:txBody>
          <a:bodyPr>
            <a:normAutofit fontScale="85000" lnSpcReduction="20000"/>
          </a:bodyPr>
          <a:lstStyle/>
          <a:p>
            <a:fld id="{0A8A7B60-335C-7A43-A6E1-0613DB7C421D}" type="slidenum">
              <a:rPr lang="en-US" smtClean="0"/>
              <a:t>21</a:t>
            </a:fld>
            <a:endParaRPr lang="en-US"/>
          </a:p>
        </p:txBody>
      </p:sp>
      <p:sp>
        <p:nvSpPr>
          <p:cNvPr id="9" name="Rectangle 8"/>
          <p:cNvSpPr/>
          <p:nvPr/>
        </p:nvSpPr>
        <p:spPr>
          <a:xfrm>
            <a:off x="1170638" y="5966819"/>
            <a:ext cx="7812098" cy="303929"/>
          </a:xfrm>
          <a:prstGeom prst="rect">
            <a:avLst/>
          </a:prstGeom>
        </p:spPr>
        <p:txBody>
          <a:bodyPr wrap="square">
            <a:spAutoFit/>
          </a:bodyPr>
          <a:lstStyle/>
          <a:p>
            <a:pPr>
              <a:lnSpc>
                <a:spcPct val="130000"/>
              </a:lnSpc>
              <a:defRPr/>
            </a:pPr>
            <a:r>
              <a:rPr lang="en-GB" altLang="en-US" sz="1100" dirty="0">
                <a:solidFill>
                  <a:srgbClr val="0033CC"/>
                </a:solidFill>
                <a:effectLst>
                  <a:outerShdw blurRad="38100" dist="38100" dir="2700000" algn="tl">
                    <a:srgbClr val="C0C0C0"/>
                  </a:outerShdw>
                </a:effectLst>
              </a:rPr>
              <a:t>(Source: SECURITY+ GUIDE TO NETWORK SECURITY FUNDAMENTALS  - 4</a:t>
            </a:r>
            <a:r>
              <a:rPr lang="en-GB" altLang="en-US" sz="1100" baseline="30000" dirty="0">
                <a:solidFill>
                  <a:srgbClr val="0033CC"/>
                </a:solidFill>
                <a:effectLst>
                  <a:outerShdw blurRad="38100" dist="38100" dir="2700000" algn="tl">
                    <a:srgbClr val="C0C0C0"/>
                  </a:outerShdw>
                </a:effectLst>
              </a:rPr>
              <a:t>th</a:t>
            </a:r>
            <a:r>
              <a:rPr lang="en-GB" altLang="en-US" sz="1100" dirty="0">
                <a:solidFill>
                  <a:srgbClr val="0033CC"/>
                </a:solidFill>
                <a:effectLst>
                  <a:outerShdw blurRad="38100" dist="38100" dir="2700000" algn="tl">
                    <a:srgbClr val="C0C0C0"/>
                  </a:outerShdw>
                </a:effectLst>
              </a:rPr>
              <a:t> Edition – Mark </a:t>
            </a:r>
            <a:r>
              <a:rPr lang="en-GB" altLang="en-US" sz="1100" dirty="0" err="1">
                <a:solidFill>
                  <a:srgbClr val="0033CC"/>
                </a:solidFill>
                <a:effectLst>
                  <a:outerShdw blurRad="38100" dist="38100" dir="2700000" algn="tl">
                    <a:srgbClr val="C0C0C0"/>
                  </a:outerShdw>
                </a:effectLst>
              </a:rPr>
              <a:t>Ciampa</a:t>
            </a:r>
            <a:r>
              <a:rPr lang="en-GB" altLang="en-US" sz="1100" dirty="0">
                <a:solidFill>
                  <a:srgbClr val="0033CC"/>
                </a:solidFill>
                <a:effectLst>
                  <a:outerShdw blurRad="38100" dist="38100" dir="2700000" algn="tl">
                    <a:srgbClr val="C0C0C0"/>
                  </a:outerShdw>
                </a:effectLst>
              </a:rPr>
              <a:t> - </a:t>
            </a:r>
            <a:r>
              <a:rPr lang="en-GB" altLang="en-US" sz="1100" dirty="0" err="1">
                <a:solidFill>
                  <a:srgbClr val="0033CC"/>
                </a:solidFill>
                <a:effectLst>
                  <a:outerShdw blurRad="38100" dist="38100" dir="2700000" algn="tl">
                    <a:srgbClr val="C0C0C0"/>
                  </a:outerShdw>
                </a:effectLst>
              </a:rPr>
              <a:t>Cengage</a:t>
            </a:r>
            <a:r>
              <a:rPr lang="en-GB" altLang="en-US" sz="1100" dirty="0">
                <a:solidFill>
                  <a:srgbClr val="0033CC"/>
                </a:solidFill>
                <a:effectLst>
                  <a:outerShdw blurRad="38100" dist="38100" dir="2700000" algn="tl">
                    <a:srgbClr val="C0C0C0"/>
                  </a:outerShdw>
                </a:effectLst>
              </a:rPr>
              <a:t> Learning )</a:t>
            </a:r>
          </a:p>
        </p:txBody>
      </p:sp>
      <p:graphicFrame>
        <p:nvGraphicFramePr>
          <p:cNvPr id="7" name="Content Placeholder 7"/>
          <p:cNvGraphicFramePr>
            <a:graphicFrameLocks/>
          </p:cNvGraphicFramePr>
          <p:nvPr>
            <p:extLst>
              <p:ext uri="{D42A27DB-BD31-4B8C-83A1-F6EECF244321}">
                <p14:modId xmlns:p14="http://schemas.microsoft.com/office/powerpoint/2010/main" val="810170840"/>
              </p:ext>
            </p:extLst>
          </p:nvPr>
        </p:nvGraphicFramePr>
        <p:xfrm>
          <a:off x="597095" y="78400"/>
          <a:ext cx="8339176" cy="370840"/>
        </p:xfrm>
        <a:graphic>
          <a:graphicData uri="http://schemas.openxmlformats.org/drawingml/2006/table">
            <a:tbl>
              <a:tblPr firstRow="1" bandRow="1">
                <a:tableStyleId>{21E4AEA4-8DFA-4A89-87EB-49C32662AFE0}</a:tableStyleId>
              </a:tblPr>
              <a:tblGrid>
                <a:gridCol w="8339176">
                  <a:extLst>
                    <a:ext uri="{9D8B030D-6E8A-4147-A177-3AD203B41FA5}">
                      <a16:colId xmlns:a16="http://schemas.microsoft.com/office/drawing/2014/main" val="20000"/>
                    </a:ext>
                  </a:extLst>
                </a:gridCol>
              </a:tblGrid>
              <a:tr h="370840">
                <a:tc>
                  <a:txBody>
                    <a:bodyPr/>
                    <a:lstStyle/>
                    <a:p>
                      <a:r>
                        <a:rPr lang="en-US" dirty="0"/>
                        <a:t>Knowledge Component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9238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latin typeface="Arial" charset="0"/>
              </a:rPr>
              <a:t>Popular Hash Functions (1/2)</a:t>
            </a:r>
          </a:p>
        </p:txBody>
      </p:sp>
      <p:sp>
        <p:nvSpPr>
          <p:cNvPr id="2" name="Footer Placeholder 1"/>
          <p:cNvSpPr>
            <a:spLocks noGrp="1"/>
          </p:cNvSpPr>
          <p:nvPr>
            <p:ph type="ftr" sz="quarter" idx="11"/>
          </p:nvPr>
        </p:nvSpPr>
        <p:spPr/>
        <p:txBody>
          <a:bodyPr/>
          <a:lstStyle/>
          <a:p>
            <a:r>
              <a:rPr lang="en-US" dirty="0"/>
              <a:t>School of ICT - CSF - CTG - Combining Symmetric-Asymmetric Key Cryptosystems-Hash Functions-Digital Signatures</a:t>
            </a:r>
          </a:p>
        </p:txBody>
      </p:sp>
      <p:sp>
        <p:nvSpPr>
          <p:cNvPr id="3" name="Slide Number Placeholder 2"/>
          <p:cNvSpPr>
            <a:spLocks noGrp="1"/>
          </p:cNvSpPr>
          <p:nvPr>
            <p:ph type="sldNum" sz="quarter" idx="12"/>
          </p:nvPr>
        </p:nvSpPr>
        <p:spPr/>
        <p:txBody>
          <a:bodyPr>
            <a:normAutofit fontScale="85000" lnSpcReduction="20000"/>
          </a:bodyPr>
          <a:lstStyle/>
          <a:p>
            <a:fld id="{0A8A7B60-335C-7A43-A6E1-0613DB7C421D}" type="slidenum">
              <a:rPr lang="en-US" smtClean="0"/>
              <a:t>22</a:t>
            </a:fld>
            <a:endParaRPr lang="en-US"/>
          </a:p>
        </p:txBody>
      </p:sp>
      <p:sp>
        <p:nvSpPr>
          <p:cNvPr id="23555" name="Content Placeholder 2"/>
          <p:cNvSpPr>
            <a:spLocks noGrp="1"/>
          </p:cNvSpPr>
          <p:nvPr>
            <p:ph sz="quarter" idx="1"/>
          </p:nvPr>
        </p:nvSpPr>
        <p:spPr/>
        <p:txBody>
          <a:bodyPr/>
          <a:lstStyle/>
          <a:p>
            <a:r>
              <a:rPr lang="en-US" dirty="0"/>
              <a:t>Most common hash algorithms</a:t>
            </a:r>
          </a:p>
          <a:p>
            <a:pPr lvl="1"/>
            <a:r>
              <a:rPr lang="en-US" u="sng" dirty="0">
                <a:solidFill>
                  <a:schemeClr val="accent2"/>
                </a:solidFill>
              </a:rPr>
              <a:t>Secure Hash Algorithm</a:t>
            </a:r>
          </a:p>
          <a:p>
            <a:pPr lvl="1"/>
            <a:r>
              <a:rPr lang="en-US" dirty="0"/>
              <a:t>Message Digest</a:t>
            </a:r>
            <a:endParaRPr lang="en-US" u="sng" dirty="0">
              <a:solidFill>
                <a:schemeClr val="accent2"/>
              </a:solidFill>
            </a:endParaRPr>
          </a:p>
          <a:p>
            <a:pPr lvl="1"/>
            <a:r>
              <a:rPr lang="en-US" dirty="0"/>
              <a:t>Whirlpool</a:t>
            </a:r>
          </a:p>
          <a:p>
            <a:pPr lvl="1"/>
            <a:r>
              <a:rPr lang="en-US" dirty="0"/>
              <a:t>RIPEMD</a:t>
            </a:r>
          </a:p>
          <a:p>
            <a:pPr lvl="1"/>
            <a:r>
              <a:rPr lang="en-US" dirty="0"/>
              <a:t>Password hashes</a:t>
            </a:r>
          </a:p>
          <a:p>
            <a:r>
              <a:rPr lang="en-US" dirty="0"/>
              <a:t>In the previous Activity you can see various Hash Functions in the “Results” section.</a:t>
            </a:r>
          </a:p>
          <a:p>
            <a:pPr lvl="1"/>
            <a:endParaRPr lang="en-US" dirty="0"/>
          </a:p>
          <a:p>
            <a:endParaRPr lang="en-US" dirty="0"/>
          </a:p>
        </p:txBody>
      </p:sp>
      <p:sp>
        <p:nvSpPr>
          <p:cNvPr id="6" name="Rectangle 5"/>
          <p:cNvSpPr/>
          <p:nvPr/>
        </p:nvSpPr>
        <p:spPr>
          <a:xfrm>
            <a:off x="1170638" y="5966819"/>
            <a:ext cx="7812098" cy="303929"/>
          </a:xfrm>
          <a:prstGeom prst="rect">
            <a:avLst/>
          </a:prstGeom>
        </p:spPr>
        <p:txBody>
          <a:bodyPr wrap="square">
            <a:spAutoFit/>
          </a:bodyPr>
          <a:lstStyle/>
          <a:p>
            <a:pPr>
              <a:lnSpc>
                <a:spcPct val="130000"/>
              </a:lnSpc>
              <a:defRPr/>
            </a:pPr>
            <a:r>
              <a:rPr lang="en-GB" altLang="en-US" sz="1100" dirty="0">
                <a:solidFill>
                  <a:srgbClr val="0033CC"/>
                </a:solidFill>
                <a:effectLst>
                  <a:outerShdw blurRad="38100" dist="38100" dir="2700000" algn="tl">
                    <a:srgbClr val="C0C0C0"/>
                  </a:outerShdw>
                </a:effectLst>
              </a:rPr>
              <a:t>(Source: SECURITY+ GUIDE TO NETWORK SECURITY FUNDAMENTALS  - 4</a:t>
            </a:r>
            <a:r>
              <a:rPr lang="en-GB" altLang="en-US" sz="1100" baseline="30000" dirty="0">
                <a:solidFill>
                  <a:srgbClr val="0033CC"/>
                </a:solidFill>
                <a:effectLst>
                  <a:outerShdw blurRad="38100" dist="38100" dir="2700000" algn="tl">
                    <a:srgbClr val="C0C0C0"/>
                  </a:outerShdw>
                </a:effectLst>
              </a:rPr>
              <a:t>th</a:t>
            </a:r>
            <a:r>
              <a:rPr lang="en-GB" altLang="en-US" sz="1100" dirty="0">
                <a:solidFill>
                  <a:srgbClr val="0033CC"/>
                </a:solidFill>
                <a:effectLst>
                  <a:outerShdw blurRad="38100" dist="38100" dir="2700000" algn="tl">
                    <a:srgbClr val="C0C0C0"/>
                  </a:outerShdw>
                </a:effectLst>
              </a:rPr>
              <a:t> Edition – Mark </a:t>
            </a:r>
            <a:r>
              <a:rPr lang="en-GB" altLang="en-US" sz="1100" dirty="0" err="1">
                <a:solidFill>
                  <a:srgbClr val="0033CC"/>
                </a:solidFill>
                <a:effectLst>
                  <a:outerShdw blurRad="38100" dist="38100" dir="2700000" algn="tl">
                    <a:srgbClr val="C0C0C0"/>
                  </a:outerShdw>
                </a:effectLst>
              </a:rPr>
              <a:t>Ciampa</a:t>
            </a:r>
            <a:r>
              <a:rPr lang="en-GB" altLang="en-US" sz="1100" dirty="0">
                <a:solidFill>
                  <a:srgbClr val="0033CC"/>
                </a:solidFill>
                <a:effectLst>
                  <a:outerShdw blurRad="38100" dist="38100" dir="2700000" algn="tl">
                    <a:srgbClr val="C0C0C0"/>
                  </a:outerShdw>
                </a:effectLst>
              </a:rPr>
              <a:t> - </a:t>
            </a:r>
            <a:r>
              <a:rPr lang="en-GB" altLang="en-US" sz="1100" dirty="0" err="1">
                <a:solidFill>
                  <a:srgbClr val="0033CC"/>
                </a:solidFill>
                <a:effectLst>
                  <a:outerShdw blurRad="38100" dist="38100" dir="2700000" algn="tl">
                    <a:srgbClr val="C0C0C0"/>
                  </a:outerShdw>
                </a:effectLst>
              </a:rPr>
              <a:t>Cengage</a:t>
            </a:r>
            <a:r>
              <a:rPr lang="en-GB" altLang="en-US" sz="1100" dirty="0">
                <a:solidFill>
                  <a:srgbClr val="0033CC"/>
                </a:solidFill>
                <a:effectLst>
                  <a:outerShdw blurRad="38100" dist="38100" dir="2700000" algn="tl">
                    <a:srgbClr val="C0C0C0"/>
                  </a:outerShdw>
                </a:effectLst>
              </a:rPr>
              <a:t> Learning )</a:t>
            </a:r>
          </a:p>
        </p:txBody>
      </p:sp>
      <p:graphicFrame>
        <p:nvGraphicFramePr>
          <p:cNvPr id="7" name="Content Placeholder 7"/>
          <p:cNvGraphicFramePr>
            <a:graphicFrameLocks/>
          </p:cNvGraphicFramePr>
          <p:nvPr>
            <p:extLst>
              <p:ext uri="{D42A27DB-BD31-4B8C-83A1-F6EECF244321}">
                <p14:modId xmlns:p14="http://schemas.microsoft.com/office/powerpoint/2010/main" val="810170840"/>
              </p:ext>
            </p:extLst>
          </p:nvPr>
        </p:nvGraphicFramePr>
        <p:xfrm>
          <a:off x="597095" y="78400"/>
          <a:ext cx="8339176" cy="370840"/>
        </p:xfrm>
        <a:graphic>
          <a:graphicData uri="http://schemas.openxmlformats.org/drawingml/2006/table">
            <a:tbl>
              <a:tblPr firstRow="1" bandRow="1">
                <a:tableStyleId>{21E4AEA4-8DFA-4A89-87EB-49C32662AFE0}</a:tableStyleId>
              </a:tblPr>
              <a:tblGrid>
                <a:gridCol w="8339176">
                  <a:extLst>
                    <a:ext uri="{9D8B030D-6E8A-4147-A177-3AD203B41FA5}">
                      <a16:colId xmlns:a16="http://schemas.microsoft.com/office/drawing/2014/main" val="20000"/>
                    </a:ext>
                  </a:extLst>
                </a:gridCol>
              </a:tblGrid>
              <a:tr h="370840">
                <a:tc>
                  <a:txBody>
                    <a:bodyPr/>
                    <a:lstStyle/>
                    <a:p>
                      <a:r>
                        <a:rPr lang="en-US" dirty="0"/>
                        <a:t>Knowledge Component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22709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latin typeface="Arial" charset="0"/>
              </a:rPr>
              <a:t>Popular Hash Functions (2/2)</a:t>
            </a:r>
          </a:p>
        </p:txBody>
      </p:sp>
      <p:sp>
        <p:nvSpPr>
          <p:cNvPr id="2" name="Footer Placeholder 1"/>
          <p:cNvSpPr>
            <a:spLocks noGrp="1"/>
          </p:cNvSpPr>
          <p:nvPr>
            <p:ph type="ftr" sz="quarter" idx="11"/>
          </p:nvPr>
        </p:nvSpPr>
        <p:spPr/>
        <p:txBody>
          <a:bodyPr/>
          <a:lstStyle/>
          <a:p>
            <a:r>
              <a:rPr lang="en-US" dirty="0"/>
              <a:t>School of ICT - CSF - CTG - Combining Symmetric-Asymmetric Key Cryptosystems-Hash Functions-Digital Signatures</a:t>
            </a:r>
          </a:p>
        </p:txBody>
      </p:sp>
      <p:sp>
        <p:nvSpPr>
          <p:cNvPr id="3" name="Slide Number Placeholder 2"/>
          <p:cNvSpPr>
            <a:spLocks noGrp="1"/>
          </p:cNvSpPr>
          <p:nvPr>
            <p:ph type="sldNum" sz="quarter" idx="12"/>
          </p:nvPr>
        </p:nvSpPr>
        <p:spPr/>
        <p:txBody>
          <a:bodyPr>
            <a:normAutofit fontScale="85000" lnSpcReduction="20000"/>
          </a:bodyPr>
          <a:lstStyle/>
          <a:p>
            <a:fld id="{0A8A7B60-335C-7A43-A6E1-0613DB7C421D}" type="slidenum">
              <a:rPr lang="en-US" smtClean="0"/>
              <a:t>23</a:t>
            </a:fld>
            <a:endParaRPr lang="en-US"/>
          </a:p>
        </p:txBody>
      </p:sp>
      <p:sp>
        <p:nvSpPr>
          <p:cNvPr id="25603" name="Content Placeholder 2"/>
          <p:cNvSpPr>
            <a:spLocks noGrp="1"/>
          </p:cNvSpPr>
          <p:nvPr>
            <p:ph sz="quarter" idx="1"/>
          </p:nvPr>
        </p:nvSpPr>
        <p:spPr/>
        <p:txBody>
          <a:bodyPr>
            <a:normAutofit fontScale="92500" lnSpcReduction="10000"/>
          </a:bodyPr>
          <a:lstStyle/>
          <a:p>
            <a:r>
              <a:rPr lang="en-US" dirty="0"/>
              <a:t>Message Digest 5</a:t>
            </a:r>
          </a:p>
          <a:p>
            <a:pPr lvl="1"/>
            <a:r>
              <a:rPr lang="en-US" dirty="0"/>
              <a:t>Weaknesses in compression function could lead to collisions</a:t>
            </a:r>
          </a:p>
          <a:p>
            <a:r>
              <a:rPr lang="en-US" dirty="0"/>
              <a:t>Secure Hash Algorithm (SHA)</a:t>
            </a:r>
          </a:p>
          <a:p>
            <a:pPr lvl="1"/>
            <a:r>
              <a:rPr lang="en-US" dirty="0"/>
              <a:t>More secure than MD</a:t>
            </a:r>
          </a:p>
          <a:p>
            <a:pPr lvl="1"/>
            <a:r>
              <a:rPr lang="en-US" dirty="0"/>
              <a:t>No weaknesses identified </a:t>
            </a:r>
          </a:p>
          <a:p>
            <a:pPr lvl="1"/>
            <a:r>
              <a:rPr lang="en-US" dirty="0"/>
              <a:t>SHA-1, SHA-2, SHA-3</a:t>
            </a:r>
          </a:p>
          <a:p>
            <a:pPr lvl="2"/>
            <a:r>
              <a:rPr lang="en-US" dirty="0"/>
              <a:t>SHA-1 to be phased out gradually by 2017 </a:t>
            </a:r>
          </a:p>
          <a:p>
            <a:pPr lvl="1"/>
            <a:r>
              <a:rPr lang="en-US" dirty="0"/>
              <a:t>SHA-2</a:t>
            </a:r>
          </a:p>
          <a:p>
            <a:pPr lvl="2"/>
            <a:r>
              <a:rPr lang="en-US" dirty="0"/>
              <a:t>The SHA-2 family consists of six hash functions with digests (hash values) that are 224, 256, 384 or 512 bits</a:t>
            </a:r>
          </a:p>
          <a:p>
            <a:pPr lvl="1"/>
            <a:endParaRPr lang="en-US" dirty="0"/>
          </a:p>
          <a:p>
            <a:endParaRPr lang="en-US" dirty="0"/>
          </a:p>
        </p:txBody>
      </p:sp>
      <p:sp>
        <p:nvSpPr>
          <p:cNvPr id="6" name="Rectangle 5"/>
          <p:cNvSpPr/>
          <p:nvPr/>
        </p:nvSpPr>
        <p:spPr>
          <a:xfrm>
            <a:off x="1170638" y="5966819"/>
            <a:ext cx="7812098" cy="303929"/>
          </a:xfrm>
          <a:prstGeom prst="rect">
            <a:avLst/>
          </a:prstGeom>
        </p:spPr>
        <p:txBody>
          <a:bodyPr wrap="square">
            <a:spAutoFit/>
          </a:bodyPr>
          <a:lstStyle/>
          <a:p>
            <a:pPr>
              <a:lnSpc>
                <a:spcPct val="130000"/>
              </a:lnSpc>
              <a:defRPr/>
            </a:pPr>
            <a:r>
              <a:rPr lang="en-GB" altLang="en-US" sz="1100" dirty="0">
                <a:solidFill>
                  <a:srgbClr val="0033CC"/>
                </a:solidFill>
                <a:effectLst>
                  <a:outerShdw blurRad="38100" dist="38100" dir="2700000" algn="tl">
                    <a:srgbClr val="C0C0C0"/>
                  </a:outerShdw>
                </a:effectLst>
              </a:rPr>
              <a:t>(Source: SECURITY+ GUIDE TO NETWORK SECURITY FUNDAMENTALS  - 4</a:t>
            </a:r>
            <a:r>
              <a:rPr lang="en-GB" altLang="en-US" sz="1100" baseline="30000" dirty="0">
                <a:solidFill>
                  <a:srgbClr val="0033CC"/>
                </a:solidFill>
                <a:effectLst>
                  <a:outerShdw blurRad="38100" dist="38100" dir="2700000" algn="tl">
                    <a:srgbClr val="C0C0C0"/>
                  </a:outerShdw>
                </a:effectLst>
              </a:rPr>
              <a:t>th</a:t>
            </a:r>
            <a:r>
              <a:rPr lang="en-GB" altLang="en-US" sz="1100" dirty="0">
                <a:solidFill>
                  <a:srgbClr val="0033CC"/>
                </a:solidFill>
                <a:effectLst>
                  <a:outerShdw blurRad="38100" dist="38100" dir="2700000" algn="tl">
                    <a:srgbClr val="C0C0C0"/>
                  </a:outerShdw>
                </a:effectLst>
              </a:rPr>
              <a:t> Edition – Mark </a:t>
            </a:r>
            <a:r>
              <a:rPr lang="en-GB" altLang="en-US" sz="1100" dirty="0" err="1">
                <a:solidFill>
                  <a:srgbClr val="0033CC"/>
                </a:solidFill>
                <a:effectLst>
                  <a:outerShdw blurRad="38100" dist="38100" dir="2700000" algn="tl">
                    <a:srgbClr val="C0C0C0"/>
                  </a:outerShdw>
                </a:effectLst>
              </a:rPr>
              <a:t>Ciampa</a:t>
            </a:r>
            <a:r>
              <a:rPr lang="en-GB" altLang="en-US" sz="1100" dirty="0">
                <a:solidFill>
                  <a:srgbClr val="0033CC"/>
                </a:solidFill>
                <a:effectLst>
                  <a:outerShdw blurRad="38100" dist="38100" dir="2700000" algn="tl">
                    <a:srgbClr val="C0C0C0"/>
                  </a:outerShdw>
                </a:effectLst>
              </a:rPr>
              <a:t> - </a:t>
            </a:r>
            <a:r>
              <a:rPr lang="en-GB" altLang="en-US" sz="1100" dirty="0" err="1">
                <a:solidFill>
                  <a:srgbClr val="0033CC"/>
                </a:solidFill>
                <a:effectLst>
                  <a:outerShdw blurRad="38100" dist="38100" dir="2700000" algn="tl">
                    <a:srgbClr val="C0C0C0"/>
                  </a:outerShdw>
                </a:effectLst>
              </a:rPr>
              <a:t>Cengage</a:t>
            </a:r>
            <a:r>
              <a:rPr lang="en-GB" altLang="en-US" sz="1100" dirty="0">
                <a:solidFill>
                  <a:srgbClr val="0033CC"/>
                </a:solidFill>
                <a:effectLst>
                  <a:outerShdw blurRad="38100" dist="38100" dir="2700000" algn="tl">
                    <a:srgbClr val="C0C0C0"/>
                  </a:outerShdw>
                </a:effectLst>
              </a:rPr>
              <a:t> Learning )</a:t>
            </a:r>
          </a:p>
        </p:txBody>
      </p:sp>
      <p:graphicFrame>
        <p:nvGraphicFramePr>
          <p:cNvPr id="7" name="Content Placeholder 7"/>
          <p:cNvGraphicFramePr>
            <a:graphicFrameLocks/>
          </p:cNvGraphicFramePr>
          <p:nvPr>
            <p:extLst>
              <p:ext uri="{D42A27DB-BD31-4B8C-83A1-F6EECF244321}">
                <p14:modId xmlns:p14="http://schemas.microsoft.com/office/powerpoint/2010/main" val="810170840"/>
              </p:ext>
            </p:extLst>
          </p:nvPr>
        </p:nvGraphicFramePr>
        <p:xfrm>
          <a:off x="597095" y="78400"/>
          <a:ext cx="8339176" cy="370840"/>
        </p:xfrm>
        <a:graphic>
          <a:graphicData uri="http://schemas.openxmlformats.org/drawingml/2006/table">
            <a:tbl>
              <a:tblPr firstRow="1" bandRow="1">
                <a:tableStyleId>{21E4AEA4-8DFA-4A89-87EB-49C32662AFE0}</a:tableStyleId>
              </a:tblPr>
              <a:tblGrid>
                <a:gridCol w="8339176">
                  <a:extLst>
                    <a:ext uri="{9D8B030D-6E8A-4147-A177-3AD203B41FA5}">
                      <a16:colId xmlns:a16="http://schemas.microsoft.com/office/drawing/2014/main" val="20000"/>
                    </a:ext>
                  </a:extLst>
                </a:gridCol>
              </a:tblGrid>
              <a:tr h="370840">
                <a:tc>
                  <a:txBody>
                    <a:bodyPr/>
                    <a:lstStyle/>
                    <a:p>
                      <a:r>
                        <a:rPr lang="en-US" dirty="0"/>
                        <a:t>Knowledge Component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44122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a:xfrm>
            <a:off x="1371600" y="2743200"/>
            <a:ext cx="7123113" cy="2698857"/>
          </a:xfrm>
        </p:spPr>
        <p:txBody>
          <a:bodyPr>
            <a:normAutofit/>
          </a:bodyPr>
          <a:lstStyle/>
          <a:p>
            <a:r>
              <a:rPr lang="en-US" dirty="0"/>
              <a:t>How to digitally sign a message?</a:t>
            </a:r>
          </a:p>
          <a:p>
            <a:r>
              <a:rPr lang="en-US" dirty="0"/>
              <a:t>How to verify a digitally signed message?</a:t>
            </a:r>
          </a:p>
          <a:p>
            <a:r>
              <a:rPr lang="en-US" dirty="0"/>
              <a:t>Combining Digital Signature with Symmetric Key Cryptosystem</a:t>
            </a:r>
          </a:p>
          <a:p>
            <a:r>
              <a:rPr lang="en-US" dirty="0"/>
              <a:t>Limitation of a digital signature</a:t>
            </a:r>
          </a:p>
        </p:txBody>
      </p:sp>
      <p:sp>
        <p:nvSpPr>
          <p:cNvPr id="9" name="Title 8"/>
          <p:cNvSpPr>
            <a:spLocks noGrp="1"/>
          </p:cNvSpPr>
          <p:nvPr>
            <p:ph type="title"/>
          </p:nvPr>
        </p:nvSpPr>
        <p:spPr/>
        <p:txBody>
          <a:bodyPr/>
          <a:lstStyle/>
          <a:p>
            <a:r>
              <a:rPr lang="en-US" dirty="0"/>
              <a:t>Digital Signature</a:t>
            </a:r>
          </a:p>
        </p:txBody>
      </p:sp>
      <p:sp>
        <p:nvSpPr>
          <p:cNvPr id="5" name="Slide Number Placeholder 4"/>
          <p:cNvSpPr>
            <a:spLocks noGrp="1"/>
          </p:cNvSpPr>
          <p:nvPr>
            <p:ph type="sldNum" sz="quarter" idx="11"/>
          </p:nvPr>
        </p:nvSpPr>
        <p:spPr/>
        <p:txBody>
          <a:bodyPr>
            <a:normAutofit/>
          </a:bodyPr>
          <a:lstStyle/>
          <a:p>
            <a:fld id="{0A8A7B60-335C-7A43-A6E1-0613DB7C421D}" type="slidenum">
              <a:rPr lang="en-US" smtClean="0"/>
              <a:t>24</a:t>
            </a:fld>
            <a:endParaRPr lang="en-US"/>
          </a:p>
        </p:txBody>
      </p:sp>
      <p:sp>
        <p:nvSpPr>
          <p:cNvPr id="6" name="Footer Placeholder 5"/>
          <p:cNvSpPr>
            <a:spLocks noGrp="1"/>
          </p:cNvSpPr>
          <p:nvPr>
            <p:ph type="ftr" sz="quarter" idx="12"/>
          </p:nvPr>
        </p:nvSpPr>
        <p:spPr/>
        <p:txBody>
          <a:bodyPr/>
          <a:lstStyle/>
          <a:p>
            <a:r>
              <a:rPr lang="en-US" dirty="0"/>
              <a:t>School of ICT - CSF - CTG - Combining Symmetric-Asymmetric Key Cryptosystems-Hash Functions-Digital Signatures</a:t>
            </a:r>
          </a:p>
        </p:txBody>
      </p:sp>
    </p:spTree>
    <p:extLst>
      <p:ext uri="{BB962C8B-B14F-4D97-AF65-F5344CB8AC3E}">
        <p14:creationId xmlns:p14="http://schemas.microsoft.com/office/powerpoint/2010/main" val="735171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Digital Signature</a:t>
            </a:r>
          </a:p>
        </p:txBody>
      </p:sp>
      <p:sp>
        <p:nvSpPr>
          <p:cNvPr id="5" name="Footer Placeholder 4"/>
          <p:cNvSpPr>
            <a:spLocks noGrp="1"/>
          </p:cNvSpPr>
          <p:nvPr>
            <p:ph type="ftr" sz="quarter" idx="11"/>
          </p:nvPr>
        </p:nvSpPr>
        <p:spPr/>
        <p:txBody>
          <a:bodyPr/>
          <a:lstStyle/>
          <a:p>
            <a:r>
              <a:rPr lang="en-US" dirty="0"/>
              <a:t>School of ICT - CSF - CTG - Combining Symmetric-Asymmetric Key Cryptosystems-Hash Functions-Digital Signatures</a:t>
            </a:r>
          </a:p>
        </p:txBody>
      </p:sp>
      <p:sp>
        <p:nvSpPr>
          <p:cNvPr id="4" name="Slide Number Placeholder 3"/>
          <p:cNvSpPr>
            <a:spLocks noGrp="1"/>
          </p:cNvSpPr>
          <p:nvPr>
            <p:ph type="sldNum" sz="quarter" idx="12"/>
          </p:nvPr>
        </p:nvSpPr>
        <p:spPr/>
        <p:txBody>
          <a:bodyPr>
            <a:normAutofit fontScale="85000" lnSpcReduction="20000"/>
          </a:bodyPr>
          <a:lstStyle/>
          <a:p>
            <a:fld id="{0A8A7B60-335C-7A43-A6E1-0613DB7C421D}" type="slidenum">
              <a:rPr lang="en-US" smtClean="0"/>
              <a:t>25</a:t>
            </a:fld>
            <a:endParaRPr lang="en-US"/>
          </a:p>
        </p:txBody>
      </p:sp>
      <p:sp>
        <p:nvSpPr>
          <p:cNvPr id="7" name="Content Placeholder 6"/>
          <p:cNvSpPr>
            <a:spLocks noGrp="1"/>
          </p:cNvSpPr>
          <p:nvPr>
            <p:ph sz="quarter" idx="1"/>
          </p:nvPr>
        </p:nvSpPr>
        <p:spPr/>
        <p:txBody>
          <a:bodyPr/>
          <a:lstStyle/>
          <a:p>
            <a:r>
              <a:rPr lang="en-US" dirty="0"/>
              <a:t>Verifies the sender</a:t>
            </a:r>
          </a:p>
          <a:p>
            <a:pPr lvl="1"/>
            <a:r>
              <a:rPr lang="en-US" dirty="0"/>
              <a:t>Authentication</a:t>
            </a:r>
          </a:p>
          <a:p>
            <a:r>
              <a:rPr lang="en-US" dirty="0"/>
              <a:t>Prevents sender from disowning the message</a:t>
            </a:r>
          </a:p>
          <a:p>
            <a:pPr lvl="1"/>
            <a:r>
              <a:rPr lang="en-US" dirty="0"/>
              <a:t>Non-Repudiation</a:t>
            </a:r>
          </a:p>
          <a:p>
            <a:r>
              <a:rPr lang="en-US" dirty="0"/>
              <a:t>Proves message integrity</a:t>
            </a:r>
          </a:p>
          <a:p>
            <a:pPr lvl="1"/>
            <a:r>
              <a:rPr lang="en-US" dirty="0"/>
              <a:t>Integrity</a:t>
            </a:r>
          </a:p>
        </p:txBody>
      </p:sp>
      <p:graphicFrame>
        <p:nvGraphicFramePr>
          <p:cNvPr id="8" name="Content Placeholder 7"/>
          <p:cNvGraphicFramePr>
            <a:graphicFrameLocks/>
          </p:cNvGraphicFramePr>
          <p:nvPr/>
        </p:nvGraphicFramePr>
        <p:xfrm>
          <a:off x="597095" y="78400"/>
          <a:ext cx="8339176" cy="370840"/>
        </p:xfrm>
        <a:graphic>
          <a:graphicData uri="http://schemas.openxmlformats.org/drawingml/2006/table">
            <a:tbl>
              <a:tblPr firstRow="1" bandRow="1">
                <a:tableStyleId>{21E4AEA4-8DFA-4A89-87EB-49C32662AFE0}</a:tableStyleId>
              </a:tblPr>
              <a:tblGrid>
                <a:gridCol w="8339176">
                  <a:extLst>
                    <a:ext uri="{9D8B030D-6E8A-4147-A177-3AD203B41FA5}">
                      <a16:colId xmlns:a16="http://schemas.microsoft.com/office/drawing/2014/main" val="20000"/>
                    </a:ext>
                  </a:extLst>
                </a:gridCol>
              </a:tblGrid>
              <a:tr h="370840">
                <a:tc>
                  <a:txBody>
                    <a:bodyPr/>
                    <a:lstStyle/>
                    <a:p>
                      <a:r>
                        <a:rPr lang="en-US" dirty="0"/>
                        <a:t>Knowledge Component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7391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How to digitally sign a message?</a:t>
            </a:r>
          </a:p>
        </p:txBody>
      </p:sp>
      <p:sp>
        <p:nvSpPr>
          <p:cNvPr id="4" name="Slide Number Placeholder 3"/>
          <p:cNvSpPr>
            <a:spLocks noGrp="1"/>
          </p:cNvSpPr>
          <p:nvPr>
            <p:ph type="sldNum" sz="quarter" idx="12"/>
          </p:nvPr>
        </p:nvSpPr>
        <p:spPr>
          <a:xfrm>
            <a:off x="0" y="1332690"/>
            <a:ext cx="533400" cy="244476"/>
          </a:xfrm>
        </p:spPr>
        <p:txBody>
          <a:bodyPr>
            <a:normAutofit fontScale="85000" lnSpcReduction="20000"/>
          </a:bodyPr>
          <a:lstStyle/>
          <a:p>
            <a:fld id="{0A8A7B60-335C-7A43-A6E1-0613DB7C421D}" type="slidenum">
              <a:rPr lang="en-US" smtClean="0"/>
              <a:t>26</a:t>
            </a:fld>
            <a:endParaRPr lang="en-US"/>
          </a:p>
        </p:txBody>
      </p:sp>
      <p:sp>
        <p:nvSpPr>
          <p:cNvPr id="33" name="Folded Corner 32"/>
          <p:cNvSpPr/>
          <p:nvPr/>
        </p:nvSpPr>
        <p:spPr>
          <a:xfrm>
            <a:off x="985831" y="1623438"/>
            <a:ext cx="747710" cy="1430991"/>
          </a:xfrm>
          <a:prstGeom prst="foldedCorne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Msg.</a:t>
            </a:r>
          </a:p>
        </p:txBody>
      </p:sp>
      <p:cxnSp>
        <p:nvCxnSpPr>
          <p:cNvPr id="37" name="Straight Arrow Connector 36"/>
          <p:cNvCxnSpPr>
            <a:stCxn id="79" idx="0"/>
            <a:endCxn id="84" idx="1"/>
          </p:cNvCxnSpPr>
          <p:nvPr/>
        </p:nvCxnSpPr>
        <p:spPr>
          <a:xfrm>
            <a:off x="4252139" y="5662628"/>
            <a:ext cx="959930" cy="78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7613780" y="5264160"/>
            <a:ext cx="1013369" cy="1158742"/>
            <a:chOff x="6140101" y="4393047"/>
            <a:chExt cx="1013369" cy="1158742"/>
          </a:xfrm>
        </p:grpSpPr>
        <p:pic>
          <p:nvPicPr>
            <p:cNvPr id="50" name="Picture 49"/>
            <p:cNvPicPr>
              <a:picLocks noChangeAspect="1"/>
            </p:cNvPicPr>
            <p:nvPr/>
          </p:nvPicPr>
          <p:blipFill>
            <a:blip r:embed="rId2"/>
            <a:stretch>
              <a:fillRect/>
            </a:stretch>
          </p:blipFill>
          <p:spPr>
            <a:xfrm>
              <a:off x="6295976" y="4393047"/>
              <a:ext cx="605625" cy="789410"/>
            </a:xfrm>
            <a:prstGeom prst="rect">
              <a:avLst/>
            </a:prstGeom>
          </p:spPr>
        </p:pic>
        <p:sp>
          <p:nvSpPr>
            <p:cNvPr id="51" name="TextBox 50"/>
            <p:cNvSpPr txBox="1"/>
            <p:nvPr/>
          </p:nvSpPr>
          <p:spPr>
            <a:xfrm>
              <a:off x="6140101" y="5182457"/>
              <a:ext cx="1013369" cy="369332"/>
            </a:xfrm>
            <a:prstGeom prst="rect">
              <a:avLst/>
            </a:prstGeom>
            <a:noFill/>
          </p:spPr>
          <p:txBody>
            <a:bodyPr wrap="square" rtlCol="0">
              <a:spAutoFit/>
            </a:bodyPr>
            <a:lstStyle/>
            <a:p>
              <a:r>
                <a:rPr lang="en-US" dirty="0"/>
                <a:t>Receiver</a:t>
              </a:r>
            </a:p>
          </p:txBody>
        </p:sp>
      </p:grpSp>
      <p:grpSp>
        <p:nvGrpSpPr>
          <p:cNvPr id="39" name="Group 38"/>
          <p:cNvGrpSpPr/>
          <p:nvPr/>
        </p:nvGrpSpPr>
        <p:grpSpPr>
          <a:xfrm>
            <a:off x="144259" y="1920258"/>
            <a:ext cx="868400" cy="1134171"/>
            <a:chOff x="4452368" y="4645779"/>
            <a:chExt cx="868400" cy="1134171"/>
          </a:xfrm>
        </p:grpSpPr>
        <p:pic>
          <p:nvPicPr>
            <p:cNvPr id="48" name="Picture 47"/>
            <p:cNvPicPr>
              <a:picLocks noChangeAspect="1"/>
            </p:cNvPicPr>
            <p:nvPr/>
          </p:nvPicPr>
          <p:blipFill>
            <a:blip r:embed="rId3"/>
            <a:stretch>
              <a:fillRect/>
            </a:stretch>
          </p:blipFill>
          <p:spPr>
            <a:xfrm>
              <a:off x="4452368" y="4645779"/>
              <a:ext cx="764839" cy="764839"/>
            </a:xfrm>
            <a:prstGeom prst="rect">
              <a:avLst/>
            </a:prstGeom>
          </p:spPr>
        </p:pic>
        <p:sp>
          <p:nvSpPr>
            <p:cNvPr id="49" name="TextBox 48"/>
            <p:cNvSpPr txBox="1"/>
            <p:nvPr/>
          </p:nvSpPr>
          <p:spPr>
            <a:xfrm>
              <a:off x="4473105" y="5410618"/>
              <a:ext cx="847663" cy="369332"/>
            </a:xfrm>
            <a:prstGeom prst="rect">
              <a:avLst/>
            </a:prstGeom>
            <a:noFill/>
          </p:spPr>
          <p:txBody>
            <a:bodyPr wrap="square" rtlCol="0">
              <a:spAutoFit/>
            </a:bodyPr>
            <a:lstStyle/>
            <a:p>
              <a:r>
                <a:rPr lang="en-US" dirty="0"/>
                <a:t>Sender</a:t>
              </a:r>
            </a:p>
          </p:txBody>
        </p:sp>
      </p:grpSp>
      <p:sp>
        <p:nvSpPr>
          <p:cNvPr id="52" name="Trapezoid 51"/>
          <p:cNvSpPr/>
          <p:nvPr/>
        </p:nvSpPr>
        <p:spPr>
          <a:xfrm rot="5400000">
            <a:off x="1935944" y="2006346"/>
            <a:ext cx="1430991" cy="665176"/>
          </a:xfrm>
          <a:prstGeom prst="trapezoid">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Hash Algorithm</a:t>
            </a:r>
          </a:p>
        </p:txBody>
      </p:sp>
      <p:cxnSp>
        <p:nvCxnSpPr>
          <p:cNvPr id="58" name="Straight Arrow Connector 57"/>
          <p:cNvCxnSpPr>
            <a:stCxn id="33" idx="3"/>
            <a:endCxn id="52" idx="2"/>
          </p:cNvCxnSpPr>
          <p:nvPr/>
        </p:nvCxnSpPr>
        <p:spPr>
          <a:xfrm>
            <a:off x="1733541" y="2338934"/>
            <a:ext cx="585311"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Oval 58"/>
          <p:cNvSpPr/>
          <p:nvPr/>
        </p:nvSpPr>
        <p:spPr>
          <a:xfrm>
            <a:off x="3507427" y="1955798"/>
            <a:ext cx="1148985" cy="805537"/>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Msg. Digest</a:t>
            </a:r>
          </a:p>
        </p:txBody>
      </p:sp>
      <p:sp>
        <p:nvSpPr>
          <p:cNvPr id="60" name="Snip Same Side Corner Rectangle 59"/>
          <p:cNvSpPr/>
          <p:nvPr/>
        </p:nvSpPr>
        <p:spPr>
          <a:xfrm>
            <a:off x="5143181" y="1968320"/>
            <a:ext cx="1403557" cy="818338"/>
          </a:xfrm>
          <a:prstGeom prst="snip2Same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Encryption Algorithm</a:t>
            </a:r>
          </a:p>
        </p:txBody>
      </p:sp>
      <p:sp>
        <p:nvSpPr>
          <p:cNvPr id="61" name="TextBox 60"/>
          <p:cNvSpPr txBox="1"/>
          <p:nvPr/>
        </p:nvSpPr>
        <p:spPr>
          <a:xfrm>
            <a:off x="5237167" y="3658913"/>
            <a:ext cx="2299944" cy="369332"/>
          </a:xfrm>
          <a:prstGeom prst="rect">
            <a:avLst/>
          </a:prstGeom>
          <a:noFill/>
        </p:spPr>
        <p:txBody>
          <a:bodyPr wrap="square" rtlCol="0">
            <a:spAutoFit/>
          </a:bodyPr>
          <a:lstStyle/>
          <a:p>
            <a:r>
              <a:rPr lang="en-US" dirty="0"/>
              <a:t>Sender’s Private Key</a:t>
            </a:r>
          </a:p>
        </p:txBody>
      </p:sp>
      <p:cxnSp>
        <p:nvCxnSpPr>
          <p:cNvPr id="62" name="Straight Arrow Connector 61"/>
          <p:cNvCxnSpPr>
            <a:endCxn id="60" idx="1"/>
          </p:cNvCxnSpPr>
          <p:nvPr/>
        </p:nvCxnSpPr>
        <p:spPr>
          <a:xfrm flipH="1" flipV="1">
            <a:off x="5844960" y="2786658"/>
            <a:ext cx="12769" cy="357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63" name="Picture 62"/>
          <p:cNvPicPr>
            <a:picLocks noChangeAspect="1"/>
          </p:cNvPicPr>
          <p:nvPr/>
        </p:nvPicPr>
        <p:blipFill>
          <a:blip r:embed="rId4">
            <a:duotone>
              <a:prstClr val="black"/>
              <a:schemeClr val="accent5">
                <a:tint val="45000"/>
                <a:satMod val="400000"/>
              </a:schemeClr>
            </a:duotone>
          </a:blip>
          <a:stretch>
            <a:fillRect/>
          </a:stretch>
        </p:blipFill>
        <p:spPr>
          <a:xfrm>
            <a:off x="5288272" y="3123968"/>
            <a:ext cx="1138914" cy="569457"/>
          </a:xfrm>
          <a:prstGeom prst="rect">
            <a:avLst/>
          </a:prstGeom>
        </p:spPr>
      </p:pic>
      <p:cxnSp>
        <p:nvCxnSpPr>
          <p:cNvPr id="64" name="Straight Arrow Connector 63"/>
          <p:cNvCxnSpPr>
            <a:stCxn id="52" idx="0"/>
            <a:endCxn id="59" idx="2"/>
          </p:cNvCxnSpPr>
          <p:nvPr/>
        </p:nvCxnSpPr>
        <p:spPr>
          <a:xfrm>
            <a:off x="2984028" y="2338935"/>
            <a:ext cx="523399" cy="196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59" idx="6"/>
            <a:endCxn id="60" idx="2"/>
          </p:cNvCxnSpPr>
          <p:nvPr/>
        </p:nvCxnSpPr>
        <p:spPr>
          <a:xfrm>
            <a:off x="4656412" y="2358567"/>
            <a:ext cx="486769" cy="189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0" name="10-Point Star 69"/>
          <p:cNvSpPr/>
          <p:nvPr/>
        </p:nvSpPr>
        <p:spPr>
          <a:xfrm>
            <a:off x="7178043" y="1935642"/>
            <a:ext cx="1489422" cy="1208482"/>
          </a:xfrm>
          <a:prstGeom prst="star10">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Digital Signature</a:t>
            </a:r>
          </a:p>
        </p:txBody>
      </p:sp>
      <p:cxnSp>
        <p:nvCxnSpPr>
          <p:cNvPr id="71" name="Straight Arrow Connector 70"/>
          <p:cNvCxnSpPr>
            <a:stCxn id="60" idx="0"/>
            <a:endCxn id="70" idx="6"/>
          </p:cNvCxnSpPr>
          <p:nvPr/>
        </p:nvCxnSpPr>
        <p:spPr>
          <a:xfrm flipV="1">
            <a:off x="6546738" y="2353160"/>
            <a:ext cx="631304" cy="243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4" name="Folded Corner 73"/>
          <p:cNvSpPr/>
          <p:nvPr/>
        </p:nvSpPr>
        <p:spPr>
          <a:xfrm>
            <a:off x="1212193" y="5136823"/>
            <a:ext cx="747710" cy="1439998"/>
          </a:xfrm>
          <a:prstGeom prst="foldedCorne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Msg.</a:t>
            </a:r>
          </a:p>
        </p:txBody>
      </p:sp>
      <p:grpSp>
        <p:nvGrpSpPr>
          <p:cNvPr id="75" name="Group 74"/>
          <p:cNvGrpSpPr/>
          <p:nvPr/>
        </p:nvGrpSpPr>
        <p:grpSpPr>
          <a:xfrm>
            <a:off x="169041" y="5414501"/>
            <a:ext cx="868400" cy="1134171"/>
            <a:chOff x="4452368" y="4645779"/>
            <a:chExt cx="868400" cy="1134171"/>
          </a:xfrm>
        </p:grpSpPr>
        <p:pic>
          <p:nvPicPr>
            <p:cNvPr id="76" name="Picture 75"/>
            <p:cNvPicPr>
              <a:picLocks noChangeAspect="1"/>
            </p:cNvPicPr>
            <p:nvPr/>
          </p:nvPicPr>
          <p:blipFill>
            <a:blip r:embed="rId3"/>
            <a:stretch>
              <a:fillRect/>
            </a:stretch>
          </p:blipFill>
          <p:spPr>
            <a:xfrm>
              <a:off x="4452368" y="4645779"/>
              <a:ext cx="764839" cy="764839"/>
            </a:xfrm>
            <a:prstGeom prst="rect">
              <a:avLst/>
            </a:prstGeom>
          </p:spPr>
        </p:pic>
        <p:sp>
          <p:nvSpPr>
            <p:cNvPr id="77" name="TextBox 76"/>
            <p:cNvSpPr txBox="1"/>
            <p:nvPr/>
          </p:nvSpPr>
          <p:spPr>
            <a:xfrm>
              <a:off x="4473105" y="5410618"/>
              <a:ext cx="847663" cy="369332"/>
            </a:xfrm>
            <a:prstGeom prst="rect">
              <a:avLst/>
            </a:prstGeom>
            <a:noFill/>
          </p:spPr>
          <p:txBody>
            <a:bodyPr wrap="square" rtlCol="0">
              <a:spAutoFit/>
            </a:bodyPr>
            <a:lstStyle/>
            <a:p>
              <a:r>
                <a:rPr lang="en-US" dirty="0"/>
                <a:t>Sender</a:t>
              </a:r>
            </a:p>
          </p:txBody>
        </p:sp>
      </p:grpSp>
      <p:sp>
        <p:nvSpPr>
          <p:cNvPr id="78" name="Plus 77"/>
          <p:cNvSpPr/>
          <p:nvPr/>
        </p:nvSpPr>
        <p:spPr>
          <a:xfrm>
            <a:off x="2137429" y="5550822"/>
            <a:ext cx="503216" cy="546656"/>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10-Point Star 78"/>
          <p:cNvSpPr/>
          <p:nvPr/>
        </p:nvSpPr>
        <p:spPr>
          <a:xfrm>
            <a:off x="2762716" y="5245110"/>
            <a:ext cx="1489422" cy="1208482"/>
          </a:xfrm>
          <a:prstGeom prst="star10">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Digital Signature</a:t>
            </a:r>
          </a:p>
        </p:txBody>
      </p:sp>
      <p:sp>
        <p:nvSpPr>
          <p:cNvPr id="84" name="Folded Corner 83"/>
          <p:cNvSpPr/>
          <p:nvPr/>
        </p:nvSpPr>
        <p:spPr>
          <a:xfrm>
            <a:off x="5212069" y="4817232"/>
            <a:ext cx="1599354" cy="1706450"/>
          </a:xfrm>
          <a:prstGeom prst="foldedCorne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Msg.</a:t>
            </a:r>
          </a:p>
        </p:txBody>
      </p:sp>
      <p:sp>
        <p:nvSpPr>
          <p:cNvPr id="86" name="Rectangle 85"/>
          <p:cNvSpPr/>
          <p:nvPr/>
        </p:nvSpPr>
        <p:spPr>
          <a:xfrm>
            <a:off x="5212070" y="5871425"/>
            <a:ext cx="1599351" cy="646331"/>
          </a:xfrm>
          <a:prstGeom prst="rect">
            <a:avLst/>
          </a:prstGeom>
          <a:ln>
            <a:noFill/>
          </a:ln>
        </p:spPr>
        <p:txBody>
          <a:bodyPr wrap="square">
            <a:spAutoFit/>
          </a:bodyPr>
          <a:lstStyle/>
          <a:p>
            <a:pPr algn="ctr"/>
            <a:r>
              <a:rPr lang="en-US" dirty="0"/>
              <a:t>Digital Signature</a:t>
            </a:r>
          </a:p>
        </p:txBody>
      </p:sp>
      <p:cxnSp>
        <p:nvCxnSpPr>
          <p:cNvPr id="93" name="Straight Connector 92"/>
          <p:cNvCxnSpPr/>
          <p:nvPr/>
        </p:nvCxnSpPr>
        <p:spPr>
          <a:xfrm>
            <a:off x="5212070" y="5855606"/>
            <a:ext cx="159935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84" idx="3"/>
            <a:endCxn id="50" idx="1"/>
          </p:cNvCxnSpPr>
          <p:nvPr/>
        </p:nvCxnSpPr>
        <p:spPr>
          <a:xfrm flipV="1">
            <a:off x="6811423" y="5658865"/>
            <a:ext cx="958232" cy="115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1058620" y="4180687"/>
            <a:ext cx="3311752" cy="646331"/>
          </a:xfrm>
          <a:prstGeom prst="rect">
            <a:avLst/>
          </a:prstGeom>
          <a:noFill/>
        </p:spPr>
        <p:txBody>
          <a:bodyPr wrap="square" rtlCol="0">
            <a:spAutoFit/>
          </a:bodyPr>
          <a:lstStyle/>
          <a:p>
            <a:pPr algn="ctr"/>
            <a:r>
              <a:rPr lang="en-US" dirty="0"/>
              <a:t>Attach Digital Signature to the Message</a:t>
            </a:r>
          </a:p>
        </p:txBody>
      </p:sp>
      <p:sp>
        <p:nvSpPr>
          <p:cNvPr id="99" name="Rectangle 98"/>
          <p:cNvSpPr/>
          <p:nvPr/>
        </p:nvSpPr>
        <p:spPr>
          <a:xfrm>
            <a:off x="1037441" y="4817232"/>
            <a:ext cx="3332931" cy="193495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0" y="4039595"/>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4978935" y="4170496"/>
            <a:ext cx="2116550" cy="646331"/>
          </a:xfrm>
          <a:prstGeom prst="rect">
            <a:avLst/>
          </a:prstGeom>
          <a:noFill/>
        </p:spPr>
        <p:txBody>
          <a:bodyPr wrap="square" rtlCol="0">
            <a:spAutoFit/>
          </a:bodyPr>
          <a:lstStyle/>
          <a:p>
            <a:pPr algn="ctr"/>
            <a:r>
              <a:rPr lang="en-US" dirty="0"/>
              <a:t>Digitally Signed Message</a:t>
            </a:r>
          </a:p>
        </p:txBody>
      </p:sp>
      <p:sp>
        <p:nvSpPr>
          <p:cNvPr id="105" name="Up Ribbon 104"/>
          <p:cNvSpPr/>
          <p:nvPr/>
        </p:nvSpPr>
        <p:spPr>
          <a:xfrm>
            <a:off x="-11803" y="3184608"/>
            <a:ext cx="1183679" cy="592959"/>
          </a:xfrm>
          <a:prstGeom prst="ribbon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Step 1</a:t>
            </a:r>
          </a:p>
        </p:txBody>
      </p:sp>
      <p:sp>
        <p:nvSpPr>
          <p:cNvPr id="106" name="Up Ribbon 105"/>
          <p:cNvSpPr/>
          <p:nvPr/>
        </p:nvSpPr>
        <p:spPr>
          <a:xfrm>
            <a:off x="0" y="4081252"/>
            <a:ext cx="1212191" cy="592959"/>
          </a:xfrm>
          <a:prstGeom prst="ribbon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Step 2</a:t>
            </a:r>
          </a:p>
        </p:txBody>
      </p:sp>
      <p:graphicFrame>
        <p:nvGraphicFramePr>
          <p:cNvPr id="40" name="Content Placeholder 7"/>
          <p:cNvGraphicFramePr>
            <a:graphicFrameLocks/>
          </p:cNvGraphicFramePr>
          <p:nvPr/>
        </p:nvGraphicFramePr>
        <p:xfrm>
          <a:off x="597095" y="78400"/>
          <a:ext cx="8339176" cy="370840"/>
        </p:xfrm>
        <a:graphic>
          <a:graphicData uri="http://schemas.openxmlformats.org/drawingml/2006/table">
            <a:tbl>
              <a:tblPr firstRow="1" bandRow="1">
                <a:tableStyleId>{21E4AEA4-8DFA-4A89-87EB-49C32662AFE0}</a:tableStyleId>
              </a:tblPr>
              <a:tblGrid>
                <a:gridCol w="8339176">
                  <a:extLst>
                    <a:ext uri="{9D8B030D-6E8A-4147-A177-3AD203B41FA5}">
                      <a16:colId xmlns:a16="http://schemas.microsoft.com/office/drawing/2014/main" val="20000"/>
                    </a:ext>
                  </a:extLst>
                </a:gridCol>
              </a:tblGrid>
              <a:tr h="370840">
                <a:tc>
                  <a:txBody>
                    <a:bodyPr/>
                    <a:lstStyle/>
                    <a:p>
                      <a:r>
                        <a:rPr lang="en-US" dirty="0"/>
                        <a:t>Knowledge Component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42032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200" dirty="0"/>
              <a:t>How to verify a digitally signed message?</a:t>
            </a:r>
          </a:p>
        </p:txBody>
      </p:sp>
      <p:grpSp>
        <p:nvGrpSpPr>
          <p:cNvPr id="38" name="Group 37"/>
          <p:cNvGrpSpPr/>
          <p:nvPr/>
        </p:nvGrpSpPr>
        <p:grpSpPr>
          <a:xfrm>
            <a:off x="143231" y="2684230"/>
            <a:ext cx="1013369" cy="1158742"/>
            <a:chOff x="6140101" y="4393047"/>
            <a:chExt cx="1013369" cy="1158742"/>
          </a:xfrm>
        </p:grpSpPr>
        <p:pic>
          <p:nvPicPr>
            <p:cNvPr id="50" name="Picture 49"/>
            <p:cNvPicPr>
              <a:picLocks noChangeAspect="1"/>
            </p:cNvPicPr>
            <p:nvPr/>
          </p:nvPicPr>
          <p:blipFill>
            <a:blip r:embed="rId2"/>
            <a:stretch>
              <a:fillRect/>
            </a:stretch>
          </p:blipFill>
          <p:spPr>
            <a:xfrm>
              <a:off x="6295976" y="4393047"/>
              <a:ext cx="605625" cy="789410"/>
            </a:xfrm>
            <a:prstGeom prst="rect">
              <a:avLst/>
            </a:prstGeom>
          </p:spPr>
        </p:pic>
        <p:sp>
          <p:nvSpPr>
            <p:cNvPr id="51" name="TextBox 50"/>
            <p:cNvSpPr txBox="1"/>
            <p:nvPr/>
          </p:nvSpPr>
          <p:spPr>
            <a:xfrm>
              <a:off x="6140101" y="5182457"/>
              <a:ext cx="1013369" cy="369332"/>
            </a:xfrm>
            <a:prstGeom prst="rect">
              <a:avLst/>
            </a:prstGeom>
            <a:noFill/>
          </p:spPr>
          <p:txBody>
            <a:bodyPr wrap="square" rtlCol="0">
              <a:spAutoFit/>
            </a:bodyPr>
            <a:lstStyle/>
            <a:p>
              <a:r>
                <a:rPr lang="en-US" dirty="0"/>
                <a:t>Receiver</a:t>
              </a:r>
            </a:p>
          </p:txBody>
        </p:sp>
      </p:grpSp>
      <p:grpSp>
        <p:nvGrpSpPr>
          <p:cNvPr id="2" name="Group 1"/>
          <p:cNvGrpSpPr/>
          <p:nvPr/>
        </p:nvGrpSpPr>
        <p:grpSpPr>
          <a:xfrm>
            <a:off x="927242" y="1531119"/>
            <a:ext cx="2116550" cy="2635370"/>
            <a:chOff x="4978935" y="3888312"/>
            <a:chExt cx="2116550" cy="2635370"/>
          </a:xfrm>
        </p:grpSpPr>
        <p:sp>
          <p:nvSpPr>
            <p:cNvPr id="84" name="Folded Corner 83"/>
            <p:cNvSpPr/>
            <p:nvPr/>
          </p:nvSpPr>
          <p:spPr>
            <a:xfrm>
              <a:off x="5212069" y="4817232"/>
              <a:ext cx="1599354" cy="1706450"/>
            </a:xfrm>
            <a:prstGeom prst="foldedCorne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Msg.</a:t>
              </a:r>
            </a:p>
          </p:txBody>
        </p:sp>
        <p:sp>
          <p:nvSpPr>
            <p:cNvPr id="86" name="Rectangle 85"/>
            <p:cNvSpPr/>
            <p:nvPr/>
          </p:nvSpPr>
          <p:spPr>
            <a:xfrm>
              <a:off x="5212070" y="5871425"/>
              <a:ext cx="1599351" cy="646331"/>
            </a:xfrm>
            <a:prstGeom prst="rect">
              <a:avLst/>
            </a:prstGeom>
            <a:ln>
              <a:noFill/>
            </a:ln>
          </p:spPr>
          <p:txBody>
            <a:bodyPr wrap="square">
              <a:spAutoFit/>
            </a:bodyPr>
            <a:lstStyle/>
            <a:p>
              <a:pPr algn="ctr"/>
              <a:r>
                <a:rPr lang="en-US" dirty="0"/>
                <a:t>Digital Signature</a:t>
              </a:r>
            </a:p>
          </p:txBody>
        </p:sp>
        <p:cxnSp>
          <p:nvCxnSpPr>
            <p:cNvPr id="93" name="Straight Connector 92"/>
            <p:cNvCxnSpPr/>
            <p:nvPr/>
          </p:nvCxnSpPr>
          <p:spPr>
            <a:xfrm>
              <a:off x="5212070" y="5855606"/>
              <a:ext cx="1599353" cy="0"/>
            </a:xfrm>
            <a:prstGeom prst="line">
              <a:avLst/>
            </a:prstGeom>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4978935" y="3888312"/>
              <a:ext cx="2116550" cy="923330"/>
            </a:xfrm>
            <a:prstGeom prst="rect">
              <a:avLst/>
            </a:prstGeom>
            <a:noFill/>
          </p:spPr>
          <p:txBody>
            <a:bodyPr wrap="square" rtlCol="0">
              <a:spAutoFit/>
            </a:bodyPr>
            <a:lstStyle/>
            <a:p>
              <a:pPr algn="ctr"/>
              <a:r>
                <a:rPr lang="en-US" dirty="0"/>
                <a:t>Digitally Signed Message from Sender</a:t>
              </a:r>
            </a:p>
          </p:txBody>
        </p:sp>
      </p:grpSp>
      <p:cxnSp>
        <p:nvCxnSpPr>
          <p:cNvPr id="8" name="Straight Arrow Connector 7"/>
          <p:cNvCxnSpPr>
            <a:stCxn id="69" idx="3"/>
            <a:endCxn id="46" idx="2"/>
          </p:cNvCxnSpPr>
          <p:nvPr/>
        </p:nvCxnSpPr>
        <p:spPr>
          <a:xfrm>
            <a:off x="4804410" y="2990099"/>
            <a:ext cx="456750" cy="136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72" idx="2"/>
            <a:endCxn id="54" idx="3"/>
          </p:cNvCxnSpPr>
          <p:nvPr/>
        </p:nvCxnSpPr>
        <p:spPr>
          <a:xfrm>
            <a:off x="4004732" y="4302332"/>
            <a:ext cx="11437" cy="5552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rapezoid 45"/>
          <p:cNvSpPr/>
          <p:nvPr/>
        </p:nvSpPr>
        <p:spPr>
          <a:xfrm rot="5400000">
            <a:off x="4878252" y="2671142"/>
            <a:ext cx="1430991" cy="665176"/>
          </a:xfrm>
          <a:prstGeom prst="trapezoid">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Hash Algorithm</a:t>
            </a:r>
          </a:p>
        </p:txBody>
      </p:sp>
      <p:sp>
        <p:nvSpPr>
          <p:cNvPr id="47" name="Oval 46"/>
          <p:cNvSpPr/>
          <p:nvPr/>
        </p:nvSpPr>
        <p:spPr>
          <a:xfrm>
            <a:off x="6449735" y="2620594"/>
            <a:ext cx="1452072" cy="805537"/>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Msg. Digest 1</a:t>
            </a:r>
          </a:p>
        </p:txBody>
      </p:sp>
      <p:cxnSp>
        <p:nvCxnSpPr>
          <p:cNvPr id="53" name="Straight Arrow Connector 52"/>
          <p:cNvCxnSpPr>
            <a:stCxn id="46" idx="0"/>
            <a:endCxn id="47" idx="2"/>
          </p:cNvCxnSpPr>
          <p:nvPr/>
        </p:nvCxnSpPr>
        <p:spPr>
          <a:xfrm>
            <a:off x="5926336" y="3003731"/>
            <a:ext cx="523399" cy="196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Snip Same Side Corner Rectangle 53"/>
          <p:cNvSpPr/>
          <p:nvPr/>
        </p:nvSpPr>
        <p:spPr>
          <a:xfrm>
            <a:off x="3314390" y="4857541"/>
            <a:ext cx="1403557" cy="818338"/>
          </a:xfrm>
          <a:prstGeom prst="snip2Same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Decryption Algorithm</a:t>
            </a:r>
          </a:p>
        </p:txBody>
      </p:sp>
      <p:sp>
        <p:nvSpPr>
          <p:cNvPr id="55" name="TextBox 54"/>
          <p:cNvSpPr txBox="1"/>
          <p:nvPr/>
        </p:nvSpPr>
        <p:spPr>
          <a:xfrm>
            <a:off x="3445276" y="6485573"/>
            <a:ext cx="2360263" cy="369332"/>
          </a:xfrm>
          <a:prstGeom prst="rect">
            <a:avLst/>
          </a:prstGeom>
          <a:noFill/>
        </p:spPr>
        <p:txBody>
          <a:bodyPr wrap="square" rtlCol="0">
            <a:spAutoFit/>
          </a:bodyPr>
          <a:lstStyle/>
          <a:p>
            <a:r>
              <a:rPr lang="en-US" dirty="0"/>
              <a:t>Sender’s Public Key</a:t>
            </a:r>
          </a:p>
        </p:txBody>
      </p:sp>
      <p:cxnSp>
        <p:nvCxnSpPr>
          <p:cNvPr id="56" name="Straight Arrow Connector 55"/>
          <p:cNvCxnSpPr>
            <a:stCxn id="57" idx="0"/>
            <a:endCxn id="54" idx="1"/>
          </p:cNvCxnSpPr>
          <p:nvPr/>
        </p:nvCxnSpPr>
        <p:spPr>
          <a:xfrm flipH="1" flipV="1">
            <a:off x="4016169" y="5675879"/>
            <a:ext cx="6344" cy="3227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57" name="Picture 56"/>
          <p:cNvPicPr>
            <a:picLocks noChangeAspect="1"/>
          </p:cNvPicPr>
          <p:nvPr/>
        </p:nvPicPr>
        <p:blipFill>
          <a:blip r:embed="rId3">
            <a:duotone>
              <a:prstClr val="black"/>
              <a:schemeClr val="accent5">
                <a:tint val="45000"/>
                <a:satMod val="400000"/>
              </a:schemeClr>
            </a:duotone>
          </a:blip>
          <a:stretch>
            <a:fillRect/>
          </a:stretch>
        </p:blipFill>
        <p:spPr>
          <a:xfrm>
            <a:off x="3553174" y="5998624"/>
            <a:ext cx="938677" cy="480128"/>
          </a:xfrm>
          <a:prstGeom prst="rect">
            <a:avLst/>
          </a:prstGeom>
        </p:spPr>
      </p:pic>
      <p:sp>
        <p:nvSpPr>
          <p:cNvPr id="65" name="Oval 64"/>
          <p:cNvSpPr/>
          <p:nvPr/>
        </p:nvSpPr>
        <p:spPr>
          <a:xfrm>
            <a:off x="6450826" y="4870342"/>
            <a:ext cx="1452072" cy="805537"/>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Msg. Digest 2</a:t>
            </a:r>
          </a:p>
        </p:txBody>
      </p:sp>
      <p:cxnSp>
        <p:nvCxnSpPr>
          <p:cNvPr id="66" name="Straight Arrow Connector 65"/>
          <p:cNvCxnSpPr>
            <a:stCxn id="54" idx="0"/>
            <a:endCxn id="65" idx="2"/>
          </p:cNvCxnSpPr>
          <p:nvPr/>
        </p:nvCxnSpPr>
        <p:spPr>
          <a:xfrm>
            <a:off x="4717947" y="5266710"/>
            <a:ext cx="1732879" cy="64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Folded Corner 68"/>
          <p:cNvSpPr/>
          <p:nvPr/>
        </p:nvSpPr>
        <p:spPr>
          <a:xfrm>
            <a:off x="3205056" y="2465965"/>
            <a:ext cx="1599354" cy="1048267"/>
          </a:xfrm>
          <a:prstGeom prst="foldedCorne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Msg.</a:t>
            </a:r>
          </a:p>
        </p:txBody>
      </p:sp>
      <p:sp>
        <p:nvSpPr>
          <p:cNvPr id="72" name="Rectangle 71"/>
          <p:cNvSpPr/>
          <p:nvPr/>
        </p:nvSpPr>
        <p:spPr>
          <a:xfrm>
            <a:off x="3205056" y="3656001"/>
            <a:ext cx="1599351" cy="646331"/>
          </a:xfrm>
          <a:prstGeom prst="rect">
            <a:avLst/>
          </a:prstGeom>
          <a:ln>
            <a:solidFill>
              <a:schemeClr val="accent1"/>
            </a:solidFill>
          </a:ln>
        </p:spPr>
        <p:txBody>
          <a:bodyPr wrap="square">
            <a:spAutoFit/>
          </a:bodyPr>
          <a:lstStyle/>
          <a:p>
            <a:pPr algn="ctr"/>
            <a:r>
              <a:rPr lang="en-US" dirty="0"/>
              <a:t>Digital Signature</a:t>
            </a:r>
          </a:p>
        </p:txBody>
      </p:sp>
      <p:cxnSp>
        <p:nvCxnSpPr>
          <p:cNvPr id="25" name="Straight Arrow Connector 24"/>
          <p:cNvCxnSpPr>
            <a:endCxn id="69" idx="1"/>
          </p:cNvCxnSpPr>
          <p:nvPr/>
        </p:nvCxnSpPr>
        <p:spPr>
          <a:xfrm>
            <a:off x="2759728" y="2990099"/>
            <a:ext cx="4453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72" idx="1"/>
          </p:cNvCxnSpPr>
          <p:nvPr/>
        </p:nvCxnSpPr>
        <p:spPr>
          <a:xfrm>
            <a:off x="2759730" y="3842972"/>
            <a:ext cx="445326" cy="1361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47" idx="4"/>
            <a:endCxn id="44" idx="0"/>
          </p:cNvCxnSpPr>
          <p:nvPr/>
        </p:nvCxnSpPr>
        <p:spPr>
          <a:xfrm>
            <a:off x="7175771" y="3426131"/>
            <a:ext cx="343022" cy="3157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65" idx="0"/>
            <a:endCxn id="44" idx="2"/>
          </p:cNvCxnSpPr>
          <p:nvPr/>
        </p:nvCxnSpPr>
        <p:spPr>
          <a:xfrm flipV="1">
            <a:off x="7176862" y="4665178"/>
            <a:ext cx="341931" cy="2051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2946457" y="1571431"/>
            <a:ext cx="2116550" cy="646331"/>
          </a:xfrm>
          <a:prstGeom prst="rect">
            <a:avLst/>
          </a:prstGeom>
          <a:noFill/>
        </p:spPr>
        <p:txBody>
          <a:bodyPr wrap="square" rtlCol="0">
            <a:spAutoFit/>
          </a:bodyPr>
          <a:lstStyle/>
          <a:p>
            <a:pPr algn="ctr"/>
            <a:r>
              <a:rPr lang="en-US" dirty="0"/>
              <a:t>Separate Message &amp; Digital Signature</a:t>
            </a:r>
          </a:p>
        </p:txBody>
      </p:sp>
      <p:sp>
        <p:nvSpPr>
          <p:cNvPr id="44" name="TextBox 43"/>
          <p:cNvSpPr txBox="1"/>
          <p:nvPr/>
        </p:nvSpPr>
        <p:spPr>
          <a:xfrm>
            <a:off x="6161602" y="3741848"/>
            <a:ext cx="2714381" cy="923330"/>
          </a:xfrm>
          <a:prstGeom prst="rect">
            <a:avLst/>
          </a:prstGeom>
          <a:noFill/>
          <a:ln>
            <a:solidFill>
              <a:srgbClr val="4F81BD"/>
            </a:solidFill>
          </a:ln>
        </p:spPr>
        <p:txBody>
          <a:bodyPr wrap="square" rtlCol="0">
            <a:spAutoFit/>
          </a:bodyPr>
          <a:lstStyle/>
          <a:p>
            <a:r>
              <a:rPr lang="en-US" dirty="0"/>
              <a:t>Do digests 1&amp;2 match? </a:t>
            </a:r>
          </a:p>
          <a:p>
            <a:r>
              <a:rPr lang="en-US" dirty="0"/>
              <a:t>then Message is Verified</a:t>
            </a:r>
          </a:p>
          <a:p>
            <a:r>
              <a:rPr lang="en-US" dirty="0"/>
              <a:t>If not: Message Unverified</a:t>
            </a:r>
          </a:p>
        </p:txBody>
      </p:sp>
      <p:sp>
        <p:nvSpPr>
          <p:cNvPr id="4" name="Slide Number Placeholder 3"/>
          <p:cNvSpPr>
            <a:spLocks noGrp="1"/>
          </p:cNvSpPr>
          <p:nvPr>
            <p:ph type="sldNum" sz="quarter" idx="12"/>
          </p:nvPr>
        </p:nvSpPr>
        <p:spPr/>
        <p:txBody>
          <a:bodyPr>
            <a:normAutofit fontScale="85000" lnSpcReduction="20000"/>
          </a:bodyPr>
          <a:lstStyle/>
          <a:p>
            <a:fld id="{0A8A7B60-335C-7A43-A6E1-0613DB7C421D}" type="slidenum">
              <a:rPr lang="en-US" smtClean="0"/>
              <a:t>27</a:t>
            </a:fld>
            <a:endParaRPr lang="en-US"/>
          </a:p>
        </p:txBody>
      </p:sp>
      <p:graphicFrame>
        <p:nvGraphicFramePr>
          <p:cNvPr id="32" name="Content Placeholder 7"/>
          <p:cNvGraphicFramePr>
            <a:graphicFrameLocks/>
          </p:cNvGraphicFramePr>
          <p:nvPr/>
        </p:nvGraphicFramePr>
        <p:xfrm>
          <a:off x="597095" y="78400"/>
          <a:ext cx="8339176" cy="370840"/>
        </p:xfrm>
        <a:graphic>
          <a:graphicData uri="http://schemas.openxmlformats.org/drawingml/2006/table">
            <a:tbl>
              <a:tblPr firstRow="1" bandRow="1">
                <a:tableStyleId>{21E4AEA4-8DFA-4A89-87EB-49C32662AFE0}</a:tableStyleId>
              </a:tblPr>
              <a:tblGrid>
                <a:gridCol w="8339176">
                  <a:extLst>
                    <a:ext uri="{9D8B030D-6E8A-4147-A177-3AD203B41FA5}">
                      <a16:colId xmlns:a16="http://schemas.microsoft.com/office/drawing/2014/main" val="20000"/>
                    </a:ext>
                  </a:extLst>
                </a:gridCol>
              </a:tblGrid>
              <a:tr h="370840">
                <a:tc>
                  <a:txBody>
                    <a:bodyPr/>
                    <a:lstStyle/>
                    <a:p>
                      <a:r>
                        <a:rPr lang="en-US" dirty="0"/>
                        <a:t>Knowledge Component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03777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29380"/>
            <a:ext cx="8153400" cy="990600"/>
          </a:xfrm>
        </p:spPr>
        <p:txBody>
          <a:bodyPr>
            <a:noAutofit/>
          </a:bodyPr>
          <a:lstStyle/>
          <a:p>
            <a:r>
              <a:rPr lang="en-US" sz="2800" dirty="0"/>
              <a:t>How to ensure Integrity, Authenticity, and Non-Repudiation of a message?</a:t>
            </a:r>
            <a:endParaRPr lang="en-SG" sz="2800" dirty="0"/>
          </a:p>
        </p:txBody>
      </p:sp>
      <p:sp>
        <p:nvSpPr>
          <p:cNvPr id="3" name="Content Placeholder 2"/>
          <p:cNvSpPr>
            <a:spLocks noGrp="1"/>
          </p:cNvSpPr>
          <p:nvPr>
            <p:ph idx="1"/>
          </p:nvPr>
        </p:nvSpPr>
        <p:spPr/>
        <p:txBody>
          <a:bodyPr>
            <a:normAutofit/>
          </a:bodyPr>
          <a:lstStyle/>
          <a:p>
            <a:r>
              <a:rPr lang="en-US" dirty="0"/>
              <a:t>Describe in your own words</a:t>
            </a:r>
          </a:p>
        </p:txBody>
      </p:sp>
      <p:sp>
        <p:nvSpPr>
          <p:cNvPr id="4" name="Slide Number Placeholder 3"/>
          <p:cNvSpPr>
            <a:spLocks noGrp="1"/>
          </p:cNvSpPr>
          <p:nvPr>
            <p:ph type="sldNum" sz="quarter" idx="12"/>
          </p:nvPr>
        </p:nvSpPr>
        <p:spPr/>
        <p:txBody>
          <a:bodyPr>
            <a:normAutofit fontScale="85000" lnSpcReduction="20000"/>
          </a:bodyPr>
          <a:lstStyle/>
          <a:p>
            <a:fld id="{0A8A7B60-335C-7A43-A6E1-0613DB7C421D}" type="slidenum">
              <a:rPr lang="en-US" smtClean="0"/>
              <a:t>28</a:t>
            </a:fld>
            <a:endParaRPr lang="en-US"/>
          </a:p>
        </p:txBody>
      </p:sp>
      <p:graphicFrame>
        <p:nvGraphicFramePr>
          <p:cNvPr id="7" name="Content Placeholder 7"/>
          <p:cNvGraphicFramePr>
            <a:graphicFrameLocks/>
          </p:cNvGraphicFramePr>
          <p:nvPr>
            <p:extLst>
              <p:ext uri="{D42A27DB-BD31-4B8C-83A1-F6EECF244321}">
                <p14:modId xmlns:p14="http://schemas.microsoft.com/office/powerpoint/2010/main" val="583883704"/>
              </p:ext>
            </p:extLst>
          </p:nvPr>
        </p:nvGraphicFramePr>
        <p:xfrm>
          <a:off x="597095" y="78400"/>
          <a:ext cx="8339176" cy="370840"/>
        </p:xfrm>
        <a:graphic>
          <a:graphicData uri="http://schemas.openxmlformats.org/drawingml/2006/table">
            <a:tbl>
              <a:tblPr firstRow="1" bandRow="1">
                <a:tableStyleId>{21E4AEA4-8DFA-4A89-87EB-49C32662AFE0}</a:tableStyleId>
              </a:tblPr>
              <a:tblGrid>
                <a:gridCol w="8339176">
                  <a:extLst>
                    <a:ext uri="{9D8B030D-6E8A-4147-A177-3AD203B41FA5}">
                      <a16:colId xmlns:a16="http://schemas.microsoft.com/office/drawing/2014/main" val="20000"/>
                    </a:ext>
                  </a:extLst>
                </a:gridCol>
              </a:tblGrid>
              <a:tr h="370840">
                <a:tc>
                  <a:txBody>
                    <a:bodyPr/>
                    <a:lstStyle/>
                    <a:p>
                      <a:r>
                        <a:rPr lang="en-US" dirty="0"/>
                        <a:t>Thinking &amp; Knowledge Component</a:t>
                      </a:r>
                    </a:p>
                  </a:txBody>
                  <a:tcPr/>
                </a:tc>
                <a:extLst>
                  <a:ext uri="{0D108BD9-81ED-4DB2-BD59-A6C34878D82A}">
                    <a16:rowId xmlns:a16="http://schemas.microsoft.com/office/drawing/2014/main" val="10000"/>
                  </a:ext>
                </a:extLst>
              </a:tr>
            </a:tbl>
          </a:graphicData>
        </a:graphic>
      </p:graphicFrame>
      <p:sp>
        <p:nvSpPr>
          <p:cNvPr id="5" name="Footer Placeholder 4"/>
          <p:cNvSpPr>
            <a:spLocks noGrp="1"/>
          </p:cNvSpPr>
          <p:nvPr>
            <p:ph type="ftr" sz="quarter" idx="11"/>
          </p:nvPr>
        </p:nvSpPr>
        <p:spPr/>
        <p:txBody>
          <a:bodyPr/>
          <a:lstStyle/>
          <a:p>
            <a:r>
              <a:rPr lang="en-US" dirty="0"/>
              <a:t>School of ICT - CSF - CTG - Combining Symmetric-Asymmetric Key Cryptosystems-Hash Functions-Digital Signatures</a:t>
            </a:r>
          </a:p>
        </p:txBody>
      </p:sp>
    </p:spTree>
    <p:extLst>
      <p:ext uri="{BB962C8B-B14F-4D97-AF65-F5344CB8AC3E}">
        <p14:creationId xmlns:p14="http://schemas.microsoft.com/office/powerpoint/2010/main" val="1218346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 up the table:</a:t>
            </a:r>
          </a:p>
        </p:txBody>
      </p:sp>
      <p:sp>
        <p:nvSpPr>
          <p:cNvPr id="3" name="Footer Placeholder 2"/>
          <p:cNvSpPr>
            <a:spLocks noGrp="1"/>
          </p:cNvSpPr>
          <p:nvPr>
            <p:ph type="ftr" sz="quarter" idx="11"/>
          </p:nvPr>
        </p:nvSpPr>
        <p:spPr/>
        <p:txBody>
          <a:bodyPr/>
          <a:lstStyle/>
          <a:p>
            <a:r>
              <a:rPr lang="en-US" dirty="0"/>
              <a:t>School of ICT - CSF - CTG - Combining Symmetric-Asymmetric Key Cryptosystems-Hash Functions-Digital Signatures</a:t>
            </a:r>
          </a:p>
        </p:txBody>
      </p:sp>
      <p:sp>
        <p:nvSpPr>
          <p:cNvPr id="4" name="Slide Number Placeholder 3"/>
          <p:cNvSpPr>
            <a:spLocks noGrp="1"/>
          </p:cNvSpPr>
          <p:nvPr>
            <p:ph type="sldNum" sz="quarter" idx="12"/>
          </p:nvPr>
        </p:nvSpPr>
        <p:spPr/>
        <p:txBody>
          <a:bodyPr>
            <a:normAutofit fontScale="85000" lnSpcReduction="20000"/>
          </a:bodyPr>
          <a:lstStyle/>
          <a:p>
            <a:fld id="{0A8A7B60-335C-7A43-A6E1-0613DB7C421D}" type="slidenum">
              <a:rPr lang="en-US" smtClean="0"/>
              <a:t>29</a:t>
            </a:fld>
            <a:endParaRPr lang="en-US"/>
          </a:p>
        </p:txBody>
      </p:sp>
      <p:graphicFrame>
        <p:nvGraphicFramePr>
          <p:cNvPr id="6" name="Content Placeholder 5"/>
          <p:cNvGraphicFramePr>
            <a:graphicFrameLocks noGrp="1"/>
          </p:cNvGraphicFramePr>
          <p:nvPr>
            <p:ph sz="quarter" idx="1"/>
          </p:nvPr>
        </p:nvGraphicFramePr>
        <p:xfrm>
          <a:off x="51492" y="1840454"/>
          <a:ext cx="9039909" cy="2656840"/>
        </p:xfrm>
        <a:graphic>
          <a:graphicData uri="http://schemas.openxmlformats.org/drawingml/2006/table">
            <a:tbl>
              <a:tblPr firstRow="1" bandRow="1">
                <a:tableStyleId>{5C22544A-7EE6-4342-B048-85BDC9FD1C3A}</a:tableStyleId>
              </a:tblPr>
              <a:tblGrid>
                <a:gridCol w="1376395">
                  <a:extLst>
                    <a:ext uri="{9D8B030D-6E8A-4147-A177-3AD203B41FA5}">
                      <a16:colId xmlns:a16="http://schemas.microsoft.com/office/drawing/2014/main" val="20000"/>
                    </a:ext>
                  </a:extLst>
                </a:gridCol>
                <a:gridCol w="1677489">
                  <a:extLst>
                    <a:ext uri="{9D8B030D-6E8A-4147-A177-3AD203B41FA5}">
                      <a16:colId xmlns:a16="http://schemas.microsoft.com/office/drawing/2014/main" val="20001"/>
                    </a:ext>
                  </a:extLst>
                </a:gridCol>
                <a:gridCol w="1059953">
                  <a:extLst>
                    <a:ext uri="{9D8B030D-6E8A-4147-A177-3AD203B41FA5}">
                      <a16:colId xmlns:a16="http://schemas.microsoft.com/office/drawing/2014/main" val="20002"/>
                    </a:ext>
                  </a:extLst>
                </a:gridCol>
                <a:gridCol w="1376395">
                  <a:extLst>
                    <a:ext uri="{9D8B030D-6E8A-4147-A177-3AD203B41FA5}">
                      <a16:colId xmlns:a16="http://schemas.microsoft.com/office/drawing/2014/main" val="20003"/>
                    </a:ext>
                  </a:extLst>
                </a:gridCol>
                <a:gridCol w="1664600">
                  <a:extLst>
                    <a:ext uri="{9D8B030D-6E8A-4147-A177-3AD203B41FA5}">
                      <a16:colId xmlns:a16="http://schemas.microsoft.com/office/drawing/2014/main" val="20004"/>
                    </a:ext>
                  </a:extLst>
                </a:gridCol>
                <a:gridCol w="1885077">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r>
                        <a:rPr lang="en-US" dirty="0"/>
                        <a:t>Confidentiality</a:t>
                      </a:r>
                    </a:p>
                  </a:txBody>
                  <a:tcPr/>
                </a:tc>
                <a:tc>
                  <a:txBody>
                    <a:bodyPr/>
                    <a:lstStyle/>
                    <a:p>
                      <a:r>
                        <a:rPr lang="en-US" dirty="0"/>
                        <a:t>Integrity</a:t>
                      </a:r>
                    </a:p>
                  </a:txBody>
                  <a:tcPr/>
                </a:tc>
                <a:tc>
                  <a:txBody>
                    <a:bodyPr/>
                    <a:lstStyle/>
                    <a:p>
                      <a:r>
                        <a:rPr lang="en-US" dirty="0"/>
                        <a:t>Availability</a:t>
                      </a:r>
                    </a:p>
                  </a:txBody>
                  <a:tcPr/>
                </a:tc>
                <a:tc>
                  <a:txBody>
                    <a:bodyPr/>
                    <a:lstStyle/>
                    <a:p>
                      <a:r>
                        <a:rPr lang="en-US" dirty="0"/>
                        <a:t>Authentication</a:t>
                      </a:r>
                    </a:p>
                  </a:txBody>
                  <a:tcPr/>
                </a:tc>
                <a:tc>
                  <a:txBody>
                    <a:bodyPr/>
                    <a:lstStyle/>
                    <a:p>
                      <a:r>
                        <a:rPr lang="en-US" dirty="0"/>
                        <a:t>Non-Repudiation</a:t>
                      </a:r>
                    </a:p>
                  </a:txBody>
                  <a:tcPr/>
                </a:tc>
                <a:extLst>
                  <a:ext uri="{0D108BD9-81ED-4DB2-BD59-A6C34878D82A}">
                    <a16:rowId xmlns:a16="http://schemas.microsoft.com/office/drawing/2014/main" val="10000"/>
                  </a:ext>
                </a:extLst>
              </a:tr>
              <a:tr h="370840">
                <a:tc>
                  <a:txBody>
                    <a:bodyPr/>
                    <a:lstStyle/>
                    <a:p>
                      <a:r>
                        <a:rPr lang="en-US" sz="1600" dirty="0"/>
                        <a:t>Symmetric</a:t>
                      </a:r>
                      <a:r>
                        <a:rPr lang="en-US" sz="1600" baseline="0" dirty="0"/>
                        <a:t> Key Cryptosystem</a:t>
                      </a:r>
                      <a:endParaRPr lang="en-US" sz="1600" dirty="0"/>
                    </a:p>
                  </a:txBody>
                  <a:tcPr/>
                </a:tc>
                <a:tc>
                  <a:txBody>
                    <a:bodyPr/>
                    <a:lstStyle/>
                    <a:p>
                      <a:pPr algn="ct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Asymmetric</a:t>
                      </a:r>
                      <a:r>
                        <a:rPr lang="en-US" sz="1600" baseline="0" dirty="0"/>
                        <a:t> Key Cryptosystem</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extLst>
                  <a:ext uri="{0D108BD9-81ED-4DB2-BD59-A6C34878D82A}">
                    <a16:rowId xmlns:a16="http://schemas.microsoft.com/office/drawing/2014/main" val="10002"/>
                  </a:ext>
                </a:extLst>
              </a:tr>
              <a:tr h="370840">
                <a:tc>
                  <a:txBody>
                    <a:bodyPr/>
                    <a:lstStyle/>
                    <a:p>
                      <a:r>
                        <a:rPr lang="en-US" dirty="0"/>
                        <a:t>Digital Signature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extLst>
                  <a:ext uri="{0D108BD9-81ED-4DB2-BD59-A6C34878D82A}">
                    <a16:rowId xmlns:a16="http://schemas.microsoft.com/office/drawing/2014/main" val="10003"/>
                  </a:ext>
                </a:extLst>
              </a:tr>
            </a:tbl>
          </a:graphicData>
        </a:graphic>
      </p:graphicFrame>
      <p:graphicFrame>
        <p:nvGraphicFramePr>
          <p:cNvPr id="7" name="Content Placeholder 7"/>
          <p:cNvGraphicFramePr>
            <a:graphicFrameLocks/>
          </p:cNvGraphicFramePr>
          <p:nvPr>
            <p:extLst>
              <p:ext uri="{D42A27DB-BD31-4B8C-83A1-F6EECF244321}">
                <p14:modId xmlns:p14="http://schemas.microsoft.com/office/powerpoint/2010/main" val="2039833691"/>
              </p:ext>
            </p:extLst>
          </p:nvPr>
        </p:nvGraphicFramePr>
        <p:xfrm>
          <a:off x="597095" y="78400"/>
          <a:ext cx="8339176" cy="370840"/>
        </p:xfrm>
        <a:graphic>
          <a:graphicData uri="http://schemas.openxmlformats.org/drawingml/2006/table">
            <a:tbl>
              <a:tblPr firstRow="1" bandRow="1">
                <a:tableStyleId>{21E4AEA4-8DFA-4A89-87EB-49C32662AFE0}</a:tableStyleId>
              </a:tblPr>
              <a:tblGrid>
                <a:gridCol w="8339176">
                  <a:extLst>
                    <a:ext uri="{9D8B030D-6E8A-4147-A177-3AD203B41FA5}">
                      <a16:colId xmlns:a16="http://schemas.microsoft.com/office/drawing/2014/main" val="20000"/>
                    </a:ext>
                  </a:extLst>
                </a:gridCol>
              </a:tblGrid>
              <a:tr h="370840">
                <a:tc>
                  <a:txBody>
                    <a:bodyPr/>
                    <a:lstStyle/>
                    <a:p>
                      <a:r>
                        <a:rPr lang="en-US" dirty="0"/>
                        <a:t>Thinking &amp; Knowledge Component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33414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a:t>Recap – Week 4.1</a:t>
            </a:r>
          </a:p>
        </p:txBody>
      </p:sp>
      <p:sp>
        <p:nvSpPr>
          <p:cNvPr id="4" name="Slide Number Placeholder 3"/>
          <p:cNvSpPr>
            <a:spLocks noGrp="1"/>
          </p:cNvSpPr>
          <p:nvPr>
            <p:ph type="sldNum" sz="quarter" idx="11"/>
          </p:nvPr>
        </p:nvSpPr>
        <p:spPr/>
        <p:txBody>
          <a:bodyPr/>
          <a:lstStyle/>
          <a:p>
            <a:fld id="{0A8A7B60-335C-7A43-A6E1-0613DB7C421D}" type="slidenum">
              <a:rPr lang="en-US" smtClean="0"/>
              <a:t>3</a:t>
            </a:fld>
            <a:endParaRPr lang="en-US"/>
          </a:p>
        </p:txBody>
      </p:sp>
      <p:sp>
        <p:nvSpPr>
          <p:cNvPr id="5" name="Footer Placeholder 4"/>
          <p:cNvSpPr>
            <a:spLocks noGrp="1"/>
          </p:cNvSpPr>
          <p:nvPr>
            <p:ph type="ftr" sz="quarter" idx="12"/>
          </p:nvPr>
        </p:nvSpPr>
        <p:spPr/>
        <p:txBody>
          <a:bodyPr/>
          <a:lstStyle/>
          <a:p>
            <a:r>
              <a:rPr lang="en-US" dirty="0"/>
              <a:t>School of ICT - CSF - CTG - Combining Symmetric-Asymmetric Key Cryptosystems-Hash Functions-Digital Signatures</a:t>
            </a:r>
          </a:p>
        </p:txBody>
      </p:sp>
    </p:spTree>
    <p:extLst>
      <p:ext uri="{BB962C8B-B14F-4D97-AF65-F5344CB8AC3E}">
        <p14:creationId xmlns:p14="http://schemas.microsoft.com/office/powerpoint/2010/main" val="1692201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49536"/>
            <a:ext cx="8153400" cy="990600"/>
          </a:xfrm>
        </p:spPr>
        <p:txBody>
          <a:bodyPr>
            <a:noAutofit/>
          </a:bodyPr>
          <a:lstStyle/>
          <a:p>
            <a:r>
              <a:rPr lang="en-US" sz="3200" dirty="0"/>
              <a:t>Draw a figure: Digital Signature + Symmetric – Asymmetric Key Cryptosystem</a:t>
            </a:r>
          </a:p>
        </p:txBody>
      </p:sp>
      <p:sp>
        <p:nvSpPr>
          <p:cNvPr id="3" name="Footer Placeholder 2"/>
          <p:cNvSpPr>
            <a:spLocks noGrp="1"/>
          </p:cNvSpPr>
          <p:nvPr>
            <p:ph type="ftr" sz="quarter" idx="11"/>
          </p:nvPr>
        </p:nvSpPr>
        <p:spPr/>
        <p:txBody>
          <a:bodyPr/>
          <a:lstStyle/>
          <a:p>
            <a:r>
              <a:rPr lang="en-US" dirty="0"/>
              <a:t>School of ICT - CSF - CTG - Combining Symmetric-Asymmetric Key Cryptosystems-Hash Functions-Digital Signatures</a:t>
            </a:r>
          </a:p>
        </p:txBody>
      </p:sp>
      <p:sp>
        <p:nvSpPr>
          <p:cNvPr id="4" name="Slide Number Placeholder 3"/>
          <p:cNvSpPr>
            <a:spLocks noGrp="1"/>
          </p:cNvSpPr>
          <p:nvPr>
            <p:ph type="sldNum" sz="quarter" idx="12"/>
          </p:nvPr>
        </p:nvSpPr>
        <p:spPr/>
        <p:txBody>
          <a:bodyPr>
            <a:normAutofit fontScale="85000" lnSpcReduction="20000"/>
          </a:bodyPr>
          <a:lstStyle/>
          <a:p>
            <a:fld id="{0A8A7B60-335C-7A43-A6E1-0613DB7C421D}" type="slidenum">
              <a:rPr lang="en-US" smtClean="0"/>
              <a:t>30</a:t>
            </a:fld>
            <a:endParaRPr lang="en-US"/>
          </a:p>
        </p:txBody>
      </p:sp>
      <p:sp>
        <p:nvSpPr>
          <p:cNvPr id="5" name="Content Placeholder 4"/>
          <p:cNvSpPr>
            <a:spLocks noGrp="1"/>
          </p:cNvSpPr>
          <p:nvPr>
            <p:ph sz="quarter" idx="1"/>
          </p:nvPr>
        </p:nvSpPr>
        <p:spPr/>
        <p:txBody>
          <a:bodyPr/>
          <a:lstStyle/>
          <a:p>
            <a:r>
              <a:rPr lang="en-US" dirty="0"/>
              <a:t>Message from Sender to Receiver, must satisfy confidentiality, integrity, authenticity, and non-repudiation using digital signature and symmetric key cryptosystem</a:t>
            </a:r>
          </a:p>
          <a:p>
            <a:endParaRPr lang="en-US" dirty="0"/>
          </a:p>
        </p:txBody>
      </p:sp>
      <p:graphicFrame>
        <p:nvGraphicFramePr>
          <p:cNvPr id="7" name="Content Placeholder 7"/>
          <p:cNvGraphicFramePr>
            <a:graphicFrameLocks/>
          </p:cNvGraphicFramePr>
          <p:nvPr/>
        </p:nvGraphicFramePr>
        <p:xfrm>
          <a:off x="597095" y="78400"/>
          <a:ext cx="8339176" cy="370840"/>
        </p:xfrm>
        <a:graphic>
          <a:graphicData uri="http://schemas.openxmlformats.org/drawingml/2006/table">
            <a:tbl>
              <a:tblPr firstRow="1" bandRow="1">
                <a:tableStyleId>{21E4AEA4-8DFA-4A89-87EB-49C32662AFE0}</a:tableStyleId>
              </a:tblPr>
              <a:tblGrid>
                <a:gridCol w="3958527">
                  <a:extLst>
                    <a:ext uri="{9D8B030D-6E8A-4147-A177-3AD203B41FA5}">
                      <a16:colId xmlns:a16="http://schemas.microsoft.com/office/drawing/2014/main" val="20000"/>
                    </a:ext>
                  </a:extLst>
                </a:gridCol>
                <a:gridCol w="4380649">
                  <a:extLst>
                    <a:ext uri="{9D8B030D-6E8A-4147-A177-3AD203B41FA5}">
                      <a16:colId xmlns:a16="http://schemas.microsoft.com/office/drawing/2014/main" val="20001"/>
                    </a:ext>
                  </a:extLst>
                </a:gridCol>
              </a:tblGrid>
              <a:tr h="370840">
                <a:tc>
                  <a:txBody>
                    <a:bodyPr/>
                    <a:lstStyle/>
                    <a:p>
                      <a:r>
                        <a:rPr lang="en-US" dirty="0"/>
                        <a:t>Thinking &amp; Knowledge Component</a:t>
                      </a:r>
                    </a:p>
                  </a:txBody>
                  <a:tcPr/>
                </a:tc>
                <a:tc>
                  <a:txBody>
                    <a:bodyPr/>
                    <a:lstStyle/>
                    <a:p>
                      <a:r>
                        <a:rPr lang="en-US" dirty="0"/>
                        <a:t> Reflecting</a:t>
                      </a:r>
                      <a:r>
                        <a:rPr lang="en-US" baseline="0" dirty="0"/>
                        <a:t>: LCL Approach</a:t>
                      </a:r>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377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 up the table:</a:t>
            </a:r>
          </a:p>
        </p:txBody>
      </p:sp>
      <p:sp>
        <p:nvSpPr>
          <p:cNvPr id="3" name="Footer Placeholder 2"/>
          <p:cNvSpPr>
            <a:spLocks noGrp="1"/>
          </p:cNvSpPr>
          <p:nvPr>
            <p:ph type="ftr" sz="quarter" idx="11"/>
          </p:nvPr>
        </p:nvSpPr>
        <p:spPr/>
        <p:txBody>
          <a:bodyPr/>
          <a:lstStyle/>
          <a:p>
            <a:r>
              <a:rPr lang="en-US" dirty="0"/>
              <a:t>School of ICT - CSF - CTG - Combining Symmetric-Asymmetric Key Cryptosystems-Hash Functions-Digital Signatures</a:t>
            </a:r>
          </a:p>
        </p:txBody>
      </p:sp>
      <p:sp>
        <p:nvSpPr>
          <p:cNvPr id="4" name="Slide Number Placeholder 3"/>
          <p:cNvSpPr>
            <a:spLocks noGrp="1"/>
          </p:cNvSpPr>
          <p:nvPr>
            <p:ph type="sldNum" sz="quarter" idx="12"/>
          </p:nvPr>
        </p:nvSpPr>
        <p:spPr/>
        <p:txBody>
          <a:bodyPr>
            <a:normAutofit fontScale="85000" lnSpcReduction="20000"/>
          </a:bodyPr>
          <a:lstStyle/>
          <a:p>
            <a:fld id="{0A8A7B60-335C-7A43-A6E1-0613DB7C421D}" type="slidenum">
              <a:rPr lang="en-US" smtClean="0"/>
              <a:t>31</a:t>
            </a:fld>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452875128"/>
              </p:ext>
            </p:extLst>
          </p:nvPr>
        </p:nvGraphicFramePr>
        <p:xfrm>
          <a:off x="51492" y="1840454"/>
          <a:ext cx="9039909" cy="4150360"/>
        </p:xfrm>
        <a:graphic>
          <a:graphicData uri="http://schemas.openxmlformats.org/drawingml/2006/table">
            <a:tbl>
              <a:tblPr firstRow="1" bandRow="1">
                <a:tableStyleId>{5C22544A-7EE6-4342-B048-85BDC9FD1C3A}</a:tableStyleId>
              </a:tblPr>
              <a:tblGrid>
                <a:gridCol w="1520802">
                  <a:extLst>
                    <a:ext uri="{9D8B030D-6E8A-4147-A177-3AD203B41FA5}">
                      <a16:colId xmlns:a16="http://schemas.microsoft.com/office/drawing/2014/main" val="20000"/>
                    </a:ext>
                  </a:extLst>
                </a:gridCol>
                <a:gridCol w="1533082">
                  <a:extLst>
                    <a:ext uri="{9D8B030D-6E8A-4147-A177-3AD203B41FA5}">
                      <a16:colId xmlns:a16="http://schemas.microsoft.com/office/drawing/2014/main" val="20001"/>
                    </a:ext>
                  </a:extLst>
                </a:gridCol>
                <a:gridCol w="1059953">
                  <a:extLst>
                    <a:ext uri="{9D8B030D-6E8A-4147-A177-3AD203B41FA5}">
                      <a16:colId xmlns:a16="http://schemas.microsoft.com/office/drawing/2014/main" val="20002"/>
                    </a:ext>
                  </a:extLst>
                </a:gridCol>
                <a:gridCol w="1376395">
                  <a:extLst>
                    <a:ext uri="{9D8B030D-6E8A-4147-A177-3AD203B41FA5}">
                      <a16:colId xmlns:a16="http://schemas.microsoft.com/office/drawing/2014/main" val="20003"/>
                    </a:ext>
                  </a:extLst>
                </a:gridCol>
                <a:gridCol w="1664600">
                  <a:extLst>
                    <a:ext uri="{9D8B030D-6E8A-4147-A177-3AD203B41FA5}">
                      <a16:colId xmlns:a16="http://schemas.microsoft.com/office/drawing/2014/main" val="20004"/>
                    </a:ext>
                  </a:extLst>
                </a:gridCol>
                <a:gridCol w="1885077">
                  <a:extLst>
                    <a:ext uri="{9D8B030D-6E8A-4147-A177-3AD203B41FA5}">
                      <a16:colId xmlns:a16="http://schemas.microsoft.com/office/drawing/2014/main" val="20005"/>
                    </a:ext>
                  </a:extLst>
                </a:gridCol>
              </a:tblGrid>
              <a:tr h="370840">
                <a:tc>
                  <a:txBody>
                    <a:bodyPr/>
                    <a:lstStyle/>
                    <a:p>
                      <a:endParaRPr lang="en-US" sz="1600" dirty="0"/>
                    </a:p>
                  </a:txBody>
                  <a:tcPr/>
                </a:tc>
                <a:tc>
                  <a:txBody>
                    <a:bodyPr/>
                    <a:lstStyle/>
                    <a:p>
                      <a:r>
                        <a:rPr lang="en-US" sz="1600" dirty="0"/>
                        <a:t>Confidentiality</a:t>
                      </a:r>
                    </a:p>
                  </a:txBody>
                  <a:tcPr/>
                </a:tc>
                <a:tc>
                  <a:txBody>
                    <a:bodyPr/>
                    <a:lstStyle/>
                    <a:p>
                      <a:r>
                        <a:rPr lang="en-US" sz="1600" dirty="0"/>
                        <a:t>Integrity</a:t>
                      </a:r>
                    </a:p>
                  </a:txBody>
                  <a:tcPr/>
                </a:tc>
                <a:tc>
                  <a:txBody>
                    <a:bodyPr/>
                    <a:lstStyle/>
                    <a:p>
                      <a:r>
                        <a:rPr lang="en-US" sz="1600" dirty="0"/>
                        <a:t>Availability</a:t>
                      </a:r>
                    </a:p>
                  </a:txBody>
                  <a:tcPr/>
                </a:tc>
                <a:tc>
                  <a:txBody>
                    <a:bodyPr/>
                    <a:lstStyle/>
                    <a:p>
                      <a:r>
                        <a:rPr lang="en-US" sz="1600" dirty="0"/>
                        <a:t>Authentication</a:t>
                      </a:r>
                    </a:p>
                  </a:txBody>
                  <a:tcPr/>
                </a:tc>
                <a:tc>
                  <a:txBody>
                    <a:bodyPr/>
                    <a:lstStyle/>
                    <a:p>
                      <a:r>
                        <a:rPr lang="en-US" sz="1600" dirty="0"/>
                        <a:t>Non-Repudiation</a:t>
                      </a:r>
                    </a:p>
                  </a:txBody>
                  <a:tcPr/>
                </a:tc>
                <a:extLst>
                  <a:ext uri="{0D108BD9-81ED-4DB2-BD59-A6C34878D82A}">
                    <a16:rowId xmlns:a16="http://schemas.microsoft.com/office/drawing/2014/main" val="10000"/>
                  </a:ext>
                </a:extLst>
              </a:tr>
              <a:tr h="370840">
                <a:tc>
                  <a:txBody>
                    <a:bodyPr/>
                    <a:lstStyle/>
                    <a:p>
                      <a:r>
                        <a:rPr lang="en-US" sz="1600" dirty="0"/>
                        <a:t>Symmetric</a:t>
                      </a:r>
                      <a:r>
                        <a:rPr lang="en-US" sz="1600" baseline="0" dirty="0"/>
                        <a:t> Key Cryptosystem</a:t>
                      </a:r>
                      <a:endParaRPr lang="en-US" sz="1600" dirty="0"/>
                    </a:p>
                  </a:txBody>
                  <a:tcPr/>
                </a:tc>
                <a:tc>
                  <a:txBody>
                    <a:bodyPr/>
                    <a:lstStyle/>
                    <a:p>
                      <a:pPr algn="ct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Asymmetric</a:t>
                      </a:r>
                      <a:r>
                        <a:rPr lang="en-US" sz="1600" baseline="0" dirty="0"/>
                        <a:t> Key Cryptosystem</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extLst>
                  <a:ext uri="{0D108BD9-81ED-4DB2-BD59-A6C34878D82A}">
                    <a16:rowId xmlns:a16="http://schemas.microsoft.com/office/drawing/2014/main" val="10002"/>
                  </a:ext>
                </a:extLst>
              </a:tr>
              <a:tr h="370840">
                <a:tc>
                  <a:txBody>
                    <a:bodyPr/>
                    <a:lstStyle/>
                    <a:p>
                      <a:r>
                        <a:rPr lang="en-US" dirty="0"/>
                        <a:t>Digital Signature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extLst>
                  <a:ext uri="{0D108BD9-81ED-4DB2-BD59-A6C34878D82A}">
                    <a16:rowId xmlns:a16="http://schemas.microsoft.com/office/drawing/2014/main" val="10003"/>
                  </a:ext>
                </a:extLst>
              </a:tr>
              <a:tr h="370840">
                <a:tc>
                  <a:txBody>
                    <a:bodyPr/>
                    <a:lstStyle/>
                    <a:p>
                      <a:r>
                        <a:rPr lang="en-US" dirty="0"/>
                        <a:t>Digital Signature + Symmetric-Asymmetric  Key Cryptosystem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extLst>
                  <a:ext uri="{0D108BD9-81ED-4DB2-BD59-A6C34878D82A}">
                    <a16:rowId xmlns:a16="http://schemas.microsoft.com/office/drawing/2014/main" val="10004"/>
                  </a:ext>
                </a:extLst>
              </a:tr>
            </a:tbl>
          </a:graphicData>
        </a:graphic>
      </p:graphicFrame>
      <p:graphicFrame>
        <p:nvGraphicFramePr>
          <p:cNvPr id="7" name="Content Placeholder 7"/>
          <p:cNvGraphicFramePr>
            <a:graphicFrameLocks/>
          </p:cNvGraphicFramePr>
          <p:nvPr>
            <p:extLst>
              <p:ext uri="{D42A27DB-BD31-4B8C-83A1-F6EECF244321}">
                <p14:modId xmlns:p14="http://schemas.microsoft.com/office/powerpoint/2010/main" val="596388472"/>
              </p:ext>
            </p:extLst>
          </p:nvPr>
        </p:nvGraphicFramePr>
        <p:xfrm>
          <a:off x="597095" y="78400"/>
          <a:ext cx="8339176" cy="370840"/>
        </p:xfrm>
        <a:graphic>
          <a:graphicData uri="http://schemas.openxmlformats.org/drawingml/2006/table">
            <a:tbl>
              <a:tblPr firstRow="1" bandRow="1">
                <a:tableStyleId>{21E4AEA4-8DFA-4A89-87EB-49C32662AFE0}</a:tableStyleId>
              </a:tblPr>
              <a:tblGrid>
                <a:gridCol w="8339176">
                  <a:extLst>
                    <a:ext uri="{9D8B030D-6E8A-4147-A177-3AD203B41FA5}">
                      <a16:colId xmlns:a16="http://schemas.microsoft.com/office/drawing/2014/main" val="20000"/>
                    </a:ext>
                  </a:extLst>
                </a:gridCol>
              </a:tblGrid>
              <a:tr h="370840">
                <a:tc>
                  <a:txBody>
                    <a:bodyPr/>
                    <a:lstStyle/>
                    <a:p>
                      <a:r>
                        <a:rPr lang="en-US" dirty="0"/>
                        <a:t>Thinking &amp; Knowledge Component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5034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latin typeface="Arial" charset="0"/>
              </a:rPr>
              <a:t>Limitation of a Digital Signature</a:t>
            </a:r>
          </a:p>
        </p:txBody>
      </p:sp>
      <p:sp>
        <p:nvSpPr>
          <p:cNvPr id="8195" name="Content Placeholder 2"/>
          <p:cNvSpPr>
            <a:spLocks noGrp="1"/>
          </p:cNvSpPr>
          <p:nvPr>
            <p:ph idx="1"/>
          </p:nvPr>
        </p:nvSpPr>
        <p:spPr>
          <a:xfrm>
            <a:off x="612648" y="1600200"/>
            <a:ext cx="8153400" cy="5257800"/>
          </a:xfrm>
        </p:spPr>
        <p:txBody>
          <a:bodyPr>
            <a:normAutofit lnSpcReduction="10000"/>
          </a:bodyPr>
          <a:lstStyle/>
          <a:p>
            <a:r>
              <a:rPr lang="en-US" dirty="0">
                <a:latin typeface="Arial" charset="0"/>
              </a:rPr>
              <a:t>Hacker could post his own public key under a sender</a:t>
            </a:r>
            <a:r>
              <a:rPr lang="ja-JP" altLang="en-US" dirty="0">
                <a:latin typeface="Arial" charset="0"/>
              </a:rPr>
              <a:t>’</a:t>
            </a:r>
            <a:r>
              <a:rPr lang="en-US" dirty="0">
                <a:latin typeface="Arial" charset="0"/>
              </a:rPr>
              <a:t>s name</a:t>
            </a:r>
          </a:p>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r>
              <a:rPr lang="en-US" sz="2400" dirty="0">
                <a:latin typeface="Arial" charset="0"/>
              </a:rPr>
              <a:t>To overcome this limitation we require Digital Certificates (to be learned next in lesson)</a:t>
            </a:r>
          </a:p>
          <a:p>
            <a:pPr lvl="1"/>
            <a:endParaRPr lang="en-US" dirty="0">
              <a:latin typeface="Arial"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589" y="2412452"/>
            <a:ext cx="5928439" cy="3490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normAutofit fontScale="85000" lnSpcReduction="20000"/>
          </a:bodyPr>
          <a:lstStyle/>
          <a:p>
            <a:fld id="{0A8A7B60-335C-7A43-A6E1-0613DB7C421D}" type="slidenum">
              <a:rPr lang="en-US" smtClean="0"/>
              <a:t>32</a:t>
            </a:fld>
            <a:endParaRPr lang="en-US"/>
          </a:p>
        </p:txBody>
      </p:sp>
      <p:graphicFrame>
        <p:nvGraphicFramePr>
          <p:cNvPr id="7" name="Content Placeholder 7"/>
          <p:cNvGraphicFramePr>
            <a:graphicFrameLocks/>
          </p:cNvGraphicFramePr>
          <p:nvPr/>
        </p:nvGraphicFramePr>
        <p:xfrm>
          <a:off x="597095" y="78400"/>
          <a:ext cx="8339176" cy="370840"/>
        </p:xfrm>
        <a:graphic>
          <a:graphicData uri="http://schemas.openxmlformats.org/drawingml/2006/table">
            <a:tbl>
              <a:tblPr firstRow="1" bandRow="1">
                <a:tableStyleId>{21E4AEA4-8DFA-4A89-87EB-49C32662AFE0}</a:tableStyleId>
              </a:tblPr>
              <a:tblGrid>
                <a:gridCol w="8339176">
                  <a:extLst>
                    <a:ext uri="{9D8B030D-6E8A-4147-A177-3AD203B41FA5}">
                      <a16:colId xmlns:a16="http://schemas.microsoft.com/office/drawing/2014/main" val="20000"/>
                    </a:ext>
                  </a:extLst>
                </a:gridCol>
              </a:tblGrid>
              <a:tr h="370840">
                <a:tc>
                  <a:txBody>
                    <a:bodyPr/>
                    <a:lstStyle/>
                    <a:p>
                      <a:r>
                        <a:rPr lang="en-US" dirty="0"/>
                        <a:t>Knowledge Component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59389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US"/>
          </a:p>
        </p:txBody>
      </p:sp>
      <p:sp>
        <p:nvSpPr>
          <p:cNvPr id="6" name="Title 5"/>
          <p:cNvSpPr>
            <a:spLocks noGrp="1"/>
          </p:cNvSpPr>
          <p:nvPr>
            <p:ph type="title"/>
          </p:nvPr>
        </p:nvSpPr>
        <p:spPr/>
        <p:txBody>
          <a:bodyPr/>
          <a:lstStyle/>
          <a:p>
            <a:r>
              <a:rPr lang="en-US" dirty="0"/>
              <a:t>Summary</a:t>
            </a:r>
          </a:p>
        </p:txBody>
      </p:sp>
      <p:sp>
        <p:nvSpPr>
          <p:cNvPr id="4" name="Slide Number Placeholder 3"/>
          <p:cNvSpPr>
            <a:spLocks noGrp="1"/>
          </p:cNvSpPr>
          <p:nvPr>
            <p:ph type="sldNum" sz="quarter" idx="11"/>
          </p:nvPr>
        </p:nvSpPr>
        <p:spPr/>
        <p:txBody>
          <a:bodyPr>
            <a:normAutofit/>
          </a:bodyPr>
          <a:lstStyle/>
          <a:p>
            <a:fld id="{0A8A7B60-335C-7A43-A6E1-0613DB7C421D}" type="slidenum">
              <a:rPr lang="en-US" smtClean="0"/>
              <a:t>33</a:t>
            </a:fld>
            <a:endParaRPr lang="en-US"/>
          </a:p>
        </p:txBody>
      </p:sp>
      <p:sp>
        <p:nvSpPr>
          <p:cNvPr id="3" name="Footer Placeholder 2"/>
          <p:cNvSpPr>
            <a:spLocks noGrp="1"/>
          </p:cNvSpPr>
          <p:nvPr>
            <p:ph type="ftr" sz="quarter" idx="12"/>
          </p:nvPr>
        </p:nvSpPr>
        <p:spPr/>
        <p:txBody>
          <a:bodyPr/>
          <a:lstStyle/>
          <a:p>
            <a:r>
              <a:rPr lang="en-US" dirty="0"/>
              <a:t>School of ICT - CSF - CTG - Combining Symmetric-Asymmetric Key Cryptosystems-Hash Functions-Digital Signatures</a:t>
            </a:r>
          </a:p>
        </p:txBody>
      </p:sp>
    </p:spTree>
    <p:extLst>
      <p:ext uri="{BB962C8B-B14F-4D97-AF65-F5344CB8AC3E}">
        <p14:creationId xmlns:p14="http://schemas.microsoft.com/office/powerpoint/2010/main" val="1343311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a:bodyPr>
          <a:lstStyle/>
          <a:p>
            <a:fld id="{6E2D2B3B-882E-40F3-A32F-6DD516915044}" type="slidenum">
              <a:rPr lang="en-US" smtClean="0"/>
              <a:pPr/>
              <a:t>34</a:t>
            </a:fld>
            <a:endParaRPr lang="en-US"/>
          </a:p>
        </p:txBody>
      </p:sp>
      <p:sp>
        <p:nvSpPr>
          <p:cNvPr id="2" name="Title 1"/>
          <p:cNvSpPr>
            <a:spLocks noGrp="1"/>
          </p:cNvSpPr>
          <p:nvPr>
            <p:ph type="title" idx="4294967295"/>
          </p:nvPr>
        </p:nvSpPr>
        <p:spPr>
          <a:xfrm>
            <a:off x="1066800" y="273050"/>
            <a:ext cx="8077200" cy="869950"/>
          </a:xfrm>
        </p:spPr>
        <p:txBody>
          <a:bodyPr/>
          <a:lstStyle/>
          <a:p>
            <a:r>
              <a:rPr lang="en-US" dirty="0"/>
              <a:t>Summary</a:t>
            </a:r>
          </a:p>
        </p:txBody>
      </p:sp>
      <p:graphicFrame>
        <p:nvGraphicFramePr>
          <p:cNvPr id="8" name="Content Placeholder 7"/>
          <p:cNvGraphicFramePr>
            <a:graphicFrameLocks noGrp="1"/>
          </p:cNvGraphicFramePr>
          <p:nvPr>
            <p:ph sz="quarter" idx="4294967295"/>
            <p:extLst>
              <p:ext uri="{D42A27DB-BD31-4B8C-83A1-F6EECF244321}">
                <p14:modId xmlns:p14="http://schemas.microsoft.com/office/powerpoint/2010/main" val="485741792"/>
              </p:ext>
            </p:extLst>
          </p:nvPr>
        </p:nvGraphicFramePr>
        <p:xfrm>
          <a:off x="533400" y="365760"/>
          <a:ext cx="8421013" cy="6263640"/>
        </p:xfrm>
        <a:graphic>
          <a:graphicData uri="http://schemas.openxmlformats.org/drawingml/2006/table">
            <a:tbl>
              <a:tblPr firstRow="1" bandRow="1">
                <a:tableStyleId>{5C22544A-7EE6-4342-B048-85BDC9FD1C3A}</a:tableStyleId>
              </a:tblPr>
              <a:tblGrid>
                <a:gridCol w="1335087">
                  <a:extLst>
                    <a:ext uri="{9D8B030D-6E8A-4147-A177-3AD203B41FA5}">
                      <a16:colId xmlns:a16="http://schemas.microsoft.com/office/drawing/2014/main" val="20000"/>
                    </a:ext>
                  </a:extLst>
                </a:gridCol>
                <a:gridCol w="7085926">
                  <a:extLst>
                    <a:ext uri="{9D8B030D-6E8A-4147-A177-3AD203B41FA5}">
                      <a16:colId xmlns:a16="http://schemas.microsoft.com/office/drawing/2014/main" val="20001"/>
                    </a:ext>
                  </a:extLst>
                </a:gridCol>
              </a:tblGrid>
              <a:tr h="370840">
                <a:tc>
                  <a:txBody>
                    <a:bodyPr/>
                    <a:lstStyle/>
                    <a:p>
                      <a:r>
                        <a:rPr lang="en-US" sz="1600" dirty="0"/>
                        <a:t>Component</a:t>
                      </a:r>
                    </a:p>
                  </a:txBody>
                  <a:tcPr/>
                </a:tc>
                <a:tc>
                  <a:txBody>
                    <a:bodyPr/>
                    <a:lstStyle/>
                    <a:p>
                      <a:r>
                        <a:rPr lang="en-US" sz="1600" dirty="0"/>
                        <a:t>You learnt</a:t>
                      </a:r>
                    </a:p>
                  </a:txBody>
                  <a:tcPr/>
                </a:tc>
                <a:extLst>
                  <a:ext uri="{0D108BD9-81ED-4DB2-BD59-A6C34878D82A}">
                    <a16:rowId xmlns:a16="http://schemas.microsoft.com/office/drawing/2014/main" val="10000"/>
                  </a:ext>
                </a:extLst>
              </a:tr>
              <a:tr h="370840">
                <a:tc>
                  <a:txBody>
                    <a:bodyPr/>
                    <a:lstStyle/>
                    <a:p>
                      <a:r>
                        <a:rPr lang="en-US" sz="1600" dirty="0"/>
                        <a:t>Knowledge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Limitations</a:t>
                      </a:r>
                      <a:r>
                        <a:rPr lang="en-US" sz="1600" baseline="0" dirty="0"/>
                        <a:t> of Asymmetric Key Cryptosystems</a:t>
                      </a:r>
                      <a:endParaRPr lang="en-US" sz="16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Cryptographic Hash</a:t>
                      </a:r>
                      <a:r>
                        <a:rPr lang="en-US" sz="1600" baseline="0" dirty="0"/>
                        <a:t> Functions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t>Example of Hash Functions</a:t>
                      </a:r>
                      <a:endParaRPr lang="en-US" sz="16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Characteristics</a:t>
                      </a:r>
                      <a:r>
                        <a:rPr lang="en-US" sz="1600" baseline="0" dirty="0"/>
                        <a:t> of Hash Functions</a:t>
                      </a:r>
                      <a:endParaRPr lang="en-US" sz="16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Applications of Hash Functions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Popular</a:t>
                      </a:r>
                      <a:r>
                        <a:rPr lang="en-US" sz="1600" baseline="0" dirty="0"/>
                        <a:t> Hash Functions</a:t>
                      </a:r>
                      <a:endParaRPr lang="en-US" sz="1600" dirty="0"/>
                    </a:p>
                    <a:p>
                      <a:r>
                        <a:rPr lang="en-US" sz="1600" dirty="0"/>
                        <a:t>Digital Signatures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How to</a:t>
                      </a:r>
                      <a:r>
                        <a:rPr lang="en-US" sz="1600" baseline="0" dirty="0"/>
                        <a:t> Digitally Sign and Verify a Message?</a:t>
                      </a:r>
                      <a:endParaRPr lang="en-US" sz="1600" dirty="0"/>
                    </a:p>
                  </a:txBody>
                  <a:tcPr/>
                </a:tc>
                <a:extLst>
                  <a:ext uri="{0D108BD9-81ED-4DB2-BD59-A6C34878D82A}">
                    <a16:rowId xmlns:a16="http://schemas.microsoft.com/office/drawing/2014/main" val="10001"/>
                  </a:ext>
                </a:extLst>
              </a:tr>
              <a:tr h="370840">
                <a:tc>
                  <a:txBody>
                    <a:bodyPr/>
                    <a:lstStyle/>
                    <a:p>
                      <a:r>
                        <a:rPr lang="en-US" sz="1600" dirty="0"/>
                        <a:t>Thinking</a:t>
                      </a:r>
                    </a:p>
                  </a:txBody>
                  <a:tcPr/>
                </a:tc>
                <a:tc>
                  <a:txBody>
                    <a:bodyPr/>
                    <a:lstStyle/>
                    <a:p>
                      <a:r>
                        <a:rPr lang="en-US" sz="1600" dirty="0"/>
                        <a:t>Asymmetric Key Cryptosystem – Confidentiality</a:t>
                      </a:r>
                    </a:p>
                    <a:p>
                      <a:r>
                        <a:rPr lang="en-US" sz="1600" dirty="0"/>
                        <a:t>Goals</a:t>
                      </a:r>
                      <a:r>
                        <a:rPr lang="en-US" sz="1600" baseline="0" dirty="0"/>
                        <a:t> of Cryptography</a:t>
                      </a:r>
                    </a:p>
                    <a:p>
                      <a:r>
                        <a:rPr lang="en-US" sz="1600" baseline="0" dirty="0"/>
                        <a:t>Combining Symmetric and Asymmetric Key Cryptosystems</a:t>
                      </a:r>
                    </a:p>
                    <a:p>
                      <a:r>
                        <a:rPr lang="en-US" sz="1600" dirty="0"/>
                        <a:t>Symmetric vs.</a:t>
                      </a:r>
                      <a:r>
                        <a:rPr lang="en-US" sz="1600" baseline="0" dirty="0"/>
                        <a:t> Asymmetric Key Cryptosystem</a:t>
                      </a:r>
                    </a:p>
                    <a:p>
                      <a:r>
                        <a:rPr lang="en-US" sz="1600" dirty="0"/>
                        <a:t>How to ensure Integrity, Authenticity, and Non-Repudiation of a message?</a:t>
                      </a:r>
                    </a:p>
                    <a:p>
                      <a:r>
                        <a:rPr lang="en-US" sz="1600" dirty="0"/>
                        <a:t>Draw a figure: Digital Signature + Symmetric – Asymmetric Key Cryptosystem</a:t>
                      </a:r>
                    </a:p>
                  </a:txBody>
                  <a:tcPr/>
                </a:tc>
                <a:extLst>
                  <a:ext uri="{0D108BD9-81ED-4DB2-BD59-A6C34878D82A}">
                    <a16:rowId xmlns:a16="http://schemas.microsoft.com/office/drawing/2014/main" val="10002"/>
                  </a:ext>
                </a:extLst>
              </a:tr>
              <a:tr h="370840">
                <a:tc>
                  <a:txBody>
                    <a:bodyPr/>
                    <a:lstStyle/>
                    <a:p>
                      <a:r>
                        <a:rPr lang="en-US" sz="1600" dirty="0"/>
                        <a:t>Skill</a:t>
                      </a:r>
                    </a:p>
                  </a:txBody>
                  <a:tcPr/>
                </a:tc>
                <a:tc>
                  <a:txBody>
                    <a:bodyPr/>
                    <a:lstStyle/>
                    <a:p>
                      <a:r>
                        <a:rPr lang="en-US" sz="1600" baseline="0" dirty="0"/>
                        <a:t>Drawing the flow diagrams for cryptosystems</a:t>
                      </a:r>
                    </a:p>
                  </a:txBody>
                  <a:tcPr/>
                </a:tc>
                <a:extLst>
                  <a:ext uri="{0D108BD9-81ED-4DB2-BD59-A6C34878D82A}">
                    <a16:rowId xmlns:a16="http://schemas.microsoft.com/office/drawing/2014/main" val="10003"/>
                  </a:ext>
                </a:extLst>
              </a:tr>
              <a:tr h="370840">
                <a:tc>
                  <a:txBody>
                    <a:bodyPr/>
                    <a:lstStyle/>
                    <a:p>
                      <a:r>
                        <a:rPr lang="en-US" sz="1600" dirty="0"/>
                        <a:t>Activity</a:t>
                      </a:r>
                    </a:p>
                  </a:txBody>
                  <a:tcPr/>
                </a:tc>
                <a:tc>
                  <a:txBody>
                    <a:bodyPr/>
                    <a:lstStyle/>
                    <a:p>
                      <a:r>
                        <a:rPr lang="en-US" sz="1600" baseline="0" dirty="0"/>
                        <a:t>Cryptographic Hash Functions</a:t>
                      </a:r>
                    </a:p>
                  </a:txBody>
                  <a:tcPr/>
                </a:tc>
                <a:extLst>
                  <a:ext uri="{0D108BD9-81ED-4DB2-BD59-A6C34878D82A}">
                    <a16:rowId xmlns:a16="http://schemas.microsoft.com/office/drawing/2014/main" val="10004"/>
                  </a:ext>
                </a:extLst>
              </a:tr>
              <a:tr h="370840">
                <a:tc>
                  <a:txBody>
                    <a:bodyPr/>
                    <a:lstStyle/>
                    <a:p>
                      <a:r>
                        <a:rPr lang="en-US" sz="1600" dirty="0"/>
                        <a:t>Feedback</a:t>
                      </a:r>
                    </a:p>
                  </a:txBody>
                  <a:tcPr/>
                </a:tc>
                <a:tc>
                  <a:txBody>
                    <a:bodyPr/>
                    <a:lstStyle/>
                    <a:p>
                      <a:r>
                        <a:rPr lang="en-US" sz="1600" dirty="0"/>
                        <a:t>Symmetric Key Cryptosystem – Confidentiality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Asymmetric Key Cryptosystem – Confidentiality</a:t>
                      </a:r>
                    </a:p>
                    <a:p>
                      <a:r>
                        <a:rPr lang="en-US" sz="1600" dirty="0"/>
                        <a:t>Goals of Cryptography</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t>Combining Symmetric and Asymmetric Key Cryptosystems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How to ensure Integrity, Authenticity, and Non-Repudiation of a message?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Draw a figure: Digital Signature + Symmetric – Asymmetric Key Cryptosystem</a:t>
                      </a:r>
                      <a:endParaRPr lang="en-US" sz="1600" baseline="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71416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US"/>
          </a:p>
        </p:txBody>
      </p:sp>
      <p:sp>
        <p:nvSpPr>
          <p:cNvPr id="6" name="Title 5"/>
          <p:cNvSpPr>
            <a:spLocks noGrp="1"/>
          </p:cNvSpPr>
          <p:nvPr>
            <p:ph type="title"/>
          </p:nvPr>
        </p:nvSpPr>
        <p:spPr/>
        <p:txBody>
          <a:bodyPr/>
          <a:lstStyle/>
          <a:p>
            <a:r>
              <a:rPr lang="en-US" dirty="0"/>
              <a:t>Kid-RSA Exercises</a:t>
            </a:r>
          </a:p>
        </p:txBody>
      </p:sp>
      <p:sp>
        <p:nvSpPr>
          <p:cNvPr id="4" name="Slide Number Placeholder 3"/>
          <p:cNvSpPr>
            <a:spLocks noGrp="1"/>
          </p:cNvSpPr>
          <p:nvPr>
            <p:ph type="sldNum" sz="quarter" idx="11"/>
          </p:nvPr>
        </p:nvSpPr>
        <p:spPr/>
        <p:txBody>
          <a:bodyPr>
            <a:normAutofit/>
          </a:bodyPr>
          <a:lstStyle/>
          <a:p>
            <a:fld id="{0A8A7B60-335C-7A43-A6E1-0613DB7C421D}" type="slidenum">
              <a:rPr lang="en-US" smtClean="0"/>
              <a:t>35</a:t>
            </a:fld>
            <a:endParaRPr lang="en-US"/>
          </a:p>
        </p:txBody>
      </p:sp>
      <p:sp>
        <p:nvSpPr>
          <p:cNvPr id="3" name="Footer Placeholder 2"/>
          <p:cNvSpPr>
            <a:spLocks noGrp="1"/>
          </p:cNvSpPr>
          <p:nvPr>
            <p:ph type="ftr" sz="quarter" idx="12"/>
          </p:nvPr>
        </p:nvSpPr>
        <p:spPr/>
        <p:txBody>
          <a:bodyPr/>
          <a:lstStyle/>
          <a:p>
            <a:r>
              <a:rPr lang="en-US" dirty="0"/>
              <a:t>School of ICT - CSF - CTG - Combining Symmetric-Asymmetric Key Cryptosystems-Hash Functions-Digital Signatures</a:t>
            </a:r>
          </a:p>
        </p:txBody>
      </p:sp>
    </p:spTree>
    <p:extLst>
      <p:ext uri="{BB962C8B-B14F-4D97-AF65-F5344CB8AC3E}">
        <p14:creationId xmlns:p14="http://schemas.microsoft.com/office/powerpoint/2010/main" val="1819408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Kid-RSA: Exercise</a:t>
            </a:r>
          </a:p>
        </p:txBody>
      </p:sp>
      <p:sp>
        <p:nvSpPr>
          <p:cNvPr id="5" name="Footer Placeholder 4"/>
          <p:cNvSpPr>
            <a:spLocks noGrp="1"/>
          </p:cNvSpPr>
          <p:nvPr>
            <p:ph type="ftr" sz="quarter" idx="11"/>
          </p:nvPr>
        </p:nvSpPr>
        <p:spPr/>
        <p:txBody>
          <a:bodyPr/>
          <a:lstStyle/>
          <a:p>
            <a:r>
              <a:rPr lang="en-US" dirty="0"/>
              <a:t>School of ICT - CSF - CTG - Combining Symmetric-Asymmetric Key Cryptosystems-Hash Functions-Digital Signatures</a:t>
            </a:r>
          </a:p>
        </p:txBody>
      </p:sp>
      <p:sp>
        <p:nvSpPr>
          <p:cNvPr id="4" name="Slide Number Placeholder 3"/>
          <p:cNvSpPr>
            <a:spLocks noGrp="1"/>
          </p:cNvSpPr>
          <p:nvPr>
            <p:ph type="sldNum" sz="quarter" idx="12"/>
          </p:nvPr>
        </p:nvSpPr>
        <p:spPr/>
        <p:txBody>
          <a:bodyPr>
            <a:normAutofit fontScale="85000" lnSpcReduction="20000"/>
          </a:bodyPr>
          <a:lstStyle/>
          <a:p>
            <a:fld id="{0A8A7B60-335C-7A43-A6E1-0613DB7C421D}" type="slidenum">
              <a:rPr lang="en-US" smtClean="0"/>
              <a:t>36</a:t>
            </a:fld>
            <a:endParaRPr lang="en-US"/>
          </a:p>
        </p:txBody>
      </p:sp>
      <p:sp>
        <p:nvSpPr>
          <p:cNvPr id="7" name="Content Placeholder 6"/>
          <p:cNvSpPr>
            <a:spLocks noGrp="1"/>
          </p:cNvSpPr>
          <p:nvPr>
            <p:ph sz="quarter" idx="1"/>
          </p:nvPr>
        </p:nvSpPr>
        <p:spPr/>
        <p:txBody>
          <a:bodyPr/>
          <a:lstStyle/>
          <a:p>
            <a:r>
              <a:rPr lang="en-US" dirty="0"/>
              <a:t>Let: a = 5, b = 6, a1 = 7, b1 = 8; </a:t>
            </a:r>
          </a:p>
          <a:p>
            <a:pPr lvl="1"/>
            <a:r>
              <a:rPr lang="en-US" dirty="0"/>
              <a:t>PT = 10</a:t>
            </a:r>
          </a:p>
          <a:p>
            <a:pPr lvl="2"/>
            <a:r>
              <a:rPr lang="en-US" dirty="0"/>
              <a:t>CT = ???</a:t>
            </a:r>
          </a:p>
          <a:p>
            <a:pPr lvl="1"/>
            <a:r>
              <a:rPr lang="en-US" dirty="0"/>
              <a:t>PT = 750</a:t>
            </a:r>
          </a:p>
          <a:p>
            <a:pPr lvl="2"/>
            <a:r>
              <a:rPr lang="en-US" dirty="0"/>
              <a:t>CT = ???</a:t>
            </a:r>
          </a:p>
          <a:p>
            <a:pPr lvl="1"/>
            <a:r>
              <a:rPr lang="en-US" dirty="0"/>
              <a:t>PT = 1000</a:t>
            </a:r>
          </a:p>
          <a:p>
            <a:pPr lvl="2"/>
            <a:r>
              <a:rPr lang="en-US" dirty="0"/>
              <a:t>CT = ???</a:t>
            </a:r>
          </a:p>
          <a:p>
            <a:r>
              <a:rPr lang="en-US" dirty="0"/>
              <a:t>Also decrypt the CTs and see if you are able to get back the PTs</a:t>
            </a:r>
          </a:p>
          <a:p>
            <a:endParaRPr lang="en-US" dirty="0"/>
          </a:p>
        </p:txBody>
      </p:sp>
    </p:spTree>
    <p:extLst>
      <p:ext uri="{BB962C8B-B14F-4D97-AF65-F5344CB8AC3E}">
        <p14:creationId xmlns:p14="http://schemas.microsoft.com/office/powerpoint/2010/main" val="2063782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85752"/>
            <a:ext cx="8153400" cy="990600"/>
          </a:xfrm>
        </p:spPr>
        <p:txBody>
          <a:bodyPr>
            <a:noAutofit/>
          </a:bodyPr>
          <a:lstStyle/>
          <a:p>
            <a:r>
              <a:rPr lang="en-US" sz="2800" dirty="0"/>
              <a:t>Symmetric </a:t>
            </a:r>
            <a:r>
              <a:rPr lang="en-US" sz="2800"/>
              <a:t>Key Cryptosystem - </a:t>
            </a:r>
            <a:r>
              <a:rPr lang="en-US" sz="2800" dirty="0"/>
              <a:t>Confidentiality</a:t>
            </a:r>
          </a:p>
        </p:txBody>
      </p:sp>
      <p:sp>
        <p:nvSpPr>
          <p:cNvPr id="3" name="Footer Placeholder 2"/>
          <p:cNvSpPr>
            <a:spLocks noGrp="1"/>
          </p:cNvSpPr>
          <p:nvPr>
            <p:ph type="ftr" sz="quarter" idx="11"/>
          </p:nvPr>
        </p:nvSpPr>
        <p:spPr/>
        <p:txBody>
          <a:bodyPr/>
          <a:lstStyle/>
          <a:p>
            <a:r>
              <a:rPr lang="en-US" dirty="0"/>
              <a:t>School of ICT - CSF - CTG - Combining Symmetric-Asymmetric Key Cryptosystems-Hash Functions-Digital Signatures</a:t>
            </a:r>
          </a:p>
        </p:txBody>
      </p:sp>
      <p:sp>
        <p:nvSpPr>
          <p:cNvPr id="4" name="Slide Number Placeholder 3"/>
          <p:cNvSpPr>
            <a:spLocks noGrp="1"/>
          </p:cNvSpPr>
          <p:nvPr>
            <p:ph type="sldNum" sz="quarter" idx="12"/>
          </p:nvPr>
        </p:nvSpPr>
        <p:spPr/>
        <p:txBody>
          <a:bodyPr>
            <a:normAutofit fontScale="85000" lnSpcReduction="20000"/>
          </a:bodyPr>
          <a:lstStyle/>
          <a:p>
            <a:fld id="{0A8A7B60-335C-7A43-A6E1-0613DB7C421D}" type="slidenum">
              <a:rPr lang="en-US" smtClean="0"/>
              <a:t>4</a:t>
            </a:fld>
            <a:endParaRPr lang="en-US"/>
          </a:p>
        </p:txBody>
      </p:sp>
      <p:sp>
        <p:nvSpPr>
          <p:cNvPr id="5" name="Content Placeholder 4"/>
          <p:cNvSpPr>
            <a:spLocks noGrp="1"/>
          </p:cNvSpPr>
          <p:nvPr>
            <p:ph sz="quarter" idx="1"/>
          </p:nvPr>
        </p:nvSpPr>
        <p:spPr/>
        <p:txBody>
          <a:bodyPr/>
          <a:lstStyle/>
          <a:p>
            <a:r>
              <a:rPr lang="en-US" dirty="0"/>
              <a:t>Message from Sender to Receiver, must satisfy confidentiality, using symmetric key cryptosystem</a:t>
            </a:r>
          </a:p>
          <a:p>
            <a:endParaRPr lang="en-US" dirty="0"/>
          </a:p>
        </p:txBody>
      </p:sp>
      <p:grpSp>
        <p:nvGrpSpPr>
          <p:cNvPr id="35" name="Group 34"/>
          <p:cNvGrpSpPr/>
          <p:nvPr/>
        </p:nvGrpSpPr>
        <p:grpSpPr>
          <a:xfrm>
            <a:off x="144259" y="2728612"/>
            <a:ext cx="8845734" cy="3097753"/>
            <a:chOff x="144259" y="2728612"/>
            <a:chExt cx="8845734" cy="3097753"/>
          </a:xfrm>
        </p:grpSpPr>
        <p:grpSp>
          <p:nvGrpSpPr>
            <p:cNvPr id="30" name="Group 29"/>
            <p:cNvGrpSpPr/>
            <p:nvPr/>
          </p:nvGrpSpPr>
          <p:grpSpPr>
            <a:xfrm>
              <a:off x="144259" y="2728612"/>
              <a:ext cx="8845734" cy="3097753"/>
              <a:chOff x="144259" y="2728612"/>
              <a:chExt cx="8845734" cy="3097753"/>
            </a:xfrm>
          </p:grpSpPr>
          <p:sp>
            <p:nvSpPr>
              <p:cNvPr id="7" name="Snip Same Side Corner Rectangle 6"/>
              <p:cNvSpPr/>
              <p:nvPr/>
            </p:nvSpPr>
            <p:spPr>
              <a:xfrm>
                <a:off x="2506349" y="3363320"/>
                <a:ext cx="1403557" cy="818338"/>
              </a:xfrm>
              <a:prstGeom prst="snip2Same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Encryption Algorithm</a:t>
                </a:r>
              </a:p>
            </p:txBody>
          </p:sp>
          <p:sp>
            <p:nvSpPr>
              <p:cNvPr id="8" name="Snip Same Side Corner Rectangle 7"/>
              <p:cNvSpPr/>
              <p:nvPr/>
            </p:nvSpPr>
            <p:spPr>
              <a:xfrm>
                <a:off x="4989264" y="3353113"/>
                <a:ext cx="1403557" cy="818338"/>
              </a:xfrm>
              <a:prstGeom prst="snip2Same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Decryption Algorithm</a:t>
                </a:r>
              </a:p>
            </p:txBody>
          </p:sp>
          <p:sp>
            <p:nvSpPr>
              <p:cNvPr id="9" name="Folded Corner 8"/>
              <p:cNvSpPr/>
              <p:nvPr/>
            </p:nvSpPr>
            <p:spPr>
              <a:xfrm>
                <a:off x="985830" y="3507811"/>
                <a:ext cx="985831" cy="546656"/>
              </a:xfrm>
              <a:prstGeom prst="foldedCorne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Message</a:t>
                </a:r>
              </a:p>
            </p:txBody>
          </p:sp>
          <p:cxnSp>
            <p:nvCxnSpPr>
              <p:cNvPr id="10" name="Straight Arrow Connector 9"/>
              <p:cNvCxnSpPr>
                <a:stCxn id="9" idx="3"/>
                <a:endCxn id="7" idx="2"/>
              </p:cNvCxnSpPr>
              <p:nvPr/>
            </p:nvCxnSpPr>
            <p:spPr>
              <a:xfrm flipV="1">
                <a:off x="1971661" y="3772489"/>
                <a:ext cx="534688" cy="8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0"/>
                <a:endCxn id="8" idx="2"/>
              </p:cNvCxnSpPr>
              <p:nvPr/>
            </p:nvCxnSpPr>
            <p:spPr>
              <a:xfrm flipV="1">
                <a:off x="3909906" y="3762282"/>
                <a:ext cx="1079358" cy="102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Folded Corner 11"/>
              <p:cNvSpPr/>
              <p:nvPr/>
            </p:nvSpPr>
            <p:spPr>
              <a:xfrm>
                <a:off x="6947502" y="3491099"/>
                <a:ext cx="985831" cy="546656"/>
              </a:xfrm>
              <a:prstGeom prst="foldedCorne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Message</a:t>
                </a:r>
              </a:p>
            </p:txBody>
          </p:sp>
          <p:cxnSp>
            <p:nvCxnSpPr>
              <p:cNvPr id="13" name="Straight Arrow Connector 12"/>
              <p:cNvCxnSpPr>
                <a:stCxn id="8" idx="0"/>
                <a:endCxn id="12" idx="1"/>
              </p:cNvCxnSpPr>
              <p:nvPr/>
            </p:nvCxnSpPr>
            <p:spPr>
              <a:xfrm>
                <a:off x="6392821" y="3762282"/>
                <a:ext cx="554681" cy="21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7976624" y="3268716"/>
                <a:ext cx="1013369" cy="1158742"/>
                <a:chOff x="6140101" y="4393047"/>
                <a:chExt cx="1013369" cy="1158742"/>
              </a:xfrm>
            </p:grpSpPr>
            <p:pic>
              <p:nvPicPr>
                <p:cNvPr id="28" name="Picture 27"/>
                <p:cNvPicPr>
                  <a:picLocks noChangeAspect="1"/>
                </p:cNvPicPr>
                <p:nvPr/>
              </p:nvPicPr>
              <p:blipFill>
                <a:blip r:embed="rId3"/>
                <a:stretch>
                  <a:fillRect/>
                </a:stretch>
              </p:blipFill>
              <p:spPr>
                <a:xfrm>
                  <a:off x="6295976" y="4393047"/>
                  <a:ext cx="605625" cy="789410"/>
                </a:xfrm>
                <a:prstGeom prst="rect">
                  <a:avLst/>
                </a:prstGeom>
              </p:spPr>
            </p:pic>
            <p:sp>
              <p:nvSpPr>
                <p:cNvPr id="29" name="TextBox 28"/>
                <p:cNvSpPr txBox="1"/>
                <p:nvPr/>
              </p:nvSpPr>
              <p:spPr>
                <a:xfrm>
                  <a:off x="6140101" y="5182457"/>
                  <a:ext cx="1013369" cy="369332"/>
                </a:xfrm>
                <a:prstGeom prst="rect">
                  <a:avLst/>
                </a:prstGeom>
                <a:noFill/>
              </p:spPr>
              <p:txBody>
                <a:bodyPr wrap="square" rtlCol="0">
                  <a:spAutoFit/>
                </a:bodyPr>
                <a:lstStyle/>
                <a:p>
                  <a:r>
                    <a:rPr lang="en-US" dirty="0"/>
                    <a:t>Receiver</a:t>
                  </a:r>
                </a:p>
              </p:txBody>
            </p:sp>
          </p:grpSp>
          <p:grpSp>
            <p:nvGrpSpPr>
              <p:cNvPr id="15" name="Group 14"/>
              <p:cNvGrpSpPr/>
              <p:nvPr/>
            </p:nvGrpSpPr>
            <p:grpSpPr>
              <a:xfrm>
                <a:off x="144259" y="3371490"/>
                <a:ext cx="868400" cy="1134171"/>
                <a:chOff x="4452368" y="4645779"/>
                <a:chExt cx="868400" cy="1134171"/>
              </a:xfrm>
            </p:grpSpPr>
            <p:pic>
              <p:nvPicPr>
                <p:cNvPr id="26" name="Picture 25"/>
                <p:cNvPicPr>
                  <a:picLocks noChangeAspect="1"/>
                </p:cNvPicPr>
                <p:nvPr/>
              </p:nvPicPr>
              <p:blipFill>
                <a:blip r:embed="rId4"/>
                <a:stretch>
                  <a:fillRect/>
                </a:stretch>
              </p:blipFill>
              <p:spPr>
                <a:xfrm>
                  <a:off x="4452368" y="4645779"/>
                  <a:ext cx="764839" cy="764839"/>
                </a:xfrm>
                <a:prstGeom prst="rect">
                  <a:avLst/>
                </a:prstGeom>
              </p:spPr>
            </p:pic>
            <p:sp>
              <p:nvSpPr>
                <p:cNvPr id="27" name="TextBox 26"/>
                <p:cNvSpPr txBox="1"/>
                <p:nvPr/>
              </p:nvSpPr>
              <p:spPr>
                <a:xfrm>
                  <a:off x="4473105" y="5410618"/>
                  <a:ext cx="847663" cy="369332"/>
                </a:xfrm>
                <a:prstGeom prst="rect">
                  <a:avLst/>
                </a:prstGeom>
                <a:noFill/>
              </p:spPr>
              <p:txBody>
                <a:bodyPr wrap="square" rtlCol="0">
                  <a:spAutoFit/>
                </a:bodyPr>
                <a:lstStyle/>
                <a:p>
                  <a:r>
                    <a:rPr lang="en-US" dirty="0"/>
                    <a:t>Sender</a:t>
                  </a:r>
                </a:p>
              </p:txBody>
            </p:sp>
          </p:grpSp>
          <p:sp>
            <p:nvSpPr>
              <p:cNvPr id="25" name="TextBox 24"/>
              <p:cNvSpPr txBox="1"/>
              <p:nvPr/>
            </p:nvSpPr>
            <p:spPr>
              <a:xfrm>
                <a:off x="2403365" y="5457033"/>
                <a:ext cx="1630120" cy="369332"/>
              </a:xfrm>
              <a:prstGeom prst="rect">
                <a:avLst/>
              </a:prstGeom>
              <a:noFill/>
            </p:spPr>
            <p:txBody>
              <a:bodyPr wrap="square" rtlCol="0">
                <a:spAutoFit/>
              </a:bodyPr>
              <a:lstStyle/>
              <a:p>
                <a:r>
                  <a:rPr lang="en-US" dirty="0"/>
                  <a:t>Symmetric Key</a:t>
                </a:r>
              </a:p>
            </p:txBody>
          </p:sp>
          <p:sp>
            <p:nvSpPr>
              <p:cNvPr id="23" name="TextBox 22"/>
              <p:cNvSpPr txBox="1"/>
              <p:nvPr/>
            </p:nvSpPr>
            <p:spPr>
              <a:xfrm>
                <a:off x="4900013" y="5424577"/>
                <a:ext cx="1630120" cy="369332"/>
              </a:xfrm>
              <a:prstGeom prst="rect">
                <a:avLst/>
              </a:prstGeom>
              <a:noFill/>
            </p:spPr>
            <p:txBody>
              <a:bodyPr wrap="square" rtlCol="0">
                <a:spAutoFit/>
              </a:bodyPr>
              <a:lstStyle/>
              <a:p>
                <a:r>
                  <a:rPr lang="en-US" dirty="0"/>
                  <a:t>Symmetric Key</a:t>
                </a:r>
              </a:p>
            </p:txBody>
          </p:sp>
          <p:cxnSp>
            <p:nvCxnSpPr>
              <p:cNvPr id="18" name="Straight Arrow Connector 17"/>
              <p:cNvCxnSpPr>
                <a:stCxn id="33" idx="0"/>
                <a:endCxn id="7" idx="1"/>
              </p:cNvCxnSpPr>
              <p:nvPr/>
            </p:nvCxnSpPr>
            <p:spPr>
              <a:xfrm flipH="1" flipV="1">
                <a:off x="3208128" y="4181658"/>
                <a:ext cx="12769" cy="7437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31" idx="0"/>
                <a:endCxn id="8" idx="1"/>
              </p:cNvCxnSpPr>
              <p:nvPr/>
            </p:nvCxnSpPr>
            <p:spPr>
              <a:xfrm flipV="1">
                <a:off x="5691043" y="4171451"/>
                <a:ext cx="0" cy="7161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776055" y="2728612"/>
                <a:ext cx="1299029" cy="369332"/>
              </a:xfrm>
              <a:prstGeom prst="rect">
                <a:avLst/>
              </a:prstGeom>
              <a:noFill/>
            </p:spPr>
            <p:txBody>
              <a:bodyPr wrap="square" rtlCol="0">
                <a:spAutoFit/>
              </a:bodyPr>
              <a:lstStyle/>
              <a:p>
                <a:r>
                  <a:rPr lang="en-US" dirty="0"/>
                  <a:t>Cipher Text</a:t>
                </a:r>
              </a:p>
            </p:txBody>
          </p:sp>
          <p:sp>
            <p:nvSpPr>
              <p:cNvPr id="21" name="Right Brace 20"/>
              <p:cNvSpPr/>
              <p:nvPr/>
            </p:nvSpPr>
            <p:spPr>
              <a:xfrm rot="16200000">
                <a:off x="4213223" y="2919108"/>
                <a:ext cx="434488" cy="90476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pic>
          <p:nvPicPr>
            <p:cNvPr id="31" name="Picture 30"/>
            <p:cNvPicPr>
              <a:picLocks noChangeAspect="1"/>
            </p:cNvPicPr>
            <p:nvPr/>
          </p:nvPicPr>
          <p:blipFill>
            <a:blip r:embed="rId5">
              <a:duotone>
                <a:prstClr val="black"/>
                <a:schemeClr val="accent2">
                  <a:tint val="45000"/>
                  <a:satMod val="400000"/>
                </a:schemeClr>
              </a:duotone>
            </a:blip>
            <a:stretch>
              <a:fillRect/>
            </a:stretch>
          </p:blipFill>
          <p:spPr>
            <a:xfrm>
              <a:off x="5121586" y="4887576"/>
              <a:ext cx="1138914" cy="569457"/>
            </a:xfrm>
            <a:prstGeom prst="rect">
              <a:avLst/>
            </a:prstGeom>
          </p:spPr>
        </p:pic>
        <p:pic>
          <p:nvPicPr>
            <p:cNvPr id="33" name="Picture 32"/>
            <p:cNvPicPr>
              <a:picLocks noChangeAspect="1"/>
            </p:cNvPicPr>
            <p:nvPr/>
          </p:nvPicPr>
          <p:blipFill>
            <a:blip r:embed="rId5">
              <a:duotone>
                <a:prstClr val="black"/>
                <a:schemeClr val="accent2">
                  <a:tint val="45000"/>
                  <a:satMod val="400000"/>
                </a:schemeClr>
              </a:duotone>
            </a:blip>
            <a:stretch>
              <a:fillRect/>
            </a:stretch>
          </p:blipFill>
          <p:spPr>
            <a:xfrm>
              <a:off x="2651440" y="4925422"/>
              <a:ext cx="1138914" cy="569457"/>
            </a:xfrm>
            <a:prstGeom prst="rect">
              <a:avLst/>
            </a:prstGeom>
          </p:spPr>
        </p:pic>
      </p:grpSp>
      <p:graphicFrame>
        <p:nvGraphicFramePr>
          <p:cNvPr id="32" name="Content Placeholder 7"/>
          <p:cNvGraphicFramePr>
            <a:graphicFrameLocks/>
          </p:cNvGraphicFramePr>
          <p:nvPr>
            <p:extLst>
              <p:ext uri="{D42A27DB-BD31-4B8C-83A1-F6EECF244321}">
                <p14:modId xmlns:p14="http://schemas.microsoft.com/office/powerpoint/2010/main" val="1057150066"/>
              </p:ext>
            </p:extLst>
          </p:nvPr>
        </p:nvGraphicFramePr>
        <p:xfrm>
          <a:off x="597095" y="78400"/>
          <a:ext cx="8339176" cy="370840"/>
        </p:xfrm>
        <a:graphic>
          <a:graphicData uri="http://schemas.openxmlformats.org/drawingml/2006/table">
            <a:tbl>
              <a:tblPr firstRow="1" bandRow="1">
                <a:tableStyleId>{21E4AEA4-8DFA-4A89-87EB-49C32662AFE0}</a:tableStyleId>
              </a:tblPr>
              <a:tblGrid>
                <a:gridCol w="8339176">
                  <a:extLst>
                    <a:ext uri="{9D8B030D-6E8A-4147-A177-3AD203B41FA5}">
                      <a16:colId xmlns:a16="http://schemas.microsoft.com/office/drawing/2014/main" val="20000"/>
                    </a:ext>
                  </a:extLst>
                </a:gridCol>
              </a:tblGrid>
              <a:tr h="370840">
                <a:tc>
                  <a:txBody>
                    <a:bodyPr/>
                    <a:lstStyle/>
                    <a:p>
                      <a:r>
                        <a:rPr lang="en-US" dirty="0"/>
                        <a:t>Feedback Component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3204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Draw a figure: ASKC - Confidentiality</a:t>
            </a:r>
          </a:p>
        </p:txBody>
      </p:sp>
      <p:sp>
        <p:nvSpPr>
          <p:cNvPr id="3" name="Footer Placeholder 2"/>
          <p:cNvSpPr>
            <a:spLocks noGrp="1"/>
          </p:cNvSpPr>
          <p:nvPr>
            <p:ph type="ftr" sz="quarter" idx="11"/>
          </p:nvPr>
        </p:nvSpPr>
        <p:spPr/>
        <p:txBody>
          <a:bodyPr/>
          <a:lstStyle/>
          <a:p>
            <a:r>
              <a:rPr lang="en-US" dirty="0"/>
              <a:t>School of ICT - CSF - CTG - Combining Symmetric-Asymmetric Key Cryptosystems-Hash Functions-Digital Signatures</a:t>
            </a:r>
          </a:p>
        </p:txBody>
      </p:sp>
      <p:sp>
        <p:nvSpPr>
          <p:cNvPr id="4" name="Slide Number Placeholder 3"/>
          <p:cNvSpPr>
            <a:spLocks noGrp="1"/>
          </p:cNvSpPr>
          <p:nvPr>
            <p:ph type="sldNum" sz="quarter" idx="12"/>
          </p:nvPr>
        </p:nvSpPr>
        <p:spPr/>
        <p:txBody>
          <a:bodyPr>
            <a:normAutofit fontScale="85000" lnSpcReduction="20000"/>
          </a:bodyPr>
          <a:lstStyle/>
          <a:p>
            <a:fld id="{0A8A7B60-335C-7A43-A6E1-0613DB7C421D}" type="slidenum">
              <a:rPr lang="en-US" smtClean="0"/>
              <a:t>5</a:t>
            </a:fld>
            <a:endParaRPr lang="en-US"/>
          </a:p>
        </p:txBody>
      </p:sp>
      <p:sp>
        <p:nvSpPr>
          <p:cNvPr id="5" name="Content Placeholder 4"/>
          <p:cNvSpPr>
            <a:spLocks noGrp="1"/>
          </p:cNvSpPr>
          <p:nvPr>
            <p:ph sz="quarter" idx="1"/>
          </p:nvPr>
        </p:nvSpPr>
        <p:spPr/>
        <p:txBody>
          <a:bodyPr/>
          <a:lstStyle/>
          <a:p>
            <a:r>
              <a:rPr lang="en-US" dirty="0"/>
              <a:t>Message from Sender to Receiver, must satisfy confidentiality, using asymmetric key cryptosystem</a:t>
            </a:r>
          </a:p>
          <a:p>
            <a:endParaRPr lang="en-US" dirty="0"/>
          </a:p>
        </p:txBody>
      </p:sp>
      <p:graphicFrame>
        <p:nvGraphicFramePr>
          <p:cNvPr id="6" name="Content Placeholder 7"/>
          <p:cNvGraphicFramePr>
            <a:graphicFrameLocks/>
          </p:cNvGraphicFramePr>
          <p:nvPr>
            <p:extLst>
              <p:ext uri="{D42A27DB-BD31-4B8C-83A1-F6EECF244321}">
                <p14:modId xmlns:p14="http://schemas.microsoft.com/office/powerpoint/2010/main" val="551260802"/>
              </p:ext>
            </p:extLst>
          </p:nvPr>
        </p:nvGraphicFramePr>
        <p:xfrm>
          <a:off x="597095" y="78400"/>
          <a:ext cx="8339176" cy="370840"/>
        </p:xfrm>
        <a:graphic>
          <a:graphicData uri="http://schemas.openxmlformats.org/drawingml/2006/table">
            <a:tbl>
              <a:tblPr firstRow="1" bandRow="1">
                <a:tableStyleId>{21E4AEA4-8DFA-4A89-87EB-49C32662AFE0}</a:tableStyleId>
              </a:tblPr>
              <a:tblGrid>
                <a:gridCol w="8339176">
                  <a:extLst>
                    <a:ext uri="{9D8B030D-6E8A-4147-A177-3AD203B41FA5}">
                      <a16:colId xmlns:a16="http://schemas.microsoft.com/office/drawing/2014/main" val="20000"/>
                    </a:ext>
                  </a:extLst>
                </a:gridCol>
              </a:tblGrid>
              <a:tr h="370840">
                <a:tc>
                  <a:txBody>
                    <a:bodyPr/>
                    <a:lstStyle/>
                    <a:p>
                      <a:r>
                        <a:rPr lang="en-US" dirty="0"/>
                        <a:t>Thinking &amp;</a:t>
                      </a:r>
                      <a:r>
                        <a:rPr lang="en-US" baseline="0" dirty="0"/>
                        <a:t> Activity</a:t>
                      </a:r>
                      <a:r>
                        <a:rPr lang="en-US" dirty="0"/>
                        <a:t> Component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79383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 up the table:</a:t>
            </a:r>
          </a:p>
        </p:txBody>
      </p:sp>
      <p:sp>
        <p:nvSpPr>
          <p:cNvPr id="3" name="Footer Placeholder 2"/>
          <p:cNvSpPr>
            <a:spLocks noGrp="1"/>
          </p:cNvSpPr>
          <p:nvPr>
            <p:ph type="ftr" sz="quarter" idx="11"/>
          </p:nvPr>
        </p:nvSpPr>
        <p:spPr/>
        <p:txBody>
          <a:bodyPr/>
          <a:lstStyle/>
          <a:p>
            <a:r>
              <a:rPr lang="en-US" dirty="0"/>
              <a:t>School of ICT - CSF - CTG - Combining Symmetric-Asymmetric Key Cryptosystems-Hash Functions-Digital Signatures</a:t>
            </a:r>
          </a:p>
        </p:txBody>
      </p:sp>
      <p:sp>
        <p:nvSpPr>
          <p:cNvPr id="4" name="Slide Number Placeholder 3"/>
          <p:cNvSpPr>
            <a:spLocks noGrp="1"/>
          </p:cNvSpPr>
          <p:nvPr>
            <p:ph type="sldNum" sz="quarter" idx="12"/>
          </p:nvPr>
        </p:nvSpPr>
        <p:spPr/>
        <p:txBody>
          <a:bodyPr>
            <a:normAutofit fontScale="85000" lnSpcReduction="20000"/>
          </a:bodyPr>
          <a:lstStyle/>
          <a:p>
            <a:fld id="{0A8A7B60-335C-7A43-A6E1-0613DB7C421D}" type="slidenum">
              <a:rPr lang="en-US" smtClean="0"/>
              <a:t>6</a:t>
            </a:fld>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888133087"/>
              </p:ext>
            </p:extLst>
          </p:nvPr>
        </p:nvGraphicFramePr>
        <p:xfrm>
          <a:off x="51492" y="1840454"/>
          <a:ext cx="9039909" cy="2387600"/>
        </p:xfrm>
        <a:graphic>
          <a:graphicData uri="http://schemas.openxmlformats.org/drawingml/2006/table">
            <a:tbl>
              <a:tblPr firstRow="1" bandRow="1">
                <a:tableStyleId>{5C22544A-7EE6-4342-B048-85BDC9FD1C3A}</a:tableStyleId>
              </a:tblPr>
              <a:tblGrid>
                <a:gridCol w="1376395">
                  <a:extLst>
                    <a:ext uri="{9D8B030D-6E8A-4147-A177-3AD203B41FA5}">
                      <a16:colId xmlns:a16="http://schemas.microsoft.com/office/drawing/2014/main" val="20000"/>
                    </a:ext>
                  </a:extLst>
                </a:gridCol>
                <a:gridCol w="1677489">
                  <a:extLst>
                    <a:ext uri="{9D8B030D-6E8A-4147-A177-3AD203B41FA5}">
                      <a16:colId xmlns:a16="http://schemas.microsoft.com/office/drawing/2014/main" val="20001"/>
                    </a:ext>
                  </a:extLst>
                </a:gridCol>
                <a:gridCol w="1059953">
                  <a:extLst>
                    <a:ext uri="{9D8B030D-6E8A-4147-A177-3AD203B41FA5}">
                      <a16:colId xmlns:a16="http://schemas.microsoft.com/office/drawing/2014/main" val="20002"/>
                    </a:ext>
                  </a:extLst>
                </a:gridCol>
                <a:gridCol w="1376395">
                  <a:extLst>
                    <a:ext uri="{9D8B030D-6E8A-4147-A177-3AD203B41FA5}">
                      <a16:colId xmlns:a16="http://schemas.microsoft.com/office/drawing/2014/main" val="20003"/>
                    </a:ext>
                  </a:extLst>
                </a:gridCol>
                <a:gridCol w="1664600">
                  <a:extLst>
                    <a:ext uri="{9D8B030D-6E8A-4147-A177-3AD203B41FA5}">
                      <a16:colId xmlns:a16="http://schemas.microsoft.com/office/drawing/2014/main" val="20004"/>
                    </a:ext>
                  </a:extLst>
                </a:gridCol>
                <a:gridCol w="1885077">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r>
                        <a:rPr lang="en-US" dirty="0"/>
                        <a:t>Confidentiality</a:t>
                      </a:r>
                    </a:p>
                  </a:txBody>
                  <a:tcPr/>
                </a:tc>
                <a:tc>
                  <a:txBody>
                    <a:bodyPr/>
                    <a:lstStyle/>
                    <a:p>
                      <a:r>
                        <a:rPr lang="en-US" dirty="0"/>
                        <a:t>Integrity</a:t>
                      </a:r>
                    </a:p>
                  </a:txBody>
                  <a:tcPr/>
                </a:tc>
                <a:tc>
                  <a:txBody>
                    <a:bodyPr/>
                    <a:lstStyle/>
                    <a:p>
                      <a:r>
                        <a:rPr lang="en-US" dirty="0"/>
                        <a:t>Availability</a:t>
                      </a:r>
                    </a:p>
                  </a:txBody>
                  <a:tcPr/>
                </a:tc>
                <a:tc>
                  <a:txBody>
                    <a:bodyPr/>
                    <a:lstStyle/>
                    <a:p>
                      <a:r>
                        <a:rPr lang="en-US" dirty="0"/>
                        <a:t>Authentication</a:t>
                      </a:r>
                    </a:p>
                  </a:txBody>
                  <a:tcPr/>
                </a:tc>
                <a:tc>
                  <a:txBody>
                    <a:bodyPr/>
                    <a:lstStyle/>
                    <a:p>
                      <a:r>
                        <a:rPr lang="en-US" dirty="0"/>
                        <a:t>Non-Repudiation</a:t>
                      </a:r>
                    </a:p>
                  </a:txBody>
                  <a:tcPr/>
                </a:tc>
                <a:extLst>
                  <a:ext uri="{0D108BD9-81ED-4DB2-BD59-A6C34878D82A}">
                    <a16:rowId xmlns:a16="http://schemas.microsoft.com/office/drawing/2014/main" val="10000"/>
                  </a:ext>
                </a:extLst>
              </a:tr>
              <a:tr h="370840">
                <a:tc>
                  <a:txBody>
                    <a:bodyPr/>
                    <a:lstStyle/>
                    <a:p>
                      <a:r>
                        <a:rPr lang="en-US" sz="1600" dirty="0"/>
                        <a:t>Symmetric</a:t>
                      </a:r>
                      <a:r>
                        <a:rPr lang="en-US" sz="1600" baseline="0" dirty="0"/>
                        <a:t> Key Cryptosystem</a:t>
                      </a:r>
                      <a:endParaRPr lang="en-US" sz="1600" dirty="0"/>
                    </a:p>
                  </a:txBody>
                  <a:tcPr/>
                </a:tc>
                <a:tc>
                  <a:txBody>
                    <a:bodyPr/>
                    <a:lstStyle/>
                    <a:p>
                      <a:pPr algn="ct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Asymmetric</a:t>
                      </a:r>
                      <a:r>
                        <a:rPr lang="en-US" sz="1600" baseline="0" dirty="0"/>
                        <a:t> Key Cryptosystem</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Yes/No?</a:t>
                      </a:r>
                    </a:p>
                  </a:txBody>
                  <a:tcPr anchor="ctr"/>
                </a:tc>
                <a:extLst>
                  <a:ext uri="{0D108BD9-81ED-4DB2-BD59-A6C34878D82A}">
                    <a16:rowId xmlns:a16="http://schemas.microsoft.com/office/drawing/2014/main" val="10002"/>
                  </a:ext>
                </a:extLst>
              </a:tr>
              <a:tr h="370840">
                <a:tc>
                  <a:txBody>
                    <a:bodyPr/>
                    <a:lstStyle/>
                    <a:p>
                      <a:endParaRPr lang="en-US" dirty="0"/>
                    </a:p>
                  </a:txBody>
                  <a:tcP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0003"/>
                  </a:ext>
                </a:extLst>
              </a:tr>
            </a:tbl>
          </a:graphicData>
        </a:graphic>
      </p:graphicFrame>
      <p:graphicFrame>
        <p:nvGraphicFramePr>
          <p:cNvPr id="7" name="Content Placeholder 7"/>
          <p:cNvGraphicFramePr>
            <a:graphicFrameLocks/>
          </p:cNvGraphicFramePr>
          <p:nvPr>
            <p:extLst>
              <p:ext uri="{D42A27DB-BD31-4B8C-83A1-F6EECF244321}">
                <p14:modId xmlns:p14="http://schemas.microsoft.com/office/powerpoint/2010/main" val="1235139842"/>
              </p:ext>
            </p:extLst>
          </p:nvPr>
        </p:nvGraphicFramePr>
        <p:xfrm>
          <a:off x="597095" y="78400"/>
          <a:ext cx="8339176" cy="370840"/>
        </p:xfrm>
        <a:graphic>
          <a:graphicData uri="http://schemas.openxmlformats.org/drawingml/2006/table">
            <a:tbl>
              <a:tblPr firstRow="1" bandRow="1">
                <a:tableStyleId>{21E4AEA4-8DFA-4A89-87EB-49C32662AFE0}</a:tableStyleId>
              </a:tblPr>
              <a:tblGrid>
                <a:gridCol w="8339176">
                  <a:extLst>
                    <a:ext uri="{9D8B030D-6E8A-4147-A177-3AD203B41FA5}">
                      <a16:colId xmlns:a16="http://schemas.microsoft.com/office/drawing/2014/main" val="20000"/>
                    </a:ext>
                  </a:extLst>
                </a:gridCol>
              </a:tblGrid>
              <a:tr h="370840">
                <a:tc>
                  <a:txBody>
                    <a:bodyPr/>
                    <a:lstStyle/>
                    <a:p>
                      <a:r>
                        <a:rPr lang="en-US" dirty="0"/>
                        <a:t>Thinking &amp;</a:t>
                      </a:r>
                      <a:r>
                        <a:rPr lang="en-US" baseline="0" dirty="0"/>
                        <a:t> Activity</a:t>
                      </a:r>
                      <a:r>
                        <a:rPr lang="en-US" dirty="0"/>
                        <a:t> Component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84399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US" dirty="0"/>
          </a:p>
        </p:txBody>
      </p:sp>
      <p:sp>
        <p:nvSpPr>
          <p:cNvPr id="6" name="Title 5"/>
          <p:cNvSpPr>
            <a:spLocks noGrp="1"/>
          </p:cNvSpPr>
          <p:nvPr>
            <p:ph type="title"/>
          </p:nvPr>
        </p:nvSpPr>
        <p:spPr/>
        <p:txBody>
          <a:bodyPr>
            <a:noAutofit/>
          </a:bodyPr>
          <a:lstStyle/>
          <a:p>
            <a:r>
              <a:rPr lang="en-US" sz="3200" dirty="0"/>
              <a:t>Limitations of Asymmetric Key Cryptosystems</a:t>
            </a:r>
          </a:p>
        </p:txBody>
      </p:sp>
      <p:sp>
        <p:nvSpPr>
          <p:cNvPr id="4" name="Slide Number Placeholder 3"/>
          <p:cNvSpPr>
            <a:spLocks noGrp="1"/>
          </p:cNvSpPr>
          <p:nvPr>
            <p:ph type="sldNum" sz="quarter" idx="11"/>
          </p:nvPr>
        </p:nvSpPr>
        <p:spPr/>
        <p:txBody>
          <a:bodyPr>
            <a:normAutofit/>
          </a:bodyPr>
          <a:lstStyle/>
          <a:p>
            <a:fld id="{0A8A7B60-335C-7A43-A6E1-0613DB7C421D}" type="slidenum">
              <a:rPr lang="en-US" smtClean="0"/>
              <a:t>7</a:t>
            </a:fld>
            <a:endParaRPr lang="en-US"/>
          </a:p>
        </p:txBody>
      </p:sp>
      <p:sp>
        <p:nvSpPr>
          <p:cNvPr id="3" name="Footer Placeholder 2"/>
          <p:cNvSpPr>
            <a:spLocks noGrp="1"/>
          </p:cNvSpPr>
          <p:nvPr>
            <p:ph type="ftr" sz="quarter" idx="12"/>
          </p:nvPr>
        </p:nvSpPr>
        <p:spPr/>
        <p:txBody>
          <a:bodyPr/>
          <a:lstStyle/>
          <a:p>
            <a:r>
              <a:rPr lang="en-US" dirty="0"/>
              <a:t>School of ICT - CSF - CTG - Combining Symmetric-Asymmetric Key Cryptosystems-Hash Functions-Digital Signatures</a:t>
            </a:r>
          </a:p>
        </p:txBody>
      </p:sp>
    </p:spTree>
    <p:extLst>
      <p:ext uri="{BB962C8B-B14F-4D97-AF65-F5344CB8AC3E}">
        <p14:creationId xmlns:p14="http://schemas.microsoft.com/office/powerpoint/2010/main" val="225301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Limitations of Asymmetric Key Cryptosystems</a:t>
            </a:r>
          </a:p>
        </p:txBody>
      </p:sp>
      <p:sp>
        <p:nvSpPr>
          <p:cNvPr id="3" name="Footer Placeholder 2"/>
          <p:cNvSpPr>
            <a:spLocks noGrp="1"/>
          </p:cNvSpPr>
          <p:nvPr>
            <p:ph type="ftr" sz="quarter" idx="11"/>
          </p:nvPr>
        </p:nvSpPr>
        <p:spPr/>
        <p:txBody>
          <a:bodyPr/>
          <a:lstStyle/>
          <a:p>
            <a:r>
              <a:rPr lang="en-US" dirty="0"/>
              <a:t>School of ICT - CSF - CTG - Combining Symmetric-Asymmetric Key Cryptosystems-Hash Functions-Digital Signatures</a:t>
            </a:r>
          </a:p>
        </p:txBody>
      </p:sp>
      <p:sp>
        <p:nvSpPr>
          <p:cNvPr id="4" name="Slide Number Placeholder 3"/>
          <p:cNvSpPr>
            <a:spLocks noGrp="1"/>
          </p:cNvSpPr>
          <p:nvPr>
            <p:ph type="sldNum" sz="quarter" idx="12"/>
          </p:nvPr>
        </p:nvSpPr>
        <p:spPr/>
        <p:txBody>
          <a:bodyPr>
            <a:normAutofit fontScale="85000" lnSpcReduction="20000"/>
          </a:bodyPr>
          <a:lstStyle/>
          <a:p>
            <a:fld id="{0A8A7B60-335C-7A43-A6E1-0613DB7C421D}" type="slidenum">
              <a:rPr lang="en-US" smtClean="0"/>
              <a:t>8</a:t>
            </a:fld>
            <a:endParaRPr lang="en-US"/>
          </a:p>
        </p:txBody>
      </p:sp>
      <p:sp>
        <p:nvSpPr>
          <p:cNvPr id="5" name="Content Placeholder 4"/>
          <p:cNvSpPr>
            <a:spLocks noGrp="1"/>
          </p:cNvSpPr>
          <p:nvPr>
            <p:ph sz="quarter" idx="1"/>
          </p:nvPr>
        </p:nvSpPr>
        <p:spPr/>
        <p:txBody>
          <a:bodyPr>
            <a:normAutofit fontScale="77500" lnSpcReduction="20000"/>
          </a:bodyPr>
          <a:lstStyle/>
          <a:p>
            <a:r>
              <a:rPr lang="en-US" dirty="0"/>
              <a:t>Longer Key Length</a:t>
            </a:r>
          </a:p>
          <a:p>
            <a:pPr lvl="1"/>
            <a:r>
              <a:rPr lang="en-US" dirty="0"/>
              <a:t>Asymmetric Key Cryptosystems uses longer keys than symmetric encryption.</a:t>
            </a:r>
          </a:p>
          <a:p>
            <a:pPr lvl="1"/>
            <a:r>
              <a:rPr lang="en-US" dirty="0"/>
              <a:t>The effectiveness of public key cryptosystems depends on the intractability (computational and theoretical) of certain mathematical problems such as integer factorization. These problems are time consuming to solve, but usually faster than trying all possible keys by brute force. Thus, asymmetric algorithm keys must be longer for equivalent resistance to attack than symmetric algorithm keys. </a:t>
            </a:r>
          </a:p>
          <a:p>
            <a:pPr lvl="2"/>
            <a:r>
              <a:rPr lang="en-US" dirty="0"/>
              <a:t>Symmetric Key Cryptosystem – AES</a:t>
            </a:r>
          </a:p>
          <a:p>
            <a:pPr lvl="3"/>
            <a:r>
              <a:rPr lang="en-US" dirty="0"/>
              <a:t>128 bit, 192 bit, and 256 bit key lengths</a:t>
            </a:r>
          </a:p>
          <a:p>
            <a:pPr lvl="2"/>
            <a:r>
              <a:rPr lang="en-US" dirty="0"/>
              <a:t>Asymmetric Key – RSA</a:t>
            </a:r>
          </a:p>
          <a:p>
            <a:pPr lvl="3"/>
            <a:r>
              <a:rPr lang="en-US" dirty="0"/>
              <a:t>1024 bit, 2048 bit, 3072 bit, 15360 bit</a:t>
            </a:r>
          </a:p>
          <a:p>
            <a:pPr lvl="3"/>
            <a:r>
              <a:rPr lang="en-US" dirty="0"/>
              <a:t>NIST key management guidelines suggest that 15360-bit RSA keys are equivalent in strength to 256-bit symmetric keys.</a:t>
            </a:r>
          </a:p>
        </p:txBody>
      </p:sp>
      <p:sp>
        <p:nvSpPr>
          <p:cNvPr id="9" name="Rectangle 8"/>
          <p:cNvSpPr/>
          <p:nvPr/>
        </p:nvSpPr>
        <p:spPr>
          <a:xfrm>
            <a:off x="1353287" y="5751338"/>
            <a:ext cx="4443569" cy="369332"/>
          </a:xfrm>
          <a:prstGeom prst="rect">
            <a:avLst/>
          </a:prstGeom>
        </p:spPr>
        <p:txBody>
          <a:bodyPr wrap="none">
            <a:spAutoFit/>
          </a:bodyPr>
          <a:lstStyle/>
          <a:p>
            <a:r>
              <a:rPr lang="en-US" dirty="0"/>
              <a:t>Source: http://</a:t>
            </a:r>
            <a:r>
              <a:rPr lang="en-US" dirty="0" err="1"/>
              <a:t>en.wikipedia.org</a:t>
            </a:r>
            <a:r>
              <a:rPr lang="en-US" dirty="0"/>
              <a:t>/wiki/</a:t>
            </a:r>
            <a:r>
              <a:rPr lang="en-US" dirty="0" err="1"/>
              <a:t>Key_size</a:t>
            </a:r>
            <a:endParaRPr lang="en-US" dirty="0"/>
          </a:p>
        </p:txBody>
      </p:sp>
      <p:graphicFrame>
        <p:nvGraphicFramePr>
          <p:cNvPr id="7" name="Content Placeholder 7"/>
          <p:cNvGraphicFramePr>
            <a:graphicFrameLocks/>
          </p:cNvGraphicFramePr>
          <p:nvPr>
            <p:extLst>
              <p:ext uri="{D42A27DB-BD31-4B8C-83A1-F6EECF244321}">
                <p14:modId xmlns:p14="http://schemas.microsoft.com/office/powerpoint/2010/main" val="78469126"/>
              </p:ext>
            </p:extLst>
          </p:nvPr>
        </p:nvGraphicFramePr>
        <p:xfrm>
          <a:off x="597095" y="78400"/>
          <a:ext cx="8339176" cy="370840"/>
        </p:xfrm>
        <a:graphic>
          <a:graphicData uri="http://schemas.openxmlformats.org/drawingml/2006/table">
            <a:tbl>
              <a:tblPr firstRow="1" bandRow="1">
                <a:tableStyleId>{21E4AEA4-8DFA-4A89-87EB-49C32662AFE0}</a:tableStyleId>
              </a:tblPr>
              <a:tblGrid>
                <a:gridCol w="8339176">
                  <a:extLst>
                    <a:ext uri="{9D8B030D-6E8A-4147-A177-3AD203B41FA5}">
                      <a16:colId xmlns:a16="http://schemas.microsoft.com/office/drawing/2014/main" val="20000"/>
                    </a:ext>
                  </a:extLst>
                </a:gridCol>
              </a:tblGrid>
              <a:tr h="370840">
                <a:tc>
                  <a:txBody>
                    <a:bodyPr/>
                    <a:lstStyle/>
                    <a:p>
                      <a:r>
                        <a:rPr lang="en-US" dirty="0"/>
                        <a:t>Knowledge Component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01141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ctr">
            <a:noAutofit/>
          </a:bodyPr>
          <a:lstStyle/>
          <a:p>
            <a:r>
              <a:rPr lang="en-US" sz="2800" dirty="0"/>
              <a:t>Limitations of Asymmetric Key Cryptosystems</a:t>
            </a:r>
          </a:p>
        </p:txBody>
      </p:sp>
      <p:sp>
        <p:nvSpPr>
          <p:cNvPr id="3" name="Footer Placeholder 2"/>
          <p:cNvSpPr>
            <a:spLocks noGrp="1"/>
          </p:cNvSpPr>
          <p:nvPr>
            <p:ph type="ftr" sz="quarter" idx="11"/>
          </p:nvPr>
        </p:nvSpPr>
        <p:spPr/>
        <p:txBody>
          <a:bodyPr/>
          <a:lstStyle/>
          <a:p>
            <a:r>
              <a:rPr lang="en-US" dirty="0"/>
              <a:t>School of ICT - CSF - CTG - Combining Symmetric-Asymmetric Key Cryptosystems-Hash Functions-Digital Signatures</a:t>
            </a:r>
          </a:p>
        </p:txBody>
      </p:sp>
      <p:sp>
        <p:nvSpPr>
          <p:cNvPr id="4" name="Slide Number Placeholder 3"/>
          <p:cNvSpPr>
            <a:spLocks noGrp="1"/>
          </p:cNvSpPr>
          <p:nvPr>
            <p:ph type="sldNum" sz="quarter" idx="12"/>
          </p:nvPr>
        </p:nvSpPr>
        <p:spPr/>
        <p:txBody>
          <a:bodyPr>
            <a:normAutofit fontScale="85000" lnSpcReduction="20000"/>
          </a:bodyPr>
          <a:lstStyle/>
          <a:p>
            <a:fld id="{0A8A7B60-335C-7A43-A6E1-0613DB7C421D}" type="slidenum">
              <a:rPr lang="en-US" smtClean="0"/>
              <a:t>9</a:t>
            </a:fld>
            <a:endParaRPr lang="en-US"/>
          </a:p>
        </p:txBody>
      </p:sp>
      <p:sp>
        <p:nvSpPr>
          <p:cNvPr id="5" name="Content Placeholder 4"/>
          <p:cNvSpPr>
            <a:spLocks noGrp="1"/>
          </p:cNvSpPr>
          <p:nvPr>
            <p:ph sz="quarter" idx="1"/>
          </p:nvPr>
        </p:nvSpPr>
        <p:spPr/>
        <p:txBody>
          <a:bodyPr/>
          <a:lstStyle/>
          <a:p>
            <a:r>
              <a:rPr lang="en-US" dirty="0"/>
              <a:t>Slower Encryption Speed</a:t>
            </a:r>
          </a:p>
          <a:p>
            <a:pPr lvl="1"/>
            <a:r>
              <a:rPr lang="en-US" dirty="0"/>
              <a:t>Asymmetric encryption is slower than symmetric encryption due to</a:t>
            </a:r>
          </a:p>
          <a:p>
            <a:pPr lvl="2"/>
            <a:r>
              <a:rPr lang="en-US" dirty="0"/>
              <a:t> longer key lengths</a:t>
            </a:r>
          </a:p>
          <a:p>
            <a:pPr lvl="2"/>
            <a:r>
              <a:rPr lang="en-US" dirty="0"/>
              <a:t> complexity of the encryption algorithms used. </a:t>
            </a:r>
          </a:p>
          <a:p>
            <a:pPr lvl="1"/>
            <a:r>
              <a:rPr lang="en-US" dirty="0"/>
              <a:t>Both of these requirements are due to the fact that one of the keys is public. In order to maintain security, asymmetric encryption must make it too difficult for a hacker to crack the public key and discover the private key.</a:t>
            </a:r>
          </a:p>
        </p:txBody>
      </p:sp>
      <p:sp>
        <p:nvSpPr>
          <p:cNvPr id="6" name="Rectangle 5"/>
          <p:cNvSpPr/>
          <p:nvPr/>
        </p:nvSpPr>
        <p:spPr>
          <a:xfrm>
            <a:off x="518174" y="5808310"/>
            <a:ext cx="8600674" cy="369332"/>
          </a:xfrm>
          <a:prstGeom prst="rect">
            <a:avLst/>
          </a:prstGeom>
        </p:spPr>
        <p:txBody>
          <a:bodyPr wrap="square">
            <a:spAutoFit/>
          </a:bodyPr>
          <a:lstStyle/>
          <a:p>
            <a:r>
              <a:rPr lang="en-US" u="sng" dirty="0"/>
              <a:t>Source: http://</a:t>
            </a:r>
            <a:r>
              <a:rPr lang="en-US" u="sng" dirty="0" err="1"/>
              <a:t>www.ehow.com</a:t>
            </a:r>
            <a:r>
              <a:rPr lang="en-US" u="sng" dirty="0"/>
              <a:t>/info_8659272_disadvantages-asymmetric-encryption.html</a:t>
            </a:r>
            <a:endParaRPr lang="en-US" dirty="0"/>
          </a:p>
        </p:txBody>
      </p:sp>
      <p:graphicFrame>
        <p:nvGraphicFramePr>
          <p:cNvPr id="7" name="Content Placeholder 7"/>
          <p:cNvGraphicFramePr>
            <a:graphicFrameLocks/>
          </p:cNvGraphicFramePr>
          <p:nvPr>
            <p:extLst>
              <p:ext uri="{D42A27DB-BD31-4B8C-83A1-F6EECF244321}">
                <p14:modId xmlns:p14="http://schemas.microsoft.com/office/powerpoint/2010/main" val="560364933"/>
              </p:ext>
            </p:extLst>
          </p:nvPr>
        </p:nvGraphicFramePr>
        <p:xfrm>
          <a:off x="597095" y="78400"/>
          <a:ext cx="8339176" cy="370840"/>
        </p:xfrm>
        <a:graphic>
          <a:graphicData uri="http://schemas.openxmlformats.org/drawingml/2006/table">
            <a:tbl>
              <a:tblPr firstRow="1" bandRow="1">
                <a:tableStyleId>{21E4AEA4-8DFA-4A89-87EB-49C32662AFE0}</a:tableStyleId>
              </a:tblPr>
              <a:tblGrid>
                <a:gridCol w="8339176">
                  <a:extLst>
                    <a:ext uri="{9D8B030D-6E8A-4147-A177-3AD203B41FA5}">
                      <a16:colId xmlns:a16="http://schemas.microsoft.com/office/drawing/2014/main" val="20000"/>
                    </a:ext>
                  </a:extLst>
                </a:gridCol>
              </a:tblGrid>
              <a:tr h="370840">
                <a:tc>
                  <a:txBody>
                    <a:bodyPr/>
                    <a:lstStyle/>
                    <a:p>
                      <a:r>
                        <a:rPr lang="en-US" dirty="0"/>
                        <a:t>Knowledge Component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374677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7231</TotalTime>
  <Words>2507</Words>
  <Application>Microsoft Office PowerPoint</Application>
  <PresentationFormat>On-screen Show (4:3)</PresentationFormat>
  <Paragraphs>431</Paragraphs>
  <Slides>36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Times New Roman</vt:lpstr>
      <vt:lpstr>Wingdings</vt:lpstr>
      <vt:lpstr>Wingdings 2</vt:lpstr>
      <vt:lpstr>Median</vt:lpstr>
      <vt:lpstr>CRYPTOGRAPHY (CTG)</vt:lpstr>
      <vt:lpstr>Contents</vt:lpstr>
      <vt:lpstr>Recap – Week 4.1</vt:lpstr>
      <vt:lpstr>Symmetric Key Cryptosystem - Confidentiality</vt:lpstr>
      <vt:lpstr>Draw a figure: ASKC - Confidentiality</vt:lpstr>
      <vt:lpstr>Fill up the table:</vt:lpstr>
      <vt:lpstr>Limitations of Asymmetric Key Cryptosystems</vt:lpstr>
      <vt:lpstr>Limitations of Asymmetric Key Cryptosystems</vt:lpstr>
      <vt:lpstr>Limitations of Asymmetric Key Cryptosystems</vt:lpstr>
      <vt:lpstr>Limitations of Asymmetric Key Cryptosystems</vt:lpstr>
      <vt:lpstr>Combining Symmetric and Asymmetric Key Cryptosystems</vt:lpstr>
      <vt:lpstr>Draw a figure: Combine SKE &amp; ASKE – Confidentiality, Secure Key Transfer </vt:lpstr>
      <vt:lpstr>Symmetric vs. Asymmetric</vt:lpstr>
      <vt:lpstr>Cryptographic Hash Functions</vt:lpstr>
      <vt:lpstr>Cryptographic Hash Functions</vt:lpstr>
      <vt:lpstr>Example of Hash Function (1/2)</vt:lpstr>
      <vt:lpstr>Example of Hash Function (2/2)</vt:lpstr>
      <vt:lpstr>Activity</vt:lpstr>
      <vt:lpstr>Characteristics of Cryptographic Hash Functions</vt:lpstr>
      <vt:lpstr>Applications of Hash Functions (1/2)</vt:lpstr>
      <vt:lpstr>Applications of Hash Functions (2/2)</vt:lpstr>
      <vt:lpstr>Popular Hash Functions (1/2)</vt:lpstr>
      <vt:lpstr>Popular Hash Functions (2/2)</vt:lpstr>
      <vt:lpstr>Digital Signature</vt:lpstr>
      <vt:lpstr>Digital Signature</vt:lpstr>
      <vt:lpstr>How to digitally sign a message?</vt:lpstr>
      <vt:lpstr>How to verify a digitally signed message?</vt:lpstr>
      <vt:lpstr>How to ensure Integrity, Authenticity, and Non-Repudiation of a message?</vt:lpstr>
      <vt:lpstr>Fill up the table:</vt:lpstr>
      <vt:lpstr>Draw a figure: Digital Signature + Symmetric – Asymmetric Key Cryptosystem</vt:lpstr>
      <vt:lpstr>Fill up the table:</vt:lpstr>
      <vt:lpstr>Limitation of a Digital Signature</vt:lpstr>
      <vt:lpstr>Summary</vt:lpstr>
      <vt:lpstr>Summary</vt:lpstr>
      <vt:lpstr>Kid-RSA Exercises</vt:lpstr>
      <vt:lpstr>Kid-RSA: Exercise</vt:lpstr>
    </vt:vector>
  </TitlesOfParts>
  <Company>NP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Champ</dc:creator>
  <cp:lastModifiedBy>Dominic Lee</cp:lastModifiedBy>
  <cp:revision>706</cp:revision>
  <cp:lastPrinted>2020-10-15T03:21:02Z</cp:lastPrinted>
  <dcterms:created xsi:type="dcterms:W3CDTF">2015-05-03T13:32:05Z</dcterms:created>
  <dcterms:modified xsi:type="dcterms:W3CDTF">2022-02-12T13:57:21Z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f81056-721b-4b22-8334-0449c6cc893e_Enabled">
    <vt:lpwstr>True</vt:lpwstr>
  </property>
  <property fmtid="{D5CDD505-2E9C-101B-9397-08002B2CF9AE}" pid="3" name="MSIP_Label_84f81056-721b-4b22-8334-0449c6cc893e_SiteId">
    <vt:lpwstr>cba9e115-3016-4462-a1ab-a565cba0cdf1</vt:lpwstr>
  </property>
  <property fmtid="{D5CDD505-2E9C-101B-9397-08002B2CF9AE}" pid="4" name="MSIP_Label_84f81056-721b-4b22-8334-0449c6cc893e_Owner">
    <vt:lpwstr>nyt@np.edu.sg</vt:lpwstr>
  </property>
  <property fmtid="{D5CDD505-2E9C-101B-9397-08002B2CF9AE}" pid="5" name="MSIP_Label_84f81056-721b-4b22-8334-0449c6cc893e_SetDate">
    <vt:lpwstr>2019-12-10T04:13:32.8500121Z</vt:lpwstr>
  </property>
  <property fmtid="{D5CDD505-2E9C-101B-9397-08002B2CF9AE}" pid="6" name="MSIP_Label_84f81056-721b-4b22-8334-0449c6cc893e_Name">
    <vt:lpwstr>Official (Closed)</vt:lpwstr>
  </property>
  <property fmtid="{D5CDD505-2E9C-101B-9397-08002B2CF9AE}" pid="7" name="MSIP_Label_84f81056-721b-4b22-8334-0449c6cc893e_Application">
    <vt:lpwstr>Microsoft Azure Information Protection</vt:lpwstr>
  </property>
  <property fmtid="{D5CDD505-2E9C-101B-9397-08002B2CF9AE}" pid="8" name="MSIP_Label_84f81056-721b-4b22-8334-0449c6cc893e_ActionId">
    <vt:lpwstr>39bf7fb0-2cce-49b3-91d8-ce987c469ca5</vt:lpwstr>
  </property>
  <property fmtid="{D5CDD505-2E9C-101B-9397-08002B2CF9AE}" pid="9" name="MSIP_Label_84f81056-721b-4b22-8334-0449c6cc893e_Extended_MSFT_Method">
    <vt:lpwstr>Automatic</vt:lpwstr>
  </property>
  <property fmtid="{D5CDD505-2E9C-101B-9397-08002B2CF9AE}" pid="10" name="MSIP_Label_30286cb9-b49f-4646-87a5-340028348160_Enabled">
    <vt:lpwstr>True</vt:lpwstr>
  </property>
  <property fmtid="{D5CDD505-2E9C-101B-9397-08002B2CF9AE}" pid="11" name="MSIP_Label_30286cb9-b49f-4646-87a5-340028348160_SiteId">
    <vt:lpwstr>cba9e115-3016-4462-a1ab-a565cba0cdf1</vt:lpwstr>
  </property>
  <property fmtid="{D5CDD505-2E9C-101B-9397-08002B2CF9AE}" pid="12" name="MSIP_Label_30286cb9-b49f-4646-87a5-340028348160_Owner">
    <vt:lpwstr>nyt@np.edu.sg</vt:lpwstr>
  </property>
  <property fmtid="{D5CDD505-2E9C-101B-9397-08002B2CF9AE}" pid="13" name="MSIP_Label_30286cb9-b49f-4646-87a5-340028348160_SetDate">
    <vt:lpwstr>2019-12-10T04:13:32.8500121Z</vt:lpwstr>
  </property>
  <property fmtid="{D5CDD505-2E9C-101B-9397-08002B2CF9AE}" pid="14" name="MSIP_Label_30286cb9-b49f-4646-87a5-340028348160_Name">
    <vt:lpwstr>Non Sensitive</vt:lpwstr>
  </property>
  <property fmtid="{D5CDD505-2E9C-101B-9397-08002B2CF9AE}" pid="15" name="MSIP_Label_30286cb9-b49f-4646-87a5-340028348160_Application">
    <vt:lpwstr>Microsoft Azure Information Protection</vt:lpwstr>
  </property>
  <property fmtid="{D5CDD505-2E9C-101B-9397-08002B2CF9AE}" pid="16" name="MSIP_Label_30286cb9-b49f-4646-87a5-340028348160_ActionId">
    <vt:lpwstr>39bf7fb0-2cce-49b3-91d8-ce987c469ca5</vt:lpwstr>
  </property>
  <property fmtid="{D5CDD505-2E9C-101B-9397-08002B2CF9AE}" pid="17" name="MSIP_Label_30286cb9-b49f-4646-87a5-340028348160_Parent">
    <vt:lpwstr>84f81056-721b-4b22-8334-0449c6cc893e</vt:lpwstr>
  </property>
  <property fmtid="{D5CDD505-2E9C-101B-9397-08002B2CF9AE}" pid="18" name="MSIP_Label_30286cb9-b49f-4646-87a5-340028348160_Extended_MSFT_Method">
    <vt:lpwstr>Automatic</vt:lpwstr>
  </property>
  <property fmtid="{D5CDD505-2E9C-101B-9397-08002B2CF9AE}" pid="19" name="Sensitivity">
    <vt:lpwstr>Official (Closed) Non Sensitive</vt:lpwstr>
  </property>
</Properties>
</file>