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  <p:sldMasterId id="2147484110" r:id="rId2"/>
  </p:sldMasterIdLst>
  <p:notesMasterIdLst>
    <p:notesMasterId r:id="rId36"/>
  </p:notesMasterIdLst>
  <p:handoutMasterIdLst>
    <p:handoutMasterId r:id="rId37"/>
  </p:handoutMasterIdLst>
  <p:sldIdLst>
    <p:sldId id="379" r:id="rId3"/>
    <p:sldId id="376" r:id="rId4"/>
    <p:sldId id="368" r:id="rId5"/>
    <p:sldId id="258" r:id="rId6"/>
    <p:sldId id="297" r:id="rId7"/>
    <p:sldId id="298" r:id="rId8"/>
    <p:sldId id="300" r:id="rId9"/>
    <p:sldId id="371" r:id="rId10"/>
    <p:sldId id="372" r:id="rId11"/>
    <p:sldId id="380" r:id="rId12"/>
    <p:sldId id="344" r:id="rId13"/>
    <p:sldId id="373" r:id="rId14"/>
    <p:sldId id="377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74" r:id="rId23"/>
    <p:sldId id="375" r:id="rId24"/>
    <p:sldId id="378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81" r:id="rId35"/>
  </p:sldIdLst>
  <p:sldSz cx="9144000" cy="6858000" type="screen4x3"/>
  <p:notesSz cx="68580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D9B38D"/>
    <a:srgbClr val="66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84348" autoAdjust="0"/>
  </p:normalViewPr>
  <p:slideViewPr>
    <p:cSldViewPr>
      <p:cViewPr varScale="1">
        <p:scale>
          <a:sx n="102" d="100"/>
          <a:sy n="102" d="100"/>
        </p:scale>
        <p:origin x="1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8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37C41088-29CC-9849-9BAF-50E5A8B3B688}"/>
    <pc:docChg chg="custSel modSld">
      <pc:chgData name="Lee Yu Yee Dominic /CSF" userId="59ddad63-47f1-4317-b088-d34171f6460d" providerId="ADAL" clId="{37C41088-29CC-9849-9BAF-50E5A8B3B688}" dt="2022-06-05T09:04:44.619" v="1299" actId="20577"/>
      <pc:docMkLst>
        <pc:docMk/>
      </pc:docMkLst>
      <pc:sldChg chg="modNotesTx">
        <pc:chgData name="Lee Yu Yee Dominic /CSF" userId="59ddad63-47f1-4317-b088-d34171f6460d" providerId="ADAL" clId="{37C41088-29CC-9849-9BAF-50E5A8B3B688}" dt="2022-06-05T08:50:36.868" v="628" actId="20577"/>
        <pc:sldMkLst>
          <pc:docMk/>
          <pc:sldMk cId="0" sldId="351"/>
        </pc:sldMkLst>
      </pc:sldChg>
      <pc:sldChg chg="modNotesTx">
        <pc:chgData name="Lee Yu Yee Dominic /CSF" userId="59ddad63-47f1-4317-b088-d34171f6460d" providerId="ADAL" clId="{37C41088-29CC-9849-9BAF-50E5A8B3B688}" dt="2022-06-05T08:49:23.861" v="408" actId="20577"/>
        <pc:sldMkLst>
          <pc:docMk/>
          <pc:sldMk cId="0" sldId="353"/>
        </pc:sldMkLst>
      </pc:sldChg>
      <pc:sldChg chg="modNotesTx">
        <pc:chgData name="Lee Yu Yee Dominic /CSF" userId="59ddad63-47f1-4317-b088-d34171f6460d" providerId="ADAL" clId="{37C41088-29CC-9849-9BAF-50E5A8B3B688}" dt="2022-06-05T08:52:50.236" v="1005" actId="20577"/>
        <pc:sldMkLst>
          <pc:docMk/>
          <pc:sldMk cId="0" sldId="355"/>
        </pc:sldMkLst>
      </pc:sldChg>
      <pc:sldChg chg="modSp mod modNotesTx">
        <pc:chgData name="Lee Yu Yee Dominic /CSF" userId="59ddad63-47f1-4317-b088-d34171f6460d" providerId="ADAL" clId="{37C41088-29CC-9849-9BAF-50E5A8B3B688}" dt="2022-06-05T09:04:44.619" v="1299" actId="20577"/>
        <pc:sldMkLst>
          <pc:docMk/>
          <pc:sldMk cId="0" sldId="357"/>
        </pc:sldMkLst>
        <pc:spChg chg="mod">
          <ac:chgData name="Lee Yu Yee Dominic /CSF" userId="59ddad63-47f1-4317-b088-d34171f6460d" providerId="ADAL" clId="{37C41088-29CC-9849-9BAF-50E5A8B3B688}" dt="2022-06-05T09:01:51.303" v="1026" actId="20577"/>
          <ac:spMkLst>
            <pc:docMk/>
            <pc:sldMk cId="0" sldId="357"/>
            <ac:spMk id="44035" creationId="{00000000-0000-0000-0000-000000000000}"/>
          </ac:spMkLst>
        </pc:spChg>
      </pc:sldChg>
      <pc:sldChg chg="modNotesTx">
        <pc:chgData name="Lee Yu Yee Dominic /CSF" userId="59ddad63-47f1-4317-b088-d34171f6460d" providerId="ADAL" clId="{37C41088-29CC-9849-9BAF-50E5A8B3B688}" dt="2022-06-05T09:04:06.316" v="1172" actId="20577"/>
        <pc:sldMkLst>
          <pc:docMk/>
          <pc:sldMk cId="0" sldId="3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63C7A-145E-4122-80E1-B2BD77A4AD5C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CC980-07C5-4166-8283-8CBDEB46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5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15153"/>
            <a:ext cx="50292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30306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51850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79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Demarcation</a:t>
            </a:r>
            <a:r>
              <a:rPr lang="en-US" baseline="0" dirty="0"/>
              <a:t> Point is within the entrance facility.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9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Demarcation Point is within the entrance facility. </a:t>
            </a:r>
          </a:p>
          <a:p>
            <a:r>
              <a:rPr lang="en-US" dirty="0"/>
              <a:t>The boundary between Telco provider’s responsibility and the customer’s responsibility</a:t>
            </a:r>
          </a:p>
          <a:p>
            <a:r>
              <a:rPr lang="en-US" dirty="0"/>
              <a:t>Connects outdoor cabling to the on-premise wiring / backbone cabling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36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Room in building dedicated for mechanical/electrical devices</a:t>
            </a:r>
          </a:p>
          <a:p>
            <a:r>
              <a:rPr lang="en-US" dirty="0"/>
              <a:t>Also, the center for voice and data network</a:t>
            </a:r>
          </a:p>
          <a:p>
            <a:r>
              <a:rPr lang="en-US" dirty="0"/>
              <a:t>Equipment such as servers switches and routers are stored in it using wiring closet, rack or cabinet</a:t>
            </a:r>
          </a:p>
          <a:p>
            <a:r>
              <a:rPr lang="en-US" dirty="0"/>
              <a:t>Distinct from TR because if is campus/building serving and can because of the nature or complexity of the equipment stored in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341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more than 1 TR</a:t>
            </a:r>
          </a:p>
          <a:p>
            <a:r>
              <a:rPr lang="en-US" dirty="0"/>
              <a:t>TRs are where connections takes place to serve as a transition between horizontal and backbone cabling.</a:t>
            </a:r>
          </a:p>
          <a:p>
            <a:r>
              <a:rPr lang="en-US" dirty="0"/>
              <a:t>Houses the terminations of horizontal and backbone cabling to connecting hardware such as patch panels.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02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 optical cables</a:t>
            </a:r>
          </a:p>
          <a:p>
            <a:r>
              <a:rPr lang="en-US" dirty="0"/>
              <a:t>For future growth,  need 120% of </a:t>
            </a:r>
            <a:r>
              <a:rPr lang="en-US"/>
              <a:t>cable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6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UTP Cables</a:t>
            </a:r>
          </a:p>
          <a:p>
            <a:r>
              <a:rPr lang="en-US" dirty="0"/>
              <a:t>To accommodate future growth, pull one extra cable to each workstation for future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00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Consolidation</a:t>
            </a:r>
            <a:r>
              <a:rPr lang="en-US" baseline="0" dirty="0"/>
              <a:t> Point (optional) – located close to open office area to prevent the need to replace the cable all the way back to the TR.</a:t>
            </a:r>
          </a:p>
          <a:p>
            <a:r>
              <a:rPr lang="en-US" baseline="0" dirty="0"/>
              <a:t>In School of ICT, there is only one patch panel instead of two patch panels for </a:t>
            </a:r>
            <a:r>
              <a:rPr lang="en-US" baseline="0"/>
              <a:t>Horizontal Cross-Connect.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50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89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4C420-073B-4DE4-B6E4-C4C6E82C19D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43225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4C420-073B-4DE4-B6E4-C4C6E82C19D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7699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4C420-073B-4DE4-B6E4-C4C6E82C19D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BDAB5E4-E437-4BE4-87F9-CC9D245BF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91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50265B-C202-4331-8FC9-140F839D89C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02281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EC86E8-0557-443C-9F4E-25FBDE49AFED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4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2093F0-8F10-437E-B2CD-81E647B6D56E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57715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altLang="en-US" dirty="0">
                <a:latin typeface="Arial" panose="020B0604020202020204" pitchFamily="34" charset="0"/>
              </a:rPr>
              <a:t>Note: </a:t>
            </a:r>
          </a:p>
          <a:p>
            <a:pPr marL="171450" indent="-171450">
              <a:buFontTx/>
              <a:buChar char="-"/>
            </a:pPr>
            <a:r>
              <a:rPr lang="en-SG" altLang="en-US" dirty="0">
                <a:latin typeface="Arial" panose="020B0604020202020204" pitchFamily="34" charset="0"/>
              </a:rPr>
              <a:t>Transmission Medium is not part of TCP/IP Protocol Suite</a:t>
            </a:r>
          </a:p>
          <a:p>
            <a:pPr marL="171450" indent="-171450">
              <a:buFontTx/>
              <a:buChar char="-"/>
            </a:pPr>
            <a:r>
              <a:rPr lang="en-SG" altLang="en-US" dirty="0">
                <a:latin typeface="Arial" panose="020B0604020202020204" pitchFamily="34" charset="0"/>
              </a:rPr>
              <a:t>Network Interface is subdivided into Data Link and Physical Layer resulting in a 5-layer instead of the original 4-layer model</a:t>
            </a:r>
          </a:p>
          <a:p>
            <a:endParaRPr lang="en-SG" altLang="en-US" dirty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C64814C-0FA3-4CAD-8807-3D67FB31AD50}" type="slidenum">
              <a:rPr lang="en-GB" altLang="en-US" sz="1000" smtClean="0">
                <a:latin typeface="Arial" panose="020B0604020202020204" pitchFamily="34" charset="0"/>
              </a:rPr>
              <a:pPr/>
              <a:t>8</a:t>
            </a:fld>
            <a:endParaRPr lang="en-GB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3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C9205-FDCE-4DC4-87B6-B4777BCC40E5}" type="slidenum">
              <a:rPr lang="en-GB"/>
              <a:pPr/>
              <a:t>9</a:t>
            </a:fld>
            <a:endParaRPr lang="en-GB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803275"/>
            <a:ext cx="5353050" cy="4014788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6" y="5083955"/>
            <a:ext cx="4975225" cy="4813386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Optical </a:t>
            </a:r>
            <a:r>
              <a:rPr lang="en-US" dirty="0" err="1"/>
              <a:t>Fibre</a:t>
            </a:r>
            <a:r>
              <a:rPr lang="en-US" dirty="0"/>
              <a:t> is</a:t>
            </a:r>
            <a:r>
              <a:rPr lang="en-US" baseline="0" dirty="0"/>
              <a:t> also known as </a:t>
            </a:r>
            <a:r>
              <a:rPr lang="en-US" baseline="0" dirty="0" err="1"/>
              <a:t>Fibre</a:t>
            </a:r>
            <a:r>
              <a:rPr lang="en-US" baseline="0" dirty="0"/>
              <a:t> Optics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5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5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6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0"/>
            <a:ext cx="2246312" cy="6245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589713" cy="6245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11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87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32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21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47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56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6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2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3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3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505200" y="6270625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CSF / IT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3</a:t>
            </a:r>
            <a:endParaRPr lang="en-GB" sz="12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20000" y="6245225"/>
            <a:ext cx="1447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l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15/04/2022</a:t>
            </a:r>
          </a:p>
          <a:p>
            <a:pPr lvl="1" algn="l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Slide </a:t>
            </a:r>
            <a:fld id="{6CDFF374-A4CB-4ECA-8864-948DF27FA20A}" type="slidenum">
              <a:rPr lang="en-GB" sz="1200" smtClean="0">
                <a:solidFill>
                  <a:srgbClr val="000000"/>
                </a:solidFill>
                <a:latin typeface="Arial Narrow" pitchFamily="34" charset="0"/>
              </a:rPr>
              <a:pPr lvl="1" algn="l">
                <a:spcBef>
                  <a:spcPts val="750"/>
                </a:spcBef>
                <a:buFont typeface="Arial Narrow" pitchFamily="34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</a:tabLst>
              </a:pPr>
              <a:t>‹#›</a:t>
            </a:fld>
            <a:endParaRPr lang="en-GB" sz="12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E5CC2EBB-634F-4149-BBB4-FA8EDE948A68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109" r:id="rId13"/>
  </p:sldLayoutIdLst>
  <p:hf hd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IT / ISF 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 Semester 2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6255DFCD-0026-46E7-95AE-CA093F50BA39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8851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</p:sldLayoutIdLst>
  <p:hf hd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RE6O_mvFu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jumpnetworks.net/servic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RE6O_mvF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6.png"/><Relationship Id="rId3" Type="http://schemas.openxmlformats.org/officeDocument/2006/relationships/hyperlink" Target="http://images.google.com.sg/imgres?imgurl=http://www.weissereng.com/iStock_000005009863XSmall.jpg&amp;imgrefurl=http://www.weissereng.com/services.html&amp;usg=__9SNDYU_mgS5wdhQDq9n8fIAd1Ks=&amp;h=300&amp;w=400&amp;sz=109&amp;hl=en&amp;start=82&amp;um=1&amp;tbnid=xiWVN88YnoMDiM:&amp;tbnh=93&amp;tbnw=124&amp;prev=/images?q=fibre+optic+cable&amp;ndsp=20&amp;hl=en&amp;sa=N&amp;start=80&amp;um=1" TargetMode="External"/><Relationship Id="rId7" Type="http://schemas.openxmlformats.org/officeDocument/2006/relationships/hyperlink" Target="http://images.google.com.sg/imgres?imgurl=http://ocw.weber.edu/automotive-technology/ausv-1320-automotive-electronics/images/TwistedPairWirePhoto.jpg&amp;imgrefurl=http://ocw.weber.edu/automotive-technology/ausv-1320-automotive-electronics/9-wiring-repair/twisted-pair-wire-repair&amp;usg=__hA13elJUN4AYvpfgt2OZa_GGkjs=&amp;h=135&amp;w=360&amp;sz=11&amp;hl=en&amp;start=8&amp;um=1&amp;tbnid=-ry08u-2Pxyf5M:&amp;tbnh=45&amp;tbnw=121&amp;prev=/images?q=twisted+pair+wire&amp;hl=en&amp;um=1" TargetMode="External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hyperlink" Target="http://images.google.com.sg/imgres?imgurl=http://images.overstock.com/f/102/3117/8h/www.overstock.com/images/products/etilize/images/300/10060589.jpg&amp;imgrefurl=http://www.tipsdr.com/overstock/10846826.php&amp;usg=__kmOkDUMkSMSTKG-asrizcKleWQg=&amp;h=300&amp;w=300&amp;sz=8&amp;hl=en&amp;start=60&amp;um=1&amp;tbnid=HlPTA1B5uVEleM:&amp;tbnh=116&amp;tbnw=116&amp;prev=/images?q=rj45+cable&amp;ndsp=20&amp;hl=en&amp;sa=N&amp;start=40&amp;um=1" TargetMode="External"/><Relationship Id="rId5" Type="http://schemas.openxmlformats.org/officeDocument/2006/relationships/hyperlink" Target="http://images.google.com.sg/imgres?imgurl=http://www.timbercon.com/News-Releases/Images/Light-ARMOR-Fiber-Optic-Cable-hires.jpg&amp;imgrefurl=http://www.timbercon.com/News-Releases/Light-ARMOR-Fiber-Optic-Cables.html&amp;usg=___m1d7SlUkxfRyYH5jCQZQjaescs=&amp;h=1580&amp;w=2000&amp;sz=414&amp;hl=en&amp;start=1&amp;um=1&amp;tbnid=JixTXbGt5fogJM:&amp;tbnh=119&amp;tbnw=150&amp;prev=/images?q=fibre+optic+cable&amp;ndsp=20&amp;hl=en&amp;sa=N&amp;um=1" TargetMode="External"/><Relationship Id="rId15" Type="http://schemas.openxmlformats.org/officeDocument/2006/relationships/image" Target="../media/image17.jpeg"/><Relationship Id="rId10" Type="http://schemas.openxmlformats.org/officeDocument/2006/relationships/image" Target="../media/image14.jpeg"/><Relationship Id="rId4" Type="http://schemas.openxmlformats.org/officeDocument/2006/relationships/image" Target="../media/image11.jpeg"/><Relationship Id="rId9" Type="http://schemas.openxmlformats.org/officeDocument/2006/relationships/hyperlink" Target="http://images.google.com.sg/imgres?imgurl=http://www.made-in-china.com/image/2f0j00AMzQROIKEfonM/Twisted-Pair-Cable-UTP.jpg&amp;imgrefurl=http://www.made-in-china.com/showroom/linkee/product-detailZMUQTsuKnfWC/China-Twisted-Pair-Cable-UTP.html&amp;usg=__aBXsajNqlxRqVtz0XXOX18W5ipI=&amp;h=307&amp;w=700&amp;sz=11&amp;hl=en&amp;start=13&amp;um=1&amp;tbnid=nThX5C5dIRzEnM:&amp;tbnh=61&amp;tbnw=140&amp;prev=/images?q=twisted+pair+wire&amp;hl=en&amp;um=1" TargetMode="External"/><Relationship Id="rId14" Type="http://schemas.openxmlformats.org/officeDocument/2006/relationships/hyperlink" Target="http://images.google.com.sg/imgres?imgurl=http://img3.musiciansfriend.com/dbase/pics/products/4/6/4/224464.jpg&amp;imgrefurl=http://www.free-scores.com/boutique/accessories_809_shop_600.htm&amp;usg=__HDrLjT5naDhctkRzArDFRFr6SfE=&amp;h=700&amp;w=598&amp;sz=42&amp;hl=en&amp;start=5&amp;um=1&amp;tbnid=T24ToGcvVUVvpM:&amp;tbnh=140&amp;tbnw=120&amp;prev=/images?q=bnc+cable&amp;hl=en&amp;u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NI </a:t>
            </a:r>
          </a:p>
          <a:p>
            <a:pPr lvl="0"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Cabling</a:t>
            </a:r>
          </a:p>
          <a:p>
            <a:pPr algn="ctr">
              <a:lnSpc>
                <a:spcPct val="130000"/>
              </a:lnSpc>
            </a:pPr>
            <a:endParaRPr lang="en-GB" sz="40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FFFF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Year 2 (2022/2023),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84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dirty="0"/>
              <a:t>Activity – Recap on OSNF module</a:t>
            </a:r>
            <a:endParaRPr lang="en-SG" sz="2800" dirty="0">
              <a:latin typeface="+mn-lt"/>
            </a:endParaRPr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1066800"/>
            <a:ext cx="8534400" cy="41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/>
            <a:r>
              <a:rPr lang="en-US" sz="2400" dirty="0"/>
              <a:t>Complete Activity 1 of Session 1 Activity document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65163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Structured Cabling Standards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381000" y="914400"/>
            <a:ext cx="769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+mn-lt"/>
              </a:rPr>
              <a:t>TIA – Telecommunications Industry Association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+mn-lt"/>
              </a:rPr>
              <a:t>EIA – Electronic Industries Alliance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+mn-lt"/>
              </a:rPr>
              <a:t>These are trade associations that jointly develop and publish a series of standards covering areas of structured voice and data wiring for LANs.</a:t>
            </a:r>
            <a:endParaRPr 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32773" name="Text Box 11"/>
          <p:cNvSpPr txBox="1">
            <a:spLocks noChangeArrowheads="1"/>
          </p:cNvSpPr>
          <p:nvPr/>
        </p:nvSpPr>
        <p:spPr bwMode="auto">
          <a:xfrm>
            <a:off x="12033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dirty="0"/>
              <a:t>TIA/EIA Structured Cabling</a:t>
            </a:r>
            <a:endParaRPr lang="en-SG" sz="2800" dirty="0">
              <a:latin typeface="+mn-lt"/>
            </a:endParaRPr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762000"/>
            <a:ext cx="9144000" cy="55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/>
            <a:r>
              <a:rPr lang="en-US" sz="2000" dirty="0"/>
              <a:t>This refers to the installation of cables in a building or a campus following a standardized manner. </a:t>
            </a:r>
          </a:p>
          <a:p>
            <a:pPr marL="357188" indent="-357188"/>
            <a:r>
              <a:rPr lang="en-US" sz="2000" dirty="0"/>
              <a:t>The resulting cabling infrastructure can be divided into </a:t>
            </a:r>
            <a:r>
              <a:rPr lang="en-US" sz="2000" dirty="0">
                <a:solidFill>
                  <a:srgbClr val="FF0000"/>
                </a:solidFill>
              </a:rPr>
              <a:t>Subsystems</a:t>
            </a:r>
            <a:r>
              <a:rPr lang="en-US" sz="2000" dirty="0"/>
              <a:t>.</a:t>
            </a:r>
          </a:p>
          <a:p>
            <a:pPr lvl="1"/>
            <a:r>
              <a:rPr lang="en-SG" sz="2000" i="1" u="sng" dirty="0"/>
              <a:t>Entrance Facility / Building Entrance</a:t>
            </a:r>
            <a:r>
              <a:rPr lang="en-SG" sz="2000" i="1" dirty="0"/>
              <a:t> </a:t>
            </a:r>
            <a:r>
              <a:rPr lang="en-SG" sz="2000" dirty="0"/>
              <a:t>contains the Demarcation Point where the telecom provider network ends and connects with the on-premises wiring belonging to the customer. </a:t>
            </a:r>
          </a:p>
          <a:p>
            <a:pPr lvl="1"/>
            <a:r>
              <a:rPr lang="en-SG" sz="2000" i="1" u="sng" dirty="0"/>
              <a:t>Equipment</a:t>
            </a:r>
            <a:r>
              <a:rPr lang="en-SG" sz="2000" u="sng" dirty="0"/>
              <a:t> Room</a:t>
            </a:r>
            <a:r>
              <a:rPr lang="en-SG" sz="2000" dirty="0"/>
              <a:t> is </a:t>
            </a:r>
            <a:r>
              <a:rPr lang="en-US" altLang="en-US" sz="2000" dirty="0"/>
              <a:t>a large telecommunication room that may house more sophisticated equipment such as network servers, routers, switches, etc.</a:t>
            </a:r>
            <a:endParaRPr lang="en-SG" sz="2000" dirty="0"/>
          </a:p>
          <a:p>
            <a:pPr lvl="1"/>
            <a:r>
              <a:rPr lang="en-SG" sz="2000" u="sng" dirty="0"/>
              <a:t>T</a:t>
            </a:r>
            <a:r>
              <a:rPr lang="en-SG" sz="2000" i="1" u="sng" dirty="0"/>
              <a:t>elecommunication Room</a:t>
            </a:r>
            <a:r>
              <a:rPr lang="en-SG" sz="2000" dirty="0"/>
              <a:t> where patch panels are used for connecting between backbone cabling and horizontal cabling; it may house networking equipment such as switches and routers.</a:t>
            </a:r>
            <a:endParaRPr lang="en-SG" sz="2000" i="1" u="sng" dirty="0"/>
          </a:p>
          <a:p>
            <a:pPr lvl="1"/>
            <a:r>
              <a:rPr lang="en-SG" sz="2000" i="1" u="sng" dirty="0"/>
              <a:t>Backbone Cabling / Vertical Cabling</a:t>
            </a:r>
            <a:r>
              <a:rPr lang="en-SG" sz="2000" i="1" dirty="0"/>
              <a:t> </a:t>
            </a:r>
            <a:r>
              <a:rPr lang="en-SG" sz="2000" dirty="0"/>
              <a:t>connects between the telecommunication rooms and equipment room, typically on different floors.</a:t>
            </a:r>
          </a:p>
          <a:p>
            <a:pPr lvl="1"/>
            <a:r>
              <a:rPr lang="en-SG" sz="2000" i="1" u="sng" dirty="0"/>
              <a:t>Horizontal Cabling</a:t>
            </a:r>
            <a:r>
              <a:rPr lang="en-SG" sz="2000" i="1" dirty="0"/>
              <a:t> </a:t>
            </a:r>
            <a:r>
              <a:rPr lang="en-SG" sz="2000" dirty="0"/>
              <a:t>connects patch panel in the telecommunication room to individual outlets or work areas on the floor, usually through the wireways, conduits or ceiling spaces of each floor.</a:t>
            </a:r>
          </a:p>
          <a:p>
            <a:pPr lvl="1"/>
            <a:r>
              <a:rPr lang="en-SG" sz="2000" i="1" u="sng" dirty="0"/>
              <a:t>Work Area Components</a:t>
            </a:r>
            <a:r>
              <a:rPr lang="en-SG" sz="2000" dirty="0"/>
              <a:t> connect end-user equipment (e.g. computers) to outlets of the horizontal cabling system. </a:t>
            </a:r>
            <a:r>
              <a:rPr lang="en-US" sz="2000" dirty="0">
                <a:solidFill>
                  <a:srgbClr val="FF0000"/>
                </a:solidFill>
              </a:rPr>
              <a:t>Ref: http://en.wikipedia.org/wiki/Structured_cabling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6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dirty="0"/>
              <a:t>Activity - Structured Cabling Video</a:t>
            </a:r>
            <a:endParaRPr lang="en-SG" sz="2800" dirty="0">
              <a:latin typeface="+mn-lt"/>
            </a:endParaRPr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1066800"/>
            <a:ext cx="8534400" cy="12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/>
            <a:r>
              <a:rPr lang="en-US" sz="2400" dirty="0"/>
              <a:t>Refer to the previous slide as you watch the video</a:t>
            </a:r>
            <a:endParaRPr lang="en-SG" sz="2400" dirty="0">
              <a:solidFill>
                <a:srgbClr val="FF0000"/>
              </a:solidFill>
              <a:hlinkClick r:id="rId2"/>
            </a:endParaRPr>
          </a:p>
          <a:p>
            <a:pPr marL="357188" indent="-357188"/>
            <a:r>
              <a:rPr lang="en-SG" sz="2400" dirty="0">
                <a:solidFill>
                  <a:srgbClr val="FF0000"/>
                </a:solidFill>
                <a:hlinkClick r:id="rId2"/>
              </a:rPr>
              <a:t>https://www.youtube.com/watch?v=NRE6O_mvFus</a:t>
            </a:r>
            <a:endParaRPr lang="en-SG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8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Subsystems of Structured Cabling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41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1. Entrance Facility / </a:t>
            </a:r>
            <a:r>
              <a:rPr lang="en-US" altLang="en-US" dirty="0" err="1">
                <a:solidFill>
                  <a:schemeClr val="bg1"/>
                </a:solidFill>
                <a:effectLst/>
              </a:rPr>
              <a:t>Demarc</a:t>
            </a:r>
            <a:r>
              <a:rPr lang="en-US" altLang="en-US" dirty="0">
                <a:solidFill>
                  <a:schemeClr val="bg1"/>
                </a:solidFill>
                <a:effectLst/>
              </a:rPr>
              <a:t> </a:t>
            </a:r>
            <a:br>
              <a:rPr lang="en-US" altLang="en-US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419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7162800" y="3193627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Demarc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6248400" y="3528456"/>
            <a:ext cx="91440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400" dirty="0"/>
              <a:t>It contains the demarcation point at which outdoor cabling interfaces with the </a:t>
            </a:r>
            <a:r>
              <a:rPr lang="en-US" altLang="en-US" sz="2400" dirty="0" err="1"/>
              <a:t>on-premise</a:t>
            </a:r>
            <a:r>
              <a:rPr lang="en-US" altLang="en-US" sz="2400" dirty="0"/>
              <a:t> backbone cabling</a:t>
            </a:r>
          </a:p>
          <a:p>
            <a:pPr eaLnBrk="1" hangingPunct="1"/>
            <a:r>
              <a:rPr lang="en-US" altLang="en-US" sz="2400" dirty="0"/>
              <a:t>Represents the boundary between telecom provider’s responsibility and that of the customer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pic>
        <p:nvPicPr>
          <p:cNvPr id="2050" name="Picture 2" descr="http://www.cityinfrastructure.com/Data/DSCN1986-BET-to-dema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1. Entrance Facility / </a:t>
            </a:r>
            <a:r>
              <a:rPr lang="en-US" altLang="en-US" dirty="0" err="1">
                <a:solidFill>
                  <a:schemeClr val="bg1"/>
                </a:solidFill>
                <a:effectLst/>
              </a:rPr>
              <a:t>Demarc</a:t>
            </a:r>
            <a:r>
              <a:rPr lang="en-US" altLang="en-US" dirty="0">
                <a:solidFill>
                  <a:schemeClr val="bg1"/>
                </a:solidFill>
                <a:effectLst/>
              </a:rPr>
              <a:t> </a:t>
            </a:r>
            <a:br>
              <a:rPr lang="en-US" altLang="en-US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8710F-4A0C-4E26-97BA-96B7CC69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419" y="2339694"/>
            <a:ext cx="3057781" cy="3842031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2. Equipment Room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5720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239000" y="2286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ER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4724400" y="2667000"/>
            <a:ext cx="2514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4864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2. Equipment Room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9067800" cy="4525963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 dirty="0"/>
              <a:t>An equipment room (ER) is a room or space within a building for the installation of mechanical or electrical/electronic devices.</a:t>
            </a:r>
          </a:p>
          <a:p>
            <a:pPr eaLnBrk="1" hangingPunct="1"/>
            <a:r>
              <a:rPr lang="en-US" altLang="en-US" sz="2400" dirty="0"/>
              <a:t>Centre for voice and data network</a:t>
            </a:r>
          </a:p>
          <a:p>
            <a:pPr eaLnBrk="1" hangingPunct="1"/>
            <a:r>
              <a:rPr lang="en-US" altLang="en-US" sz="2400" dirty="0"/>
              <a:t>Servers, network equipment and patch panels may be mounted to a wiring closet, rack or cabinet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 equipment room is considered distinct from a telecommunication room because it is considered to be a building or campus serving (as opposed to floor serving) facility and because of the nature or complexity of the equipment that it contains.</a:t>
            </a:r>
            <a:endParaRPr lang="en-US" altLang="en-US" sz="2400" dirty="0"/>
          </a:p>
        </p:txBody>
      </p:sp>
    </p:spTree>
  </p:cSld>
  <p:clrMapOvr>
    <a:masterClrMapping/>
  </p:clrMapOvr>
  <p:transition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3. Telecommunication Room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953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7239000" y="2286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TRs</a:t>
            </a: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H="1" flipV="1">
            <a:off x="4953000" y="2057400"/>
            <a:ext cx="22860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 flipH="1">
            <a:off x="4876800" y="2590800"/>
            <a:ext cx="23622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2"/>
          <p:cNvSpPr>
            <a:spLocks noChangeArrowheads="1"/>
          </p:cNvSpPr>
          <p:nvPr/>
        </p:nvSpPr>
        <p:spPr bwMode="auto">
          <a:xfrm>
            <a:off x="0" y="85725"/>
            <a:ext cx="2627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0386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800" dirty="0">
                <a:solidFill>
                  <a:srgbClr val="FF3399"/>
                </a:solidFill>
              </a:rPr>
              <a:t>Recap Networking Fundamentals in OSNF module</a:t>
            </a:r>
          </a:p>
          <a:p>
            <a:pPr eaLnBrk="1" hangingPunct="1"/>
            <a:r>
              <a:rPr lang="en-US" altLang="en-US" sz="2800" dirty="0">
                <a:solidFill>
                  <a:srgbClr val="FF3399"/>
                </a:solidFill>
              </a:rPr>
              <a:t>Structured Cabling</a:t>
            </a:r>
            <a:endParaRPr lang="en-US" altLang="en-US" i="1" dirty="0">
              <a:solidFill>
                <a:srgbClr val="FF3399"/>
              </a:solidFill>
            </a:endParaRPr>
          </a:p>
          <a:p>
            <a:pPr eaLnBrk="1" hangingPunct="1"/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859214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162800" cy="6858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Telecommunication Room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larger facilities, ER may feed one or more telecommunication rooms (TRs)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TRs are where connections take place to provide a transition between the backbone cabling and horizontal cabling</a:t>
            </a:r>
          </a:p>
          <a:p>
            <a:r>
              <a:rPr lang="en-US" sz="2400" dirty="0"/>
              <a:t>A TR houses the terminations of horizontal and backbone cables to connecting hardware such as patch panels and cross-connects, patch cords and jumpers.</a:t>
            </a:r>
            <a:endParaRPr lang="en-US" altLang="en-US" sz="2400" dirty="0"/>
          </a:p>
        </p:txBody>
      </p:sp>
    </p:spTree>
  </p:cSld>
  <p:clrMapOvr>
    <a:masterClrMapping/>
  </p:clrMapOvr>
  <p:transition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dirty="0"/>
              <a:t>3. Telecommunication Room</a:t>
            </a:r>
            <a:endParaRPr lang="en-SG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57912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Ref:</a:t>
            </a:r>
            <a:r>
              <a:rPr lang="en-US" sz="2000" dirty="0">
                <a:latin typeface="+mn-lt"/>
              </a:rPr>
              <a:t> </a:t>
            </a:r>
            <a:r>
              <a:rPr lang="en-SG" sz="2000" dirty="0">
                <a:latin typeface="+mn-lt"/>
                <a:hlinkClick r:id="rId2"/>
              </a:rPr>
              <a:t>http://www.jumpnetworks.net/services.php</a:t>
            </a:r>
            <a:r>
              <a:rPr lang="en-SG" sz="2000" dirty="0">
                <a:latin typeface="+mn-lt"/>
              </a:rPr>
              <a:t> 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48387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991731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Telecommunication Room may house equipment such as: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Wiring closets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Switches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Routers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3314700"/>
            <a:ext cx="1943100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5250" y="556254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Wiring closet</a:t>
            </a:r>
            <a:endParaRPr lang="en-SG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80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sz="2400" dirty="0"/>
              <a:t>Structured Cabling – Wiring Closet , Backbone &amp; Horizontal Cabling Example</a:t>
            </a:r>
            <a:endParaRPr lang="en-SG" sz="2400" dirty="0">
              <a:latin typeface="+mn-lt"/>
            </a:endParaRPr>
          </a:p>
        </p:txBody>
      </p:sp>
      <p:sp>
        <p:nvSpPr>
          <p:cNvPr id="148" name="Line 33"/>
          <p:cNvSpPr>
            <a:spLocks noChangeShapeType="1"/>
          </p:cNvSpPr>
          <p:nvPr/>
        </p:nvSpPr>
        <p:spPr bwMode="auto">
          <a:xfrm flipH="1">
            <a:off x="7326710" y="1349531"/>
            <a:ext cx="586581" cy="57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" name="Text Box 34"/>
          <p:cNvSpPr txBox="1">
            <a:spLocks noChangeArrowheads="1"/>
          </p:cNvSpPr>
          <p:nvPr/>
        </p:nvSpPr>
        <p:spPr bwMode="auto">
          <a:xfrm>
            <a:off x="6172200" y="703470"/>
            <a:ext cx="318551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Arial Narrow" pitchFamily="34" charset="0"/>
              </a:rPr>
              <a:t>Equipment and patch panels mounted on the wiring closet </a:t>
            </a:r>
          </a:p>
        </p:txBody>
      </p:sp>
      <p:sp>
        <p:nvSpPr>
          <p:cNvPr id="150" name="Rectangle 38"/>
          <p:cNvSpPr>
            <a:spLocks noChangeArrowheads="1"/>
          </p:cNvSpPr>
          <p:nvPr/>
        </p:nvSpPr>
        <p:spPr bwMode="auto">
          <a:xfrm>
            <a:off x="6172200" y="2362200"/>
            <a:ext cx="12319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850" tIns="34925" rIns="69850" bIns="34925">
            <a:spAutoFit/>
          </a:bodyPr>
          <a:lstStyle/>
          <a:p>
            <a:pPr defTabSz="514350">
              <a:lnSpc>
                <a:spcPct val="90000"/>
              </a:lnSpc>
            </a:pPr>
            <a:r>
              <a:rPr lang="en-GB" sz="1400" b="1">
                <a:latin typeface="Arial" pitchFamily="34" charset="0"/>
              </a:rPr>
              <a:t>Switches</a:t>
            </a:r>
          </a:p>
          <a:p>
            <a:pPr defTabSz="514350">
              <a:lnSpc>
                <a:spcPct val="90000"/>
              </a:lnSpc>
            </a:pPr>
            <a:r>
              <a:rPr lang="en-GB" sz="1400" b="1">
                <a:latin typeface="Arial" pitchFamily="34" charset="0"/>
              </a:rPr>
              <a:t>on the rack   </a:t>
            </a:r>
          </a:p>
        </p:txBody>
      </p:sp>
      <p:grpSp>
        <p:nvGrpSpPr>
          <p:cNvPr id="151" name="Group 39"/>
          <p:cNvGrpSpPr>
            <a:grpSpLocks/>
          </p:cNvGrpSpPr>
          <p:nvPr/>
        </p:nvGrpSpPr>
        <p:grpSpPr bwMode="auto">
          <a:xfrm>
            <a:off x="4191000" y="2895600"/>
            <a:ext cx="1833563" cy="273050"/>
            <a:chOff x="2496" y="1920"/>
            <a:chExt cx="1155" cy="172"/>
          </a:xfrm>
        </p:grpSpPr>
        <p:sp>
          <p:nvSpPr>
            <p:cNvPr id="152" name="Rectangle 40"/>
            <p:cNvSpPr>
              <a:spLocks noChangeArrowheads="1"/>
            </p:cNvSpPr>
            <p:nvPr/>
          </p:nvSpPr>
          <p:spPr bwMode="auto">
            <a:xfrm>
              <a:off x="2496" y="1920"/>
              <a:ext cx="1155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41"/>
            <p:cNvSpPr>
              <a:spLocks noChangeArrowheads="1"/>
            </p:cNvSpPr>
            <p:nvPr/>
          </p:nvSpPr>
          <p:spPr bwMode="auto">
            <a:xfrm>
              <a:off x="2514" y="1930"/>
              <a:ext cx="1110" cy="14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42"/>
            <p:cNvSpPr>
              <a:spLocks noChangeArrowheads="1"/>
            </p:cNvSpPr>
            <p:nvPr/>
          </p:nvSpPr>
          <p:spPr bwMode="auto">
            <a:xfrm>
              <a:off x="2686" y="1985"/>
              <a:ext cx="41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43"/>
            <p:cNvSpPr>
              <a:spLocks noChangeArrowheads="1"/>
            </p:cNvSpPr>
            <p:nvPr/>
          </p:nvSpPr>
          <p:spPr bwMode="auto">
            <a:xfrm>
              <a:off x="2860" y="1985"/>
              <a:ext cx="38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44"/>
            <p:cNvSpPr>
              <a:spLocks noChangeArrowheads="1"/>
            </p:cNvSpPr>
            <p:nvPr/>
          </p:nvSpPr>
          <p:spPr bwMode="auto">
            <a:xfrm>
              <a:off x="3015" y="1985"/>
              <a:ext cx="41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45"/>
            <p:cNvSpPr>
              <a:spLocks noChangeArrowheads="1"/>
            </p:cNvSpPr>
            <p:nvPr/>
          </p:nvSpPr>
          <p:spPr bwMode="auto">
            <a:xfrm>
              <a:off x="3159" y="1985"/>
              <a:ext cx="40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46"/>
            <p:cNvSpPr>
              <a:spLocks noChangeArrowheads="1"/>
            </p:cNvSpPr>
            <p:nvPr/>
          </p:nvSpPr>
          <p:spPr bwMode="auto">
            <a:xfrm>
              <a:off x="3332" y="1985"/>
              <a:ext cx="39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47"/>
            <p:cNvSpPr>
              <a:spLocks noChangeArrowheads="1"/>
            </p:cNvSpPr>
            <p:nvPr/>
          </p:nvSpPr>
          <p:spPr bwMode="auto">
            <a:xfrm>
              <a:off x="3474" y="1985"/>
              <a:ext cx="40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" name="Group 48"/>
          <p:cNvGrpSpPr>
            <a:grpSpLocks/>
          </p:cNvGrpSpPr>
          <p:nvPr/>
        </p:nvGrpSpPr>
        <p:grpSpPr bwMode="auto">
          <a:xfrm>
            <a:off x="3581400" y="3962400"/>
            <a:ext cx="1485900" cy="279400"/>
            <a:chOff x="2112" y="2592"/>
            <a:chExt cx="936" cy="176"/>
          </a:xfrm>
        </p:grpSpPr>
        <p:grpSp>
          <p:nvGrpSpPr>
            <p:cNvPr id="161" name="Group 49"/>
            <p:cNvGrpSpPr>
              <a:grpSpLocks/>
            </p:cNvGrpSpPr>
            <p:nvPr/>
          </p:nvGrpSpPr>
          <p:grpSpPr bwMode="auto">
            <a:xfrm>
              <a:off x="2270" y="2592"/>
              <a:ext cx="143" cy="176"/>
              <a:chOff x="2270" y="2592"/>
              <a:chExt cx="143" cy="176"/>
            </a:xfrm>
          </p:grpSpPr>
          <p:sp>
            <p:nvSpPr>
              <p:cNvPr id="177" name="Rectangle 50"/>
              <p:cNvSpPr>
                <a:spLocks noChangeArrowheads="1"/>
              </p:cNvSpPr>
              <p:nvPr/>
            </p:nvSpPr>
            <p:spPr bwMode="auto">
              <a:xfrm>
                <a:off x="2270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Rectangle 51"/>
              <p:cNvSpPr>
                <a:spLocks noChangeArrowheads="1"/>
              </p:cNvSpPr>
              <p:nvPr/>
            </p:nvSpPr>
            <p:spPr bwMode="auto">
              <a:xfrm>
                <a:off x="2310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52"/>
            <p:cNvGrpSpPr>
              <a:grpSpLocks/>
            </p:cNvGrpSpPr>
            <p:nvPr/>
          </p:nvGrpSpPr>
          <p:grpSpPr bwMode="auto">
            <a:xfrm>
              <a:off x="2112" y="2592"/>
              <a:ext cx="142" cy="176"/>
              <a:chOff x="2112" y="2592"/>
              <a:chExt cx="142" cy="176"/>
            </a:xfrm>
          </p:grpSpPr>
          <p:sp>
            <p:nvSpPr>
              <p:cNvPr id="175" name="Rectangle 53"/>
              <p:cNvSpPr>
                <a:spLocks noChangeArrowheads="1"/>
              </p:cNvSpPr>
              <p:nvPr/>
            </p:nvSpPr>
            <p:spPr bwMode="auto">
              <a:xfrm>
                <a:off x="2112" y="2592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54"/>
              <p:cNvSpPr>
                <a:spLocks noChangeArrowheads="1"/>
              </p:cNvSpPr>
              <p:nvPr/>
            </p:nvSpPr>
            <p:spPr bwMode="auto">
              <a:xfrm>
                <a:off x="2151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" name="Group 55"/>
            <p:cNvGrpSpPr>
              <a:grpSpLocks/>
            </p:cNvGrpSpPr>
            <p:nvPr/>
          </p:nvGrpSpPr>
          <p:grpSpPr bwMode="auto">
            <a:xfrm>
              <a:off x="2429" y="2592"/>
              <a:ext cx="143" cy="176"/>
              <a:chOff x="2429" y="2592"/>
              <a:chExt cx="143" cy="176"/>
            </a:xfrm>
          </p:grpSpPr>
          <p:sp>
            <p:nvSpPr>
              <p:cNvPr id="173" name="Rectangle 56"/>
              <p:cNvSpPr>
                <a:spLocks noChangeArrowheads="1"/>
              </p:cNvSpPr>
              <p:nvPr/>
            </p:nvSpPr>
            <p:spPr bwMode="auto">
              <a:xfrm>
                <a:off x="2429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Rectangle 57"/>
              <p:cNvSpPr>
                <a:spLocks noChangeArrowheads="1"/>
              </p:cNvSpPr>
              <p:nvPr/>
            </p:nvSpPr>
            <p:spPr bwMode="auto">
              <a:xfrm>
                <a:off x="2468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58"/>
            <p:cNvGrpSpPr>
              <a:grpSpLocks/>
            </p:cNvGrpSpPr>
            <p:nvPr/>
          </p:nvGrpSpPr>
          <p:grpSpPr bwMode="auto">
            <a:xfrm>
              <a:off x="2588" y="2592"/>
              <a:ext cx="142" cy="176"/>
              <a:chOff x="2588" y="2592"/>
              <a:chExt cx="142" cy="176"/>
            </a:xfrm>
          </p:grpSpPr>
          <p:sp>
            <p:nvSpPr>
              <p:cNvPr id="171" name="Rectangle 59"/>
              <p:cNvSpPr>
                <a:spLocks noChangeArrowheads="1"/>
              </p:cNvSpPr>
              <p:nvPr/>
            </p:nvSpPr>
            <p:spPr bwMode="auto">
              <a:xfrm>
                <a:off x="2588" y="2592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60"/>
              <p:cNvSpPr>
                <a:spLocks noChangeArrowheads="1"/>
              </p:cNvSpPr>
              <p:nvPr/>
            </p:nvSpPr>
            <p:spPr bwMode="auto">
              <a:xfrm>
                <a:off x="2627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5" name="Group 61"/>
            <p:cNvGrpSpPr>
              <a:grpSpLocks/>
            </p:cNvGrpSpPr>
            <p:nvPr/>
          </p:nvGrpSpPr>
          <p:grpSpPr bwMode="auto">
            <a:xfrm>
              <a:off x="2746" y="2592"/>
              <a:ext cx="143" cy="176"/>
              <a:chOff x="2746" y="2592"/>
              <a:chExt cx="143" cy="176"/>
            </a:xfrm>
          </p:grpSpPr>
          <p:sp>
            <p:nvSpPr>
              <p:cNvPr id="169" name="Rectangle 62"/>
              <p:cNvSpPr>
                <a:spLocks noChangeArrowheads="1"/>
              </p:cNvSpPr>
              <p:nvPr/>
            </p:nvSpPr>
            <p:spPr bwMode="auto">
              <a:xfrm>
                <a:off x="2746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63"/>
              <p:cNvSpPr>
                <a:spLocks noChangeArrowheads="1"/>
              </p:cNvSpPr>
              <p:nvPr/>
            </p:nvSpPr>
            <p:spPr bwMode="auto">
              <a:xfrm>
                <a:off x="2786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6" name="Group 64"/>
            <p:cNvGrpSpPr>
              <a:grpSpLocks/>
            </p:cNvGrpSpPr>
            <p:nvPr/>
          </p:nvGrpSpPr>
          <p:grpSpPr bwMode="auto">
            <a:xfrm>
              <a:off x="2905" y="2592"/>
              <a:ext cx="143" cy="176"/>
              <a:chOff x="2905" y="2592"/>
              <a:chExt cx="143" cy="176"/>
            </a:xfrm>
          </p:grpSpPr>
          <p:sp>
            <p:nvSpPr>
              <p:cNvPr id="167" name="Rectangle 65"/>
              <p:cNvSpPr>
                <a:spLocks noChangeArrowheads="1"/>
              </p:cNvSpPr>
              <p:nvPr/>
            </p:nvSpPr>
            <p:spPr bwMode="auto">
              <a:xfrm>
                <a:off x="2905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Rectangle 66"/>
              <p:cNvSpPr>
                <a:spLocks noChangeArrowheads="1"/>
              </p:cNvSpPr>
              <p:nvPr/>
            </p:nvSpPr>
            <p:spPr bwMode="auto">
              <a:xfrm>
                <a:off x="2944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9" name="Group 67"/>
          <p:cNvGrpSpPr>
            <a:grpSpLocks/>
          </p:cNvGrpSpPr>
          <p:nvPr/>
        </p:nvGrpSpPr>
        <p:grpSpPr bwMode="auto">
          <a:xfrm>
            <a:off x="3581400" y="4267200"/>
            <a:ext cx="1485900" cy="279400"/>
            <a:chOff x="2112" y="2784"/>
            <a:chExt cx="936" cy="176"/>
          </a:xfrm>
        </p:grpSpPr>
        <p:grpSp>
          <p:nvGrpSpPr>
            <p:cNvPr id="180" name="Group 68"/>
            <p:cNvGrpSpPr>
              <a:grpSpLocks/>
            </p:cNvGrpSpPr>
            <p:nvPr/>
          </p:nvGrpSpPr>
          <p:grpSpPr bwMode="auto">
            <a:xfrm>
              <a:off x="2270" y="2784"/>
              <a:ext cx="143" cy="176"/>
              <a:chOff x="2270" y="2784"/>
              <a:chExt cx="143" cy="176"/>
            </a:xfrm>
          </p:grpSpPr>
          <p:sp>
            <p:nvSpPr>
              <p:cNvPr id="196" name="Rectangle 69"/>
              <p:cNvSpPr>
                <a:spLocks noChangeArrowheads="1"/>
              </p:cNvSpPr>
              <p:nvPr/>
            </p:nvSpPr>
            <p:spPr bwMode="auto">
              <a:xfrm>
                <a:off x="2270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Rectangle 70"/>
              <p:cNvSpPr>
                <a:spLocks noChangeArrowheads="1"/>
              </p:cNvSpPr>
              <p:nvPr/>
            </p:nvSpPr>
            <p:spPr bwMode="auto">
              <a:xfrm>
                <a:off x="2310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71"/>
            <p:cNvGrpSpPr>
              <a:grpSpLocks/>
            </p:cNvGrpSpPr>
            <p:nvPr/>
          </p:nvGrpSpPr>
          <p:grpSpPr bwMode="auto">
            <a:xfrm>
              <a:off x="2112" y="2784"/>
              <a:ext cx="142" cy="176"/>
              <a:chOff x="2112" y="2784"/>
              <a:chExt cx="142" cy="176"/>
            </a:xfrm>
          </p:grpSpPr>
          <p:sp>
            <p:nvSpPr>
              <p:cNvPr id="194" name="Rectangle 72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Rectangle 73"/>
              <p:cNvSpPr>
                <a:spLocks noChangeArrowheads="1"/>
              </p:cNvSpPr>
              <p:nvPr/>
            </p:nvSpPr>
            <p:spPr bwMode="auto">
              <a:xfrm>
                <a:off x="2151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2" name="Group 74"/>
            <p:cNvGrpSpPr>
              <a:grpSpLocks/>
            </p:cNvGrpSpPr>
            <p:nvPr/>
          </p:nvGrpSpPr>
          <p:grpSpPr bwMode="auto">
            <a:xfrm>
              <a:off x="2429" y="2784"/>
              <a:ext cx="143" cy="176"/>
              <a:chOff x="2429" y="2784"/>
              <a:chExt cx="143" cy="176"/>
            </a:xfrm>
          </p:grpSpPr>
          <p:sp>
            <p:nvSpPr>
              <p:cNvPr id="192" name="Rectangle 75"/>
              <p:cNvSpPr>
                <a:spLocks noChangeArrowheads="1"/>
              </p:cNvSpPr>
              <p:nvPr/>
            </p:nvSpPr>
            <p:spPr bwMode="auto">
              <a:xfrm>
                <a:off x="2429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Rectangle 76"/>
              <p:cNvSpPr>
                <a:spLocks noChangeArrowheads="1"/>
              </p:cNvSpPr>
              <p:nvPr/>
            </p:nvSpPr>
            <p:spPr bwMode="auto">
              <a:xfrm>
                <a:off x="2468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3" name="Group 77"/>
            <p:cNvGrpSpPr>
              <a:grpSpLocks/>
            </p:cNvGrpSpPr>
            <p:nvPr/>
          </p:nvGrpSpPr>
          <p:grpSpPr bwMode="auto">
            <a:xfrm>
              <a:off x="2588" y="2784"/>
              <a:ext cx="142" cy="176"/>
              <a:chOff x="2588" y="2784"/>
              <a:chExt cx="142" cy="176"/>
            </a:xfrm>
          </p:grpSpPr>
          <p:sp>
            <p:nvSpPr>
              <p:cNvPr id="190" name="Rectangle 78"/>
              <p:cNvSpPr>
                <a:spLocks noChangeArrowheads="1"/>
              </p:cNvSpPr>
              <p:nvPr/>
            </p:nvSpPr>
            <p:spPr bwMode="auto">
              <a:xfrm>
                <a:off x="2588" y="2784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79"/>
              <p:cNvSpPr>
                <a:spLocks noChangeArrowheads="1"/>
              </p:cNvSpPr>
              <p:nvPr/>
            </p:nvSpPr>
            <p:spPr bwMode="auto">
              <a:xfrm>
                <a:off x="2627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" name="Group 80"/>
            <p:cNvGrpSpPr>
              <a:grpSpLocks/>
            </p:cNvGrpSpPr>
            <p:nvPr/>
          </p:nvGrpSpPr>
          <p:grpSpPr bwMode="auto">
            <a:xfrm>
              <a:off x="2746" y="2784"/>
              <a:ext cx="143" cy="176"/>
              <a:chOff x="2746" y="2784"/>
              <a:chExt cx="143" cy="176"/>
            </a:xfrm>
          </p:grpSpPr>
          <p:sp>
            <p:nvSpPr>
              <p:cNvPr id="188" name="Rectangle 81"/>
              <p:cNvSpPr>
                <a:spLocks noChangeArrowheads="1"/>
              </p:cNvSpPr>
              <p:nvPr/>
            </p:nvSpPr>
            <p:spPr bwMode="auto">
              <a:xfrm>
                <a:off x="2746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Rectangle 82"/>
              <p:cNvSpPr>
                <a:spLocks noChangeArrowheads="1"/>
              </p:cNvSpPr>
              <p:nvPr/>
            </p:nvSpPr>
            <p:spPr bwMode="auto">
              <a:xfrm>
                <a:off x="2786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" name="Group 83"/>
            <p:cNvGrpSpPr>
              <a:grpSpLocks/>
            </p:cNvGrpSpPr>
            <p:nvPr/>
          </p:nvGrpSpPr>
          <p:grpSpPr bwMode="auto">
            <a:xfrm>
              <a:off x="2905" y="2784"/>
              <a:ext cx="143" cy="176"/>
              <a:chOff x="2905" y="2784"/>
              <a:chExt cx="143" cy="176"/>
            </a:xfrm>
          </p:grpSpPr>
          <p:sp>
            <p:nvSpPr>
              <p:cNvPr id="186" name="Rectangle 84"/>
              <p:cNvSpPr>
                <a:spLocks noChangeArrowheads="1"/>
              </p:cNvSpPr>
              <p:nvPr/>
            </p:nvSpPr>
            <p:spPr bwMode="auto">
              <a:xfrm>
                <a:off x="2905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Rectangle 85"/>
              <p:cNvSpPr>
                <a:spLocks noChangeArrowheads="1"/>
              </p:cNvSpPr>
              <p:nvPr/>
            </p:nvSpPr>
            <p:spPr bwMode="auto">
              <a:xfrm>
                <a:off x="2944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8" name="Line 86"/>
          <p:cNvSpPr>
            <a:spLocks noChangeShapeType="1"/>
          </p:cNvSpPr>
          <p:nvPr/>
        </p:nvSpPr>
        <p:spPr bwMode="auto">
          <a:xfrm>
            <a:off x="3581400" y="45720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" name="Line 87"/>
          <p:cNvSpPr>
            <a:spLocks noChangeShapeType="1"/>
          </p:cNvSpPr>
          <p:nvPr/>
        </p:nvSpPr>
        <p:spPr bwMode="auto">
          <a:xfrm>
            <a:off x="3810000" y="49530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88"/>
          <p:cNvSpPr>
            <a:spLocks noChangeShapeType="1"/>
          </p:cNvSpPr>
          <p:nvPr/>
        </p:nvSpPr>
        <p:spPr bwMode="auto">
          <a:xfrm>
            <a:off x="37338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Rectangle 90"/>
          <p:cNvSpPr>
            <a:spLocks noChangeArrowheads="1"/>
          </p:cNvSpPr>
          <p:nvPr/>
        </p:nvSpPr>
        <p:spPr bwMode="auto">
          <a:xfrm>
            <a:off x="1998663" y="4025900"/>
            <a:ext cx="1665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sz="2000" b="1" dirty="0">
                <a:latin typeface="Times New Roman" pitchFamily="18" charset="0"/>
              </a:rPr>
              <a:t>Horizontal   </a:t>
            </a:r>
          </a:p>
          <a:p>
            <a:pPr algn="ctr"/>
            <a:r>
              <a:rPr lang="en-GB" sz="2000" b="1" dirty="0">
                <a:latin typeface="Times New Roman" pitchFamily="18" charset="0"/>
              </a:rPr>
              <a:t>Patch Panel   </a:t>
            </a:r>
          </a:p>
        </p:txBody>
      </p:sp>
      <p:grpSp>
        <p:nvGrpSpPr>
          <p:cNvPr id="202" name="Group 91"/>
          <p:cNvGrpSpPr>
            <a:grpSpLocks/>
          </p:cNvGrpSpPr>
          <p:nvPr/>
        </p:nvGrpSpPr>
        <p:grpSpPr bwMode="auto">
          <a:xfrm>
            <a:off x="5092700" y="3962400"/>
            <a:ext cx="1485900" cy="279400"/>
            <a:chOff x="3064" y="2592"/>
            <a:chExt cx="936" cy="176"/>
          </a:xfrm>
        </p:grpSpPr>
        <p:grpSp>
          <p:nvGrpSpPr>
            <p:cNvPr id="203" name="Group 92"/>
            <p:cNvGrpSpPr>
              <a:grpSpLocks/>
            </p:cNvGrpSpPr>
            <p:nvPr/>
          </p:nvGrpSpPr>
          <p:grpSpPr bwMode="auto">
            <a:xfrm>
              <a:off x="3222" y="2592"/>
              <a:ext cx="143" cy="176"/>
              <a:chOff x="3222" y="2592"/>
              <a:chExt cx="143" cy="176"/>
            </a:xfrm>
          </p:grpSpPr>
          <p:sp>
            <p:nvSpPr>
              <p:cNvPr id="219" name="Rectangle 93"/>
              <p:cNvSpPr>
                <a:spLocks noChangeArrowheads="1"/>
              </p:cNvSpPr>
              <p:nvPr/>
            </p:nvSpPr>
            <p:spPr bwMode="auto">
              <a:xfrm>
                <a:off x="3222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Rectangle 94"/>
              <p:cNvSpPr>
                <a:spLocks noChangeArrowheads="1"/>
              </p:cNvSpPr>
              <p:nvPr/>
            </p:nvSpPr>
            <p:spPr bwMode="auto">
              <a:xfrm>
                <a:off x="3262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" name="Group 95"/>
            <p:cNvGrpSpPr>
              <a:grpSpLocks/>
            </p:cNvGrpSpPr>
            <p:nvPr/>
          </p:nvGrpSpPr>
          <p:grpSpPr bwMode="auto">
            <a:xfrm>
              <a:off x="3064" y="2592"/>
              <a:ext cx="142" cy="176"/>
              <a:chOff x="3064" y="2592"/>
              <a:chExt cx="142" cy="176"/>
            </a:xfrm>
          </p:grpSpPr>
          <p:sp>
            <p:nvSpPr>
              <p:cNvPr id="217" name="Rectangle 96"/>
              <p:cNvSpPr>
                <a:spLocks noChangeArrowheads="1"/>
              </p:cNvSpPr>
              <p:nvPr/>
            </p:nvSpPr>
            <p:spPr bwMode="auto">
              <a:xfrm>
                <a:off x="3064" y="2592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Rectangle 97"/>
              <p:cNvSpPr>
                <a:spLocks noChangeArrowheads="1"/>
              </p:cNvSpPr>
              <p:nvPr/>
            </p:nvSpPr>
            <p:spPr bwMode="auto">
              <a:xfrm>
                <a:off x="3103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" name="Group 98"/>
            <p:cNvGrpSpPr>
              <a:grpSpLocks/>
            </p:cNvGrpSpPr>
            <p:nvPr/>
          </p:nvGrpSpPr>
          <p:grpSpPr bwMode="auto">
            <a:xfrm>
              <a:off x="3381" y="2592"/>
              <a:ext cx="143" cy="176"/>
              <a:chOff x="3381" y="2592"/>
              <a:chExt cx="143" cy="176"/>
            </a:xfrm>
          </p:grpSpPr>
          <p:sp>
            <p:nvSpPr>
              <p:cNvPr id="215" name="Rectangle 99"/>
              <p:cNvSpPr>
                <a:spLocks noChangeArrowheads="1"/>
              </p:cNvSpPr>
              <p:nvPr/>
            </p:nvSpPr>
            <p:spPr bwMode="auto">
              <a:xfrm>
                <a:off x="3381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Rectangle 100"/>
              <p:cNvSpPr>
                <a:spLocks noChangeArrowheads="1"/>
              </p:cNvSpPr>
              <p:nvPr/>
            </p:nvSpPr>
            <p:spPr bwMode="auto">
              <a:xfrm>
                <a:off x="3420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6" name="Group 101"/>
            <p:cNvGrpSpPr>
              <a:grpSpLocks/>
            </p:cNvGrpSpPr>
            <p:nvPr/>
          </p:nvGrpSpPr>
          <p:grpSpPr bwMode="auto">
            <a:xfrm>
              <a:off x="3540" y="2592"/>
              <a:ext cx="142" cy="176"/>
              <a:chOff x="3540" y="2592"/>
              <a:chExt cx="142" cy="176"/>
            </a:xfrm>
          </p:grpSpPr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3540" y="2592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Rectangle 103"/>
              <p:cNvSpPr>
                <a:spLocks noChangeArrowheads="1"/>
              </p:cNvSpPr>
              <p:nvPr/>
            </p:nvSpPr>
            <p:spPr bwMode="auto">
              <a:xfrm>
                <a:off x="3579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7" name="Group 104"/>
            <p:cNvGrpSpPr>
              <a:grpSpLocks/>
            </p:cNvGrpSpPr>
            <p:nvPr/>
          </p:nvGrpSpPr>
          <p:grpSpPr bwMode="auto">
            <a:xfrm>
              <a:off x="3698" y="2592"/>
              <a:ext cx="143" cy="176"/>
              <a:chOff x="3698" y="2592"/>
              <a:chExt cx="143" cy="176"/>
            </a:xfrm>
          </p:grpSpPr>
          <p:sp>
            <p:nvSpPr>
              <p:cNvPr id="211" name="Rectangle 105"/>
              <p:cNvSpPr>
                <a:spLocks noChangeArrowheads="1"/>
              </p:cNvSpPr>
              <p:nvPr/>
            </p:nvSpPr>
            <p:spPr bwMode="auto">
              <a:xfrm>
                <a:off x="3698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Rectangle 106"/>
              <p:cNvSpPr>
                <a:spLocks noChangeArrowheads="1"/>
              </p:cNvSpPr>
              <p:nvPr/>
            </p:nvSpPr>
            <p:spPr bwMode="auto">
              <a:xfrm>
                <a:off x="3738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" name="Group 107"/>
            <p:cNvGrpSpPr>
              <a:grpSpLocks/>
            </p:cNvGrpSpPr>
            <p:nvPr/>
          </p:nvGrpSpPr>
          <p:grpSpPr bwMode="auto">
            <a:xfrm>
              <a:off x="3857" y="2592"/>
              <a:ext cx="143" cy="176"/>
              <a:chOff x="3857" y="2592"/>
              <a:chExt cx="143" cy="176"/>
            </a:xfrm>
          </p:grpSpPr>
          <p:sp>
            <p:nvSpPr>
              <p:cNvPr id="209" name="Rectangle 108"/>
              <p:cNvSpPr>
                <a:spLocks noChangeArrowheads="1"/>
              </p:cNvSpPr>
              <p:nvPr/>
            </p:nvSpPr>
            <p:spPr bwMode="auto">
              <a:xfrm>
                <a:off x="3857" y="2592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Rectangle 109"/>
              <p:cNvSpPr>
                <a:spLocks noChangeArrowheads="1"/>
              </p:cNvSpPr>
              <p:nvPr/>
            </p:nvSpPr>
            <p:spPr bwMode="auto">
              <a:xfrm>
                <a:off x="3896" y="2669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1" name="Group 110"/>
          <p:cNvGrpSpPr>
            <a:grpSpLocks/>
          </p:cNvGrpSpPr>
          <p:nvPr/>
        </p:nvGrpSpPr>
        <p:grpSpPr bwMode="auto">
          <a:xfrm>
            <a:off x="5092700" y="4267200"/>
            <a:ext cx="1485900" cy="279400"/>
            <a:chOff x="3064" y="2784"/>
            <a:chExt cx="936" cy="176"/>
          </a:xfrm>
        </p:grpSpPr>
        <p:grpSp>
          <p:nvGrpSpPr>
            <p:cNvPr id="222" name="Group 111"/>
            <p:cNvGrpSpPr>
              <a:grpSpLocks/>
            </p:cNvGrpSpPr>
            <p:nvPr/>
          </p:nvGrpSpPr>
          <p:grpSpPr bwMode="auto">
            <a:xfrm>
              <a:off x="3222" y="2784"/>
              <a:ext cx="143" cy="176"/>
              <a:chOff x="3222" y="2784"/>
              <a:chExt cx="143" cy="176"/>
            </a:xfrm>
          </p:grpSpPr>
          <p:sp>
            <p:nvSpPr>
              <p:cNvPr id="238" name="Rectangle 112"/>
              <p:cNvSpPr>
                <a:spLocks noChangeArrowheads="1"/>
              </p:cNvSpPr>
              <p:nvPr/>
            </p:nvSpPr>
            <p:spPr bwMode="auto">
              <a:xfrm>
                <a:off x="3222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Rectangle 113"/>
              <p:cNvSpPr>
                <a:spLocks noChangeArrowheads="1"/>
              </p:cNvSpPr>
              <p:nvPr/>
            </p:nvSpPr>
            <p:spPr bwMode="auto">
              <a:xfrm>
                <a:off x="3262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3" name="Group 114"/>
            <p:cNvGrpSpPr>
              <a:grpSpLocks/>
            </p:cNvGrpSpPr>
            <p:nvPr/>
          </p:nvGrpSpPr>
          <p:grpSpPr bwMode="auto">
            <a:xfrm>
              <a:off x="3064" y="2784"/>
              <a:ext cx="142" cy="176"/>
              <a:chOff x="3064" y="2784"/>
              <a:chExt cx="142" cy="176"/>
            </a:xfrm>
          </p:grpSpPr>
          <p:sp>
            <p:nvSpPr>
              <p:cNvPr id="236" name="Rectangle 115"/>
              <p:cNvSpPr>
                <a:spLocks noChangeArrowheads="1"/>
              </p:cNvSpPr>
              <p:nvPr/>
            </p:nvSpPr>
            <p:spPr bwMode="auto">
              <a:xfrm>
                <a:off x="3064" y="2784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Rectangle 116"/>
              <p:cNvSpPr>
                <a:spLocks noChangeArrowheads="1"/>
              </p:cNvSpPr>
              <p:nvPr/>
            </p:nvSpPr>
            <p:spPr bwMode="auto">
              <a:xfrm>
                <a:off x="3103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" name="Group 117"/>
            <p:cNvGrpSpPr>
              <a:grpSpLocks/>
            </p:cNvGrpSpPr>
            <p:nvPr/>
          </p:nvGrpSpPr>
          <p:grpSpPr bwMode="auto">
            <a:xfrm>
              <a:off x="3381" y="2784"/>
              <a:ext cx="143" cy="176"/>
              <a:chOff x="3381" y="2784"/>
              <a:chExt cx="143" cy="176"/>
            </a:xfrm>
          </p:grpSpPr>
          <p:sp>
            <p:nvSpPr>
              <p:cNvPr id="234" name="Rectangle 118"/>
              <p:cNvSpPr>
                <a:spLocks noChangeArrowheads="1"/>
              </p:cNvSpPr>
              <p:nvPr/>
            </p:nvSpPr>
            <p:spPr bwMode="auto">
              <a:xfrm>
                <a:off x="3381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Rectangle 119"/>
              <p:cNvSpPr>
                <a:spLocks noChangeArrowheads="1"/>
              </p:cNvSpPr>
              <p:nvPr/>
            </p:nvSpPr>
            <p:spPr bwMode="auto">
              <a:xfrm>
                <a:off x="3420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" name="Group 120"/>
            <p:cNvGrpSpPr>
              <a:grpSpLocks/>
            </p:cNvGrpSpPr>
            <p:nvPr/>
          </p:nvGrpSpPr>
          <p:grpSpPr bwMode="auto">
            <a:xfrm>
              <a:off x="3540" y="2784"/>
              <a:ext cx="142" cy="176"/>
              <a:chOff x="3540" y="2784"/>
              <a:chExt cx="142" cy="176"/>
            </a:xfrm>
          </p:grpSpPr>
          <p:sp>
            <p:nvSpPr>
              <p:cNvPr id="232" name="Rectangle 121"/>
              <p:cNvSpPr>
                <a:spLocks noChangeArrowheads="1"/>
              </p:cNvSpPr>
              <p:nvPr/>
            </p:nvSpPr>
            <p:spPr bwMode="auto">
              <a:xfrm>
                <a:off x="3540" y="2784"/>
                <a:ext cx="14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Rectangle 122"/>
              <p:cNvSpPr>
                <a:spLocks noChangeArrowheads="1"/>
              </p:cNvSpPr>
              <p:nvPr/>
            </p:nvSpPr>
            <p:spPr bwMode="auto">
              <a:xfrm>
                <a:off x="3579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6" name="Group 123"/>
            <p:cNvGrpSpPr>
              <a:grpSpLocks/>
            </p:cNvGrpSpPr>
            <p:nvPr/>
          </p:nvGrpSpPr>
          <p:grpSpPr bwMode="auto">
            <a:xfrm>
              <a:off x="3698" y="2784"/>
              <a:ext cx="143" cy="176"/>
              <a:chOff x="3698" y="2784"/>
              <a:chExt cx="143" cy="176"/>
            </a:xfrm>
          </p:grpSpPr>
          <p:sp>
            <p:nvSpPr>
              <p:cNvPr id="230" name="Rectangle 124"/>
              <p:cNvSpPr>
                <a:spLocks noChangeArrowheads="1"/>
              </p:cNvSpPr>
              <p:nvPr/>
            </p:nvSpPr>
            <p:spPr bwMode="auto">
              <a:xfrm>
                <a:off x="3698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Rectangle 125"/>
              <p:cNvSpPr>
                <a:spLocks noChangeArrowheads="1"/>
              </p:cNvSpPr>
              <p:nvPr/>
            </p:nvSpPr>
            <p:spPr bwMode="auto">
              <a:xfrm>
                <a:off x="3738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" name="Group 126"/>
            <p:cNvGrpSpPr>
              <a:grpSpLocks/>
            </p:cNvGrpSpPr>
            <p:nvPr/>
          </p:nvGrpSpPr>
          <p:grpSpPr bwMode="auto">
            <a:xfrm>
              <a:off x="3857" y="2784"/>
              <a:ext cx="143" cy="176"/>
              <a:chOff x="3857" y="2784"/>
              <a:chExt cx="143" cy="176"/>
            </a:xfrm>
          </p:grpSpPr>
          <p:sp>
            <p:nvSpPr>
              <p:cNvPr id="228" name="Rectangle 127"/>
              <p:cNvSpPr>
                <a:spLocks noChangeArrowheads="1"/>
              </p:cNvSpPr>
              <p:nvPr/>
            </p:nvSpPr>
            <p:spPr bwMode="auto">
              <a:xfrm>
                <a:off x="3857" y="2784"/>
                <a:ext cx="143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Rectangle 128"/>
              <p:cNvSpPr>
                <a:spLocks noChangeArrowheads="1"/>
              </p:cNvSpPr>
              <p:nvPr/>
            </p:nvSpPr>
            <p:spPr bwMode="auto">
              <a:xfrm>
                <a:off x="3896" y="2861"/>
                <a:ext cx="64" cy="6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0" name="Line 129"/>
          <p:cNvSpPr>
            <a:spLocks noChangeShapeType="1"/>
          </p:cNvSpPr>
          <p:nvPr/>
        </p:nvSpPr>
        <p:spPr bwMode="auto">
          <a:xfrm flipH="1">
            <a:off x="4419600" y="3048000"/>
            <a:ext cx="838200" cy="1062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1" name="Line 130"/>
          <p:cNvSpPr>
            <a:spLocks noChangeShapeType="1"/>
          </p:cNvSpPr>
          <p:nvPr/>
        </p:nvSpPr>
        <p:spPr bwMode="auto">
          <a:xfrm flipH="1">
            <a:off x="4191000" y="3048000"/>
            <a:ext cx="83185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2" name="Rectangle 131"/>
          <p:cNvSpPr>
            <a:spLocks noChangeArrowheads="1"/>
          </p:cNvSpPr>
          <p:nvPr/>
        </p:nvSpPr>
        <p:spPr bwMode="auto">
          <a:xfrm>
            <a:off x="4267200" y="5181600"/>
            <a:ext cx="241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en-GB" sz="1400" b="1">
                <a:latin typeface="Arial" pitchFamily="34" charset="0"/>
              </a:rPr>
              <a:t>Horizontal Cabling (UTP)   </a:t>
            </a:r>
          </a:p>
        </p:txBody>
      </p:sp>
      <p:grpSp>
        <p:nvGrpSpPr>
          <p:cNvPr id="243" name="Group 132"/>
          <p:cNvGrpSpPr>
            <a:grpSpLocks/>
          </p:cNvGrpSpPr>
          <p:nvPr/>
        </p:nvGrpSpPr>
        <p:grpSpPr bwMode="auto">
          <a:xfrm>
            <a:off x="7696200" y="5562600"/>
            <a:ext cx="762000" cy="457200"/>
            <a:chOff x="4704" y="3600"/>
            <a:chExt cx="480" cy="288"/>
          </a:xfrm>
        </p:grpSpPr>
        <p:sp>
          <p:nvSpPr>
            <p:cNvPr id="244" name="Rectangle 133"/>
            <p:cNvSpPr>
              <a:spLocks noChangeArrowheads="1"/>
            </p:cNvSpPr>
            <p:nvPr/>
          </p:nvSpPr>
          <p:spPr bwMode="auto">
            <a:xfrm>
              <a:off x="4704" y="3600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134"/>
            <p:cNvSpPr>
              <a:spLocks noChangeArrowheads="1"/>
            </p:cNvSpPr>
            <p:nvPr/>
          </p:nvSpPr>
          <p:spPr bwMode="auto">
            <a:xfrm>
              <a:off x="4778" y="3686"/>
              <a:ext cx="111" cy="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Rectangle 135"/>
            <p:cNvSpPr>
              <a:spLocks noChangeArrowheads="1"/>
            </p:cNvSpPr>
            <p:nvPr/>
          </p:nvSpPr>
          <p:spPr bwMode="auto">
            <a:xfrm>
              <a:off x="4999" y="3686"/>
              <a:ext cx="111" cy="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" name="Rectangle 136"/>
          <p:cNvSpPr>
            <a:spLocks noChangeArrowheads="1"/>
          </p:cNvSpPr>
          <p:nvPr/>
        </p:nvSpPr>
        <p:spPr bwMode="auto">
          <a:xfrm>
            <a:off x="2209800" y="1981200"/>
            <a:ext cx="606425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Rectangle 137"/>
          <p:cNvSpPr>
            <a:spLocks noChangeArrowheads="1"/>
          </p:cNvSpPr>
          <p:nvPr/>
        </p:nvSpPr>
        <p:spPr bwMode="auto">
          <a:xfrm>
            <a:off x="1594587" y="2514600"/>
            <a:ext cx="148919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sz="2000" b="1" dirty="0">
                <a:latin typeface="Times New Roman" pitchFamily="18" charset="0"/>
              </a:rPr>
              <a:t>Backbone</a:t>
            </a:r>
          </a:p>
          <a:p>
            <a:pPr algn="ctr"/>
            <a:r>
              <a:rPr lang="en-GB" sz="2000" b="1" dirty="0">
                <a:latin typeface="Times New Roman" pitchFamily="18" charset="0"/>
              </a:rPr>
              <a:t>Patch Panel</a:t>
            </a:r>
          </a:p>
          <a:p>
            <a:pPr algn="ctr"/>
            <a:endParaRPr lang="en-GB" sz="2000" b="1" dirty="0">
              <a:latin typeface="Times New Roman" pitchFamily="18" charset="0"/>
            </a:endParaRPr>
          </a:p>
        </p:txBody>
      </p:sp>
      <p:sp>
        <p:nvSpPr>
          <p:cNvPr id="249" name="Line 138"/>
          <p:cNvSpPr>
            <a:spLocks noChangeShapeType="1"/>
          </p:cNvSpPr>
          <p:nvPr/>
        </p:nvSpPr>
        <p:spPr bwMode="auto">
          <a:xfrm flipH="1" flipV="1">
            <a:off x="2822575" y="2289175"/>
            <a:ext cx="1366838" cy="7572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0" name="Group 139"/>
          <p:cNvGrpSpPr>
            <a:grpSpLocks/>
          </p:cNvGrpSpPr>
          <p:nvPr/>
        </p:nvGrpSpPr>
        <p:grpSpPr bwMode="auto">
          <a:xfrm>
            <a:off x="4191000" y="2514600"/>
            <a:ext cx="1833563" cy="273050"/>
            <a:chOff x="2496" y="1680"/>
            <a:chExt cx="1155" cy="172"/>
          </a:xfrm>
        </p:grpSpPr>
        <p:sp>
          <p:nvSpPr>
            <p:cNvPr id="251" name="Rectangle 140"/>
            <p:cNvSpPr>
              <a:spLocks noChangeArrowheads="1"/>
            </p:cNvSpPr>
            <p:nvPr/>
          </p:nvSpPr>
          <p:spPr bwMode="auto">
            <a:xfrm>
              <a:off x="2496" y="1680"/>
              <a:ext cx="1155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141"/>
            <p:cNvSpPr>
              <a:spLocks noChangeArrowheads="1"/>
            </p:cNvSpPr>
            <p:nvPr/>
          </p:nvSpPr>
          <p:spPr bwMode="auto">
            <a:xfrm>
              <a:off x="2514" y="1690"/>
              <a:ext cx="1110" cy="14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142"/>
            <p:cNvSpPr>
              <a:spLocks noChangeArrowheads="1"/>
            </p:cNvSpPr>
            <p:nvPr/>
          </p:nvSpPr>
          <p:spPr bwMode="auto">
            <a:xfrm>
              <a:off x="2686" y="1745"/>
              <a:ext cx="41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143"/>
            <p:cNvSpPr>
              <a:spLocks noChangeArrowheads="1"/>
            </p:cNvSpPr>
            <p:nvPr/>
          </p:nvSpPr>
          <p:spPr bwMode="auto">
            <a:xfrm>
              <a:off x="2860" y="1745"/>
              <a:ext cx="38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144"/>
            <p:cNvSpPr>
              <a:spLocks noChangeArrowheads="1"/>
            </p:cNvSpPr>
            <p:nvPr/>
          </p:nvSpPr>
          <p:spPr bwMode="auto">
            <a:xfrm>
              <a:off x="3015" y="1745"/>
              <a:ext cx="41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145"/>
            <p:cNvSpPr>
              <a:spLocks noChangeArrowheads="1"/>
            </p:cNvSpPr>
            <p:nvPr/>
          </p:nvSpPr>
          <p:spPr bwMode="auto">
            <a:xfrm>
              <a:off x="3159" y="1745"/>
              <a:ext cx="40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146"/>
            <p:cNvSpPr>
              <a:spLocks noChangeArrowheads="1"/>
            </p:cNvSpPr>
            <p:nvPr/>
          </p:nvSpPr>
          <p:spPr bwMode="auto">
            <a:xfrm>
              <a:off x="3332" y="1745"/>
              <a:ext cx="39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147"/>
            <p:cNvSpPr>
              <a:spLocks noChangeArrowheads="1"/>
            </p:cNvSpPr>
            <p:nvPr/>
          </p:nvSpPr>
          <p:spPr bwMode="auto">
            <a:xfrm>
              <a:off x="3474" y="1745"/>
              <a:ext cx="40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148"/>
          <p:cNvGrpSpPr>
            <a:grpSpLocks/>
          </p:cNvGrpSpPr>
          <p:nvPr/>
        </p:nvGrpSpPr>
        <p:grpSpPr bwMode="auto">
          <a:xfrm>
            <a:off x="4191000" y="2133600"/>
            <a:ext cx="1833563" cy="273050"/>
            <a:chOff x="2496" y="1440"/>
            <a:chExt cx="1155" cy="172"/>
          </a:xfrm>
        </p:grpSpPr>
        <p:sp>
          <p:nvSpPr>
            <p:cNvPr id="260" name="Rectangle 149"/>
            <p:cNvSpPr>
              <a:spLocks noChangeArrowheads="1"/>
            </p:cNvSpPr>
            <p:nvPr/>
          </p:nvSpPr>
          <p:spPr bwMode="auto">
            <a:xfrm>
              <a:off x="2496" y="1440"/>
              <a:ext cx="1155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150"/>
            <p:cNvSpPr>
              <a:spLocks noChangeArrowheads="1"/>
            </p:cNvSpPr>
            <p:nvPr/>
          </p:nvSpPr>
          <p:spPr bwMode="auto">
            <a:xfrm>
              <a:off x="2514" y="1450"/>
              <a:ext cx="1110" cy="14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151"/>
            <p:cNvSpPr>
              <a:spLocks noChangeArrowheads="1"/>
            </p:cNvSpPr>
            <p:nvPr/>
          </p:nvSpPr>
          <p:spPr bwMode="auto">
            <a:xfrm>
              <a:off x="2686" y="1505"/>
              <a:ext cx="41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152"/>
            <p:cNvSpPr>
              <a:spLocks noChangeArrowheads="1"/>
            </p:cNvSpPr>
            <p:nvPr/>
          </p:nvSpPr>
          <p:spPr bwMode="auto">
            <a:xfrm>
              <a:off x="2860" y="1505"/>
              <a:ext cx="38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153"/>
            <p:cNvSpPr>
              <a:spLocks noChangeArrowheads="1"/>
            </p:cNvSpPr>
            <p:nvPr/>
          </p:nvSpPr>
          <p:spPr bwMode="auto">
            <a:xfrm>
              <a:off x="3015" y="1505"/>
              <a:ext cx="41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154"/>
            <p:cNvSpPr>
              <a:spLocks noChangeArrowheads="1"/>
            </p:cNvSpPr>
            <p:nvPr/>
          </p:nvSpPr>
          <p:spPr bwMode="auto">
            <a:xfrm>
              <a:off x="3159" y="1505"/>
              <a:ext cx="40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155"/>
            <p:cNvSpPr>
              <a:spLocks noChangeArrowheads="1"/>
            </p:cNvSpPr>
            <p:nvPr/>
          </p:nvSpPr>
          <p:spPr bwMode="auto">
            <a:xfrm>
              <a:off x="3332" y="1505"/>
              <a:ext cx="39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156"/>
            <p:cNvSpPr>
              <a:spLocks noChangeArrowheads="1"/>
            </p:cNvSpPr>
            <p:nvPr/>
          </p:nvSpPr>
          <p:spPr bwMode="auto">
            <a:xfrm>
              <a:off x="3474" y="1505"/>
              <a:ext cx="40" cy="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157"/>
          <p:cNvGrpSpPr>
            <a:grpSpLocks/>
          </p:cNvGrpSpPr>
          <p:nvPr/>
        </p:nvGrpSpPr>
        <p:grpSpPr bwMode="auto">
          <a:xfrm>
            <a:off x="7696200" y="4876800"/>
            <a:ext cx="762000" cy="457200"/>
            <a:chOff x="4704" y="3168"/>
            <a:chExt cx="480" cy="288"/>
          </a:xfrm>
        </p:grpSpPr>
        <p:sp>
          <p:nvSpPr>
            <p:cNvPr id="269" name="Rectangle 158"/>
            <p:cNvSpPr>
              <a:spLocks noChangeArrowheads="1"/>
            </p:cNvSpPr>
            <p:nvPr/>
          </p:nvSpPr>
          <p:spPr bwMode="auto">
            <a:xfrm>
              <a:off x="4704" y="316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Rectangle 159"/>
            <p:cNvSpPr>
              <a:spLocks noChangeArrowheads="1"/>
            </p:cNvSpPr>
            <p:nvPr/>
          </p:nvSpPr>
          <p:spPr bwMode="auto">
            <a:xfrm>
              <a:off x="4778" y="3254"/>
              <a:ext cx="111" cy="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Rectangle 160"/>
            <p:cNvSpPr>
              <a:spLocks noChangeArrowheads="1"/>
            </p:cNvSpPr>
            <p:nvPr/>
          </p:nvSpPr>
          <p:spPr bwMode="auto">
            <a:xfrm>
              <a:off x="4999" y="3254"/>
              <a:ext cx="111" cy="8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" name="Line 161"/>
          <p:cNvSpPr>
            <a:spLocks noChangeShapeType="1"/>
          </p:cNvSpPr>
          <p:nvPr/>
        </p:nvSpPr>
        <p:spPr bwMode="auto">
          <a:xfrm flipV="1">
            <a:off x="1600200" y="1527175"/>
            <a:ext cx="0" cy="6048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3" name="Line 162"/>
          <p:cNvSpPr>
            <a:spLocks noChangeShapeType="1"/>
          </p:cNvSpPr>
          <p:nvPr/>
        </p:nvSpPr>
        <p:spPr bwMode="auto">
          <a:xfrm flipH="1">
            <a:off x="1604963" y="2133600"/>
            <a:ext cx="60483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" name="Line 163"/>
          <p:cNvSpPr>
            <a:spLocks noChangeShapeType="1"/>
          </p:cNvSpPr>
          <p:nvPr/>
        </p:nvSpPr>
        <p:spPr bwMode="auto">
          <a:xfrm flipH="1">
            <a:off x="1452563" y="2362200"/>
            <a:ext cx="75723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64"/>
          <p:cNvSpPr>
            <a:spLocks noChangeShapeType="1"/>
          </p:cNvSpPr>
          <p:nvPr/>
        </p:nvSpPr>
        <p:spPr bwMode="auto">
          <a:xfrm flipV="1">
            <a:off x="1447800" y="1527175"/>
            <a:ext cx="0" cy="8334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Rectangle 165"/>
          <p:cNvSpPr>
            <a:spLocks noChangeArrowheads="1"/>
          </p:cNvSpPr>
          <p:nvPr/>
        </p:nvSpPr>
        <p:spPr bwMode="auto">
          <a:xfrm>
            <a:off x="1446810" y="1356810"/>
            <a:ext cx="3984625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/>
            <a:r>
              <a:rPr lang="en-GB" sz="2000" b="1" dirty="0">
                <a:latin typeface="Times New Roman" pitchFamily="18" charset="0"/>
              </a:rPr>
              <a:t>Backbone Cabling (optical fibre)</a:t>
            </a:r>
          </a:p>
          <a:p>
            <a:pPr algn="ctr" eaLnBrk="1" hangingPunct="1"/>
            <a:endParaRPr lang="en-GB" sz="2000" b="1" dirty="0">
              <a:latin typeface="Times New Roman" pitchFamily="18" charset="0"/>
            </a:endParaRPr>
          </a:p>
        </p:txBody>
      </p:sp>
      <p:sp>
        <p:nvSpPr>
          <p:cNvPr id="277" name="Line 166"/>
          <p:cNvSpPr>
            <a:spLocks noChangeShapeType="1"/>
          </p:cNvSpPr>
          <p:nvPr/>
        </p:nvSpPr>
        <p:spPr bwMode="auto">
          <a:xfrm>
            <a:off x="5791200" y="2286000"/>
            <a:ext cx="6858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67"/>
          <p:cNvSpPr>
            <a:spLocks noChangeShapeType="1"/>
          </p:cNvSpPr>
          <p:nvPr/>
        </p:nvSpPr>
        <p:spPr bwMode="auto">
          <a:xfrm flipH="1">
            <a:off x="5181600" y="26670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68"/>
          <p:cNvSpPr>
            <a:spLocks noChangeShapeType="1"/>
          </p:cNvSpPr>
          <p:nvPr/>
        </p:nvSpPr>
        <p:spPr bwMode="auto">
          <a:xfrm flipH="1">
            <a:off x="2209800" y="2286000"/>
            <a:ext cx="609600" cy="76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69"/>
          <p:cNvSpPr>
            <a:spLocks noChangeShapeType="1"/>
          </p:cNvSpPr>
          <p:nvPr/>
        </p:nvSpPr>
        <p:spPr bwMode="auto">
          <a:xfrm flipH="1">
            <a:off x="4495800" y="2667000"/>
            <a:ext cx="0" cy="3810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70"/>
          <p:cNvSpPr>
            <a:spLocks noChangeShapeType="1"/>
          </p:cNvSpPr>
          <p:nvPr/>
        </p:nvSpPr>
        <p:spPr bwMode="auto">
          <a:xfrm>
            <a:off x="4495800" y="2209800"/>
            <a:ext cx="304800" cy="8382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71"/>
          <p:cNvSpPr>
            <a:spLocks noChangeShapeType="1"/>
          </p:cNvSpPr>
          <p:nvPr/>
        </p:nvSpPr>
        <p:spPr bwMode="auto">
          <a:xfrm>
            <a:off x="3657600" y="4572000"/>
            <a:ext cx="0" cy="1062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72"/>
          <p:cNvSpPr>
            <a:spLocks noChangeShapeType="1"/>
          </p:cNvSpPr>
          <p:nvPr/>
        </p:nvSpPr>
        <p:spPr bwMode="auto">
          <a:xfrm>
            <a:off x="3810000" y="4572000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173"/>
          <p:cNvSpPr>
            <a:spLocks noChangeShapeType="1"/>
          </p:cNvSpPr>
          <p:nvPr/>
        </p:nvSpPr>
        <p:spPr bwMode="auto">
          <a:xfrm>
            <a:off x="3733800" y="51054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174"/>
          <p:cNvSpPr>
            <a:spLocks noChangeShapeType="1"/>
          </p:cNvSpPr>
          <p:nvPr/>
        </p:nvSpPr>
        <p:spPr bwMode="auto">
          <a:xfrm>
            <a:off x="3657600" y="563880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175"/>
          <p:cNvSpPr>
            <a:spLocks noChangeShapeType="1"/>
          </p:cNvSpPr>
          <p:nvPr/>
        </p:nvSpPr>
        <p:spPr bwMode="auto">
          <a:xfrm>
            <a:off x="3581400" y="579120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Rectangle 176"/>
          <p:cNvSpPr>
            <a:spLocks noChangeArrowheads="1"/>
          </p:cNvSpPr>
          <p:nvPr/>
        </p:nvSpPr>
        <p:spPr bwMode="auto">
          <a:xfrm>
            <a:off x="914400" y="1371600"/>
            <a:ext cx="6400800" cy="3429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 Vs ER</a:t>
            </a:r>
          </a:p>
        </p:txBody>
      </p:sp>
      <p:pic>
        <p:nvPicPr>
          <p:cNvPr id="1026" name="Picture 2" descr="Telecommunications Room (TE)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798512"/>
            <a:ext cx="5437715" cy="40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ipment Room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18" y="2537619"/>
            <a:ext cx="5331582" cy="371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2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4. Backbone / Vertical Cabling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486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1541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Backbone</a:t>
            </a:r>
          </a:p>
          <a:p>
            <a:r>
              <a:rPr lang="en-US">
                <a:solidFill>
                  <a:schemeClr val="accent2"/>
                </a:solidFill>
              </a:rPr>
              <a:t>Cabling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1676400" y="2057400"/>
            <a:ext cx="25146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4. Backbone / Vertical Cabling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000" dirty="0"/>
              <a:t>Any cabling between the ER and another TR throughout the facility, includes: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/>
                </a:solidFill>
              </a:rPr>
              <a:t>TRs on same floor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/>
                </a:solidFill>
              </a:rPr>
              <a:t>Backbone connection (risers) between TRs on different floors</a:t>
            </a:r>
          </a:p>
          <a:p>
            <a:pPr lvl="1" eaLnBrk="1" hangingPunct="1"/>
            <a:r>
              <a:rPr lang="en-US" altLang="en-US" sz="2000" dirty="0">
                <a:solidFill>
                  <a:schemeClr val="accent2"/>
                </a:solidFill>
              </a:rPr>
              <a:t>Inter-buildings cabling in a multi-building campus</a:t>
            </a:r>
          </a:p>
          <a:p>
            <a:pPr eaLnBrk="1" hangingPunct="1"/>
            <a:r>
              <a:rPr lang="en-US" altLang="en-US" sz="2000" dirty="0"/>
              <a:t>Usually fiber optic cables</a:t>
            </a:r>
          </a:p>
          <a:p>
            <a:pPr eaLnBrk="1" hangingPunct="1"/>
            <a:r>
              <a:rPr lang="en-US" altLang="en-US" sz="2000" dirty="0"/>
              <a:t>Accommodate future growth or scalability by planning ahead when estimating the number of cable runs (number of cables)</a:t>
            </a:r>
          </a:p>
          <a:p>
            <a:pPr eaLnBrk="1" hangingPunct="1"/>
            <a:r>
              <a:rPr lang="en-US" altLang="en-US" sz="2000" dirty="0"/>
              <a:t>To determine how much extra, first determine the number of runs needed now, and then add some extra, about 20%</a:t>
            </a:r>
          </a:p>
          <a:p>
            <a:pPr eaLnBrk="1" hangingPunct="1"/>
            <a:endParaRPr lang="en-US" altLang="en-US" sz="2000" dirty="0">
              <a:solidFill>
                <a:srgbClr val="CC0000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202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5. Horizontal Cabling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6019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1558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Horizontal</a:t>
            </a:r>
          </a:p>
          <a:p>
            <a:r>
              <a:rPr lang="en-US">
                <a:solidFill>
                  <a:schemeClr val="accent2"/>
                </a:solidFill>
              </a:rPr>
              <a:t>Cabling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676400" y="2209800"/>
            <a:ext cx="22860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1600200" y="2362200"/>
            <a:ext cx="23622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-19050"/>
            <a:ext cx="9139238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5. Horizontal Cabling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000" dirty="0"/>
              <a:t>Distributes cables from the TR to the work areas</a:t>
            </a:r>
          </a:p>
          <a:p>
            <a:pPr eaLnBrk="1" hangingPunct="1"/>
            <a:r>
              <a:rPr lang="en-US" altLang="en-US" sz="2000" dirty="0"/>
              <a:t>Usually UTP cables</a:t>
            </a:r>
          </a:p>
          <a:p>
            <a:pPr eaLnBrk="1" hangingPunct="1"/>
            <a:r>
              <a:rPr lang="en-US" altLang="en-US" sz="2000" dirty="0"/>
              <a:t>Accommodate future growth or scalability by planning ahead when estimating the number of cable runs</a:t>
            </a:r>
          </a:p>
          <a:p>
            <a:pPr eaLnBrk="1" hangingPunct="1"/>
            <a:r>
              <a:rPr lang="en-US" altLang="en-US" sz="2000" dirty="0"/>
              <a:t>Common practice to pull extra cable to each workstation or desktop for future use, i.e. provides for expansion</a:t>
            </a:r>
            <a:endParaRPr lang="en-US" altLang="en-US" sz="2000" dirty="0">
              <a:solidFill>
                <a:srgbClr val="CC00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26939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5</a:t>
            </a:r>
            <a:r>
              <a:rPr lang="en-US" altLang="en-US">
                <a:solidFill>
                  <a:schemeClr val="bg1"/>
                </a:solidFill>
                <a:effectLst/>
              </a:rPr>
              <a:t>. Horizontal </a:t>
            </a:r>
            <a:r>
              <a:rPr lang="en-US" altLang="en-US" dirty="0">
                <a:solidFill>
                  <a:schemeClr val="bg1"/>
                </a:solidFill>
                <a:effectLst/>
              </a:rPr>
              <a:t>Cabling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71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2296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10"/>
          <p:cNvSpPr txBox="1">
            <a:spLocks noChangeArrowheads="1"/>
          </p:cNvSpPr>
          <p:nvPr/>
        </p:nvSpPr>
        <p:spPr bwMode="auto">
          <a:xfrm>
            <a:off x="2065337" y="1933545"/>
            <a:ext cx="1252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chemeClr val="accent2"/>
                </a:solidFill>
              </a:rPr>
              <a:t>90m max </a:t>
            </a:r>
          </a:p>
        </p:txBody>
      </p:sp>
      <p:sp>
        <p:nvSpPr>
          <p:cNvPr id="47110" name="Line 11"/>
          <p:cNvSpPr>
            <a:spLocks noChangeShapeType="1"/>
          </p:cNvSpPr>
          <p:nvPr/>
        </p:nvSpPr>
        <p:spPr bwMode="auto">
          <a:xfrm>
            <a:off x="3200400" y="2209800"/>
            <a:ext cx="1066800" cy="1143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1" name="Group 20"/>
          <p:cNvGrpSpPr>
            <a:grpSpLocks/>
          </p:cNvGrpSpPr>
          <p:nvPr/>
        </p:nvGrpSpPr>
        <p:grpSpPr bwMode="auto">
          <a:xfrm>
            <a:off x="3810000" y="2971800"/>
            <a:ext cx="4191000" cy="3146425"/>
            <a:chOff x="2400" y="1872"/>
            <a:chExt cx="2640" cy="1982"/>
          </a:xfrm>
        </p:grpSpPr>
        <p:sp>
          <p:nvSpPr>
            <p:cNvPr id="47118" name="Text Box 13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Char char="-"/>
              </a:pPr>
              <a:r>
                <a:rPr lang="en-US" sz="2000" b="1" dirty="0">
                  <a:solidFill>
                    <a:schemeClr val="accent2"/>
                  </a:solidFill>
                </a:rPr>
                <a:t>5m patch cords, usually UTP cable</a:t>
              </a: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 flipV="1">
              <a:off x="2400" y="2784"/>
              <a:ext cx="1632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192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4320" y="1872"/>
              <a:ext cx="432" cy="15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2" name="Text Box 21"/>
          <p:cNvSpPr txBox="1">
            <a:spLocks noChangeArrowheads="1"/>
          </p:cNvSpPr>
          <p:nvPr/>
        </p:nvSpPr>
        <p:spPr bwMode="auto">
          <a:xfrm>
            <a:off x="0" y="487680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Patch Panels</a:t>
            </a:r>
          </a:p>
        </p:txBody>
      </p:sp>
      <p:sp>
        <p:nvSpPr>
          <p:cNvPr id="47113" name="Line 22"/>
          <p:cNvSpPr>
            <a:spLocks noChangeShapeType="1"/>
          </p:cNvSpPr>
          <p:nvPr/>
        </p:nvSpPr>
        <p:spPr bwMode="auto">
          <a:xfrm flipV="1">
            <a:off x="1295400" y="4343400"/>
            <a:ext cx="6858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23"/>
          <p:cNvSpPr>
            <a:spLocks noChangeShapeType="1"/>
          </p:cNvSpPr>
          <p:nvPr/>
        </p:nvSpPr>
        <p:spPr bwMode="auto">
          <a:xfrm>
            <a:off x="1371600" y="5257800"/>
            <a:ext cx="6096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Text Box 24"/>
          <p:cNvSpPr txBox="1">
            <a:spLocks noChangeArrowheads="1"/>
          </p:cNvSpPr>
          <p:nvPr/>
        </p:nvSpPr>
        <p:spPr bwMode="auto">
          <a:xfrm>
            <a:off x="7086600" y="1219200"/>
            <a:ext cx="1456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chemeClr val="accent2"/>
                </a:solidFill>
              </a:rPr>
              <a:t>Faceplate/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Wall Outlet</a:t>
            </a:r>
          </a:p>
        </p:txBody>
      </p:sp>
      <p:sp>
        <p:nvSpPr>
          <p:cNvPr id="47116" name="Line 25"/>
          <p:cNvSpPr>
            <a:spLocks noChangeShapeType="1"/>
          </p:cNvSpPr>
          <p:nvPr/>
        </p:nvSpPr>
        <p:spPr bwMode="auto">
          <a:xfrm flipH="1">
            <a:off x="6934200" y="1905000"/>
            <a:ext cx="609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Rounded Rectangle 17"/>
          <p:cNvSpPr>
            <a:spLocks noChangeArrowheads="1"/>
          </p:cNvSpPr>
          <p:nvPr/>
        </p:nvSpPr>
        <p:spPr bwMode="auto">
          <a:xfrm>
            <a:off x="609600" y="1524000"/>
            <a:ext cx="1143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6. Work Area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715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7772400" y="3048000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Work</a:t>
            </a:r>
          </a:p>
          <a:p>
            <a:r>
              <a:rPr lang="en-US">
                <a:solidFill>
                  <a:schemeClr val="accent2"/>
                </a:solidFill>
              </a:rPr>
              <a:t>Area</a:t>
            </a:r>
          </a:p>
        </p:txBody>
      </p:sp>
      <p:sp>
        <p:nvSpPr>
          <p:cNvPr id="48134" name="Line 8"/>
          <p:cNvSpPr>
            <a:spLocks noChangeShapeType="1"/>
          </p:cNvSpPr>
          <p:nvPr/>
        </p:nvSpPr>
        <p:spPr bwMode="auto">
          <a:xfrm flipH="1">
            <a:off x="5638800" y="3429000"/>
            <a:ext cx="205740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2"/>
          <p:cNvSpPr>
            <a:spLocks noChangeArrowheads="1"/>
          </p:cNvSpPr>
          <p:nvPr/>
        </p:nvSpPr>
        <p:spPr bwMode="auto">
          <a:xfrm>
            <a:off x="0" y="85725"/>
            <a:ext cx="7839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A Typical Network Infrastructure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57600" y="34750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SG" altLang="en-US" sz="2400" b="0">
              <a:latin typeface="Verdana" panose="020B0604030504040204" pitchFamily="34" charset="0"/>
            </a:endParaRPr>
          </a:p>
        </p:txBody>
      </p:sp>
      <p:sp>
        <p:nvSpPr>
          <p:cNvPr id="8" name="AutoShape 19"/>
          <p:cNvSpPr>
            <a:spLocks/>
          </p:cNvSpPr>
          <p:nvPr/>
        </p:nvSpPr>
        <p:spPr bwMode="auto">
          <a:xfrm rot="5400000">
            <a:off x="2095500" y="1074738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SG" altLang="en-US" sz="2400" b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AutoShape 20"/>
          <p:cNvSpPr>
            <a:spLocks/>
          </p:cNvSpPr>
          <p:nvPr/>
        </p:nvSpPr>
        <p:spPr bwMode="auto">
          <a:xfrm rot="5400000">
            <a:off x="7277100" y="11811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SG" altLang="en-US" sz="2400" b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 Box 226"/>
          <p:cNvSpPr txBox="1">
            <a:spLocks noChangeArrowheads="1"/>
          </p:cNvSpPr>
          <p:nvPr/>
        </p:nvSpPr>
        <p:spPr bwMode="auto">
          <a:xfrm>
            <a:off x="1490663" y="1828800"/>
            <a:ext cx="1328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Wireless LAN</a:t>
            </a:r>
            <a:endParaRPr kumimoji="0" lang="en-SG" altLang="en-US" sz="12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11" name="Picture 2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62263"/>
            <a:ext cx="15906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" name="Text Box 232"/>
          <p:cNvSpPr txBox="1">
            <a:spLocks noChangeArrowheads="1"/>
          </p:cNvSpPr>
          <p:nvPr/>
        </p:nvSpPr>
        <p:spPr bwMode="auto">
          <a:xfrm>
            <a:off x="6980238" y="1816100"/>
            <a:ext cx="871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solidFill>
                  <a:srgbClr val="FF0000"/>
                </a:solidFill>
                <a:latin typeface="Verdana" panose="020B0604030504040204" pitchFamily="34" charset="0"/>
              </a:rPr>
              <a:t>WAN</a:t>
            </a:r>
            <a:endParaRPr kumimoji="0" lang="en-SG" altLang="en-US" sz="12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2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4733131"/>
            <a:ext cx="8286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8" name="Picture 2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2346325"/>
            <a:ext cx="774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3833018" y="4471988"/>
            <a:ext cx="1249363" cy="1385888"/>
            <a:chOff x="533400" y="2560638"/>
            <a:chExt cx="1249363" cy="1385888"/>
          </a:xfrm>
        </p:grpSpPr>
        <p:pic>
          <p:nvPicPr>
            <p:cNvPr id="21" name="Picture 2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560638"/>
              <a:ext cx="792163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2" name="Picture 2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38" y="2789238"/>
              <a:ext cx="792163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3" name="Picture 2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01963"/>
              <a:ext cx="792163" cy="94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24" name="Text Box 243"/>
          <p:cNvSpPr txBox="1">
            <a:spLocks noChangeArrowheads="1"/>
          </p:cNvSpPr>
          <p:nvPr/>
        </p:nvSpPr>
        <p:spPr bwMode="auto">
          <a:xfrm>
            <a:off x="1805780" y="2564029"/>
            <a:ext cx="1554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Wireless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Point</a:t>
            </a:r>
            <a:endParaRPr kumimoji="0" lang="en-SG" altLang="en-US" sz="12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Text Box 244"/>
          <p:cNvSpPr txBox="1">
            <a:spLocks noChangeArrowheads="1"/>
          </p:cNvSpPr>
          <p:nvPr/>
        </p:nvSpPr>
        <p:spPr bwMode="auto">
          <a:xfrm>
            <a:off x="4013994" y="3185100"/>
            <a:ext cx="795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Switch</a:t>
            </a:r>
            <a:endParaRPr kumimoji="0" lang="en-SG" altLang="en-US" sz="12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Text Box 245"/>
          <p:cNvSpPr txBox="1">
            <a:spLocks noChangeArrowheads="1"/>
          </p:cNvSpPr>
          <p:nvPr/>
        </p:nvSpPr>
        <p:spPr bwMode="auto">
          <a:xfrm>
            <a:off x="5453062" y="3223021"/>
            <a:ext cx="795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Router</a:t>
            </a:r>
            <a:endParaRPr kumimoji="0" lang="en-SG" altLang="en-US" sz="12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Text Box 246"/>
          <p:cNvSpPr txBox="1">
            <a:spLocks noChangeArrowheads="1"/>
          </p:cNvSpPr>
          <p:nvPr/>
        </p:nvSpPr>
        <p:spPr bwMode="auto">
          <a:xfrm>
            <a:off x="6156325" y="5114132"/>
            <a:ext cx="1006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0" dirty="0">
                <a:latin typeface="Verdana" panose="020B0604030504040204" pitchFamily="34" charset="0"/>
              </a:rPr>
              <a:t>Server</a:t>
            </a:r>
            <a:endParaRPr kumimoji="0" lang="en-SG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34" name="AutoShape 20"/>
          <p:cNvSpPr>
            <a:spLocks/>
          </p:cNvSpPr>
          <p:nvPr/>
        </p:nvSpPr>
        <p:spPr bwMode="auto">
          <a:xfrm rot="5400000">
            <a:off x="4763094" y="968970"/>
            <a:ext cx="177801" cy="2608658"/>
          </a:xfrm>
          <a:prstGeom prst="leftBrace">
            <a:avLst>
              <a:gd name="adj1" fmla="val 77778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SG" altLang="en-US" sz="2400" b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auto">
          <a:xfrm>
            <a:off x="4614862" y="1752600"/>
            <a:ext cx="871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Verdana" panose="020B0604030504040204" pitchFamily="34" charset="0"/>
              </a:rPr>
              <a:t>LAN</a:t>
            </a:r>
            <a:endParaRPr kumimoji="0" lang="en-SG" altLang="en-US" sz="12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40" name="Text Box 246"/>
          <p:cNvSpPr txBox="1">
            <a:spLocks noChangeArrowheads="1"/>
          </p:cNvSpPr>
          <p:nvPr/>
        </p:nvSpPr>
        <p:spPr bwMode="auto">
          <a:xfrm>
            <a:off x="4215160" y="5793978"/>
            <a:ext cx="8902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0" dirty="0">
                <a:latin typeface="Verdana" panose="020B0604030504040204" pitchFamily="34" charset="0"/>
              </a:rPr>
              <a:t>Desktop</a:t>
            </a:r>
            <a:endParaRPr kumimoji="0" lang="en-SG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33" name="Text Box 246">
            <a:extLst>
              <a:ext uri="{FF2B5EF4-FFF2-40B4-BE49-F238E27FC236}">
                <a16:creationId xmlns:a16="http://schemas.microsoft.com/office/drawing/2014/main" id="{03D1CE5A-3463-4E4E-85F1-47DA8FB1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156" y="3202496"/>
            <a:ext cx="1006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0" dirty="0">
                <a:latin typeface="Verdana" panose="020B0604030504040204" pitchFamily="34" charset="0"/>
              </a:rPr>
              <a:t>Laptop</a:t>
            </a:r>
            <a:endParaRPr kumimoji="0" lang="en-SG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4455C9-0389-429A-85BA-091C9BD60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624" y="3548063"/>
            <a:ext cx="1306089" cy="333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6F11E6-7677-46D3-B4C2-A3F346E95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587" y="3531414"/>
            <a:ext cx="1063624" cy="496848"/>
          </a:xfrm>
          <a:prstGeom prst="rect">
            <a:avLst/>
          </a:prstGeom>
        </p:spPr>
      </p:pic>
      <p:pic>
        <p:nvPicPr>
          <p:cNvPr id="12" name="Picture 2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48063"/>
            <a:ext cx="701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2069F-92C3-475D-96C8-9EA8452EB6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7202" y="3185100"/>
            <a:ext cx="1065609" cy="975738"/>
          </a:xfrm>
          <a:prstGeom prst="rect">
            <a:avLst/>
          </a:prstGeom>
        </p:spPr>
      </p:pic>
      <p:sp>
        <p:nvSpPr>
          <p:cNvPr id="28" name="Line 247"/>
          <p:cNvSpPr>
            <a:spLocks noChangeShapeType="1"/>
          </p:cNvSpPr>
          <p:nvPr/>
        </p:nvSpPr>
        <p:spPr bwMode="auto">
          <a:xfrm>
            <a:off x="3190875" y="3703638"/>
            <a:ext cx="1065608" cy="464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48"/>
          <p:cNvSpPr>
            <a:spLocks noChangeShapeType="1"/>
          </p:cNvSpPr>
          <p:nvPr/>
        </p:nvSpPr>
        <p:spPr bwMode="auto">
          <a:xfrm flipV="1">
            <a:off x="4411663" y="3814542"/>
            <a:ext cx="20637" cy="10987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48"/>
          <p:cNvSpPr>
            <a:spLocks noChangeShapeType="1"/>
          </p:cNvSpPr>
          <p:nvPr/>
        </p:nvSpPr>
        <p:spPr bwMode="auto">
          <a:xfrm flipH="1" flipV="1">
            <a:off x="4548189" y="3779837"/>
            <a:ext cx="1035049" cy="1133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49"/>
          <p:cNvSpPr>
            <a:spLocks noChangeShapeType="1"/>
          </p:cNvSpPr>
          <p:nvPr/>
        </p:nvSpPr>
        <p:spPr bwMode="auto">
          <a:xfrm>
            <a:off x="4625181" y="3746080"/>
            <a:ext cx="1063624" cy="337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63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001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6. Work Area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305800" cy="1295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400" dirty="0"/>
              <a:t>Area serviced by an individual TR</a:t>
            </a:r>
          </a:p>
          <a:p>
            <a:pPr eaLnBrk="1" hangingPunct="1"/>
            <a:r>
              <a:rPr lang="en-US" altLang="en-US" sz="2400" dirty="0"/>
              <a:t>Usually occupies one floor or part of one floor of a building</a:t>
            </a:r>
            <a:endParaRPr lang="en-US" altLang="en-US" sz="4800" dirty="0"/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294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ffectLst/>
              </a:rPr>
              <a:t>Servicing the Work Area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0179" name="Rectangle 16"/>
          <p:cNvSpPr>
            <a:spLocks noGrp="1" noChangeArrowheads="1"/>
          </p:cNvSpPr>
          <p:nvPr>
            <p:ph idx="1"/>
          </p:nvPr>
        </p:nvSpPr>
        <p:spPr>
          <a:xfrm>
            <a:off x="457200" y="968374"/>
            <a:ext cx="8077200" cy="9144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400" dirty="0"/>
              <a:t>A uniform wiring plan must be used throughout a patch panel system</a:t>
            </a:r>
            <a:endParaRPr lang="en-US" altLang="en-US" sz="3600" dirty="0"/>
          </a:p>
        </p:txBody>
      </p:sp>
      <p:pic>
        <p:nvPicPr>
          <p:cNvPr id="5018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7512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3"/>
          <p:cNvSpPr>
            <a:spLocks noChangeArrowheads="1"/>
          </p:cNvSpPr>
          <p:nvPr/>
        </p:nvSpPr>
        <p:spPr bwMode="auto">
          <a:xfrm>
            <a:off x="6089650" y="1905000"/>
            <a:ext cx="30508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2"/>
                </a:solidFill>
              </a:rPr>
              <a:t>Information/Wall outlet</a:t>
            </a:r>
          </a:p>
          <a:p>
            <a:pPr>
              <a:buFontTx/>
              <a:buChar char="-"/>
            </a:pPr>
            <a:r>
              <a:rPr lang="en-US" sz="1800" b="1" dirty="0">
                <a:solidFill>
                  <a:schemeClr val="accent2"/>
                </a:solidFill>
              </a:rPr>
              <a:t>RJ-45 sockets most common</a:t>
            </a:r>
          </a:p>
        </p:txBody>
      </p:sp>
      <p:sp>
        <p:nvSpPr>
          <p:cNvPr id="50183" name="Rectangle 14"/>
          <p:cNvSpPr>
            <a:spLocks noChangeArrowheads="1"/>
          </p:cNvSpPr>
          <p:nvPr/>
        </p:nvSpPr>
        <p:spPr bwMode="auto">
          <a:xfrm>
            <a:off x="815975" y="4191000"/>
            <a:ext cx="1909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2"/>
                </a:solidFill>
              </a:rPr>
              <a:t>UTP Patch cords </a:t>
            </a:r>
          </a:p>
          <a:p>
            <a:r>
              <a:rPr lang="en-US" altLang="en-US" sz="1800" b="1" dirty="0">
                <a:solidFill>
                  <a:schemeClr val="accent2"/>
                </a:solidFill>
              </a:rPr>
              <a:t>- RJ-45 plugs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50184" name="Line 17"/>
          <p:cNvSpPr>
            <a:spLocks noChangeShapeType="1"/>
          </p:cNvSpPr>
          <p:nvPr/>
        </p:nvSpPr>
        <p:spPr bwMode="auto">
          <a:xfrm flipH="1">
            <a:off x="4419600" y="2133600"/>
            <a:ext cx="16002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18"/>
          <p:cNvSpPr>
            <a:spLocks noChangeShapeType="1"/>
          </p:cNvSpPr>
          <p:nvPr/>
        </p:nvSpPr>
        <p:spPr bwMode="auto">
          <a:xfrm flipV="1">
            <a:off x="2438400" y="3810000"/>
            <a:ext cx="26670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18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91075"/>
            <a:ext cx="2667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81400"/>
            <a:ext cx="1627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762000"/>
          </a:xfrm>
          <a:ln>
            <a:miter lim="800000"/>
          </a:ln>
        </p:spPr>
        <p:txBody>
          <a:bodyPr lIns="91440" tIns="45720" rIns="91440" bIns="45720" anchor="t"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effectLst/>
              </a:rPr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96888" y="1258888"/>
            <a:ext cx="8150225" cy="4340225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3000" dirty="0">
                <a:solidFill>
                  <a:schemeClr val="tx2"/>
                </a:solidFill>
              </a:rPr>
              <a:t>Recap of networking fundamental concepts</a:t>
            </a:r>
          </a:p>
          <a:p>
            <a:pPr eaLnBrk="1" hangingPunct="1"/>
            <a:r>
              <a:rPr lang="en-US" sz="3000" dirty="0">
                <a:solidFill>
                  <a:schemeClr val="tx2"/>
                </a:solidFill>
              </a:rPr>
              <a:t>Structured Cabling System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1. Entrance Facility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2. Equipment Room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3. Telecommunication Room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4. Backbone cabling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5. Horizontal cabling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6. Work Area</a:t>
            </a:r>
          </a:p>
        </p:txBody>
      </p:sp>
    </p:spTree>
  </p:cSld>
  <p:clrMapOvr>
    <a:masterClrMapping/>
  </p:clrMapOvr>
  <p:transition>
    <p:cover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685800"/>
          </a:xfrm>
        </p:spPr>
        <p:txBody>
          <a:bodyPr/>
          <a:lstStyle/>
          <a:p>
            <a:r>
              <a:rPr lang="en-US" dirty="0"/>
              <a:t>Activity – ICT Network Tour</a:t>
            </a:r>
            <a:endParaRPr lang="en-SG" sz="2800" dirty="0">
              <a:latin typeface="+mn-lt"/>
            </a:endParaRPr>
          </a:p>
        </p:txBody>
      </p:sp>
      <p:sp>
        <p:nvSpPr>
          <p:cNvPr id="5" name="TextBox 25"/>
          <p:cNvSpPr txBox="1">
            <a:spLocks noGrp="1" noChangeArrowheads="1"/>
          </p:cNvSpPr>
          <p:nvPr>
            <p:ph idx="1"/>
          </p:nvPr>
        </p:nvSpPr>
        <p:spPr bwMode="auto">
          <a:xfrm>
            <a:off x="228600" y="990600"/>
            <a:ext cx="8534400" cy="12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/>
            <a:r>
              <a:rPr lang="en-US" sz="2400" dirty="0"/>
              <a:t>Complete Activity 2 of Session 1 Activity document</a:t>
            </a:r>
          </a:p>
          <a:p>
            <a:pPr marL="0" indent="0">
              <a:buNone/>
            </a:pPr>
            <a:endParaRPr lang="en-SG" sz="2400" dirty="0">
              <a:solidFill>
                <a:srgbClr val="FF0000"/>
              </a:solidFill>
              <a:hlinkClick r:id="rId2"/>
            </a:endParaRPr>
          </a:p>
          <a:p>
            <a:pPr marL="0" indent="0">
              <a:buNone/>
            </a:pP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en-US" sz="2800" dirty="0">
                <a:solidFill>
                  <a:srgbClr val="FF3399"/>
                </a:solidFill>
              </a:rPr>
              <a:t>Network Classification</a:t>
            </a:r>
          </a:p>
          <a:p>
            <a:pPr lvl="1" eaLnBrk="1" hangingPunct="1"/>
            <a:r>
              <a:rPr lang="en-US" altLang="en-US" dirty="0">
                <a:ea typeface="MS Mincho" pitchFamily="49" charset="-128"/>
              </a:rPr>
              <a:t>Networks are classified according to the geographical area over which they extend</a:t>
            </a:r>
          </a:p>
          <a:p>
            <a:pPr lvl="1" eaLnBrk="1" hangingPunct="1"/>
            <a:r>
              <a:rPr lang="en-US" altLang="en-US" dirty="0">
                <a:ea typeface="MS Mincho" pitchFamily="49" charset="-128"/>
              </a:rPr>
              <a:t>LAN, WAN</a:t>
            </a:r>
            <a:endParaRPr lang="en-US" altLang="en-US" dirty="0"/>
          </a:p>
          <a:p>
            <a:pPr eaLnBrk="1" hangingPunct="1"/>
            <a:r>
              <a:rPr lang="en-US" altLang="en-US" sz="2800" dirty="0">
                <a:solidFill>
                  <a:srgbClr val="FF3399"/>
                </a:solidFill>
              </a:rPr>
              <a:t>Network Topologies</a:t>
            </a:r>
            <a:endParaRPr lang="en-US" altLang="en-US" sz="2800" i="1" dirty="0">
              <a:solidFill>
                <a:srgbClr val="FF3399"/>
              </a:solidFill>
            </a:endParaRPr>
          </a:p>
          <a:p>
            <a:pPr lvl="1" eaLnBrk="1" hangingPunct="1"/>
            <a:r>
              <a:rPr lang="en-US" altLang="en-US" dirty="0">
                <a:ea typeface="MS Mincho" pitchFamily="49" charset="-128"/>
              </a:rPr>
              <a:t>A physical network topology refers to the cabling layout used to link devices.</a:t>
            </a:r>
          </a:p>
          <a:p>
            <a:pPr lvl="1" eaLnBrk="1" hangingPunct="1"/>
            <a:r>
              <a:rPr lang="en-US" altLang="en-US" dirty="0">
                <a:ea typeface="MS Mincho" pitchFamily="49" charset="-128"/>
              </a:rPr>
              <a:t>Star, Bus, Ring, Meshed</a:t>
            </a:r>
            <a:endParaRPr lang="en-US" altLang="en-US" i="1" dirty="0">
              <a:solidFill>
                <a:srgbClr val="FF3399"/>
              </a:solidFill>
            </a:endParaRPr>
          </a:p>
          <a:p>
            <a:pPr eaLnBrk="1" hangingPunct="1"/>
            <a:endParaRPr lang="en-SG" sz="2800" dirty="0"/>
          </a:p>
        </p:txBody>
      </p:sp>
      <p:sp>
        <p:nvSpPr>
          <p:cNvPr id="18436" name="Rectangle 112"/>
          <p:cNvSpPr>
            <a:spLocks noChangeArrowheads="1"/>
          </p:cNvSpPr>
          <p:nvPr/>
        </p:nvSpPr>
        <p:spPr bwMode="auto">
          <a:xfrm>
            <a:off x="0" y="85725"/>
            <a:ext cx="3874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A Quick Refresh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3497947"/>
          </a:xfrm>
        </p:spPr>
        <p:txBody>
          <a:bodyPr lIns="91440" tIns="45720" rIns="91440" bIns="45720"/>
          <a:lstStyle/>
          <a:p>
            <a:pPr eaLnBrk="1" hangingPunct="1">
              <a:buClr>
                <a:srgbClr val="003399"/>
              </a:buClr>
            </a:pPr>
            <a:r>
              <a:rPr lang="en-US" altLang="en-US" sz="2800" dirty="0">
                <a:ea typeface="MS Mincho" pitchFamily="49" charset="-128"/>
              </a:rPr>
              <a:t>Each protocol may use a different type of address to direct a message to the correct process on the intended destination device. </a:t>
            </a:r>
          </a:p>
          <a:p>
            <a:pPr eaLnBrk="1" hangingPunct="1">
              <a:buClr>
                <a:srgbClr val="003399"/>
              </a:buClr>
            </a:pPr>
            <a:r>
              <a:rPr lang="en-US" altLang="en-US" sz="2800" dirty="0">
                <a:ea typeface="MS Mincho" pitchFamily="49" charset="-128"/>
              </a:rPr>
              <a:t>These addresses fall into two general categories:</a:t>
            </a:r>
          </a:p>
          <a:p>
            <a:pPr lvl="1" eaLnBrk="1" hangingPunct="1">
              <a:buClr>
                <a:srgbClr val="003366"/>
              </a:buClr>
            </a:pPr>
            <a:r>
              <a:rPr lang="en-US" altLang="en-US" dirty="0">
                <a:solidFill>
                  <a:schemeClr val="accent2"/>
                </a:solidFill>
                <a:ea typeface="MS Mincho" pitchFamily="49" charset="-128"/>
              </a:rPr>
              <a:t>Physical address</a:t>
            </a:r>
          </a:p>
          <a:p>
            <a:pPr lvl="1" eaLnBrk="1" hangingPunct="1">
              <a:buClr>
                <a:srgbClr val="003366"/>
              </a:buClr>
            </a:pPr>
            <a:r>
              <a:rPr lang="en-US" altLang="en-US" dirty="0">
                <a:solidFill>
                  <a:schemeClr val="accent2"/>
                </a:solidFill>
                <a:ea typeface="MS Mincho" pitchFamily="49" charset="-128"/>
              </a:rPr>
              <a:t>Logical address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479" y="57150"/>
            <a:ext cx="7343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Logical and Physical Addresses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4724400" cy="4648200"/>
          </a:xfrm>
        </p:spPr>
        <p:txBody>
          <a:bodyPr lIns="91440" tIns="45720" rIns="91440" bIns="45720"/>
          <a:lstStyle/>
          <a:p>
            <a:pPr eaLnBrk="1" hangingPunct="1">
              <a:buClr>
                <a:srgbClr val="003399"/>
              </a:buClr>
            </a:pPr>
            <a:endParaRPr lang="en-US" altLang="en-US" sz="2400" dirty="0"/>
          </a:p>
          <a:p>
            <a:pPr marL="0" indent="0" eaLnBrk="1" hangingPunct="1">
              <a:buClr>
                <a:srgbClr val="003399"/>
              </a:buClr>
              <a:buNone/>
            </a:pPr>
            <a:r>
              <a:rPr lang="en-US" altLang="en-US" sz="2400" dirty="0">
                <a:ea typeface="MS Mincho" pitchFamily="49" charset="-128"/>
              </a:rPr>
              <a:t>Physical address is a unique identifier hard-coded into the NIC. </a:t>
            </a:r>
            <a:endParaRPr lang="en-US" altLang="en-US" sz="2400" dirty="0">
              <a:solidFill>
                <a:schemeClr val="accent2"/>
              </a:solidFill>
              <a:ea typeface="MS Mincho" pitchFamily="49" charset="-128"/>
            </a:endParaRPr>
          </a:p>
          <a:p>
            <a:pPr marL="0" indent="0" eaLnBrk="1" hangingPunct="1">
              <a:buClr>
                <a:srgbClr val="003399"/>
              </a:buClr>
              <a:buNone/>
            </a:pPr>
            <a:endParaRPr lang="en-US" altLang="en-US" sz="2400" dirty="0">
              <a:solidFill>
                <a:schemeClr val="accent2"/>
              </a:solidFill>
              <a:ea typeface="MS Mincho" pitchFamily="49" charset="-128"/>
            </a:endParaRPr>
          </a:p>
          <a:p>
            <a:pPr marL="0" indent="0" eaLnBrk="1" hangingPunct="1">
              <a:buClr>
                <a:srgbClr val="003399"/>
              </a:buClr>
              <a:buNone/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Comprises	48 bits or 12 Hex digits e.g. 00-40-96-51-4F-55</a:t>
            </a:r>
          </a:p>
          <a:p>
            <a:pPr marL="0" indent="0" eaLnBrk="1" hangingPunct="1">
              <a:buClr>
                <a:srgbClr val="003399"/>
              </a:buClr>
              <a:buNone/>
            </a:pPr>
            <a:endParaRPr lang="en-US" altLang="en-US" sz="2400" dirty="0">
              <a:ea typeface="MS Mincho" pitchFamily="49" charset="-128"/>
            </a:endParaRPr>
          </a:p>
          <a:p>
            <a:pPr marL="0" indent="0" eaLnBrk="1" hangingPunct="1">
              <a:buClr>
                <a:srgbClr val="003399"/>
              </a:buClr>
              <a:buNone/>
            </a:pPr>
            <a:r>
              <a:rPr lang="en-US" altLang="en-US" sz="2400" dirty="0">
                <a:ea typeface="MS Mincho" pitchFamily="49" charset="-128"/>
              </a:rPr>
              <a:t>Its other common names are:</a:t>
            </a:r>
          </a:p>
          <a:p>
            <a:pPr lvl="1" eaLnBrk="1" hangingPunct="1">
              <a:buClr>
                <a:srgbClr val="00336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Medium Access Control (MAC) address</a:t>
            </a:r>
          </a:p>
          <a:p>
            <a:pPr lvl="1" eaLnBrk="1" hangingPunct="1">
              <a:buClr>
                <a:srgbClr val="00336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NIC or Adapter address</a:t>
            </a:r>
          </a:p>
          <a:p>
            <a:pPr lvl="1" eaLnBrk="1" hangingPunct="1">
              <a:buClr>
                <a:srgbClr val="00336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Hardware address</a:t>
            </a:r>
          </a:p>
          <a:p>
            <a:pPr lvl="1" eaLnBrk="1" hangingPunct="1">
              <a:buClr>
                <a:srgbClr val="00336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Ethernet address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9370" y="811212"/>
            <a:ext cx="26265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99"/>
                </a:solidFill>
                <a:latin typeface="+mn-lt"/>
              </a:rPr>
              <a:t>Physical Address</a:t>
            </a:r>
          </a:p>
        </p:txBody>
      </p:sp>
      <p:sp>
        <p:nvSpPr>
          <p:cNvPr id="20485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2400" y="685800"/>
            <a:ext cx="125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100" b="1">
              <a:solidFill>
                <a:srgbClr val="990099"/>
              </a:solidFill>
              <a:latin typeface="Verdana" pitchFamily="34" charset="0"/>
            </a:endParaRPr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4495800" y="1594230"/>
            <a:ext cx="480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20000"/>
              </a:spcBef>
              <a:spcAft>
                <a:spcPct val="30000"/>
              </a:spcAft>
              <a:buClr>
                <a:srgbClr val="003399"/>
              </a:buClr>
              <a:buSzPct val="85000"/>
            </a:pPr>
            <a:r>
              <a:rPr lang="en-US" altLang="en-US" b="1" dirty="0">
                <a:latin typeface="+mn-lt"/>
                <a:ea typeface="MS Mincho" pitchFamily="49" charset="-128"/>
              </a:rPr>
              <a:t>Logical address is assigned by software e.g.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Clr>
                <a:srgbClr val="003366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2"/>
                </a:solidFill>
                <a:latin typeface="+mn-lt"/>
                <a:ea typeface="MS Mincho" pitchFamily="49" charset="-128"/>
              </a:rPr>
              <a:t>IP address:   153.20.57.31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Clr>
                <a:srgbClr val="003366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2"/>
                </a:solidFill>
                <a:latin typeface="+mn-lt"/>
                <a:ea typeface="MS Mincho" pitchFamily="49" charset="-128"/>
              </a:rPr>
              <a:t>Port addresses:</a:t>
            </a:r>
          </a:p>
          <a:p>
            <a:pPr marL="1257300" lvl="2" indent="-3429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2"/>
                </a:solidFill>
                <a:latin typeface="+mn-lt"/>
                <a:ea typeface="MS Mincho" pitchFamily="49" charset="-128"/>
              </a:rPr>
              <a:t>TCP Port number : Port 80 for HTTP</a:t>
            </a:r>
          </a:p>
          <a:p>
            <a:pPr marL="1257300" lvl="2" indent="-342900">
              <a:spcBef>
                <a:spcPct val="20000"/>
              </a:spcBef>
              <a:buClr>
                <a:srgbClr val="003366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2"/>
                </a:solidFill>
                <a:latin typeface="+mn-lt"/>
                <a:ea typeface="MS Mincho" pitchFamily="49" charset="-128"/>
              </a:rPr>
              <a:t>UDP Port number : Port 53 for DNS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616172" y="811212"/>
            <a:ext cx="2461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99"/>
                </a:solidFill>
                <a:latin typeface="+mn-lt"/>
              </a:rPr>
              <a:t>Logical Address</a:t>
            </a:r>
            <a:endParaRPr lang="en-US" altLang="en-US" sz="28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479" y="57150"/>
            <a:ext cx="7343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Logical and Physical Addresses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534400" cy="5334000"/>
          </a:xfrm>
        </p:spPr>
        <p:txBody>
          <a:bodyPr lIns="91440" tIns="45720" rIns="91440" bIns="45720"/>
          <a:lstStyle/>
          <a:p>
            <a:pPr eaLnBrk="1" hangingPunct="1">
              <a:buClr>
                <a:srgbClr val="003399"/>
              </a:buClr>
            </a:pPr>
            <a:r>
              <a:rPr lang="en-US" altLang="en-US" sz="2400" dirty="0">
                <a:ea typeface="MS Mincho" pitchFamily="49" charset="-128"/>
              </a:rPr>
              <a:t>Physical and logical addresses work together to transmit information from source to destination in a network. </a:t>
            </a:r>
          </a:p>
          <a:p>
            <a:pPr eaLnBrk="1" hangingPunct="1">
              <a:buClr>
                <a:srgbClr val="003399"/>
              </a:buClr>
            </a:pPr>
            <a:r>
              <a:rPr lang="en-US" altLang="en-US" sz="2400" dirty="0"/>
              <a:t>Each layer uses the service of the layer below it and provides services to the layer above. </a:t>
            </a:r>
            <a:r>
              <a:rPr lang="en-US" altLang="en-US" sz="2400" dirty="0">
                <a:ea typeface="MS Mincho" pitchFamily="49" charset="-128"/>
              </a:rPr>
              <a:t>The TCP/IP model describes a protocol stack that consists of four layers of services and protocols. </a:t>
            </a:r>
          </a:p>
          <a:p>
            <a:pPr eaLnBrk="1" hangingPunct="1">
              <a:buClr>
                <a:srgbClr val="003399"/>
              </a:buClr>
            </a:pPr>
            <a:r>
              <a:rPr lang="en-US" altLang="en-US" sz="2400" dirty="0"/>
              <a:t>The four layers are:</a:t>
            </a:r>
          </a:p>
          <a:p>
            <a:pPr lvl="1" eaLnBrk="1" hangingPunct="1">
              <a:lnSpc>
                <a:spcPct val="90000"/>
              </a:lnSpc>
              <a:buClr>
                <a:srgbClr val="24148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Application</a:t>
            </a:r>
          </a:p>
          <a:p>
            <a:pPr lvl="1" eaLnBrk="1" hangingPunct="1">
              <a:lnSpc>
                <a:spcPct val="90000"/>
              </a:lnSpc>
              <a:buClr>
                <a:srgbClr val="24148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Transport</a:t>
            </a:r>
          </a:p>
          <a:p>
            <a:pPr lvl="1" eaLnBrk="1" hangingPunct="1">
              <a:lnSpc>
                <a:spcPct val="90000"/>
              </a:lnSpc>
              <a:buClr>
                <a:srgbClr val="24148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Internet</a:t>
            </a:r>
          </a:p>
          <a:p>
            <a:pPr lvl="1" eaLnBrk="1" hangingPunct="1">
              <a:lnSpc>
                <a:spcPct val="90000"/>
              </a:lnSpc>
              <a:buClr>
                <a:srgbClr val="241486"/>
              </a:buClr>
            </a:pPr>
            <a:r>
              <a:rPr lang="en-US" altLang="en-US" sz="2400" dirty="0">
                <a:solidFill>
                  <a:schemeClr val="accent2"/>
                </a:solidFill>
                <a:ea typeface="MS Mincho" pitchFamily="49" charset="-128"/>
              </a:rPr>
              <a:t>Network Interface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5400" y="76200"/>
            <a:ext cx="4790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Layers of Addresses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TCP/IP </a:t>
            </a:r>
            <a:r>
              <a:rPr lang="en-US">
                <a:latin typeface="Arial" pitchFamily="34" charset="0"/>
                <a:cs typeface="Arial" pitchFamily="34" charset="0"/>
              </a:rPr>
              <a:t>Protocol Stack</a:t>
            </a:r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438400" y="5334000"/>
            <a:ext cx="37338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438400" y="1447800"/>
            <a:ext cx="3733800" cy="762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438400" y="2438400"/>
            <a:ext cx="3733800" cy="762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38400" y="3429000"/>
            <a:ext cx="3733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438400" y="4419600"/>
            <a:ext cx="3733800" cy="762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990600" y="5562600"/>
            <a:ext cx="1219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324600" y="1524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Application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00800" y="25908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>
                <a:solidFill>
                  <a:srgbClr val="000000"/>
                </a:solidFill>
                <a:latin typeface="Verdana" panose="020B0604030504040204" pitchFamily="34" charset="0"/>
              </a:rPr>
              <a:t>Transport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77000" y="35052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0">
                <a:solidFill>
                  <a:srgbClr val="000000"/>
                </a:solidFill>
                <a:latin typeface="Verdana" panose="020B0604030504040204" pitchFamily="34" charset="0"/>
              </a:rPr>
              <a:t>Internet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77000" y="4419600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Arial Narrow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000" b="0" dirty="0">
                <a:solidFill>
                  <a:srgbClr val="000000"/>
                </a:solidFill>
                <a:latin typeface="Verdana" pitchFamily="34" charset="0"/>
              </a:rPr>
              <a:t>Network Interface</a:t>
            </a:r>
          </a:p>
          <a:p>
            <a:pPr marL="342900" indent="-34290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kumimoji="0" lang="en-US" altLang="en-US" sz="1400" b="0" dirty="0">
                <a:solidFill>
                  <a:srgbClr val="000000"/>
                </a:solidFill>
                <a:latin typeface="Verdana" pitchFamily="34" charset="0"/>
              </a:rPr>
              <a:t>Data Link </a:t>
            </a:r>
            <a:r>
              <a:rPr kumimoji="0" lang="en-US" altLang="en-US" sz="1400" b="0" dirty="0" err="1">
                <a:solidFill>
                  <a:srgbClr val="000000"/>
                </a:solidFill>
                <a:latin typeface="Verdana" pitchFamily="34" charset="0"/>
              </a:rPr>
              <a:t>e.g</a:t>
            </a:r>
            <a:r>
              <a:rPr kumimoji="0" lang="en-US" altLang="en-US" sz="1400" b="0" dirty="0">
                <a:solidFill>
                  <a:srgbClr val="000000"/>
                </a:solidFill>
                <a:latin typeface="Verdana" pitchFamily="34" charset="0"/>
              </a:rPr>
              <a:t> MAC </a:t>
            </a:r>
          </a:p>
          <a:p>
            <a:pPr marL="342900" indent="-34290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kumimoji="0" lang="en-US" altLang="en-US" sz="1400" b="0" dirty="0">
                <a:solidFill>
                  <a:srgbClr val="000000"/>
                </a:solidFill>
                <a:latin typeface="Verdana" pitchFamily="34" charset="0"/>
              </a:rPr>
              <a:t>Physical e.g. PHY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90800" y="5410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Transmission Medium (e.g. UTP, Optical </a:t>
            </a:r>
            <a:r>
              <a:rPr kumimoji="0" lang="en-US" altLang="en-US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Fibre</a:t>
            </a:r>
            <a:r>
              <a:rPr kumimoji="0" lang="en-US" altLang="en-US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, Wireless)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6172200" y="8382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u="sng">
                <a:solidFill>
                  <a:srgbClr val="000000"/>
                </a:solidFill>
                <a:latin typeface="Verdana" panose="020B0604030504040204" pitchFamily="34" charset="0"/>
              </a:rPr>
              <a:t>Protocol Layer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514600" y="46482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>
                <a:solidFill>
                  <a:srgbClr val="000000"/>
                </a:solidFill>
                <a:latin typeface="Verdana" panose="020B0604030504040204" pitchFamily="34" charset="0"/>
              </a:rPr>
              <a:t>Ethernet, Wireless LAN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590800" y="36576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>
                <a:solidFill>
                  <a:srgbClr val="000000"/>
                </a:solidFill>
                <a:latin typeface="Verdana" panose="020B0604030504040204" pitchFamily="34" charset="0"/>
              </a:rPr>
              <a:t>IP (IP Addressing)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514600" y="2590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>
                <a:solidFill>
                  <a:srgbClr val="000000"/>
                </a:solidFill>
                <a:latin typeface="Verdana" panose="020B0604030504040204" pitchFamily="34" charset="0"/>
              </a:rPr>
              <a:t>TCP, UDP etc.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14600" y="16764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>
                <a:solidFill>
                  <a:srgbClr val="000000"/>
                </a:solidFill>
                <a:latin typeface="Verdana" panose="020B0604030504040204" pitchFamily="34" charset="0"/>
              </a:rPr>
              <a:t>HTTP, SMTP, DNS, FTP etc.   </a:t>
            </a:r>
          </a:p>
        </p:txBody>
      </p:sp>
      <p:sp>
        <p:nvSpPr>
          <p:cNvPr id="15379" name="TextBox 25"/>
          <p:cNvSpPr txBox="1">
            <a:spLocks noChangeArrowheads="1"/>
          </p:cNvSpPr>
          <p:nvPr/>
        </p:nvSpPr>
        <p:spPr bwMode="auto">
          <a:xfrm>
            <a:off x="2514600" y="8382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u="sng">
                <a:solidFill>
                  <a:srgbClr val="000000"/>
                </a:solidFill>
                <a:latin typeface="Verdana" panose="020B0604030504040204" pitchFamily="34" charset="0"/>
              </a:rPr>
              <a:t>It defines …</a:t>
            </a:r>
          </a:p>
        </p:txBody>
      </p:sp>
    </p:spTree>
    <p:extLst>
      <p:ext uri="{BB962C8B-B14F-4D97-AF65-F5344CB8AC3E}">
        <p14:creationId xmlns:p14="http://schemas.microsoft.com/office/powerpoint/2010/main" val="15565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1388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3889 L 0 -0.28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333 L 0 -0.4277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2778 L 0 -0.5722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2" grpId="0"/>
      <p:bldP spid="13" grpId="0"/>
      <p:bldP spid="14" grpId="0"/>
      <p:bldP spid="16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990600" y="2209800"/>
            <a:ext cx="7156268" cy="381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2438400"/>
            <a:ext cx="2419063" cy="838200"/>
          </a:xfrm>
          <a:noFill/>
          <a:ln/>
        </p:spPr>
        <p:txBody>
          <a:bodyPr lIns="90476" tIns="44443" rIns="90476" bIns="44443"/>
          <a:lstStyle/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0" y="76200"/>
            <a:ext cx="990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Transmission Media &amp; Network Cables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39978" y="845403"/>
            <a:ext cx="914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Network cable is made of transmission medium with connectors at its ends</a:t>
            </a:r>
          </a:p>
          <a:p>
            <a:r>
              <a:rPr lang="en-US" b="1" dirty="0">
                <a:latin typeface="Arial Narrow" pitchFamily="34" charset="0"/>
              </a:rPr>
              <a:t>The three common type of network cables are: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43063" y="3581400"/>
            <a:ext cx="4203805" cy="1143000"/>
            <a:chOff x="4495800" y="3657600"/>
            <a:chExt cx="4203805" cy="1219200"/>
          </a:xfrm>
        </p:grpSpPr>
        <p:pic>
          <p:nvPicPr>
            <p:cNvPr id="246786" name="Picture 2" descr="http://t1.gstatic.com/images?q=tbn:xiWVN88YnoMDiM:http://www.weissereng.com/iStock_000005009863XSmall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3733800"/>
              <a:ext cx="1181100" cy="885825"/>
            </a:xfrm>
            <a:prstGeom prst="rect">
              <a:avLst/>
            </a:prstGeom>
            <a:noFill/>
          </p:spPr>
        </p:pic>
        <p:pic>
          <p:nvPicPr>
            <p:cNvPr id="246788" name="Picture 4" descr="http://t3.gstatic.com/images?q=tbn:JixTXbGt5fogJM:http://www.timbercon.com/News-Releases/Images/Light-ARMOR-Fiber-Optic-Cable-hires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2800" y="3657600"/>
              <a:ext cx="1536805" cy="1219200"/>
            </a:xfrm>
            <a:prstGeom prst="rect">
              <a:avLst/>
            </a:prstGeom>
            <a:noFill/>
          </p:spPr>
        </p:pic>
      </p:grpSp>
      <p:pic>
        <p:nvPicPr>
          <p:cNvPr id="246794" name="Picture 10" descr="http://t0.gstatic.com/images?q=tbn:-ry08u-2Pxyf5M:http://ocw.weber.edu/automotive-technology/ausv-1320-automotive-electronics/images/TwistedPairWirePhoto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66863" y="2286000"/>
            <a:ext cx="1639143" cy="609600"/>
          </a:xfrm>
          <a:prstGeom prst="rect">
            <a:avLst/>
          </a:prstGeom>
          <a:noFill/>
        </p:spPr>
      </p:pic>
      <p:pic>
        <p:nvPicPr>
          <p:cNvPr id="246792" name="Picture 8" descr="http://t3.gstatic.com/images?q=tbn:nThX5C5dIRzEnM:http://www.made-in-china.com/image/2f0j00AMzQROIKEfonM/Twisted-Pair-Cable-UTP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14463" y="2667000"/>
            <a:ext cx="2057400" cy="762000"/>
          </a:xfrm>
          <a:prstGeom prst="rect">
            <a:avLst/>
          </a:prstGeom>
          <a:noFill/>
        </p:spPr>
      </p:pic>
      <p:pic>
        <p:nvPicPr>
          <p:cNvPr id="246797" name="Picture 13" descr="http://t3.gstatic.com/images?q=tbn:HlPTA1B5uVEleM:http://images.overstock.com/f/102/3117/8h/www.overstock.com/images/products/etilize/images/300/10060589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62463" y="2438400"/>
            <a:ext cx="1104900" cy="1104901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3638263" y="4876800"/>
            <a:ext cx="3886200" cy="914400"/>
            <a:chOff x="4191000" y="5029200"/>
            <a:chExt cx="3962400" cy="1066801"/>
          </a:xfrm>
        </p:grpSpPr>
        <p:pic>
          <p:nvPicPr>
            <p:cNvPr id="246795" name="Picture 1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191000" y="5257800"/>
              <a:ext cx="20669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6799" name="Picture 15" descr="http://t3.gstatic.com/images?q=tbn:T24ToGcvVUVvpM:http://img3.musiciansfriend.com/dbase/pics/products/4/6/4/224464.jpg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239000" y="5029200"/>
              <a:ext cx="914400" cy="1066801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1443786" y="1633835"/>
            <a:ext cx="6703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Medium 			               Network Cable 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1056318" y="5103167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Coaxial Cable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0815" y="3805237"/>
            <a:ext cx="2366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Optical </a:t>
            </a:r>
            <a:r>
              <a:rPr lang="en-US" dirty="0" err="1"/>
              <a:t>Fibre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70815" y="2628900"/>
            <a:ext cx="266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Twisted Pair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076663" y="2209800"/>
            <a:ext cx="0" cy="381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74099025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4855</TotalTime>
  <Words>1535</Words>
  <Application>Microsoft Macintosh PowerPoint</Application>
  <PresentationFormat>On-screen Show (4:3)</PresentationFormat>
  <Paragraphs>230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TCP/IP Protocol Stack</vt:lpstr>
      <vt:lpstr>PowerPoint Presentation</vt:lpstr>
      <vt:lpstr>Activity – Recap on OSNF module</vt:lpstr>
      <vt:lpstr>Structured Cabling Standards</vt:lpstr>
      <vt:lpstr>TIA/EIA Structured Cabling</vt:lpstr>
      <vt:lpstr>Activity - Structured Cabling Video</vt:lpstr>
      <vt:lpstr>Subsystems of Structured Cabling</vt:lpstr>
      <vt:lpstr>1. Entrance Facility / Demarc  </vt:lpstr>
      <vt:lpstr>1. Entrance Facility / Demarc  </vt:lpstr>
      <vt:lpstr>2. Equipment Room</vt:lpstr>
      <vt:lpstr>2. Equipment Room</vt:lpstr>
      <vt:lpstr>3. Telecommunication Room</vt:lpstr>
      <vt:lpstr>3. Telecommunication Room</vt:lpstr>
      <vt:lpstr>3. Telecommunication Room</vt:lpstr>
      <vt:lpstr>Structured Cabling – Wiring Closet , Backbone &amp; Horizontal Cabling Example</vt:lpstr>
      <vt:lpstr>TR Vs ER</vt:lpstr>
      <vt:lpstr>4. Backbone / Vertical Cabling</vt:lpstr>
      <vt:lpstr>4. Backbone / Vertical Cabling</vt:lpstr>
      <vt:lpstr>5. Horizontal Cabling</vt:lpstr>
      <vt:lpstr>5. Horizontal Cabling</vt:lpstr>
      <vt:lpstr>5. Horizontal Cabling</vt:lpstr>
      <vt:lpstr>6. Work Area</vt:lpstr>
      <vt:lpstr>6. Work Area</vt:lpstr>
      <vt:lpstr>Servicing the Work Area</vt:lpstr>
      <vt:lpstr>Summary</vt:lpstr>
      <vt:lpstr>Activity – ICT Network Tour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Kelli Leader</dc:creator>
  <dc:description>Unit 1 Instructional Powerpoint presentation.</dc:description>
  <cp:lastModifiedBy>Lee Yu Yee Dominic /CSF</cp:lastModifiedBy>
  <cp:revision>303</cp:revision>
  <cp:lastPrinted>2019-04-15T05:13:53Z</cp:lastPrinted>
  <dcterms:created xsi:type="dcterms:W3CDTF">2001-09-29T03:24:16Z</dcterms:created>
  <dcterms:modified xsi:type="dcterms:W3CDTF">2022-06-05T09:04:47Z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2022-04-15T04:45:31Z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5085c297-26a2-4427-887b-bc87ffcf854a</vt:lpwstr>
  </property>
  <property fmtid="{D5CDD505-2E9C-101B-9397-08002B2CF9AE}" pid="8" name="MSIP_Label_30286cb9-b49f-4646-87a5-340028348160_ContentBits">
    <vt:lpwstr>1</vt:lpwstr>
  </property>
</Properties>
</file>