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28"/>
  </p:notesMasterIdLst>
  <p:sldIdLst>
    <p:sldId id="410" r:id="rId2"/>
    <p:sldId id="380" r:id="rId3"/>
    <p:sldId id="382" r:id="rId4"/>
    <p:sldId id="383" r:id="rId5"/>
    <p:sldId id="384" r:id="rId6"/>
    <p:sldId id="386" r:id="rId7"/>
    <p:sldId id="448" r:id="rId8"/>
    <p:sldId id="377" r:id="rId9"/>
    <p:sldId id="406" r:id="rId10"/>
    <p:sldId id="408" r:id="rId11"/>
    <p:sldId id="409" r:id="rId12"/>
    <p:sldId id="404" r:id="rId13"/>
    <p:sldId id="407" r:id="rId14"/>
    <p:sldId id="450" r:id="rId15"/>
    <p:sldId id="391" r:id="rId16"/>
    <p:sldId id="392" r:id="rId17"/>
    <p:sldId id="393" r:id="rId18"/>
    <p:sldId id="401" r:id="rId19"/>
    <p:sldId id="394" r:id="rId20"/>
    <p:sldId id="396" r:id="rId21"/>
    <p:sldId id="411" r:id="rId22"/>
    <p:sldId id="397" r:id="rId23"/>
    <p:sldId id="398" r:id="rId24"/>
    <p:sldId id="400" r:id="rId25"/>
    <p:sldId id="405" r:id="rId26"/>
    <p:sldId id="451"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990099"/>
    <a:srgbClr val="FFBFFF"/>
    <a:srgbClr val="FF6FFF"/>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924A4-3EC5-374F-8FE0-84726F410ADC}" v="3" dt="2022-06-05T10:30:44.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77684" autoAdjust="0"/>
  </p:normalViewPr>
  <p:slideViewPr>
    <p:cSldViewPr>
      <p:cViewPr varScale="1">
        <p:scale>
          <a:sx n="94" d="100"/>
          <a:sy n="94" d="100"/>
        </p:scale>
        <p:origin x="2168"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4" d="100"/>
        <a:sy n="124" d="100"/>
      </p:scale>
      <p:origin x="0" y="-35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5FB924A4-3EC5-374F-8FE0-84726F410ADC}"/>
    <pc:docChg chg="undo custSel modSld">
      <pc:chgData name="Lee Yu Yee Dominic /CSF" userId="59ddad63-47f1-4317-b088-d34171f6460d" providerId="ADAL" clId="{5FB924A4-3EC5-374F-8FE0-84726F410ADC}" dt="2022-06-05T11:18:49.971" v="3099" actId="20577"/>
      <pc:docMkLst>
        <pc:docMk/>
      </pc:docMkLst>
      <pc:sldChg chg="modNotesTx">
        <pc:chgData name="Lee Yu Yee Dominic /CSF" userId="59ddad63-47f1-4317-b088-d34171f6460d" providerId="ADAL" clId="{5FB924A4-3EC5-374F-8FE0-84726F410ADC}" dt="2022-06-05T10:25:53.133" v="280" actId="20577"/>
        <pc:sldMkLst>
          <pc:docMk/>
          <pc:sldMk cId="948530293" sldId="384"/>
        </pc:sldMkLst>
      </pc:sldChg>
      <pc:sldChg chg="modNotesTx">
        <pc:chgData name="Lee Yu Yee Dominic /CSF" userId="59ddad63-47f1-4317-b088-d34171f6460d" providerId="ADAL" clId="{5FB924A4-3EC5-374F-8FE0-84726F410ADC}" dt="2022-06-05T10:30:43.515" v="556" actId="20577"/>
        <pc:sldMkLst>
          <pc:docMk/>
          <pc:sldMk cId="2818196515" sldId="386"/>
        </pc:sldMkLst>
      </pc:sldChg>
      <pc:sldChg chg="modNotesTx">
        <pc:chgData name="Lee Yu Yee Dominic /CSF" userId="59ddad63-47f1-4317-b088-d34171f6460d" providerId="ADAL" clId="{5FB924A4-3EC5-374F-8FE0-84726F410ADC}" dt="2022-06-05T10:58:56.988" v="2532" actId="20577"/>
        <pc:sldMkLst>
          <pc:docMk/>
          <pc:sldMk cId="3455821374" sldId="391"/>
        </pc:sldMkLst>
      </pc:sldChg>
      <pc:sldChg chg="modNotesTx">
        <pc:chgData name="Lee Yu Yee Dominic /CSF" userId="59ddad63-47f1-4317-b088-d34171f6460d" providerId="ADAL" clId="{5FB924A4-3EC5-374F-8FE0-84726F410ADC}" dt="2022-06-05T11:00:52.589" v="2727" actId="20577"/>
        <pc:sldMkLst>
          <pc:docMk/>
          <pc:sldMk cId="428134572" sldId="394"/>
        </pc:sldMkLst>
      </pc:sldChg>
      <pc:sldChg chg="modNotesTx">
        <pc:chgData name="Lee Yu Yee Dominic /CSF" userId="59ddad63-47f1-4317-b088-d34171f6460d" providerId="ADAL" clId="{5FB924A4-3EC5-374F-8FE0-84726F410ADC}" dt="2022-06-05T11:01:33.269" v="2785" actId="20577"/>
        <pc:sldMkLst>
          <pc:docMk/>
          <pc:sldMk cId="1424214294" sldId="396"/>
        </pc:sldMkLst>
      </pc:sldChg>
      <pc:sldChg chg="modNotesTx">
        <pc:chgData name="Lee Yu Yee Dominic /CSF" userId="59ddad63-47f1-4317-b088-d34171f6460d" providerId="ADAL" clId="{5FB924A4-3EC5-374F-8FE0-84726F410ADC}" dt="2022-06-05T11:04:41.853" v="3007" actId="20577"/>
        <pc:sldMkLst>
          <pc:docMk/>
          <pc:sldMk cId="1794871047" sldId="397"/>
        </pc:sldMkLst>
      </pc:sldChg>
      <pc:sldChg chg="modNotesTx">
        <pc:chgData name="Lee Yu Yee Dominic /CSF" userId="59ddad63-47f1-4317-b088-d34171f6460d" providerId="ADAL" clId="{5FB924A4-3EC5-374F-8FE0-84726F410ADC}" dt="2022-06-05T11:00:11.733" v="2630" actId="20577"/>
        <pc:sldMkLst>
          <pc:docMk/>
          <pc:sldMk cId="575475465" sldId="401"/>
        </pc:sldMkLst>
      </pc:sldChg>
      <pc:sldChg chg="modNotesTx">
        <pc:chgData name="Lee Yu Yee Dominic /CSF" userId="59ddad63-47f1-4317-b088-d34171f6460d" providerId="ADAL" clId="{5FB924A4-3EC5-374F-8FE0-84726F410ADC}" dt="2022-06-05T10:47:07.696" v="1628" actId="20577"/>
        <pc:sldMkLst>
          <pc:docMk/>
          <pc:sldMk cId="2237985323" sldId="404"/>
        </pc:sldMkLst>
      </pc:sldChg>
      <pc:sldChg chg="modNotesTx">
        <pc:chgData name="Lee Yu Yee Dominic /CSF" userId="59ddad63-47f1-4317-b088-d34171f6460d" providerId="ADAL" clId="{5FB924A4-3EC5-374F-8FE0-84726F410ADC}" dt="2022-06-05T11:18:49.971" v="3099" actId="20577"/>
        <pc:sldMkLst>
          <pc:docMk/>
          <pc:sldMk cId="3865597361" sldId="405"/>
        </pc:sldMkLst>
      </pc:sldChg>
      <pc:sldChg chg="modNotesTx">
        <pc:chgData name="Lee Yu Yee Dominic /CSF" userId="59ddad63-47f1-4317-b088-d34171f6460d" providerId="ADAL" clId="{5FB924A4-3EC5-374F-8FE0-84726F410ADC}" dt="2022-06-05T10:32:57.462" v="842" actId="20577"/>
        <pc:sldMkLst>
          <pc:docMk/>
          <pc:sldMk cId="3904935689" sldId="406"/>
        </pc:sldMkLst>
      </pc:sldChg>
      <pc:sldChg chg="modNotesTx">
        <pc:chgData name="Lee Yu Yee Dominic /CSF" userId="59ddad63-47f1-4317-b088-d34171f6460d" providerId="ADAL" clId="{5FB924A4-3EC5-374F-8FE0-84726F410ADC}" dt="2022-06-05T10:49:24.074" v="2223" actId="20577"/>
        <pc:sldMkLst>
          <pc:docMk/>
          <pc:sldMk cId="3848389734" sldId="407"/>
        </pc:sldMkLst>
      </pc:sldChg>
      <pc:sldChg chg="modNotesTx">
        <pc:chgData name="Lee Yu Yee Dominic /CSF" userId="59ddad63-47f1-4317-b088-d34171f6460d" providerId="ADAL" clId="{5FB924A4-3EC5-374F-8FE0-84726F410ADC}" dt="2022-06-05T11:04:18.754" v="2969" actId="20577"/>
        <pc:sldMkLst>
          <pc:docMk/>
          <pc:sldMk cId="632922632" sldId="4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94151-13BF-4E3B-88F5-E8502CE81631}" type="slidenum">
              <a:rPr lang="en-GB">
                <a:solidFill>
                  <a:srgbClr val="000000"/>
                </a:solidFill>
              </a:rPr>
              <a:pPr/>
              <a:t>1</a:t>
            </a:fld>
            <a:endParaRPr lang="en-GB">
              <a:solidFill>
                <a:srgbClr val="000000"/>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29806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895B145-7C3A-4AF0-AAB8-BC530A009F90}"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dirty="0"/>
          </a:p>
        </p:txBody>
      </p:sp>
    </p:spTree>
    <p:extLst>
      <p:ext uri="{BB962C8B-B14F-4D97-AF65-F5344CB8AC3E}">
        <p14:creationId xmlns:p14="http://schemas.microsoft.com/office/powerpoint/2010/main" val="123300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pPr marL="228600" indent="-228600">
              <a:buAutoNum type="arabicPeriod"/>
            </a:pPr>
            <a:r>
              <a:rPr lang="en-SG" dirty="0"/>
              <a:t>Admin might want to hide parts of the internetwork however dynamic routing tends to reveal all information of the network. Static routing is able to hide parts of the internetwork.</a:t>
            </a:r>
          </a:p>
          <a:p>
            <a:pPr marL="228600" indent="-228600">
              <a:buAutoNum type="arabicPeriod"/>
            </a:pPr>
            <a:r>
              <a:rPr lang="en-SG" dirty="0"/>
              <a:t>As the network topology changes, the routes used for dynamic routing can change. And the data might travel a route that is insecure. Static routing forces packets to travel a specific secure route no matter what.</a:t>
            </a:r>
          </a:p>
          <a:p>
            <a:pPr marL="228600" indent="-228600">
              <a:buAutoNum type="arabicPeriod"/>
            </a:pPr>
            <a:endParaRPr lang="en-SG" dirty="0"/>
          </a:p>
          <a:p>
            <a:pPr marL="228600" indent="-228600">
              <a:buAutoNum type="arabicPeriod"/>
            </a:pPr>
            <a:r>
              <a:rPr lang="en-SG" dirty="0"/>
              <a:t>Does not consume much traffic as not routing updates are required</a:t>
            </a:r>
          </a:p>
          <a:p>
            <a:pPr marL="228600" indent="-228600">
              <a:buAutoNum type="arabicPeriod"/>
            </a:pPr>
            <a:endParaRPr lang="en-SG"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12</a:t>
            </a:fld>
            <a:endParaRPr lang="en-US" altLang="en-US"/>
          </a:p>
        </p:txBody>
      </p:sp>
    </p:spTree>
    <p:extLst>
      <p:ext uri="{BB962C8B-B14F-4D97-AF65-F5344CB8AC3E}">
        <p14:creationId xmlns:p14="http://schemas.microsoft.com/office/powerpoint/2010/main" val="426909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Administrator must manually configure all routes and if the network is large he would have to know the entire network. Thus not suitable for large networks. Also, if there are changes in the network, all routers will have to be manually reconfigured to reflect the changes. Lastly, static routing cannot re-route the traffic if a link fails</a:t>
            </a:r>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13</a:t>
            </a:fld>
            <a:endParaRPr lang="en-US" altLang="en-US"/>
          </a:p>
        </p:txBody>
      </p:sp>
    </p:spTree>
    <p:extLst>
      <p:ext uri="{BB962C8B-B14F-4D97-AF65-F5344CB8AC3E}">
        <p14:creationId xmlns:p14="http://schemas.microsoft.com/office/powerpoint/2010/main" val="237941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admin first configures the static route. After the static route will be updated in the router’s routing table. Packets are forwarded based on the static route entries in the routing table.</a:t>
            </a:r>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15</a:t>
            </a:fld>
            <a:endParaRPr lang="en-US" altLang="en-US"/>
          </a:p>
        </p:txBody>
      </p:sp>
    </p:spTree>
    <p:extLst>
      <p:ext uri="{BB962C8B-B14F-4D97-AF65-F5344CB8AC3E}">
        <p14:creationId xmlns:p14="http://schemas.microsoft.com/office/powerpoint/2010/main" val="2033958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route 172.16.1.0 255.255.255.0 s1</a:t>
            </a:r>
          </a:p>
          <a:p>
            <a:endParaRPr lang="en-US" dirty="0"/>
          </a:p>
          <a:p>
            <a:r>
              <a:rPr lang="en-US" dirty="0"/>
              <a:t>Ip route 172.16.5.0 255.255.255.0 s0</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18</a:t>
            </a:fld>
            <a:endParaRPr lang="en-US" altLang="en-US"/>
          </a:p>
        </p:txBody>
      </p:sp>
    </p:spTree>
    <p:extLst>
      <p:ext uri="{BB962C8B-B14F-4D97-AF65-F5344CB8AC3E}">
        <p14:creationId xmlns:p14="http://schemas.microsoft.com/office/powerpoint/2010/main" val="421442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route 172.16.1.0 255.255.255.0 172.16.2.1</a:t>
            </a:r>
          </a:p>
          <a:p>
            <a:r>
              <a:rPr lang="en-US" dirty="0"/>
              <a:t>Ip route 172.16.5.0 255.255.255.0 172.16.4.2</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19</a:t>
            </a:fld>
            <a:endParaRPr lang="en-US" altLang="en-US"/>
          </a:p>
        </p:txBody>
      </p:sp>
    </p:spTree>
    <p:extLst>
      <p:ext uri="{BB962C8B-B14F-4D97-AF65-F5344CB8AC3E}">
        <p14:creationId xmlns:p14="http://schemas.microsoft.com/office/powerpoint/2010/main" val="2070853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route 172.16.5.0 255.255.255.0 172.16.2.2/S0</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20</a:t>
            </a:fld>
            <a:endParaRPr lang="en-US" altLang="en-US"/>
          </a:p>
        </p:txBody>
      </p:sp>
    </p:spTree>
    <p:extLst>
      <p:ext uri="{BB962C8B-B14F-4D97-AF65-F5344CB8AC3E}">
        <p14:creationId xmlns:p14="http://schemas.microsoft.com/office/powerpoint/2010/main" val="813362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route - also known as the gateway of last resort, is the network route used by a router when no other known route exists for a given IP packet's destination address. All the packets for destinations not known by the router's routing table are sent to the default route.</a:t>
            </a:r>
          </a:p>
          <a:p>
            <a:endParaRPr lang="en-US" dirty="0"/>
          </a:p>
          <a:p>
            <a:r>
              <a:rPr lang="en-US" dirty="0"/>
              <a:t>Ip route 0.0.0.0 0.0.0.0 [next hop address | outing interface]</a:t>
            </a:r>
          </a:p>
          <a:p>
            <a:endParaRPr lang="en-US" dirty="0"/>
          </a:p>
          <a:p>
            <a:r>
              <a:rPr lang="en-US" dirty="0"/>
              <a:t>Ip route 0.0.0.0 0.0.0.0 172.16.2.2</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21</a:t>
            </a:fld>
            <a:endParaRPr lang="en-US" altLang="en-US"/>
          </a:p>
        </p:txBody>
      </p:sp>
    </p:spTree>
    <p:extLst>
      <p:ext uri="{BB962C8B-B14F-4D97-AF65-F5344CB8AC3E}">
        <p14:creationId xmlns:p14="http://schemas.microsoft.com/office/powerpoint/2010/main" val="388900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ip</a:t>
            </a:r>
            <a:r>
              <a:rPr lang="en-US" dirty="0"/>
              <a:t> route shows the routing table</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22</a:t>
            </a:fld>
            <a:endParaRPr lang="en-US" altLang="en-US"/>
          </a:p>
        </p:txBody>
      </p:sp>
    </p:spTree>
    <p:extLst>
      <p:ext uri="{BB962C8B-B14F-4D97-AF65-F5344CB8AC3E}">
        <p14:creationId xmlns:p14="http://schemas.microsoft.com/office/powerpoint/2010/main" val="2833491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23</a:t>
            </a:fld>
            <a:endParaRPr lang="en-US" altLang="en-US"/>
          </a:p>
        </p:txBody>
      </p:sp>
    </p:spTree>
    <p:extLst>
      <p:ext uri="{BB962C8B-B14F-4D97-AF65-F5344CB8AC3E}">
        <p14:creationId xmlns:p14="http://schemas.microsoft.com/office/powerpoint/2010/main" val="349652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C82A5223-95A6-41CE-9DB6-526DEE412F0E}"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https://www.routeralley.com/guides/static_dynamic_routing.pdf</a:t>
            </a:r>
          </a:p>
        </p:txBody>
      </p:sp>
    </p:spTree>
    <p:extLst>
      <p:ext uri="{BB962C8B-B14F-4D97-AF65-F5344CB8AC3E}">
        <p14:creationId xmlns:p14="http://schemas.microsoft.com/office/powerpoint/2010/main" val="627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charset="0"/>
                <a:ea typeface="+mn-ea"/>
                <a:cs typeface="+mn-cs"/>
              </a:rPr>
              <a:t>The destination’s firewall or other security device is blocking the request.</a:t>
            </a:r>
            <a:br>
              <a:rPr lang="en-US" sz="1200" kern="1200" dirty="0">
                <a:solidFill>
                  <a:schemeClr val="tx1"/>
                </a:solidFill>
                <a:effectLst/>
                <a:latin typeface="Times New Roman" charset="0"/>
                <a:ea typeface="+mn-ea"/>
                <a:cs typeface="+mn-cs"/>
              </a:rPr>
            </a:br>
            <a:r>
              <a:rPr lang="en-US" sz="1200" kern="1200" dirty="0">
                <a:solidFill>
                  <a:schemeClr val="tx1"/>
                </a:solidFill>
                <a:effectLst/>
                <a:latin typeface="Times New Roman" charset="0"/>
                <a:ea typeface="+mn-ea"/>
                <a:cs typeface="+mn-cs"/>
              </a:rPr>
              <a:t>•There could be a problem on the return path from the target system. Remember the round trip time measures the time it takes for a packet to travel from your system to a destination system and back. The forward route and the return route often follow different paths. If there is a problem on the return route, it may not be evident in the command output.</a:t>
            </a:r>
            <a:br>
              <a:rPr lang="en-US" sz="1200" kern="1200" dirty="0">
                <a:solidFill>
                  <a:schemeClr val="tx1"/>
                </a:solidFill>
                <a:effectLst/>
                <a:latin typeface="Times New Roman" charset="0"/>
                <a:ea typeface="+mn-ea"/>
                <a:cs typeface="+mn-cs"/>
              </a:rPr>
            </a:br>
            <a:r>
              <a:rPr lang="en-US" sz="1200" kern="1200" dirty="0">
                <a:solidFill>
                  <a:schemeClr val="tx1"/>
                </a:solidFill>
                <a:effectLst/>
                <a:latin typeface="Times New Roman" charset="0"/>
                <a:ea typeface="+mn-ea"/>
                <a:cs typeface="+mn-cs"/>
              </a:rPr>
              <a:t>•There may be a connection problem at that particular system or the next system.</a:t>
            </a:r>
            <a:endParaRPr lang="en-US"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24</a:t>
            </a:fld>
            <a:endParaRPr lang="en-US" altLang="en-US"/>
          </a:p>
        </p:txBody>
      </p:sp>
    </p:spTree>
    <p:extLst>
      <p:ext uri="{BB962C8B-B14F-4D97-AF65-F5344CB8AC3E}">
        <p14:creationId xmlns:p14="http://schemas.microsoft.com/office/powerpoint/2010/main" val="1924376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C82A5223-95A6-41CE-9DB6-526DEE412F0E}"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https://www.routeralley.com/guides/</a:t>
            </a:r>
            <a:r>
              <a:rPr lang="en-SG" altLang="en-US" dirty="0" err="1"/>
              <a:t>static_dynamic_routing.pdf</a:t>
            </a:r>
            <a:endParaRPr lang="en-SG" altLang="en-US" dirty="0"/>
          </a:p>
          <a:p>
            <a:pPr eaLnBrk="1" hangingPunct="1"/>
            <a:endParaRPr lang="en-SG" altLang="en-US" dirty="0"/>
          </a:p>
          <a:p>
            <a:pPr eaLnBrk="1" hangingPunct="1"/>
            <a:r>
              <a:rPr lang="en-SG" altLang="en-US" dirty="0"/>
              <a:t>Bad for large networks</a:t>
            </a:r>
          </a:p>
          <a:p>
            <a:pPr eaLnBrk="1" hangingPunct="1"/>
            <a:r>
              <a:rPr lang="en-SG" altLang="en-US" dirty="0"/>
              <a:t>Good for small</a:t>
            </a:r>
          </a:p>
          <a:p>
            <a:pPr eaLnBrk="1" hangingPunct="1"/>
            <a:r>
              <a:rPr lang="en-SG" altLang="en-US" dirty="0"/>
              <a:t>Enhanced security</a:t>
            </a:r>
          </a:p>
          <a:p>
            <a:pPr eaLnBrk="1" hangingPunct="1"/>
            <a:r>
              <a:rPr lang="en-SG" altLang="en-US" dirty="0"/>
              <a:t>Manually configured</a:t>
            </a:r>
          </a:p>
        </p:txBody>
      </p:sp>
    </p:spTree>
    <p:extLst>
      <p:ext uri="{BB962C8B-B14F-4D97-AF65-F5344CB8AC3E}">
        <p14:creationId xmlns:p14="http://schemas.microsoft.com/office/powerpoint/2010/main" val="486818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26</a:t>
            </a:fld>
            <a:endParaRPr lang="en-US" altLang="en-US"/>
          </a:p>
        </p:txBody>
      </p:sp>
    </p:spTree>
    <p:extLst>
      <p:ext uri="{BB962C8B-B14F-4D97-AF65-F5344CB8AC3E}">
        <p14:creationId xmlns:p14="http://schemas.microsoft.com/office/powerpoint/2010/main" val="81285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switch performs “forwarding and filtering” of data frames between LAN segments at the Data Link (MAC) layer.</a:t>
            </a:r>
          </a:p>
          <a:p>
            <a:endParaRPr lang="en-SG"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3</a:t>
            </a:fld>
            <a:endParaRPr lang="en-US" altLang="en-US"/>
          </a:p>
        </p:txBody>
      </p:sp>
    </p:spTree>
    <p:extLst>
      <p:ext uri="{BB962C8B-B14F-4D97-AF65-F5344CB8AC3E}">
        <p14:creationId xmlns:p14="http://schemas.microsoft.com/office/powerpoint/2010/main" val="96404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0C5AE962-7A68-4CF8-B859-0E05E78A1C1D}"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Outgoing Interface </a:t>
            </a:r>
            <a:r>
              <a:rPr lang="en-SG" altLang="en-US" baseline="0" dirty="0"/>
              <a:t>on Cisco Router: G0/0, G0/1 (or Fa0/0, FA0/1)</a:t>
            </a:r>
          </a:p>
          <a:p>
            <a:pPr eaLnBrk="1" hangingPunct="1"/>
            <a:endParaRPr lang="en-SG" altLang="en-US" dirty="0"/>
          </a:p>
        </p:txBody>
      </p:sp>
    </p:spTree>
    <p:extLst>
      <p:ext uri="{BB962C8B-B14F-4D97-AF65-F5344CB8AC3E}">
        <p14:creationId xmlns:p14="http://schemas.microsoft.com/office/powerpoint/2010/main" val="172397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3A280E3-B742-49BC-97E8-37BBBC810C44}"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IP address has two components network and host</a:t>
            </a:r>
          </a:p>
          <a:p>
            <a:pPr eaLnBrk="1" hangingPunct="1"/>
            <a:r>
              <a:rPr lang="en-SG" altLang="en-US" dirty="0"/>
              <a:t>Subnet mask is used to identify the network component of the </a:t>
            </a:r>
            <a:r>
              <a:rPr lang="en-SG" altLang="en-US" dirty="0" err="1"/>
              <a:t>ip</a:t>
            </a:r>
            <a:r>
              <a:rPr lang="en-SG" altLang="en-US" dirty="0"/>
              <a:t> address</a:t>
            </a:r>
          </a:p>
          <a:p>
            <a:pPr eaLnBrk="1" hangingPunct="1"/>
            <a:r>
              <a:rPr lang="en-SG" altLang="en-US" dirty="0"/>
              <a:t>Routers keep track of network IDs in their routing table and not individual </a:t>
            </a:r>
            <a:r>
              <a:rPr lang="en-SG" altLang="en-US" dirty="0" err="1"/>
              <a:t>ip</a:t>
            </a:r>
            <a:r>
              <a:rPr lang="en-SG" altLang="en-US" dirty="0"/>
              <a:t> addresses.</a:t>
            </a:r>
          </a:p>
        </p:txBody>
      </p:sp>
    </p:spTree>
    <p:extLst>
      <p:ext uri="{BB962C8B-B14F-4D97-AF65-F5344CB8AC3E}">
        <p14:creationId xmlns:p14="http://schemas.microsoft.com/office/powerpoint/2010/main" val="336241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DEF66975-9167-461E-A295-A57AFD8D4C7C}"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en-SG" altLang="en-US" dirty="0"/>
              <a:t>Separate network into subnets. Reduces traffic as packets are only routed to their destination subnet. Also saves IP addresses</a:t>
            </a:r>
          </a:p>
          <a:p>
            <a:pPr marL="228600" indent="-228600" eaLnBrk="1" hangingPunct="1">
              <a:buAutoNum type="arabicPeriod"/>
            </a:pPr>
            <a:r>
              <a:rPr lang="en-SG" altLang="en-US" dirty="0"/>
              <a:t>Connects different protocols LAN and WAN</a:t>
            </a:r>
          </a:p>
          <a:p>
            <a:pPr marL="228600" indent="-228600" eaLnBrk="1" hangingPunct="1">
              <a:buAutoNum type="arabicPeriod"/>
            </a:pPr>
            <a:r>
              <a:rPr lang="en-SG" altLang="en-US" dirty="0"/>
              <a:t>Isolates MAC broadcast as it does not forward broadcast frames https://</a:t>
            </a:r>
            <a:r>
              <a:rPr lang="en-SG" altLang="en-US" dirty="0" err="1"/>
              <a:t>networkengineering.stackexchange.com</a:t>
            </a:r>
            <a:r>
              <a:rPr lang="en-SG" altLang="en-US" dirty="0"/>
              <a:t>/questions/14694/how-does-router-prevent-broadcast-radiation</a:t>
            </a:r>
          </a:p>
        </p:txBody>
      </p:sp>
    </p:spTree>
    <p:extLst>
      <p:ext uri="{BB962C8B-B14F-4D97-AF65-F5344CB8AC3E}">
        <p14:creationId xmlns:p14="http://schemas.microsoft.com/office/powerpoint/2010/main" val="111911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OSNF Lecture on IP Addressing &amp; Routing.</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7</a:t>
            </a:fld>
            <a:endParaRPr lang="en-US" altLang="en-US"/>
          </a:p>
        </p:txBody>
      </p:sp>
    </p:spTree>
    <p:extLst>
      <p:ext uri="{BB962C8B-B14F-4D97-AF65-F5344CB8AC3E}">
        <p14:creationId xmlns:p14="http://schemas.microsoft.com/office/powerpoint/2010/main" val="402614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895B145-7C3A-4AF0-AAB8-BC530A009F90}"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Static Routes are manually configured</a:t>
            </a:r>
          </a:p>
          <a:p>
            <a:pPr eaLnBrk="1" hangingPunct="1"/>
            <a:r>
              <a:rPr lang="en-SG" altLang="en-US" dirty="0"/>
              <a:t>Hence administrator must know the entire network if he wants to configure all routes using static routing</a:t>
            </a:r>
          </a:p>
          <a:p>
            <a:pPr eaLnBrk="1" hangingPunct="1"/>
            <a:r>
              <a:rPr lang="en-SG" altLang="en-US" dirty="0"/>
              <a:t>Useful in a stub network (network that is only accessible by one path)</a:t>
            </a:r>
          </a:p>
        </p:txBody>
      </p:sp>
    </p:spTree>
    <p:extLst>
      <p:ext uri="{BB962C8B-B14F-4D97-AF65-F5344CB8AC3E}">
        <p14:creationId xmlns:p14="http://schemas.microsoft.com/office/powerpoint/2010/main" val="287217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895B145-7C3A-4AF0-AAB8-BC530A009F90}"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Times New Roman" charset="0"/>
                <a:ea typeface="+mn-ea"/>
                <a:cs typeface="+mn-cs"/>
              </a:rPr>
              <a:t>A </a:t>
            </a:r>
            <a:r>
              <a:rPr lang="en-SG" sz="1200" b="1" i="0" kern="1200" dirty="0">
                <a:solidFill>
                  <a:schemeClr val="tx1"/>
                </a:solidFill>
                <a:effectLst/>
                <a:latin typeface="Times New Roman" charset="0"/>
                <a:ea typeface="+mn-ea"/>
                <a:cs typeface="+mn-cs"/>
              </a:rPr>
              <a:t>stub network</a:t>
            </a:r>
            <a:r>
              <a:rPr lang="en-SG" sz="1200" b="0" i="0" kern="1200" dirty="0">
                <a:solidFill>
                  <a:schemeClr val="tx1"/>
                </a:solidFill>
                <a:effectLst/>
                <a:latin typeface="Times New Roman" charset="0"/>
                <a:ea typeface="+mn-ea"/>
                <a:cs typeface="+mn-cs"/>
              </a:rPr>
              <a:t> is a computer </a:t>
            </a:r>
            <a:r>
              <a:rPr lang="en-SG" sz="1200" b="1" i="0" kern="1200" dirty="0">
                <a:solidFill>
                  <a:schemeClr val="tx1"/>
                </a:solidFill>
                <a:effectLst/>
                <a:latin typeface="Times New Roman" charset="0"/>
                <a:ea typeface="+mn-ea"/>
                <a:cs typeface="+mn-cs"/>
              </a:rPr>
              <a:t>network</a:t>
            </a:r>
            <a:r>
              <a:rPr lang="en-SG" sz="1200" b="0" i="0" kern="1200" dirty="0">
                <a:solidFill>
                  <a:schemeClr val="tx1"/>
                </a:solidFill>
                <a:effectLst/>
                <a:latin typeface="Times New Roman" charset="0"/>
                <a:ea typeface="+mn-ea"/>
                <a:cs typeface="+mn-cs"/>
              </a:rPr>
              <a:t>, or part of an internetwork</a:t>
            </a:r>
            <a:r>
              <a:rPr lang="en-SG" sz="1200" b="0" i="0" kern="1200" baseline="0" dirty="0">
                <a:solidFill>
                  <a:schemeClr val="tx1"/>
                </a:solidFill>
                <a:effectLst/>
                <a:latin typeface="Times New Roman" charset="0"/>
                <a:ea typeface="+mn-ea"/>
                <a:cs typeface="+mn-cs"/>
              </a:rPr>
              <a:t> that </a:t>
            </a:r>
            <a:r>
              <a:rPr lang="en-SG" sz="1200" b="0" i="0" kern="1200" dirty="0">
                <a:solidFill>
                  <a:schemeClr val="tx1"/>
                </a:solidFill>
                <a:effectLst/>
                <a:latin typeface="Times New Roman" charset="0"/>
                <a:ea typeface="+mn-ea"/>
                <a:cs typeface="+mn-cs"/>
              </a:rPr>
              <a:t>send all of its non-local traffic out via a single path, with the </a:t>
            </a:r>
            <a:r>
              <a:rPr lang="en-SG" sz="1200" b="1" i="0" kern="1200" dirty="0">
                <a:solidFill>
                  <a:schemeClr val="tx1"/>
                </a:solidFill>
                <a:effectLst/>
                <a:latin typeface="Times New Roman" charset="0"/>
                <a:ea typeface="+mn-ea"/>
                <a:cs typeface="+mn-cs"/>
              </a:rPr>
              <a:t>network</a:t>
            </a:r>
            <a:r>
              <a:rPr lang="en-SG" sz="1200" b="0" i="0" kern="1200" dirty="0">
                <a:solidFill>
                  <a:schemeClr val="tx1"/>
                </a:solidFill>
                <a:effectLst/>
                <a:latin typeface="Times New Roman" charset="0"/>
                <a:ea typeface="+mn-ea"/>
                <a:cs typeface="+mn-cs"/>
              </a:rPr>
              <a:t> aware only of a default route to non-local destinations.</a:t>
            </a:r>
          </a:p>
          <a:p>
            <a:pPr eaLnBrk="1" hangingPunct="1"/>
            <a:endParaRPr lang="en-US" altLang="en-US" sz="1200" b="0" i="0" kern="1200" dirty="0">
              <a:solidFill>
                <a:schemeClr val="tx1"/>
              </a:solidFill>
              <a:effectLst/>
              <a:latin typeface="Times New Roman" charset="0"/>
              <a:ea typeface="+mn-ea"/>
              <a:cs typeface="+mn-cs"/>
            </a:endParaRPr>
          </a:p>
          <a:p>
            <a:pPr eaLnBrk="1" hangingPunct="1"/>
            <a:r>
              <a:rPr lang="en-US" altLang="en-US" sz="1200" b="0" i="0" kern="1200" dirty="0">
                <a:solidFill>
                  <a:schemeClr val="tx1"/>
                </a:solidFill>
                <a:effectLst/>
                <a:latin typeface="Times New Roman" charset="0"/>
                <a:ea typeface="+mn-ea"/>
                <a:cs typeface="+mn-cs"/>
              </a:rPr>
              <a:t>Since the stub network </a:t>
            </a:r>
            <a:r>
              <a:rPr lang="en-US" altLang="en-US" sz="1200" b="0" i="0" kern="1200" baseline="0" dirty="0">
                <a:solidFill>
                  <a:schemeClr val="tx1"/>
                </a:solidFill>
                <a:effectLst/>
                <a:latin typeface="Times New Roman" charset="0"/>
                <a:ea typeface="+mn-ea"/>
                <a:cs typeface="+mn-cs"/>
              </a:rPr>
              <a:t>is connected to a single path to the rest of the internet, the router of the stub network can only send to one router, so it does not need to know any other route information. So a static route pointing to the default route is the most efficient way to configure the router.</a:t>
            </a:r>
            <a:endParaRPr lang="en-SG" altLang="en-US" dirty="0"/>
          </a:p>
        </p:txBody>
      </p:sp>
    </p:spTree>
    <p:extLst>
      <p:ext uri="{BB962C8B-B14F-4D97-AF65-F5344CB8AC3E}">
        <p14:creationId xmlns:p14="http://schemas.microsoft.com/office/powerpoint/2010/main" val="294893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228575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87865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0"/>
            <a:ext cx="2246312" cy="62452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304800" y="0"/>
            <a:ext cx="6589713" cy="6245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1511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88425" cy="682625"/>
          </a:xfrm>
        </p:spPr>
        <p:txBody>
          <a:bodyPr/>
          <a:lstStyle/>
          <a:p>
            <a:r>
              <a:rPr lang="en-US"/>
              <a:t>Click to edit Master title style</a:t>
            </a:r>
            <a:endParaRPr lang="en-SG"/>
          </a:p>
        </p:txBody>
      </p:sp>
      <p:sp>
        <p:nvSpPr>
          <p:cNvPr id="3" name="Text Placeholder 2"/>
          <p:cNvSpPr>
            <a:spLocks noGrp="1"/>
          </p:cNvSpPr>
          <p:nvPr>
            <p:ph type="body" sz="half" idx="1"/>
          </p:nvPr>
        </p:nvSpPr>
        <p:spPr>
          <a:xfrm>
            <a:off x="381000" y="1066800"/>
            <a:ext cx="3998913" cy="5178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3998912" cy="5178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98873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62132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22081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8054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3998912"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1166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42822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266126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00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435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432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381000" y="1066800"/>
            <a:ext cx="81502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4100" name="Rectangle 3"/>
          <p:cNvSpPr>
            <a:spLocks noChangeArrowheads="1"/>
          </p:cNvSpPr>
          <p:nvPr/>
        </p:nvSpPr>
        <p:spPr bwMode="auto">
          <a:xfrm>
            <a:off x="3505200" y="6270625"/>
            <a:ext cx="1828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Diploma in CSF /  IT </a:t>
            </a:r>
          </a:p>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    NI</a:t>
            </a:r>
            <a:r>
              <a:rPr lang="en-GB" sz="1200" baseline="0" dirty="0">
                <a:solidFill>
                  <a:srgbClr val="000000"/>
                </a:solidFill>
                <a:latin typeface="Arial Narrow" pitchFamily="34" charset="0"/>
              </a:rPr>
              <a:t> </a:t>
            </a:r>
            <a:r>
              <a:rPr lang="en-GB" sz="1200" dirty="0">
                <a:solidFill>
                  <a:srgbClr val="000000"/>
                </a:solidFill>
                <a:latin typeface="Arial Narrow" pitchFamily="34" charset="0"/>
              </a:rPr>
              <a:t>Semester</a:t>
            </a:r>
            <a:r>
              <a:rPr lang="en-GB" sz="1200" baseline="0" dirty="0">
                <a:solidFill>
                  <a:srgbClr val="000000"/>
                </a:solidFill>
                <a:latin typeface="Arial Narrow" pitchFamily="34" charset="0"/>
              </a:rPr>
              <a:t> 3</a:t>
            </a:r>
            <a:endParaRPr lang="en-GB" sz="1200" dirty="0">
              <a:solidFill>
                <a:srgbClr val="000000"/>
              </a:solidFill>
              <a:latin typeface="Arial Narrow" pitchFamily="34" charset="0"/>
            </a:endParaRPr>
          </a:p>
        </p:txBody>
      </p:sp>
      <p:sp>
        <p:nvSpPr>
          <p:cNvPr id="4101" name="Line 4"/>
          <p:cNvSpPr>
            <a:spLocks noChangeShapeType="1"/>
          </p:cNvSpPr>
          <p:nvPr/>
        </p:nvSpPr>
        <p:spPr bwMode="auto">
          <a:xfrm>
            <a:off x="457200" y="6248400"/>
            <a:ext cx="8153400"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p:spPr>
        <p:txBody>
          <a:bodyPr wrap="none" anchor="ctr"/>
          <a:lstStyle/>
          <a:p>
            <a:endParaRPr lang="en-SG"/>
          </a:p>
        </p:txBody>
      </p:sp>
      <p:sp>
        <p:nvSpPr>
          <p:cNvPr id="1030" name="Rectangle 6"/>
          <p:cNvSpPr>
            <a:spLocks noGrp="1" noChangeArrowheads="1"/>
          </p:cNvSpPr>
          <p:nvPr>
            <p:ph type="title"/>
          </p:nvPr>
        </p:nvSpPr>
        <p:spPr bwMode="auto">
          <a:xfrm>
            <a:off x="152400" y="0"/>
            <a:ext cx="8988425" cy="68262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4104"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30FF1ED8-999F-4929-AD42-05A952AEC296}"/>
              </a:ext>
            </a:extLst>
          </p:cNvPr>
          <p:cNvSpPr txBox="1"/>
          <p:nvPr userDrawn="1"/>
        </p:nvSpPr>
        <p:spPr>
          <a:xfrm>
            <a:off x="7113933" y="6294273"/>
            <a:ext cx="1572867" cy="553998"/>
          </a:xfrm>
          <a:prstGeom prst="rect">
            <a:avLst/>
          </a:prstGeom>
          <a:noFill/>
        </p:spPr>
        <p:txBody>
          <a:bodyPr wrap="none" rtlCol="0">
            <a:spAutoFit/>
          </a:bodyPr>
          <a:lstStyle/>
          <a:p>
            <a:pPr algn="r">
              <a:buNone/>
            </a:pPr>
            <a:r>
              <a:rPr lang="en-GB" sz="1200" b="0" dirty="0">
                <a:latin typeface="+mn-lt"/>
              </a:rPr>
              <a:t>Last Update: 30/04/2022</a:t>
            </a:r>
            <a:endParaRPr kumimoji="0" lang="en-US" altLang="en-US" sz="1200" b="0" dirty="0">
              <a:latin typeface="+mn-lt"/>
            </a:endParaRPr>
          </a:p>
          <a:p>
            <a:pPr algn="r">
              <a:spcBef>
                <a:spcPct val="50000"/>
              </a:spcBef>
              <a:buClrTx/>
              <a:buSzTx/>
              <a:buFontTx/>
              <a:buNone/>
            </a:pPr>
            <a:r>
              <a:rPr kumimoji="0" lang="en-US" altLang="en-US" sz="1200" b="0" dirty="0">
                <a:latin typeface="+mn-lt"/>
              </a:rPr>
              <a:t>Slide </a:t>
            </a:r>
            <a:fld id="{A628CD76-BC86-474D-B6BA-A375EC1D1C2F}" type="slidenum">
              <a:rPr kumimoji="0" lang="en-US" altLang="en-US" sz="1200" b="0" smtClean="0">
                <a:solidFill>
                  <a:srgbClr val="FF0000"/>
                </a:solidFill>
                <a:latin typeface="+mn-lt"/>
              </a:rPr>
              <a:pPr algn="r">
                <a:spcBef>
                  <a:spcPct val="50000"/>
                </a:spcBef>
                <a:buClrTx/>
                <a:buSzTx/>
                <a:buFontTx/>
                <a:buNone/>
              </a:pPr>
              <a:t>‹#›</a:t>
            </a:fld>
            <a:endParaRPr kumimoji="0" lang="en-US" altLang="en-US" sz="1200" b="0" dirty="0">
              <a:latin typeface="+mn-lt"/>
            </a:endParaRPr>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3BD16E4E-18C8-4D5D-A9CE-BEAB53362C85}"/>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109" r:id="rId13"/>
  </p:sldLayoutIdLst>
  <p:hf hdr="0"/>
  <p:txStyles>
    <p:titleStyle>
      <a:lvl1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mj-lt"/>
          <a:ea typeface="+mj-ea"/>
          <a:cs typeface="+mj-cs"/>
        </a:defRPr>
      </a:lvl1pPr>
      <a:lvl2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2pPr>
      <a:lvl3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3pPr>
      <a:lvl4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4pPr>
      <a:lvl5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5pPr>
      <a:lvl6pPr marL="4572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6pPr>
      <a:lvl7pPr marL="9144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7pPr>
      <a:lvl8pPr marL="13716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8pPr>
      <a:lvl9pPr marL="18288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9pPr>
    </p:titleStyle>
    <p:body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wm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38100" y="0"/>
            <a:ext cx="2019300" cy="6858000"/>
          </a:xfrm>
          <a:prstGeom prst="rect">
            <a:avLst/>
          </a:prstGeom>
          <a:solidFill>
            <a:srgbClr val="0033CC"/>
          </a:solidFill>
          <a:ln w="28575">
            <a:solidFill>
              <a:schemeClr val="tx1"/>
            </a:solidFill>
            <a:miter lim="800000"/>
            <a:headEnd type="none" w="sm" len="sm"/>
            <a:tailEnd type="none" w="sm" len="sm"/>
          </a:ln>
          <a:effectLst/>
        </p:spPr>
        <p:txBody>
          <a:bodyPr wrap="none" anchor="ctr"/>
          <a:lstStyle/>
          <a:p>
            <a:endParaRPr lang="en-US">
              <a:solidFill>
                <a:srgbClr val="000000"/>
              </a:solidFill>
            </a:endParaRPr>
          </a:p>
        </p:txBody>
      </p:sp>
      <p:sp>
        <p:nvSpPr>
          <p:cNvPr id="129027" name="Rectangle 3"/>
          <p:cNvSpPr>
            <a:spLocks noGrp="1" noChangeArrowheads="1"/>
          </p:cNvSpPr>
          <p:nvPr>
            <p:ph type="subTitle" idx="1"/>
          </p:nvPr>
        </p:nvSpPr>
        <p:spPr>
          <a:xfrm>
            <a:off x="1933575" y="1371600"/>
            <a:ext cx="6629400" cy="2743200"/>
          </a:xfrm>
        </p:spPr>
        <p:txBody>
          <a:bodyPr/>
          <a:lstStyle/>
          <a:p>
            <a:pPr algn="ctr">
              <a:lnSpc>
                <a:spcPct val="130000"/>
              </a:lnSpc>
            </a:pPr>
            <a:r>
              <a:rPr lang="en-GB" sz="4000" dirty="0">
                <a:solidFill>
                  <a:srgbClr val="0033CC"/>
                </a:solidFill>
                <a:effectLst>
                  <a:outerShdw blurRad="38100" dist="38100" dir="2700000" algn="tl">
                    <a:srgbClr val="C0C0C0"/>
                  </a:outerShdw>
                </a:effectLst>
              </a:rPr>
              <a:t>Networking Infrastructure</a:t>
            </a:r>
          </a:p>
          <a:p>
            <a:pPr algn="ctr">
              <a:lnSpc>
                <a:spcPct val="130000"/>
              </a:lnSpc>
            </a:pPr>
            <a:r>
              <a:rPr lang="en-GB" sz="4000" b="0" dirty="0">
                <a:solidFill>
                  <a:srgbClr val="0033CC"/>
                </a:solidFill>
                <a:effectLst>
                  <a:outerShdw blurRad="38100" dist="38100" dir="2700000" algn="tl">
                    <a:srgbClr val="C0C0C0"/>
                  </a:outerShdw>
                </a:effectLst>
              </a:rPr>
              <a:t>Routing Protocols</a:t>
            </a:r>
          </a:p>
          <a:p>
            <a:pPr algn="ctr">
              <a:lnSpc>
                <a:spcPct val="130000"/>
              </a:lnSpc>
            </a:pPr>
            <a:endParaRPr lang="en-GB" sz="4000" dirty="0">
              <a:solidFill>
                <a:srgbClr val="0033CC"/>
              </a:solidFill>
              <a:effectLst>
                <a:outerShdw blurRad="38100" dist="38100" dir="2700000" algn="tl">
                  <a:srgbClr val="C0C0C0"/>
                </a:outerShdw>
              </a:effectLst>
            </a:endParaRPr>
          </a:p>
        </p:txBody>
      </p:sp>
      <p:sp>
        <p:nvSpPr>
          <p:cNvPr id="10" name="Slide Number Placeholder 1"/>
          <p:cNvSpPr>
            <a:spLocks noGrp="1"/>
          </p:cNvSpPr>
          <p:nvPr>
            <p:ph type="sldNum" idx="4294967295"/>
          </p:nvPr>
        </p:nvSpPr>
        <p:spPr>
          <a:xfrm>
            <a:off x="7242175" y="6324600"/>
            <a:ext cx="1901825" cy="457200"/>
          </a:xfrm>
          <a:prstGeom prst="rect">
            <a:avLst/>
          </a:prstGeom>
        </p:spPr>
        <p:txBody>
          <a:bodyPr/>
          <a:lstStyle/>
          <a:p>
            <a:br>
              <a:rPr lang="en-GB" dirty="0"/>
            </a:br>
            <a:r>
              <a:rPr lang="en-GB" dirty="0"/>
              <a:t>Last Update: 03/04/2018</a:t>
            </a:r>
          </a:p>
        </p:txBody>
      </p:sp>
      <p:sp>
        <p:nvSpPr>
          <p:cNvPr id="129028" name="Text Box 4"/>
          <p:cNvSpPr txBox="1">
            <a:spLocks noChangeArrowheads="1"/>
          </p:cNvSpPr>
          <p:nvPr/>
        </p:nvSpPr>
        <p:spPr bwMode="auto">
          <a:xfrm>
            <a:off x="609600" y="1066800"/>
            <a:ext cx="381000" cy="3937000"/>
          </a:xfrm>
          <a:prstGeom prst="rect">
            <a:avLst/>
          </a:prstGeom>
          <a:noFill/>
          <a:ln w="9525">
            <a:noFill/>
            <a:miter lim="800000"/>
            <a:headEnd/>
            <a:tailEnd/>
          </a:ln>
          <a:effectLst/>
        </p:spPr>
        <p:txBody>
          <a:bodyPr>
            <a:spAutoFit/>
          </a:bodyPr>
          <a:lstStyle/>
          <a:p>
            <a:pPr eaLnBrk="1" hangingPunct="1">
              <a:spcBef>
                <a:spcPct val="50000"/>
              </a:spcBef>
            </a:pPr>
            <a:r>
              <a:rPr lang="en-GB" sz="3600" b="1">
                <a:solidFill>
                  <a:srgbClr val="FFFFFF"/>
                </a:solidFill>
                <a:effectLst>
                  <a:outerShdw blurRad="38100" dist="38100" dir="2700000" algn="tl">
                    <a:srgbClr val="C0C0C0"/>
                  </a:outerShdw>
                </a:effectLst>
                <a:latin typeface="Tahoma" pitchFamily="34" charset="0"/>
              </a:rPr>
              <a:t>Lecture</a:t>
            </a:r>
            <a:endParaRPr lang="en-GB" sz="3600" b="1">
              <a:solidFill>
                <a:srgbClr val="FF0000"/>
              </a:solidFill>
              <a:effectLst>
                <a:outerShdw blurRad="38100" dist="38100" dir="2700000" algn="tl">
                  <a:srgbClr val="C0C0C0"/>
                </a:outerShdw>
              </a:effectLst>
              <a:latin typeface="Tahoma" pitchFamily="34" charset="0"/>
            </a:endParaRPr>
          </a:p>
        </p:txBody>
      </p:sp>
      <p:sp>
        <p:nvSpPr>
          <p:cNvPr id="129033" name="Text Box 9"/>
          <p:cNvSpPr txBox="1">
            <a:spLocks noChangeArrowheads="1"/>
          </p:cNvSpPr>
          <p:nvPr/>
        </p:nvSpPr>
        <p:spPr bwMode="auto">
          <a:xfrm>
            <a:off x="0" y="152400"/>
            <a:ext cx="1752600" cy="579438"/>
          </a:xfrm>
          <a:prstGeom prst="rect">
            <a:avLst/>
          </a:prstGeom>
          <a:noFill/>
          <a:ln w="9525">
            <a:noFill/>
            <a:miter lim="800000"/>
            <a:headEnd/>
            <a:tailEnd/>
          </a:ln>
          <a:effectLst/>
        </p:spPr>
        <p:txBody>
          <a:bodyPr>
            <a:spAutoFit/>
          </a:bodyPr>
          <a:lstStyle/>
          <a:p>
            <a:pPr algn="ctr" eaLnBrk="1" hangingPunct="1">
              <a:spcBef>
                <a:spcPct val="50000"/>
              </a:spcBef>
            </a:pPr>
            <a:r>
              <a:rPr lang="en-GB" sz="3200" b="1" dirty="0">
                <a:solidFill>
                  <a:srgbClr val="FFFFFF"/>
                </a:solidFill>
                <a:latin typeface="Tahoma" pitchFamily="34" charset="0"/>
              </a:rPr>
              <a:t>NI</a:t>
            </a:r>
          </a:p>
        </p:txBody>
      </p:sp>
      <p:sp>
        <p:nvSpPr>
          <p:cNvPr id="129035" name="Text Box 11"/>
          <p:cNvSpPr txBox="1">
            <a:spLocks noChangeArrowheads="1"/>
          </p:cNvSpPr>
          <p:nvPr/>
        </p:nvSpPr>
        <p:spPr bwMode="auto">
          <a:xfrm>
            <a:off x="381000" y="5003800"/>
            <a:ext cx="914400" cy="701675"/>
          </a:xfrm>
          <a:prstGeom prst="rect">
            <a:avLst/>
          </a:prstGeom>
          <a:noFill/>
          <a:ln w="9525">
            <a:noFill/>
            <a:miter lim="800000"/>
            <a:headEnd/>
            <a:tailEnd/>
          </a:ln>
          <a:effectLst/>
        </p:spPr>
        <p:txBody>
          <a:bodyPr>
            <a:spAutoFit/>
          </a:bodyPr>
          <a:lstStyle/>
          <a:p>
            <a:pPr algn="ctr" eaLnBrk="1" hangingPunct="1">
              <a:spcBef>
                <a:spcPct val="50000"/>
              </a:spcBef>
            </a:pPr>
            <a:r>
              <a:rPr lang="en-GB" sz="4000" b="1" dirty="0">
                <a:solidFill>
                  <a:srgbClr val="FFFFFF"/>
                </a:solidFill>
                <a:effectLst>
                  <a:outerShdw blurRad="38100" dist="38100" dir="2700000" algn="tl">
                    <a:srgbClr val="C0C0C0"/>
                  </a:outerShdw>
                </a:effectLst>
                <a:latin typeface="Tahoma" pitchFamily="34" charset="0"/>
              </a:rPr>
              <a:t>3</a:t>
            </a:r>
            <a:r>
              <a:rPr lang="en-GB" sz="4000" b="1" dirty="0">
                <a:solidFill>
                  <a:srgbClr val="FFFFFF"/>
                </a:solidFill>
                <a:effectLst>
                  <a:outerShdw blurRad="38100" dist="38100" dir="2700000" algn="tl">
                    <a:srgbClr val="C0C0C0"/>
                  </a:outerShdw>
                </a:effectLst>
                <a:latin typeface="Arial" pitchFamily="34" charset="0"/>
              </a:rPr>
              <a:t> </a:t>
            </a:r>
          </a:p>
        </p:txBody>
      </p:sp>
      <p:sp>
        <p:nvSpPr>
          <p:cNvPr id="129038" name="Rectangle 14"/>
          <p:cNvSpPr>
            <a:spLocks noChangeArrowheads="1"/>
          </p:cNvSpPr>
          <p:nvPr/>
        </p:nvSpPr>
        <p:spPr bwMode="auto">
          <a:xfrm>
            <a:off x="2590800" y="5003800"/>
            <a:ext cx="5486400" cy="1295400"/>
          </a:xfrm>
          <a:prstGeom prst="rect">
            <a:avLst/>
          </a:prstGeom>
          <a:noFill/>
          <a:ln w="9525">
            <a:noFill/>
            <a:miter lim="800000"/>
            <a:headEnd/>
            <a:tailEnd/>
          </a:ln>
        </p:spPr>
        <p:txBody>
          <a:bodyPr/>
          <a:lstStyle/>
          <a:p>
            <a:pPr algn="ctr">
              <a:lnSpc>
                <a:spcPct val="90000"/>
              </a:lnSpc>
              <a:spcBef>
                <a:spcPct val="20000"/>
              </a:spcBef>
              <a:buClr>
                <a:srgbClr val="000000"/>
              </a:buClr>
              <a:buSzPct val="140000"/>
              <a:buFont typeface="Wingdings" pitchFamily="2" charset="2"/>
              <a:buNone/>
            </a:pPr>
            <a:r>
              <a:rPr kumimoji="1" lang="en-GB" b="1" dirty="0">
                <a:solidFill>
                  <a:srgbClr val="000000"/>
                </a:solidFill>
                <a:latin typeface="Arial Narrow" pitchFamily="34" charset="0"/>
              </a:rPr>
              <a:t>Networking Infrastructure</a:t>
            </a:r>
          </a:p>
          <a:p>
            <a:pPr algn="ctr">
              <a:lnSpc>
                <a:spcPct val="90000"/>
              </a:lnSpc>
              <a:spcBef>
                <a:spcPct val="20000"/>
              </a:spcBef>
              <a:buClr>
                <a:srgbClr val="000000"/>
              </a:buClr>
              <a:buSzPct val="140000"/>
              <a:buFont typeface="Wingdings" pitchFamily="2" charset="2"/>
              <a:buNone/>
            </a:pPr>
            <a:r>
              <a:rPr kumimoji="1" lang="en-GB" dirty="0">
                <a:solidFill>
                  <a:srgbClr val="000000"/>
                </a:solidFill>
                <a:latin typeface="Arial Narrow" pitchFamily="34" charset="0"/>
              </a:rPr>
              <a:t>Diploma in CSF / IT</a:t>
            </a:r>
          </a:p>
          <a:p>
            <a:pPr algn="ctr">
              <a:lnSpc>
                <a:spcPct val="90000"/>
              </a:lnSpc>
              <a:spcBef>
                <a:spcPct val="20000"/>
              </a:spcBef>
              <a:buClr>
                <a:srgbClr val="000000"/>
              </a:buClr>
              <a:buSzPct val="140000"/>
              <a:buFont typeface="Wingdings" pitchFamily="2" charset="2"/>
              <a:buNone/>
            </a:pPr>
            <a:r>
              <a:rPr kumimoji="1" lang="en-GB" dirty="0">
                <a:solidFill>
                  <a:srgbClr val="000000"/>
                </a:solidFill>
                <a:latin typeface="Arial Narrow" pitchFamily="34" charset="0"/>
              </a:rPr>
              <a:t>Year 2 (April 2022), Semester 3</a:t>
            </a:r>
            <a:endParaRPr kumimoji="1" lang="en-GB" sz="4000" dirty="0">
              <a:solidFill>
                <a:srgbClr val="000000"/>
              </a:solidFill>
              <a:effectLst>
                <a:outerShdw blurRad="38100" dist="38100" dir="2700000" algn="tl">
                  <a:srgbClr val="C0C0C0"/>
                </a:outerShdw>
              </a:effectLst>
            </a:endParaRPr>
          </a:p>
        </p:txBody>
      </p:sp>
      <p:sp>
        <p:nvSpPr>
          <p:cNvPr id="129039" name="Line 15"/>
          <p:cNvSpPr>
            <a:spLocks noChangeShapeType="1"/>
          </p:cNvSpPr>
          <p:nvPr/>
        </p:nvSpPr>
        <p:spPr bwMode="auto">
          <a:xfrm>
            <a:off x="1981200" y="1143000"/>
            <a:ext cx="7162800" cy="0"/>
          </a:xfrm>
          <a:prstGeom prst="line">
            <a:avLst/>
          </a:prstGeom>
          <a:noFill/>
          <a:ln w="28575">
            <a:solidFill>
              <a:schemeClr val="tx1"/>
            </a:solidFill>
            <a:round/>
            <a:headEnd type="none" w="sm" len="sm"/>
            <a:tailEnd type="none" w="sm" len="sm"/>
          </a:ln>
          <a:effectLst/>
        </p:spPr>
        <p:txBody>
          <a:bodyPr/>
          <a:lstStyle/>
          <a:p>
            <a:endParaRPr lang="en-US">
              <a:solidFill>
                <a:srgbClr val="000000"/>
              </a:solidFill>
            </a:endParaRPr>
          </a:p>
        </p:txBody>
      </p:sp>
      <p:pic>
        <p:nvPicPr>
          <p:cNvPr id="129040" name="Picture 16" descr="School of ICT"/>
          <p:cNvPicPr>
            <a:picLocks noChangeAspect="1" noChangeArrowheads="1"/>
          </p:cNvPicPr>
          <p:nvPr/>
        </p:nvPicPr>
        <p:blipFill>
          <a:blip r:embed="rId3" cstate="print"/>
          <a:srcRect/>
          <a:stretch>
            <a:fillRect/>
          </a:stretch>
        </p:blipFill>
        <p:spPr bwMode="auto">
          <a:xfrm>
            <a:off x="1981200" y="0"/>
            <a:ext cx="3048000" cy="1044575"/>
          </a:xfrm>
          <a:prstGeom prst="rect">
            <a:avLst/>
          </a:prstGeom>
          <a:noFill/>
        </p:spPr>
      </p:pic>
    </p:spTree>
    <p:extLst>
      <p:ext uri="{BB962C8B-B14F-4D97-AF65-F5344CB8AC3E}">
        <p14:creationId xmlns:p14="http://schemas.microsoft.com/office/powerpoint/2010/main" val="240343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itchFamily="49" charset="0"/>
              </a:rPr>
              <a:t>Static Routing</a:t>
            </a:r>
            <a:r>
              <a:rPr lang="en-US" dirty="0">
                <a:cs typeface="Arial" charset="0"/>
              </a:rPr>
              <a:t> – Stub Network</a:t>
            </a:r>
            <a:endParaRPr lang="en-US" dirty="0"/>
          </a:p>
        </p:txBody>
      </p:sp>
      <p:sp>
        <p:nvSpPr>
          <p:cNvPr id="3" name="TextBox 2"/>
          <p:cNvSpPr txBox="1"/>
          <p:nvPr/>
        </p:nvSpPr>
        <p:spPr>
          <a:xfrm>
            <a:off x="381000" y="6019800"/>
            <a:ext cx="6215163" cy="215444"/>
          </a:xfrm>
          <a:prstGeom prst="rect">
            <a:avLst/>
          </a:prstGeom>
          <a:noFill/>
        </p:spPr>
        <p:txBody>
          <a:bodyPr wrap="none" rtlCol="0">
            <a:spAutoFit/>
          </a:bodyPr>
          <a:lstStyle/>
          <a:p>
            <a:r>
              <a:rPr lang="en-SG" sz="800" dirty="0"/>
              <a:t>http://image.slidesharecdn.com/day81introducingrouting-150514063503-lva1-app6892/95/day-8-1-introducing-routing-9-638.jpg?cb=1431587930</a:t>
            </a:r>
          </a:p>
        </p:txBody>
      </p:sp>
      <p:pic>
        <p:nvPicPr>
          <p:cNvPr id="4" name="Picture 3"/>
          <p:cNvPicPr>
            <a:picLocks noChangeAspect="1"/>
          </p:cNvPicPr>
          <p:nvPr/>
        </p:nvPicPr>
        <p:blipFill>
          <a:blip r:embed="rId3"/>
          <a:stretch>
            <a:fillRect/>
          </a:stretch>
        </p:blipFill>
        <p:spPr>
          <a:xfrm>
            <a:off x="401877" y="1188386"/>
            <a:ext cx="8043215" cy="3886200"/>
          </a:xfrm>
          <a:prstGeom prst="rect">
            <a:avLst/>
          </a:prstGeom>
        </p:spPr>
      </p:pic>
    </p:spTree>
    <p:extLst>
      <p:ext uri="{BB962C8B-B14F-4D97-AF65-F5344CB8AC3E}">
        <p14:creationId xmlns:p14="http://schemas.microsoft.com/office/powerpoint/2010/main" val="379757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itchFamily="49" charset="0"/>
              </a:rPr>
              <a:t>Static Routing</a:t>
            </a:r>
            <a:r>
              <a:rPr lang="en-US" dirty="0">
                <a:cs typeface="Arial" charset="0"/>
              </a:rPr>
              <a:t> – Stub Network</a:t>
            </a:r>
            <a:endParaRPr lang="en-US" dirty="0"/>
          </a:p>
        </p:txBody>
      </p:sp>
      <p:sp>
        <p:nvSpPr>
          <p:cNvPr id="3" name="TextBox 2"/>
          <p:cNvSpPr txBox="1"/>
          <p:nvPr/>
        </p:nvSpPr>
        <p:spPr>
          <a:xfrm>
            <a:off x="381000" y="6019800"/>
            <a:ext cx="3494867" cy="215444"/>
          </a:xfrm>
          <a:prstGeom prst="rect">
            <a:avLst/>
          </a:prstGeom>
          <a:noFill/>
        </p:spPr>
        <p:txBody>
          <a:bodyPr wrap="none" rtlCol="0">
            <a:spAutoFit/>
          </a:bodyPr>
          <a:lstStyle/>
          <a:p>
            <a:r>
              <a:rPr lang="en-SG" sz="800" dirty="0"/>
              <a:t>http://http://www.learncisco.net/assets/images/icnd1/91-static-route-example.jpg</a:t>
            </a:r>
          </a:p>
        </p:txBody>
      </p:sp>
      <p:pic>
        <p:nvPicPr>
          <p:cNvPr id="5" name="Picture 4"/>
          <p:cNvPicPr>
            <a:picLocks noChangeAspect="1"/>
          </p:cNvPicPr>
          <p:nvPr/>
        </p:nvPicPr>
        <p:blipFill>
          <a:blip r:embed="rId3"/>
          <a:stretch>
            <a:fillRect/>
          </a:stretch>
        </p:blipFill>
        <p:spPr>
          <a:xfrm>
            <a:off x="381000" y="1643497"/>
            <a:ext cx="8062076" cy="3352800"/>
          </a:xfrm>
          <a:prstGeom prst="rect">
            <a:avLst/>
          </a:prstGeom>
        </p:spPr>
      </p:pic>
    </p:spTree>
    <p:extLst>
      <p:ext uri="{BB962C8B-B14F-4D97-AF65-F5344CB8AC3E}">
        <p14:creationId xmlns:p14="http://schemas.microsoft.com/office/powerpoint/2010/main" val="265082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en-US" altLang="en-US" dirty="0">
                <a:latin typeface="Arial" panose="020B0604020202020204" pitchFamily="34" charset="0"/>
                <a:cs typeface="Courier New" panose="02070309020205020404" pitchFamily="49" charset="0"/>
              </a:rPr>
              <a:t>Benefits of Static Routing</a:t>
            </a:r>
            <a:endParaRPr lang="en-US" dirty="0"/>
          </a:p>
        </p:txBody>
      </p:sp>
      <p:sp>
        <p:nvSpPr>
          <p:cNvPr id="52227" name="Content Placeholder 2"/>
          <p:cNvSpPr>
            <a:spLocks noGrp="1"/>
          </p:cNvSpPr>
          <p:nvPr>
            <p:ph idx="1"/>
          </p:nvPr>
        </p:nvSpPr>
        <p:spPr/>
        <p:txBody>
          <a:bodyPr/>
          <a:lstStyle/>
          <a:p>
            <a:pPr eaLnBrk="1" hangingPunct="1">
              <a:spcBef>
                <a:spcPts val="0"/>
              </a:spcBef>
              <a:spcAft>
                <a:spcPts val="1200"/>
              </a:spcAft>
            </a:pPr>
            <a:r>
              <a:rPr lang="en-US" altLang="en-US" dirty="0"/>
              <a:t>Enhance Security</a:t>
            </a:r>
          </a:p>
          <a:p>
            <a:pPr lvl="1" eaLnBrk="1" hangingPunct="1">
              <a:spcBef>
                <a:spcPts val="0"/>
              </a:spcBef>
              <a:spcAft>
                <a:spcPts val="1200"/>
              </a:spcAft>
            </a:pPr>
            <a:r>
              <a:rPr lang="en-US" altLang="en-US" sz="2400" dirty="0"/>
              <a:t>Administrator might want to hide parts of an internetwork and specify only those parts that need to be revealed; dynamic routing tends to reveal everything known of an internetwork</a:t>
            </a:r>
          </a:p>
          <a:p>
            <a:pPr lvl="1" eaLnBrk="1" hangingPunct="1">
              <a:spcBef>
                <a:spcPts val="0"/>
              </a:spcBef>
              <a:spcAft>
                <a:spcPts val="1800"/>
              </a:spcAft>
            </a:pPr>
            <a:r>
              <a:rPr lang="en-SG" altLang="en-US" sz="2400" dirty="0"/>
              <a:t>Static route force traffic to take a specific, secure route instead of a route determined dynamically which can change as the network topology changes making traffic travel over an insecure route</a:t>
            </a:r>
            <a:endParaRPr lang="en-US" altLang="en-US" sz="2400" dirty="0"/>
          </a:p>
          <a:p>
            <a:pPr eaLnBrk="1" hangingPunct="1">
              <a:spcBef>
                <a:spcPts val="0"/>
              </a:spcBef>
              <a:spcAft>
                <a:spcPts val="1200"/>
              </a:spcAft>
            </a:pPr>
            <a:r>
              <a:rPr lang="en-US" altLang="en-US" dirty="0">
                <a:cs typeface="Arial" panose="020B0604020202020204" pitchFamily="34" charset="0"/>
              </a:rPr>
              <a:t>Does not consume much traffic as no routing updates are transmitted</a:t>
            </a:r>
          </a:p>
          <a:p>
            <a:pPr marL="0" indent="0" eaLnBrk="1" hangingPunct="1">
              <a:spcBef>
                <a:spcPts val="0"/>
              </a:spcBef>
              <a:spcAft>
                <a:spcPts val="1200"/>
              </a:spcAft>
              <a:buNone/>
            </a:pPr>
            <a:endParaRPr lang="en-US" altLang="en-US" dirty="0"/>
          </a:p>
        </p:txBody>
      </p:sp>
    </p:spTree>
    <p:extLst>
      <p:ext uri="{BB962C8B-B14F-4D97-AF65-F5344CB8AC3E}">
        <p14:creationId xmlns:p14="http://schemas.microsoft.com/office/powerpoint/2010/main" val="223798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en-US" altLang="en-US" dirty="0">
                <a:latin typeface="Arial" panose="020B0604020202020204" pitchFamily="34" charset="0"/>
                <a:cs typeface="Courier New" panose="02070309020205020404" pitchFamily="49" charset="0"/>
              </a:rPr>
              <a:t>Bad thing about Static Routes</a:t>
            </a:r>
            <a:endParaRPr lang="en-US" dirty="0"/>
          </a:p>
        </p:txBody>
      </p:sp>
      <p:sp>
        <p:nvSpPr>
          <p:cNvPr id="52227" name="Content Placeholder 2"/>
          <p:cNvSpPr>
            <a:spLocks noGrp="1"/>
          </p:cNvSpPr>
          <p:nvPr>
            <p:ph idx="1"/>
          </p:nvPr>
        </p:nvSpPr>
        <p:spPr/>
        <p:txBody>
          <a:bodyPr/>
          <a:lstStyle/>
          <a:p>
            <a:pPr>
              <a:lnSpc>
                <a:spcPct val="90000"/>
              </a:lnSpc>
              <a:spcBef>
                <a:spcPts val="0"/>
              </a:spcBef>
              <a:spcAft>
                <a:spcPts val="1200"/>
              </a:spcAft>
            </a:pPr>
            <a:r>
              <a:rPr lang="en-US" altLang="en-US" dirty="0">
                <a:latin typeface="Arial" panose="020B0604020202020204" pitchFamily="34" charset="0"/>
                <a:cs typeface="Arial" panose="020B0604020202020204" pitchFamily="34" charset="0"/>
              </a:rPr>
              <a:t>Not suitable for large networks as administrator must know the </a:t>
            </a:r>
            <a:r>
              <a:rPr lang="en-US" altLang="en-US" u="sng" dirty="0">
                <a:latin typeface="Arial" panose="020B0604020202020204" pitchFamily="34" charset="0"/>
                <a:cs typeface="Arial" panose="020B0604020202020204" pitchFamily="34" charset="0"/>
              </a:rPr>
              <a:t>entire network </a:t>
            </a:r>
            <a:r>
              <a:rPr lang="en-US" altLang="en-US" dirty="0">
                <a:latin typeface="Arial" panose="020B0604020202020204" pitchFamily="34" charset="0"/>
                <a:cs typeface="Arial" panose="020B0604020202020204" pitchFamily="34" charset="0"/>
              </a:rPr>
              <a:t>and </a:t>
            </a:r>
            <a:r>
              <a:rPr lang="en-US" altLang="en-US" u="sng" dirty="0">
                <a:latin typeface="Arial" panose="020B0604020202020204" pitchFamily="34" charset="0"/>
                <a:cs typeface="Arial" panose="020B0604020202020204" pitchFamily="34" charset="0"/>
              </a:rPr>
              <a:t>manually configure </a:t>
            </a:r>
            <a:r>
              <a:rPr lang="en-US" altLang="en-US" dirty="0">
                <a:latin typeface="Arial" panose="020B0604020202020204" pitchFamily="34" charset="0"/>
                <a:cs typeface="Arial" panose="020B0604020202020204" pitchFamily="34" charset="0"/>
              </a:rPr>
              <a:t>all routes if all routes are static</a:t>
            </a:r>
            <a:endParaRPr lang="en-US" altLang="en-US" dirty="0"/>
          </a:p>
          <a:p>
            <a:pPr eaLnBrk="1" hangingPunct="1">
              <a:spcBef>
                <a:spcPts val="0"/>
              </a:spcBef>
              <a:spcAft>
                <a:spcPts val="1200"/>
              </a:spcAft>
            </a:pPr>
            <a:r>
              <a:rPr lang="en-US" altLang="en-US" dirty="0">
                <a:latin typeface="Arial" panose="020B0604020202020204" pitchFamily="34" charset="0"/>
                <a:cs typeface="Arial" panose="020B0604020202020204" pitchFamily="34" charset="0"/>
              </a:rPr>
              <a:t>Any change to the network means re-configuring all routers to reflect the change</a:t>
            </a:r>
          </a:p>
          <a:p>
            <a:pPr eaLnBrk="1" hangingPunct="1">
              <a:spcBef>
                <a:spcPts val="0"/>
              </a:spcBef>
              <a:spcAft>
                <a:spcPts val="1200"/>
              </a:spcAft>
            </a:pPr>
            <a:r>
              <a:rPr lang="en-US" altLang="en-US" dirty="0">
                <a:latin typeface="Arial" panose="020B0604020202020204" pitchFamily="34" charset="0"/>
                <a:cs typeface="Arial" panose="020B0604020202020204" pitchFamily="34" charset="0"/>
              </a:rPr>
              <a:t>Not be able to re-route the traffic</a:t>
            </a:r>
            <a:r>
              <a:rPr lang="en-US" altLang="en-US" dirty="0"/>
              <a:t> </a:t>
            </a:r>
            <a:r>
              <a:rPr lang="en-US" altLang="en-US" dirty="0">
                <a:latin typeface="Arial" panose="020B0604020202020204" pitchFamily="34" charset="0"/>
                <a:cs typeface="Arial" panose="020B0604020202020204" pitchFamily="34" charset="0"/>
              </a:rPr>
              <a:t>if a link fails </a:t>
            </a:r>
            <a:endParaRPr lang="en-US" altLang="en-US" dirty="0"/>
          </a:p>
          <a:p>
            <a:pPr eaLnBrk="1" hangingPunct="1">
              <a:spcBef>
                <a:spcPts val="0"/>
              </a:spcBef>
              <a:spcAft>
                <a:spcPts val="1200"/>
              </a:spcAft>
            </a:pPr>
            <a:endParaRPr lang="en-US" altLang="en-US" dirty="0"/>
          </a:p>
        </p:txBody>
      </p:sp>
    </p:spTree>
    <p:extLst>
      <p:ext uri="{BB962C8B-B14F-4D97-AF65-F5344CB8AC3E}">
        <p14:creationId xmlns:p14="http://schemas.microsoft.com/office/powerpoint/2010/main" val="38483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685800"/>
          </a:xfrm>
        </p:spPr>
        <p:txBody>
          <a:bodyPr/>
          <a:lstStyle/>
          <a:p>
            <a:r>
              <a:rPr lang="en-US" dirty="0"/>
              <a:t>Activity – Concepts of Static Routing</a:t>
            </a:r>
            <a:endParaRPr lang="en-SG" sz="3200" dirty="0">
              <a:latin typeface="+mn-lt"/>
            </a:endParaRPr>
          </a:p>
        </p:txBody>
      </p:sp>
      <p:sp>
        <p:nvSpPr>
          <p:cNvPr id="5" name="TextBox 25"/>
          <p:cNvSpPr txBox="1">
            <a:spLocks noGrp="1" noChangeArrowheads="1"/>
          </p:cNvSpPr>
          <p:nvPr>
            <p:ph idx="1"/>
          </p:nvPr>
        </p:nvSpPr>
        <p:spPr bwMode="auto">
          <a:xfrm>
            <a:off x="0" y="1066800"/>
            <a:ext cx="8534400" cy="2537619"/>
          </a:xfrm>
          <a:prstGeom prst="rect">
            <a:avLst/>
          </a:prstGeom>
          <a:noFill/>
          <a:ln w="9525">
            <a:noFill/>
            <a:miter lim="800000"/>
            <a:headEnd/>
            <a:tailEnd/>
          </a:ln>
        </p:spPr>
        <p:txBody>
          <a:bodyPr wrap="square">
            <a:spAutoFit/>
          </a:bodyPr>
          <a:lstStyle/>
          <a:p>
            <a:pPr marL="357188" indent="-357188"/>
            <a:r>
              <a:rPr lang="en-US" dirty="0"/>
              <a:t>Complete Tutorial </a:t>
            </a:r>
          </a:p>
          <a:p>
            <a:pPr marL="757238" lvl="1" indent="-357188"/>
            <a:r>
              <a:rPr lang="en-US" sz="2400" dirty="0"/>
              <a:t>Activity 1, Q6 to Q9</a:t>
            </a:r>
          </a:p>
          <a:p>
            <a:pPr marL="757238" lvl="1" indent="-357188"/>
            <a:r>
              <a:rPr lang="en-US" sz="2400" dirty="0"/>
              <a:t>Activity 3, Q1</a:t>
            </a:r>
          </a:p>
          <a:p>
            <a:pPr marL="757238" lvl="1" indent="-357188"/>
            <a:endParaRPr lang="en-US" sz="2400" dirty="0"/>
          </a:p>
          <a:p>
            <a:pPr marL="757238" lvl="1" indent="-357188"/>
            <a:endParaRPr lang="en-SG" sz="2000" dirty="0">
              <a:solidFill>
                <a:srgbClr val="FF0000"/>
              </a:solidFill>
              <a:hlinkClick r:id="" action="ppaction://noaction"/>
            </a:endParaRPr>
          </a:p>
          <a:p>
            <a:pPr marL="0" indent="0">
              <a:buNone/>
            </a:pPr>
            <a:endParaRPr lang="en-SG" sz="2400" dirty="0">
              <a:solidFill>
                <a:srgbClr val="FF0000"/>
              </a:solidFill>
            </a:endParaRPr>
          </a:p>
        </p:txBody>
      </p:sp>
    </p:spTree>
    <p:extLst>
      <p:ext uri="{BB962C8B-B14F-4D97-AF65-F5344CB8AC3E}">
        <p14:creationId xmlns:p14="http://schemas.microsoft.com/office/powerpoint/2010/main" val="135815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Static Route Operation</a:t>
            </a:r>
            <a:endParaRPr lang="en-US" dirty="0"/>
          </a:p>
        </p:txBody>
      </p:sp>
      <p:sp>
        <p:nvSpPr>
          <p:cNvPr id="53251" name="Content Placeholder 2"/>
          <p:cNvSpPr>
            <a:spLocks noGrp="1"/>
          </p:cNvSpPr>
          <p:nvPr>
            <p:ph idx="1"/>
          </p:nvPr>
        </p:nvSpPr>
        <p:spPr>
          <a:xfrm>
            <a:off x="381000" y="1066801"/>
            <a:ext cx="8150225" cy="4800600"/>
          </a:xfrm>
        </p:spPr>
        <p:txBody>
          <a:bodyPr/>
          <a:lstStyle/>
          <a:p>
            <a:pPr>
              <a:spcBef>
                <a:spcPts val="0"/>
              </a:spcBef>
              <a:spcAft>
                <a:spcPts val="1200"/>
              </a:spcAft>
              <a:buFont typeface="Wingdings" panose="05000000000000000000" pitchFamily="2" charset="2"/>
              <a:buNone/>
            </a:pPr>
            <a:r>
              <a:rPr lang="en-SG" altLang="en-US" dirty="0"/>
              <a:t>Three-part sequence</a:t>
            </a:r>
          </a:p>
          <a:p>
            <a:pPr>
              <a:spcBef>
                <a:spcPts val="0"/>
              </a:spcBef>
              <a:spcAft>
                <a:spcPts val="1200"/>
              </a:spcAft>
              <a:buFont typeface="Wingdings" panose="05000000000000000000" pitchFamily="2" charset="2"/>
              <a:buNone/>
            </a:pPr>
            <a:endParaRPr lang="en-SG" altLang="en-US" dirty="0"/>
          </a:p>
          <a:p>
            <a:pPr marL="514350" indent="-514350">
              <a:spcBef>
                <a:spcPts val="0"/>
              </a:spcBef>
              <a:spcAft>
                <a:spcPts val="2400"/>
              </a:spcAft>
              <a:buFont typeface="+mj-lt"/>
              <a:buAutoNum type="arabicPeriod"/>
            </a:pPr>
            <a:r>
              <a:rPr lang="en-SG" altLang="en-US" dirty="0"/>
              <a:t>Network administrator configures the route in the router</a:t>
            </a:r>
          </a:p>
          <a:p>
            <a:pPr marL="514350" indent="-514350">
              <a:spcBef>
                <a:spcPts val="0"/>
              </a:spcBef>
              <a:spcAft>
                <a:spcPts val="2400"/>
              </a:spcAft>
              <a:buFont typeface="+mj-lt"/>
              <a:buAutoNum type="arabicPeriod"/>
            </a:pPr>
            <a:r>
              <a:rPr lang="en-SG" altLang="en-US" dirty="0"/>
              <a:t>The router installs the route in its routing table</a:t>
            </a:r>
          </a:p>
          <a:p>
            <a:pPr marL="514350" indent="-514350">
              <a:spcBef>
                <a:spcPts val="0"/>
              </a:spcBef>
              <a:spcAft>
                <a:spcPts val="2400"/>
              </a:spcAft>
              <a:buFont typeface="+mj-lt"/>
              <a:buAutoNum type="arabicPeriod"/>
            </a:pPr>
            <a:r>
              <a:rPr lang="en-SG" altLang="en-US" dirty="0"/>
              <a:t>Packets are forwarded based on the static route entries in the routing table</a:t>
            </a:r>
          </a:p>
        </p:txBody>
      </p:sp>
    </p:spTree>
    <p:extLst>
      <p:ext uri="{BB962C8B-B14F-4D97-AF65-F5344CB8AC3E}">
        <p14:creationId xmlns:p14="http://schemas.microsoft.com/office/powerpoint/2010/main" val="345582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Static Routing</a:t>
            </a:r>
          </a:p>
        </p:txBody>
      </p:sp>
      <p:pic>
        <p:nvPicPr>
          <p:cNvPr id="5427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68" y="1295400"/>
            <a:ext cx="78628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2603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IP Route Command</a:t>
            </a:r>
            <a:endParaRPr lang="en-US" dirty="0"/>
          </a:p>
        </p:txBody>
      </p:sp>
      <p:sp>
        <p:nvSpPr>
          <p:cNvPr id="55299" name="Content Placeholder 2"/>
          <p:cNvSpPr>
            <a:spLocks noGrp="1"/>
          </p:cNvSpPr>
          <p:nvPr>
            <p:ph idx="1"/>
          </p:nvPr>
        </p:nvSpPr>
        <p:spPr/>
        <p:txBody>
          <a:bodyPr/>
          <a:lstStyle/>
          <a:p>
            <a:pPr marL="0" indent="4763">
              <a:buFont typeface="Wingdings" panose="05000000000000000000" pitchFamily="2" charset="2"/>
              <a:buNone/>
            </a:pPr>
            <a:r>
              <a:rPr lang="en-SG" altLang="en-US" dirty="0"/>
              <a:t>There are two ways to define a static route using the “</a:t>
            </a:r>
            <a:r>
              <a:rPr lang="en-SG" altLang="en-US" dirty="0" err="1"/>
              <a:t>ip</a:t>
            </a:r>
            <a:r>
              <a:rPr lang="en-SG" altLang="en-US" dirty="0"/>
              <a:t> route” command</a:t>
            </a:r>
          </a:p>
          <a:p>
            <a:pPr>
              <a:buFont typeface="Wingdings" panose="05000000000000000000" pitchFamily="2" charset="2"/>
              <a:buNone/>
            </a:pPr>
            <a:endParaRPr lang="en-SG" altLang="en-US" dirty="0"/>
          </a:p>
          <a:p>
            <a:pPr>
              <a:spcAft>
                <a:spcPts val="1200"/>
              </a:spcAft>
            </a:pPr>
            <a:r>
              <a:rPr lang="en-SG" altLang="en-US" sz="2400" dirty="0">
                <a:latin typeface="Arial" panose="020B0604020202020204" pitchFamily="34" charset="0"/>
                <a:cs typeface="Arial" panose="020B0604020202020204" pitchFamily="34" charset="0"/>
              </a:rPr>
              <a:t>Specifying the outgoing interface for the packet</a:t>
            </a:r>
          </a:p>
          <a:p>
            <a:pPr lvl="1">
              <a:spcAft>
                <a:spcPts val="1200"/>
              </a:spcAft>
            </a:pPr>
            <a:r>
              <a:rPr lang="en-US" altLang="en-US" sz="2000" dirty="0">
                <a:latin typeface="Arial" panose="020B0604020202020204" pitchFamily="34" charset="0"/>
                <a:cs typeface="Arial" panose="020B0604020202020204" pitchFamily="34" charset="0"/>
              </a:rPr>
              <a:t>Only possible for Point-to-Point connections</a:t>
            </a:r>
            <a:endParaRPr lang="en-SG" altLang="en-US" sz="2000" dirty="0">
              <a:latin typeface="Arial" panose="020B0604020202020204" pitchFamily="34" charset="0"/>
              <a:cs typeface="Arial" panose="020B0604020202020204" pitchFamily="34" charset="0"/>
            </a:endParaRPr>
          </a:p>
          <a:p>
            <a:pPr>
              <a:spcAft>
                <a:spcPts val="1200"/>
              </a:spcAft>
            </a:pPr>
            <a:r>
              <a:rPr lang="en-SG" altLang="en-US" sz="2400" dirty="0">
                <a:latin typeface="Arial" panose="020B0604020202020204" pitchFamily="34" charset="0"/>
                <a:cs typeface="Arial" panose="020B0604020202020204" pitchFamily="34" charset="0"/>
              </a:rPr>
              <a:t>Specifying the Next Hop IP address for the packet</a:t>
            </a:r>
          </a:p>
          <a:p>
            <a:pPr lvl="1">
              <a:spcAft>
                <a:spcPts val="1200"/>
              </a:spcAft>
            </a:pPr>
            <a:r>
              <a:rPr lang="en-US" altLang="en-US" sz="2000" dirty="0">
                <a:latin typeface="Arial" panose="020B0604020202020204" pitchFamily="34" charset="0"/>
                <a:cs typeface="Arial" panose="020B0604020202020204" pitchFamily="34" charset="0"/>
              </a:rPr>
              <a:t>Works for all types of connections</a:t>
            </a:r>
            <a:endParaRPr lang="en-SG"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2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Specifying Outgoing Interface</a:t>
            </a:r>
            <a:endParaRPr lang="en-US" dirty="0"/>
          </a:p>
        </p:txBody>
      </p:sp>
      <p:pic>
        <p:nvPicPr>
          <p:cNvPr id="17" name="Picture 16"/>
          <p:cNvPicPr>
            <a:picLocks noChangeAspect="1"/>
          </p:cNvPicPr>
          <p:nvPr/>
        </p:nvPicPr>
        <p:blipFill>
          <a:blip r:embed="rId3"/>
          <a:stretch>
            <a:fillRect/>
          </a:stretch>
        </p:blipFill>
        <p:spPr>
          <a:xfrm>
            <a:off x="1066801" y="4210050"/>
            <a:ext cx="6857999" cy="1200150"/>
          </a:xfrm>
          <a:prstGeom prst="rect">
            <a:avLst/>
          </a:prstGeom>
        </p:spPr>
      </p:pic>
      <p:pic>
        <p:nvPicPr>
          <p:cNvPr id="19" name="Picture 18"/>
          <p:cNvPicPr>
            <a:picLocks noChangeAspect="1"/>
          </p:cNvPicPr>
          <p:nvPr/>
        </p:nvPicPr>
        <p:blipFill>
          <a:blip r:embed="rId4"/>
          <a:stretch>
            <a:fillRect/>
          </a:stretch>
        </p:blipFill>
        <p:spPr>
          <a:xfrm>
            <a:off x="838200" y="1028700"/>
            <a:ext cx="7610475" cy="3162300"/>
          </a:xfrm>
          <a:prstGeom prst="rect">
            <a:avLst/>
          </a:prstGeom>
        </p:spPr>
      </p:pic>
      <p:sp>
        <p:nvSpPr>
          <p:cNvPr id="8" name="Oval 7"/>
          <p:cNvSpPr/>
          <p:nvPr/>
        </p:nvSpPr>
        <p:spPr bwMode="auto">
          <a:xfrm>
            <a:off x="6553201" y="4210050"/>
            <a:ext cx="304800"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0" name="Oval 9"/>
          <p:cNvSpPr/>
          <p:nvPr/>
        </p:nvSpPr>
        <p:spPr bwMode="auto">
          <a:xfrm>
            <a:off x="6553200" y="4705349"/>
            <a:ext cx="304800"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57547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Specifying Next-Hop Address</a:t>
            </a:r>
            <a:endParaRPr lang="en-US" dirty="0"/>
          </a:p>
        </p:txBody>
      </p:sp>
      <p:pic>
        <p:nvPicPr>
          <p:cNvPr id="17" name="Picture 16"/>
          <p:cNvPicPr>
            <a:picLocks noChangeAspect="1"/>
          </p:cNvPicPr>
          <p:nvPr/>
        </p:nvPicPr>
        <p:blipFill>
          <a:blip r:embed="rId3"/>
          <a:stretch>
            <a:fillRect/>
          </a:stretch>
        </p:blipFill>
        <p:spPr>
          <a:xfrm>
            <a:off x="1066801" y="4210050"/>
            <a:ext cx="6857999" cy="1200150"/>
          </a:xfrm>
          <a:prstGeom prst="rect">
            <a:avLst/>
          </a:prstGeom>
        </p:spPr>
      </p:pic>
      <p:pic>
        <p:nvPicPr>
          <p:cNvPr id="19" name="Picture 18"/>
          <p:cNvPicPr>
            <a:picLocks noChangeAspect="1"/>
          </p:cNvPicPr>
          <p:nvPr/>
        </p:nvPicPr>
        <p:blipFill>
          <a:blip r:embed="rId4"/>
          <a:stretch>
            <a:fillRect/>
          </a:stretch>
        </p:blipFill>
        <p:spPr>
          <a:xfrm>
            <a:off x="841374" y="973137"/>
            <a:ext cx="7610475" cy="3162300"/>
          </a:xfrm>
          <a:prstGeom prst="rect">
            <a:avLst/>
          </a:prstGeom>
        </p:spPr>
      </p:pic>
      <p:pic>
        <p:nvPicPr>
          <p:cNvPr id="22" name="Picture 21"/>
          <p:cNvPicPr>
            <a:picLocks noChangeAspect="1"/>
          </p:cNvPicPr>
          <p:nvPr/>
        </p:nvPicPr>
        <p:blipFill>
          <a:blip r:embed="rId5"/>
          <a:stretch>
            <a:fillRect/>
          </a:stretch>
        </p:blipFill>
        <p:spPr>
          <a:xfrm>
            <a:off x="1066800" y="4210050"/>
            <a:ext cx="6781799" cy="1200150"/>
          </a:xfrm>
          <a:prstGeom prst="rect">
            <a:avLst/>
          </a:prstGeom>
        </p:spPr>
      </p:pic>
      <p:sp>
        <p:nvSpPr>
          <p:cNvPr id="18" name="Oval 17"/>
          <p:cNvSpPr/>
          <p:nvPr/>
        </p:nvSpPr>
        <p:spPr bwMode="auto">
          <a:xfrm>
            <a:off x="6553200" y="4210050"/>
            <a:ext cx="1295399"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24" name="Oval 23"/>
          <p:cNvSpPr/>
          <p:nvPr/>
        </p:nvSpPr>
        <p:spPr bwMode="auto">
          <a:xfrm>
            <a:off x="6629401" y="4724400"/>
            <a:ext cx="1295399" cy="30797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42813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Routing In A Network</a:t>
            </a:r>
            <a:endParaRPr lang="en-US" dirty="0"/>
          </a:p>
        </p:txBody>
      </p:sp>
      <p:sp>
        <p:nvSpPr>
          <p:cNvPr id="2051" name="Rectangle 3"/>
          <p:cNvSpPr>
            <a:spLocks noGrp="1" noChangeArrowheads="1"/>
          </p:cNvSpPr>
          <p:nvPr>
            <p:ph idx="1"/>
          </p:nvPr>
        </p:nvSpPr>
        <p:spPr/>
        <p:txBody>
          <a:bodyPr/>
          <a:lstStyle/>
          <a:p>
            <a:pPr>
              <a:lnSpc>
                <a:spcPct val="90000"/>
              </a:lnSpc>
              <a:buFont typeface="Wingdings" panose="05000000000000000000" pitchFamily="2" charset="2"/>
              <a:buNone/>
              <a:defRPr/>
            </a:pPr>
            <a:r>
              <a:rPr lang="en-US" sz="2800" u="sng" dirty="0">
                <a:latin typeface="Arial" charset="0"/>
                <a:cs typeface="Times New Roman" pitchFamily="18" charset="0"/>
              </a:rPr>
              <a:t>Objectives</a:t>
            </a:r>
            <a:br>
              <a:rPr lang="en-US" sz="2400" u="sng" dirty="0">
                <a:latin typeface="Arial" charset="0"/>
                <a:cs typeface="Times New Roman" pitchFamily="18" charset="0"/>
              </a:rPr>
            </a:br>
            <a:endParaRPr lang="en-US" sz="2400" u="sng" dirty="0">
              <a:latin typeface="Arial" charset="0"/>
              <a:cs typeface="Times New Roman" pitchFamily="18" charset="0"/>
            </a:endParaRPr>
          </a:p>
          <a:p>
            <a:pPr>
              <a:lnSpc>
                <a:spcPct val="90000"/>
              </a:lnSpc>
              <a:spcAft>
                <a:spcPts val="1200"/>
              </a:spcAft>
              <a:defRPr/>
            </a:pPr>
            <a:r>
              <a:rPr lang="en-US" sz="2400" dirty="0">
                <a:latin typeface="Arial" charset="0"/>
                <a:cs typeface="Times New Roman" pitchFamily="18" charset="0"/>
              </a:rPr>
              <a:t>Recap the functions and benefits of routers</a:t>
            </a:r>
            <a:r>
              <a:rPr lang="en-US" sz="2400" dirty="0">
                <a:latin typeface="Arial" charset="0"/>
              </a:rPr>
              <a:t> </a:t>
            </a:r>
          </a:p>
          <a:p>
            <a:pPr>
              <a:lnSpc>
                <a:spcPct val="90000"/>
              </a:lnSpc>
              <a:spcAft>
                <a:spcPts val="1200"/>
              </a:spcAft>
              <a:defRPr/>
            </a:pPr>
            <a:r>
              <a:rPr lang="en-US" sz="2400" dirty="0">
                <a:latin typeface="Arial" charset="0"/>
                <a:cs typeface="Times New Roman" pitchFamily="18" charset="0"/>
              </a:rPr>
              <a:t>Describe static routing </a:t>
            </a:r>
            <a:endParaRPr lang="en-US" sz="2400" dirty="0">
              <a:latin typeface="Arial" charset="0"/>
            </a:endParaRPr>
          </a:p>
          <a:p>
            <a:pPr>
              <a:lnSpc>
                <a:spcPct val="90000"/>
              </a:lnSpc>
              <a:spcAft>
                <a:spcPts val="1200"/>
              </a:spcAft>
              <a:defRPr/>
            </a:pPr>
            <a:r>
              <a:rPr lang="en-US" sz="2400" dirty="0">
                <a:latin typeface="Arial" charset="0"/>
                <a:cs typeface="Times New Roman" pitchFamily="18" charset="0"/>
              </a:rPr>
              <a:t>Understand the concept of Static routing</a:t>
            </a:r>
          </a:p>
          <a:p>
            <a:pPr>
              <a:lnSpc>
                <a:spcPct val="90000"/>
              </a:lnSpc>
              <a:spcAft>
                <a:spcPts val="1200"/>
              </a:spcAft>
              <a:defRPr/>
            </a:pPr>
            <a:r>
              <a:rPr lang="en-US" sz="2400" dirty="0">
                <a:latin typeface="Arial" charset="0"/>
                <a:cs typeface="Times New Roman" pitchFamily="18" charset="0"/>
              </a:rPr>
              <a:t>Ability to configure Static routing</a:t>
            </a:r>
            <a:endParaRPr lang="en-US" sz="2400" dirty="0">
              <a:latin typeface="Arial" charset="0"/>
            </a:endParaRPr>
          </a:p>
        </p:txBody>
      </p:sp>
    </p:spTree>
    <p:extLst>
      <p:ext uri="{BB962C8B-B14F-4D97-AF65-F5344CB8AC3E}">
        <p14:creationId xmlns:p14="http://schemas.microsoft.com/office/powerpoint/2010/main" val="2206707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Example</a:t>
            </a:r>
            <a:endParaRPr lang="en-US" dirty="0"/>
          </a:p>
        </p:txBody>
      </p:sp>
      <p:sp>
        <p:nvSpPr>
          <p:cNvPr id="58371" name="Content Placeholder 2"/>
          <p:cNvSpPr>
            <a:spLocks noGrp="1"/>
          </p:cNvSpPr>
          <p:nvPr>
            <p:ph idx="1"/>
          </p:nvPr>
        </p:nvSpPr>
        <p:spPr/>
        <p:txBody>
          <a:bodyPr/>
          <a:lstStyle/>
          <a:p>
            <a:pPr marL="0" indent="4763">
              <a:buFont typeface="Wingdings" panose="05000000000000000000" pitchFamily="2" charset="2"/>
              <a:buNone/>
            </a:pPr>
            <a:r>
              <a:rPr lang="en-SG" altLang="en-US" sz="2800" dirty="0"/>
              <a:t>What is the command to set up a static route on router “sterling” for the 172.16.5.0 network on the Ethernet LAN of router “</a:t>
            </a:r>
            <a:r>
              <a:rPr lang="en-SG" altLang="en-US" sz="2800" dirty="0" err="1"/>
              <a:t>waycross</a:t>
            </a:r>
            <a:r>
              <a:rPr lang="en-SG" altLang="en-US" sz="2800" dirty="0"/>
              <a:t>”?</a:t>
            </a:r>
          </a:p>
          <a:p>
            <a:pPr>
              <a:buFont typeface="Wingdings" panose="05000000000000000000" pitchFamily="2" charset="2"/>
              <a:buNone/>
            </a:pPr>
            <a:endParaRPr lang="en-US" altLang="en-US" dirty="0"/>
          </a:p>
          <a:p>
            <a:pPr>
              <a:buFont typeface="Wingdings" panose="05000000000000000000" pitchFamily="2" charset="2"/>
              <a:buNone/>
            </a:pPr>
            <a:endParaRPr lang="en-SG" altLang="en-US" dirty="0"/>
          </a:p>
          <a:p>
            <a:pPr>
              <a:buFont typeface="Wingdings" panose="05000000000000000000" pitchFamily="2" charset="2"/>
              <a:buNone/>
            </a:pPr>
            <a:endParaRPr lang="en-SG" altLang="en-US" dirty="0"/>
          </a:p>
          <a:p>
            <a:pPr>
              <a:buFont typeface="Wingdings" panose="05000000000000000000" pitchFamily="2" charset="2"/>
              <a:buNone/>
            </a:pPr>
            <a:r>
              <a:rPr lang="en-SG" altLang="en-US" sz="2400" dirty="0">
                <a:solidFill>
                  <a:srgbClr val="FF0000"/>
                </a:solidFill>
              </a:rPr>
              <a:t>Sterling(</a:t>
            </a:r>
            <a:r>
              <a:rPr lang="en-SG" altLang="en-US" sz="2400" dirty="0" err="1">
                <a:solidFill>
                  <a:srgbClr val="FF0000"/>
                </a:solidFill>
              </a:rPr>
              <a:t>config</a:t>
            </a:r>
            <a:r>
              <a:rPr lang="en-SG" altLang="en-US" sz="2400" dirty="0">
                <a:solidFill>
                  <a:srgbClr val="FF0000"/>
                </a:solidFill>
              </a:rPr>
              <a:t>)#</a:t>
            </a:r>
            <a:r>
              <a:rPr lang="en-SG" altLang="en-US" sz="2400" dirty="0" err="1">
                <a:solidFill>
                  <a:srgbClr val="FF0000"/>
                </a:solidFill>
              </a:rPr>
              <a:t>ip</a:t>
            </a:r>
            <a:r>
              <a:rPr lang="en-SG" altLang="en-US" sz="2400" dirty="0">
                <a:solidFill>
                  <a:srgbClr val="FF0000"/>
                </a:solidFill>
              </a:rPr>
              <a:t> route </a:t>
            </a:r>
            <a:r>
              <a:rPr lang="en-SG" altLang="en-US" sz="2400" dirty="0">
                <a:solidFill>
                  <a:srgbClr val="00B050"/>
                </a:solidFill>
              </a:rPr>
              <a:t>172.16.5.0</a:t>
            </a:r>
            <a:r>
              <a:rPr lang="en-SG" altLang="en-US" sz="2400" dirty="0">
                <a:solidFill>
                  <a:srgbClr val="FF0000"/>
                </a:solidFill>
              </a:rPr>
              <a:t> 255.255.255.0 </a:t>
            </a:r>
            <a:r>
              <a:rPr lang="en-SG" altLang="en-US" sz="2400" dirty="0">
                <a:solidFill>
                  <a:srgbClr val="990099"/>
                </a:solidFill>
              </a:rPr>
              <a:t>172.16.2.2</a:t>
            </a:r>
            <a:r>
              <a:rPr lang="en-SG" altLang="en-US" sz="2400" dirty="0">
                <a:solidFill>
                  <a:srgbClr val="FF0000"/>
                </a:solidFill>
              </a:rPr>
              <a:t> </a:t>
            </a:r>
          </a:p>
        </p:txBody>
      </p:sp>
      <p:sp>
        <p:nvSpPr>
          <p:cNvPr id="58373" name="TextBox 4"/>
          <p:cNvSpPr txBox="1">
            <a:spLocks noChangeArrowheads="1"/>
          </p:cNvSpPr>
          <p:nvPr/>
        </p:nvSpPr>
        <p:spPr bwMode="auto">
          <a:xfrm>
            <a:off x="2514600" y="2430769"/>
            <a:ext cx="3287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000" b="0" dirty="0">
                <a:solidFill>
                  <a:srgbClr val="00B050"/>
                </a:solidFill>
                <a:latin typeface="Verdana" panose="020B0604030504040204" pitchFamily="34" charset="0"/>
              </a:rPr>
              <a:t>Destination Network</a:t>
            </a:r>
            <a:endParaRPr kumimoji="0" lang="en-SG" altLang="en-US" sz="2000" b="0" dirty="0">
              <a:solidFill>
                <a:srgbClr val="00B050"/>
              </a:solidFill>
              <a:latin typeface="Verdana" panose="020B0604030504040204" pitchFamily="34" charset="0"/>
            </a:endParaRPr>
          </a:p>
        </p:txBody>
      </p:sp>
      <p:sp>
        <p:nvSpPr>
          <p:cNvPr id="58374" name="TextBox 5"/>
          <p:cNvSpPr txBox="1">
            <a:spLocks noChangeArrowheads="1"/>
          </p:cNvSpPr>
          <p:nvPr/>
        </p:nvSpPr>
        <p:spPr bwMode="auto">
          <a:xfrm>
            <a:off x="4495800" y="5218643"/>
            <a:ext cx="24913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b="0" dirty="0">
                <a:solidFill>
                  <a:srgbClr val="7030A0"/>
                </a:solidFill>
                <a:latin typeface="Verdana" panose="020B0604030504040204" pitchFamily="34" charset="0"/>
              </a:rPr>
              <a:t>Subnet mask</a:t>
            </a:r>
            <a:endParaRPr kumimoji="0" lang="en-SG" altLang="en-US" sz="2400" b="0" dirty="0">
              <a:solidFill>
                <a:srgbClr val="7030A0"/>
              </a:solidFill>
              <a:latin typeface="Verdana" panose="020B0604030504040204" pitchFamily="34" charset="0"/>
            </a:endParaRPr>
          </a:p>
        </p:txBody>
      </p:sp>
      <p:sp>
        <p:nvSpPr>
          <p:cNvPr id="58375" name="TextBox 7"/>
          <p:cNvSpPr txBox="1">
            <a:spLocks noChangeArrowheads="1"/>
          </p:cNvSpPr>
          <p:nvPr/>
        </p:nvSpPr>
        <p:spPr bwMode="auto">
          <a:xfrm>
            <a:off x="5486400" y="2399842"/>
            <a:ext cx="2924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b="0" dirty="0">
                <a:solidFill>
                  <a:srgbClr val="990099"/>
                </a:solidFill>
                <a:latin typeface="Verdana" panose="020B0604030504040204" pitchFamily="34" charset="0"/>
              </a:rPr>
              <a:t>Next-hop address</a:t>
            </a:r>
            <a:endParaRPr kumimoji="0" lang="en-SG" altLang="en-US" sz="2400" b="0" dirty="0">
              <a:solidFill>
                <a:srgbClr val="990099"/>
              </a:solidFill>
              <a:latin typeface="Verdana" panose="020B0604030504040204" pitchFamily="34" charset="0"/>
            </a:endParaRPr>
          </a:p>
        </p:txBody>
      </p:sp>
      <p:sp>
        <p:nvSpPr>
          <p:cNvPr id="8" name="Down Arrow 7"/>
          <p:cNvSpPr/>
          <p:nvPr/>
        </p:nvSpPr>
        <p:spPr bwMode="auto">
          <a:xfrm>
            <a:off x="3713512" y="2983075"/>
            <a:ext cx="484632" cy="6850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7" name="Down Arrow 16"/>
          <p:cNvSpPr/>
          <p:nvPr/>
        </p:nvSpPr>
        <p:spPr bwMode="auto">
          <a:xfrm>
            <a:off x="6906270" y="2984584"/>
            <a:ext cx="484632" cy="6850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8" name="Down Arrow 17"/>
          <p:cNvSpPr/>
          <p:nvPr/>
        </p:nvSpPr>
        <p:spPr bwMode="auto">
          <a:xfrm flipV="1">
            <a:off x="5313426" y="4427130"/>
            <a:ext cx="484632" cy="6850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142421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D1B4-F613-4CE2-A5AF-5C046C3AE71E}"/>
              </a:ext>
            </a:extLst>
          </p:cNvPr>
          <p:cNvSpPr>
            <a:spLocks noGrp="1"/>
          </p:cNvSpPr>
          <p:nvPr>
            <p:ph type="title"/>
          </p:nvPr>
        </p:nvSpPr>
        <p:spPr/>
        <p:txBody>
          <a:bodyPr/>
          <a:lstStyle/>
          <a:p>
            <a:r>
              <a:rPr lang="en-US" dirty="0"/>
              <a:t>Default Route</a:t>
            </a:r>
          </a:p>
        </p:txBody>
      </p:sp>
      <p:sp>
        <p:nvSpPr>
          <p:cNvPr id="3" name="Content Placeholder 2">
            <a:extLst>
              <a:ext uri="{FF2B5EF4-FFF2-40B4-BE49-F238E27FC236}">
                <a16:creationId xmlns:a16="http://schemas.microsoft.com/office/drawing/2014/main" id="{3A1F730A-4B5C-4D0A-BC07-09C1CA91C597}"/>
              </a:ext>
            </a:extLst>
          </p:cNvPr>
          <p:cNvSpPr>
            <a:spLocks noGrp="1"/>
          </p:cNvSpPr>
          <p:nvPr>
            <p:ph idx="1"/>
          </p:nvPr>
        </p:nvSpPr>
        <p:spPr>
          <a:xfrm>
            <a:off x="358303" y="839787"/>
            <a:ext cx="8633297" cy="5178425"/>
          </a:xfrm>
        </p:spPr>
        <p:txBody>
          <a:bodyPr/>
          <a:lstStyle/>
          <a:p>
            <a:r>
              <a:rPr lang="en-US" sz="2400" dirty="0"/>
              <a:t>A default route is a special static route that uses this format:</a:t>
            </a:r>
          </a:p>
          <a:p>
            <a:endParaRPr lang="en-US" sz="2400" dirty="0"/>
          </a:p>
          <a:p>
            <a:r>
              <a:rPr lang="en-US" sz="2400" dirty="0"/>
              <a:t>Default routes are used to route packets with destinations that do not match any of the other routes in the routing table.</a:t>
            </a:r>
          </a:p>
          <a:p>
            <a:r>
              <a:rPr lang="en-US" sz="2400" dirty="0"/>
              <a:t>Routers are typically configured with a default route for Internet-bound traffic since it is often impractical and unnecessary to maintain routes to all networks in the Internet.</a:t>
            </a:r>
          </a:p>
        </p:txBody>
      </p:sp>
      <p:pic>
        <p:nvPicPr>
          <p:cNvPr id="6" name="Picture 5">
            <a:extLst>
              <a:ext uri="{FF2B5EF4-FFF2-40B4-BE49-F238E27FC236}">
                <a16:creationId xmlns:a16="http://schemas.microsoft.com/office/drawing/2014/main" id="{295189F0-BB97-42C7-B7A6-7EA40C049539}"/>
              </a:ext>
            </a:extLst>
          </p:cNvPr>
          <p:cNvPicPr>
            <a:picLocks noChangeAspect="1"/>
          </p:cNvPicPr>
          <p:nvPr/>
        </p:nvPicPr>
        <p:blipFill>
          <a:blip r:embed="rId3"/>
          <a:stretch>
            <a:fillRect/>
          </a:stretch>
        </p:blipFill>
        <p:spPr>
          <a:xfrm>
            <a:off x="1471141" y="1219200"/>
            <a:ext cx="5924550" cy="485775"/>
          </a:xfrm>
          <a:prstGeom prst="rect">
            <a:avLst/>
          </a:prstGeom>
        </p:spPr>
      </p:pic>
      <p:pic>
        <p:nvPicPr>
          <p:cNvPr id="7" name="Picture 6">
            <a:extLst>
              <a:ext uri="{FF2B5EF4-FFF2-40B4-BE49-F238E27FC236}">
                <a16:creationId xmlns:a16="http://schemas.microsoft.com/office/drawing/2014/main" id="{AF8E9153-40D0-4B84-A52A-60FE777A00EA}"/>
              </a:ext>
            </a:extLst>
          </p:cNvPr>
          <p:cNvPicPr>
            <a:picLocks noChangeAspect="1"/>
          </p:cNvPicPr>
          <p:nvPr/>
        </p:nvPicPr>
        <p:blipFill>
          <a:blip r:embed="rId4"/>
          <a:stretch>
            <a:fillRect/>
          </a:stretch>
        </p:blipFill>
        <p:spPr>
          <a:xfrm>
            <a:off x="1154669" y="3413283"/>
            <a:ext cx="6557491" cy="2719704"/>
          </a:xfrm>
          <a:prstGeom prst="rect">
            <a:avLst/>
          </a:prstGeom>
        </p:spPr>
      </p:pic>
      <p:sp>
        <p:nvSpPr>
          <p:cNvPr id="4" name="TextBox 3">
            <a:extLst>
              <a:ext uri="{FF2B5EF4-FFF2-40B4-BE49-F238E27FC236}">
                <a16:creationId xmlns:a16="http://schemas.microsoft.com/office/drawing/2014/main" id="{D5354CBF-B3BB-4BC5-B21F-01A04FBC32FB}"/>
              </a:ext>
            </a:extLst>
          </p:cNvPr>
          <p:cNvSpPr txBox="1"/>
          <p:nvPr/>
        </p:nvSpPr>
        <p:spPr>
          <a:xfrm>
            <a:off x="3724502" y="5181600"/>
            <a:ext cx="1417824" cy="276999"/>
          </a:xfrm>
          <a:prstGeom prst="rect">
            <a:avLst/>
          </a:prstGeom>
          <a:noFill/>
        </p:spPr>
        <p:txBody>
          <a:bodyPr wrap="none" rtlCol="0">
            <a:spAutoFit/>
          </a:bodyPr>
          <a:lstStyle/>
          <a:p>
            <a:r>
              <a:rPr lang="en-US" sz="1200" b="1" dirty="0"/>
              <a:t>Only one route out</a:t>
            </a:r>
          </a:p>
        </p:txBody>
      </p:sp>
    </p:spTree>
    <p:extLst>
      <p:ext uri="{BB962C8B-B14F-4D97-AF65-F5344CB8AC3E}">
        <p14:creationId xmlns:p14="http://schemas.microsoft.com/office/powerpoint/2010/main" val="63292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Verifying Static Route Configuration</a:t>
            </a:r>
            <a:endParaRPr lang="en-US" dirty="0"/>
          </a:p>
        </p:txBody>
      </p:sp>
      <p:sp>
        <p:nvSpPr>
          <p:cNvPr id="59395" name="Content Placeholder 2"/>
          <p:cNvSpPr>
            <a:spLocks noGrp="1"/>
          </p:cNvSpPr>
          <p:nvPr>
            <p:ph idx="1"/>
          </p:nvPr>
        </p:nvSpPr>
        <p:spPr/>
        <p:txBody>
          <a:bodyPr/>
          <a:lstStyle/>
          <a:p>
            <a:r>
              <a:rPr lang="en-SG" altLang="en-US" sz="2400" dirty="0"/>
              <a:t>The command </a:t>
            </a:r>
            <a:r>
              <a:rPr lang="en-SG" altLang="en-US" sz="2400" i="1" dirty="0">
                <a:solidFill>
                  <a:srgbClr val="FF0000"/>
                </a:solidFill>
              </a:rPr>
              <a:t>show running-</a:t>
            </a:r>
            <a:r>
              <a:rPr lang="en-SG" altLang="en-US" sz="2400" i="1" dirty="0" err="1">
                <a:solidFill>
                  <a:srgbClr val="FF0000"/>
                </a:solidFill>
              </a:rPr>
              <a:t>config</a:t>
            </a:r>
            <a:r>
              <a:rPr lang="en-SG" altLang="en-US" sz="2400" i="1" dirty="0">
                <a:solidFill>
                  <a:srgbClr val="FF0000"/>
                </a:solidFill>
              </a:rPr>
              <a:t> </a:t>
            </a:r>
            <a:r>
              <a:rPr lang="en-SG" altLang="en-US" sz="2400" dirty="0"/>
              <a:t>is used to view the active configuration in RAM to verify that the static route was entered correctly.</a:t>
            </a:r>
          </a:p>
          <a:p>
            <a:endParaRPr lang="en-SG" altLang="en-US" sz="2400" dirty="0"/>
          </a:p>
          <a:p>
            <a:r>
              <a:rPr lang="en-SG" altLang="en-US" sz="2400" dirty="0"/>
              <a:t>The </a:t>
            </a:r>
            <a:r>
              <a:rPr lang="en-SG" altLang="en-US" sz="2400" i="1" dirty="0">
                <a:solidFill>
                  <a:srgbClr val="FF0000"/>
                </a:solidFill>
              </a:rPr>
              <a:t>show </a:t>
            </a:r>
            <a:r>
              <a:rPr lang="en-SG" altLang="en-US" sz="2400" i="1" dirty="0" err="1">
                <a:solidFill>
                  <a:srgbClr val="FF0000"/>
                </a:solidFill>
              </a:rPr>
              <a:t>ip</a:t>
            </a:r>
            <a:r>
              <a:rPr lang="en-SG" altLang="en-US" sz="2400" i="1" dirty="0">
                <a:solidFill>
                  <a:srgbClr val="FF0000"/>
                </a:solidFill>
              </a:rPr>
              <a:t> route </a:t>
            </a:r>
            <a:r>
              <a:rPr lang="en-SG" altLang="en-US" sz="2400" dirty="0"/>
              <a:t>command is used to make sure that the static route is present in the routing table</a:t>
            </a:r>
          </a:p>
        </p:txBody>
      </p:sp>
    </p:spTree>
    <p:extLst>
      <p:ext uri="{BB962C8B-B14F-4D97-AF65-F5344CB8AC3E}">
        <p14:creationId xmlns:p14="http://schemas.microsoft.com/office/powerpoint/2010/main" val="179487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The show </a:t>
            </a:r>
            <a:r>
              <a:rPr lang="en-SG" dirty="0" err="1"/>
              <a:t>ip</a:t>
            </a:r>
            <a:r>
              <a:rPr lang="en-SG" dirty="0"/>
              <a:t> route  Command</a:t>
            </a:r>
            <a:endParaRPr lang="en-US" dirty="0"/>
          </a:p>
        </p:txBody>
      </p:sp>
      <p:sp>
        <p:nvSpPr>
          <p:cNvPr id="60419" name="Content Placeholder 2"/>
          <p:cNvSpPr>
            <a:spLocks noGrp="1"/>
          </p:cNvSpPr>
          <p:nvPr>
            <p:ph idx="1"/>
          </p:nvPr>
        </p:nvSpPr>
        <p:spPr/>
        <p:txBody>
          <a:bodyPr/>
          <a:lstStyle/>
          <a:p>
            <a:pPr>
              <a:buFont typeface="Wingdings" panose="05000000000000000000" pitchFamily="2" charset="2"/>
              <a:buNone/>
            </a:pPr>
            <a:r>
              <a:rPr lang="en-SG" altLang="en-US" sz="1400" dirty="0" err="1"/>
              <a:t>sterling#sh</a:t>
            </a:r>
            <a:r>
              <a:rPr lang="en-SG" altLang="en-US" sz="1400" dirty="0"/>
              <a:t> </a:t>
            </a:r>
            <a:r>
              <a:rPr lang="en-SG" altLang="en-US" sz="1400" dirty="0" err="1"/>
              <a:t>ip</a:t>
            </a:r>
            <a:r>
              <a:rPr lang="en-SG" altLang="en-US" sz="1400" dirty="0"/>
              <a:t> route</a:t>
            </a:r>
          </a:p>
          <a:p>
            <a:pPr>
              <a:buFont typeface="Wingdings" panose="05000000000000000000" pitchFamily="2" charset="2"/>
              <a:buNone/>
            </a:pPr>
            <a:r>
              <a:rPr lang="en-SG" altLang="en-US" sz="1400" dirty="0"/>
              <a:t>Codes: C - connected, S - static, I - IGRP, R - RIP, M - mobile, B - BGP</a:t>
            </a:r>
          </a:p>
          <a:p>
            <a:pPr>
              <a:buFont typeface="Wingdings" panose="05000000000000000000" pitchFamily="2" charset="2"/>
              <a:buNone/>
            </a:pPr>
            <a:r>
              <a:rPr lang="pt-BR" altLang="en-US" sz="1400" dirty="0"/>
              <a:t>D - EIGRP, EX - EIGRP external, O - OSPF, IA - OSPF inter area</a:t>
            </a:r>
          </a:p>
          <a:p>
            <a:pPr>
              <a:buFont typeface="Wingdings" panose="05000000000000000000" pitchFamily="2" charset="2"/>
              <a:buNone/>
            </a:pPr>
            <a:r>
              <a:rPr lang="pt-BR" altLang="en-US" sz="1400" dirty="0"/>
              <a:t>N1 - OSPF NSSA external type 1, N2 - OSPF NSSA external type 2</a:t>
            </a:r>
          </a:p>
          <a:p>
            <a:pPr>
              <a:buFont typeface="Wingdings" panose="05000000000000000000" pitchFamily="2" charset="2"/>
              <a:buNone/>
            </a:pPr>
            <a:r>
              <a:rPr lang="pt-BR" altLang="en-US" sz="1400" dirty="0"/>
              <a:t>E1 - OSPF external type 1, E2 - OSPF external type 2, E - EGP</a:t>
            </a:r>
          </a:p>
          <a:p>
            <a:pPr>
              <a:buFont typeface="Wingdings" panose="05000000000000000000" pitchFamily="2" charset="2"/>
              <a:buNone/>
            </a:pPr>
            <a:r>
              <a:rPr lang="en-SG" altLang="en-US" sz="1400" dirty="0" err="1"/>
              <a:t>i</a:t>
            </a:r>
            <a:r>
              <a:rPr lang="en-SG" altLang="en-US" sz="1400" dirty="0"/>
              <a:t> - IS-IS, L1 - IS-IS level-1, L2 - IS-IS level-2, </a:t>
            </a:r>
            <a:r>
              <a:rPr lang="en-SG" altLang="en-US" sz="1400" dirty="0" err="1"/>
              <a:t>ia</a:t>
            </a:r>
            <a:r>
              <a:rPr lang="en-SG" altLang="en-US" sz="1400" dirty="0"/>
              <a:t> - IS-IS inter area</a:t>
            </a:r>
          </a:p>
          <a:p>
            <a:pPr>
              <a:buFont typeface="Wingdings" panose="05000000000000000000" pitchFamily="2" charset="2"/>
              <a:buNone/>
            </a:pPr>
            <a:r>
              <a:rPr lang="en-SG" altLang="en-US" sz="1400" dirty="0"/>
              <a:t>* - candidate default, U - per-user static route, o - ODR</a:t>
            </a:r>
          </a:p>
          <a:p>
            <a:pPr>
              <a:buFont typeface="Wingdings" panose="05000000000000000000" pitchFamily="2" charset="2"/>
              <a:buNone/>
            </a:pPr>
            <a:r>
              <a:rPr lang="en-SG" altLang="en-US" sz="1400" dirty="0"/>
              <a:t>P - periodic downloaded static route</a:t>
            </a:r>
          </a:p>
          <a:p>
            <a:pPr>
              <a:buFont typeface="Wingdings" panose="05000000000000000000" pitchFamily="2" charset="2"/>
              <a:buNone/>
            </a:pPr>
            <a:r>
              <a:rPr lang="en-SG" altLang="en-US" sz="1400" dirty="0"/>
              <a:t>Gateway of last resort is not set</a:t>
            </a:r>
          </a:p>
          <a:p>
            <a:pPr>
              <a:buFont typeface="Wingdings" panose="05000000000000000000" pitchFamily="2" charset="2"/>
              <a:buNone/>
            </a:pPr>
            <a:endParaRPr lang="en-SG" altLang="en-US" sz="1400" dirty="0"/>
          </a:p>
          <a:p>
            <a:pPr>
              <a:buFont typeface="Wingdings" panose="05000000000000000000" pitchFamily="2" charset="2"/>
              <a:buNone/>
            </a:pPr>
            <a:r>
              <a:rPr lang="en-SG" altLang="en-US" sz="1400" dirty="0">
                <a:solidFill>
                  <a:srgbClr val="FF0000"/>
                </a:solidFill>
              </a:rPr>
              <a:t>S 172.16.5.0/24 [1/0] via 172.16.2.2</a:t>
            </a:r>
          </a:p>
          <a:p>
            <a:pPr>
              <a:buFont typeface="Wingdings" panose="05000000000000000000" pitchFamily="2" charset="2"/>
              <a:buNone/>
            </a:pPr>
            <a:endParaRPr lang="en-SG" altLang="en-US" sz="1400" dirty="0"/>
          </a:p>
          <a:p>
            <a:pPr>
              <a:buFont typeface="Wingdings" panose="05000000000000000000" pitchFamily="2" charset="2"/>
              <a:buNone/>
            </a:pPr>
            <a:r>
              <a:rPr lang="en-SG" altLang="en-US" sz="1400" dirty="0">
                <a:solidFill>
                  <a:srgbClr val="FF5F40"/>
                </a:solidFill>
              </a:rPr>
              <a:t>C 172.16.1.0/24 is directly connected, FastEthernet0/0</a:t>
            </a:r>
          </a:p>
          <a:p>
            <a:pPr>
              <a:buFont typeface="Wingdings" panose="05000000000000000000" pitchFamily="2" charset="2"/>
              <a:buNone/>
            </a:pPr>
            <a:r>
              <a:rPr lang="en-SG" altLang="en-US" sz="1400" dirty="0">
                <a:solidFill>
                  <a:srgbClr val="FF5F40"/>
                </a:solidFill>
              </a:rPr>
              <a:t>C 172.16.2.0/24 is directly connected, Serial2/0</a:t>
            </a:r>
          </a:p>
          <a:p>
            <a:pPr>
              <a:buFont typeface="Wingdings" panose="05000000000000000000" pitchFamily="2" charset="2"/>
              <a:buNone/>
            </a:pPr>
            <a:r>
              <a:rPr lang="en-SG" altLang="en-US" sz="1400" dirty="0"/>
              <a:t>Note: Administrative Distance is just a number (0 to 255) set by Cisco to indicate the reliability of the route (0 is most reliable). For static route, the default admin distance is 1. Metric for static route is always 0 because the next hop router is 0 hop away.</a:t>
            </a:r>
          </a:p>
        </p:txBody>
      </p:sp>
      <p:grpSp>
        <p:nvGrpSpPr>
          <p:cNvPr id="11" name="Group 10"/>
          <p:cNvGrpSpPr/>
          <p:nvPr/>
        </p:nvGrpSpPr>
        <p:grpSpPr>
          <a:xfrm>
            <a:off x="4572000" y="2671462"/>
            <a:ext cx="4572000" cy="1641024"/>
            <a:chOff x="4038600" y="2831116"/>
            <a:chExt cx="5105400" cy="1786170"/>
          </a:xfrm>
        </p:grpSpPr>
        <p:sp>
          <p:nvSpPr>
            <p:cNvPr id="5" name="TextBox 4"/>
            <p:cNvSpPr txBox="1"/>
            <p:nvPr/>
          </p:nvSpPr>
          <p:spPr>
            <a:xfrm>
              <a:off x="4154089" y="3505201"/>
              <a:ext cx="4751429" cy="927578"/>
            </a:xfrm>
            <a:prstGeom prst="rect">
              <a:avLst/>
            </a:prstGeom>
            <a:noFill/>
          </p:spPr>
          <p:txBody>
            <a:bodyPr wrap="none" rtlCol="0">
              <a:spAutoFit/>
            </a:bodyPr>
            <a:lstStyle/>
            <a:p>
              <a:r>
                <a:rPr lang="en-SG" altLang="en-US" sz="2000" dirty="0">
                  <a:solidFill>
                    <a:srgbClr val="FF0000"/>
                  </a:solidFill>
                </a:rPr>
                <a:t>S 172.16.5.0/24 [1/0] via 172.16.2.2</a:t>
              </a:r>
            </a:p>
            <a:p>
              <a:endParaRPr lang="en-US" dirty="0"/>
            </a:p>
          </p:txBody>
        </p:sp>
        <p:sp>
          <p:nvSpPr>
            <p:cNvPr id="6" name="TextBox 5"/>
            <p:cNvSpPr txBox="1"/>
            <p:nvPr/>
          </p:nvSpPr>
          <p:spPr>
            <a:xfrm>
              <a:off x="4457700" y="4276413"/>
              <a:ext cx="1903085" cy="338554"/>
            </a:xfrm>
            <a:prstGeom prst="rect">
              <a:avLst/>
            </a:prstGeom>
            <a:noFill/>
          </p:spPr>
          <p:txBody>
            <a:bodyPr wrap="none" rtlCol="0">
              <a:spAutoFit/>
            </a:bodyPr>
            <a:lstStyle/>
            <a:p>
              <a:r>
                <a:rPr lang="en-US" sz="1600" dirty="0"/>
                <a:t>Destination Network</a:t>
              </a:r>
            </a:p>
          </p:txBody>
        </p:sp>
        <p:sp>
          <p:nvSpPr>
            <p:cNvPr id="7" name="TextBox 6"/>
            <p:cNvSpPr txBox="1"/>
            <p:nvPr/>
          </p:nvSpPr>
          <p:spPr>
            <a:xfrm>
              <a:off x="5043734" y="2831116"/>
              <a:ext cx="2850460" cy="338554"/>
            </a:xfrm>
            <a:prstGeom prst="rect">
              <a:avLst/>
            </a:prstGeom>
            <a:noFill/>
          </p:spPr>
          <p:txBody>
            <a:bodyPr wrap="none" rtlCol="0">
              <a:spAutoFit/>
            </a:bodyPr>
            <a:lstStyle/>
            <a:p>
              <a:r>
                <a:rPr lang="en-SG" altLang="en-US" sz="1600" dirty="0"/>
                <a:t>Administrative Distance/Metric </a:t>
              </a:r>
              <a:endParaRPr lang="en-US" sz="1600" dirty="0"/>
            </a:p>
          </p:txBody>
        </p:sp>
        <p:sp>
          <p:nvSpPr>
            <p:cNvPr id="17" name="TextBox 16"/>
            <p:cNvSpPr txBox="1"/>
            <p:nvPr/>
          </p:nvSpPr>
          <p:spPr>
            <a:xfrm>
              <a:off x="7300203" y="4278732"/>
              <a:ext cx="1700978" cy="338554"/>
            </a:xfrm>
            <a:prstGeom prst="rect">
              <a:avLst/>
            </a:prstGeom>
            <a:noFill/>
          </p:spPr>
          <p:txBody>
            <a:bodyPr wrap="none" rtlCol="0">
              <a:spAutoFit/>
            </a:bodyPr>
            <a:lstStyle/>
            <a:p>
              <a:r>
                <a:rPr lang="en-US" sz="1600" dirty="0"/>
                <a:t>Next Hop Address</a:t>
              </a:r>
            </a:p>
          </p:txBody>
        </p:sp>
        <p:sp>
          <p:nvSpPr>
            <p:cNvPr id="18" name="Down Arrow 17"/>
            <p:cNvSpPr/>
            <p:nvPr/>
          </p:nvSpPr>
          <p:spPr bwMode="auto">
            <a:xfrm>
              <a:off x="6343650" y="3166272"/>
              <a:ext cx="266700" cy="420409"/>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9" name="Down Arrow 18"/>
            <p:cNvSpPr/>
            <p:nvPr/>
          </p:nvSpPr>
          <p:spPr bwMode="auto">
            <a:xfrm flipV="1">
              <a:off x="7875049" y="3913390"/>
              <a:ext cx="266700" cy="420409"/>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20" name="Down Arrow 19"/>
            <p:cNvSpPr/>
            <p:nvPr/>
          </p:nvSpPr>
          <p:spPr bwMode="auto">
            <a:xfrm flipV="1">
              <a:off x="5160524" y="3907642"/>
              <a:ext cx="266700" cy="420409"/>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9" name="Rectangle 8"/>
            <p:cNvSpPr/>
            <p:nvPr/>
          </p:nvSpPr>
          <p:spPr bwMode="auto">
            <a:xfrm>
              <a:off x="4038600" y="2909199"/>
              <a:ext cx="5105400" cy="170576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grpSp>
      <p:cxnSp>
        <p:nvCxnSpPr>
          <p:cNvPr id="15" name="Straight Arrow Connector 14"/>
          <p:cNvCxnSpPr/>
          <p:nvPr/>
        </p:nvCxnSpPr>
        <p:spPr bwMode="auto">
          <a:xfrm flipV="1">
            <a:off x="2895600" y="3660508"/>
            <a:ext cx="1676400" cy="38624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6" name="Oval 15"/>
          <p:cNvSpPr/>
          <p:nvPr/>
        </p:nvSpPr>
        <p:spPr bwMode="auto">
          <a:xfrm>
            <a:off x="1752600" y="1298524"/>
            <a:ext cx="1295399"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3076449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The traceroute command</a:t>
            </a:r>
            <a:endParaRPr lang="en-US" dirty="0"/>
          </a:p>
        </p:txBody>
      </p:sp>
      <p:pic>
        <p:nvPicPr>
          <p:cNvPr id="6246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931987" y="1783754"/>
            <a:ext cx="5048250" cy="2619375"/>
          </a:xfrm>
          <a:noFill/>
        </p:spPr>
      </p:pic>
      <p:sp>
        <p:nvSpPr>
          <p:cNvPr id="62469" name="Rectangle 5"/>
          <p:cNvSpPr>
            <a:spLocks noChangeArrowheads="1"/>
          </p:cNvSpPr>
          <p:nvPr/>
        </p:nvSpPr>
        <p:spPr bwMode="auto">
          <a:xfrm>
            <a:off x="795337" y="4480917"/>
            <a:ext cx="781208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spcAft>
                <a:spcPts val="1200"/>
              </a:spcAft>
              <a:buClrTx/>
              <a:buSzTx/>
              <a:buFontTx/>
              <a:buNone/>
            </a:pPr>
            <a:r>
              <a:rPr kumimoji="0" lang="en-SG" altLang="en-US" sz="2000" b="0" dirty="0">
                <a:latin typeface="Arial" panose="020B0604020202020204" pitchFamily="34" charset="0"/>
                <a:cs typeface="Arial" panose="020B0604020202020204" pitchFamily="34" charset="0"/>
              </a:rPr>
              <a:t>The packet is able to reach 172.16.4.2 but gets no response after that. Possible causes include:</a:t>
            </a:r>
          </a:p>
          <a:p>
            <a:pPr marL="285750">
              <a:spcBef>
                <a:spcPct val="0"/>
              </a:spcBef>
              <a:buClrTx/>
              <a:buSzTx/>
            </a:pPr>
            <a:r>
              <a:rPr lang="en-US" sz="1600" b="0" dirty="0">
                <a:latin typeface="Arial" panose="020B0604020202020204" pitchFamily="34" charset="0"/>
                <a:cs typeface="Arial" panose="020B0604020202020204" pitchFamily="34" charset="0"/>
              </a:rPr>
              <a:t>The destination’s firewall or other security device is blocking the request.</a:t>
            </a:r>
          </a:p>
          <a:p>
            <a:pPr marL="285750">
              <a:spcBef>
                <a:spcPct val="0"/>
              </a:spcBef>
              <a:buClrTx/>
              <a:buSzTx/>
            </a:pPr>
            <a:r>
              <a:rPr lang="en-US" sz="1600" b="0" dirty="0">
                <a:latin typeface="Arial" panose="020B0604020202020204" pitchFamily="34" charset="0"/>
                <a:cs typeface="Arial" panose="020B0604020202020204" pitchFamily="34" charset="0"/>
              </a:rPr>
              <a:t>There could be a problem on the return path from the target system..</a:t>
            </a:r>
            <a:endParaRPr kumimoji="0" lang="en-SG" altLang="en-US" sz="1600" b="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81000" y="1066800"/>
            <a:ext cx="8150225" cy="5178425"/>
          </a:xfrm>
          <a:prstGeom prst="rect">
            <a:avLst/>
          </a:prstGeom>
        </p:spPr>
        <p:txBody>
          <a:bodyPr/>
          <a:lst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a:lstStyle>
          <a:p>
            <a:pPr marL="0" indent="4763">
              <a:buNone/>
            </a:pPr>
            <a:r>
              <a:rPr lang="en-US" sz="2400" dirty="0"/>
              <a:t>Diagnostic tool for displaying the route (path) and measuring transit delays of packets across an Internet Protocol (IP) network.</a:t>
            </a:r>
            <a:endParaRPr lang="en-SG" altLang="en-US" sz="2400" kern="0" dirty="0">
              <a:solidFill>
                <a:srgbClr val="FF0000"/>
              </a:solidFill>
            </a:endParaRPr>
          </a:p>
        </p:txBody>
      </p:sp>
    </p:spTree>
    <p:extLst>
      <p:ext uri="{BB962C8B-B14F-4D97-AF65-F5344CB8AC3E}">
        <p14:creationId xmlns:p14="http://schemas.microsoft.com/office/powerpoint/2010/main" val="47516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Routing In The IP Environment</a:t>
            </a:r>
            <a:r>
              <a:rPr lang="en-US" dirty="0"/>
              <a:t> </a:t>
            </a:r>
          </a:p>
        </p:txBody>
      </p:sp>
      <p:sp>
        <p:nvSpPr>
          <p:cNvPr id="2051" name="Rectangle 3"/>
          <p:cNvSpPr>
            <a:spLocks noGrp="1" noChangeArrowheads="1"/>
          </p:cNvSpPr>
          <p:nvPr>
            <p:ph idx="1"/>
          </p:nvPr>
        </p:nvSpPr>
        <p:spPr/>
        <p:txBody>
          <a:bodyPr/>
          <a:lstStyle/>
          <a:p>
            <a:pPr>
              <a:lnSpc>
                <a:spcPct val="90000"/>
              </a:lnSpc>
              <a:buFont typeface="Wingdings" panose="05000000000000000000" pitchFamily="2" charset="2"/>
              <a:buNone/>
              <a:defRPr/>
            </a:pPr>
            <a:r>
              <a:rPr lang="en-US" u="sng" dirty="0">
                <a:latin typeface="Arial" charset="0"/>
                <a:cs typeface="Times New Roman" pitchFamily="18" charset="0"/>
              </a:rPr>
              <a:t>Summary</a:t>
            </a:r>
            <a:br>
              <a:rPr lang="en-US" sz="2800" u="sng" dirty="0">
                <a:latin typeface="Arial" charset="0"/>
                <a:cs typeface="Times New Roman" pitchFamily="18" charset="0"/>
              </a:rPr>
            </a:br>
            <a:endParaRPr lang="en-US" sz="2800" u="sng" dirty="0">
              <a:latin typeface="Arial" charset="0"/>
              <a:cs typeface="Times New Roman" pitchFamily="18" charset="0"/>
            </a:endParaRPr>
          </a:p>
          <a:p>
            <a:pPr>
              <a:lnSpc>
                <a:spcPct val="90000"/>
              </a:lnSpc>
              <a:spcAft>
                <a:spcPts val="1200"/>
              </a:spcAft>
              <a:defRPr/>
            </a:pPr>
            <a:r>
              <a:rPr lang="en-US" sz="2800" dirty="0">
                <a:latin typeface="Arial" charset="0"/>
                <a:cs typeface="Times New Roman" pitchFamily="18" charset="0"/>
              </a:rPr>
              <a:t>Static routes are manually configured routes</a:t>
            </a:r>
            <a:endParaRPr lang="en-US" sz="2800" dirty="0">
              <a:latin typeface="Arial" charset="0"/>
            </a:endParaRPr>
          </a:p>
          <a:p>
            <a:pPr>
              <a:lnSpc>
                <a:spcPct val="90000"/>
              </a:lnSpc>
              <a:spcAft>
                <a:spcPts val="1200"/>
              </a:spcAft>
              <a:defRPr/>
            </a:pPr>
            <a:r>
              <a:rPr lang="en-US" sz="2800" dirty="0">
                <a:latin typeface="Arial" charset="0"/>
                <a:cs typeface="Times New Roman" pitchFamily="18" charset="0"/>
              </a:rPr>
              <a:t>Good for small networks, not good for large networks</a:t>
            </a:r>
          </a:p>
          <a:p>
            <a:pPr>
              <a:lnSpc>
                <a:spcPct val="90000"/>
              </a:lnSpc>
              <a:spcAft>
                <a:spcPts val="1200"/>
              </a:spcAft>
              <a:defRPr/>
            </a:pPr>
            <a:r>
              <a:rPr lang="en-US" sz="2800" dirty="0">
                <a:latin typeface="Arial" charset="0"/>
                <a:cs typeface="Times New Roman" pitchFamily="18" charset="0"/>
              </a:rPr>
              <a:t>Good for security</a:t>
            </a:r>
            <a:endParaRPr lang="en-US" sz="2800" dirty="0">
              <a:latin typeface="Arial" charset="0"/>
            </a:endParaRPr>
          </a:p>
          <a:p>
            <a:pPr>
              <a:lnSpc>
                <a:spcPct val="90000"/>
              </a:lnSpc>
              <a:buFont typeface="Wingdings" panose="05000000000000000000" pitchFamily="2" charset="2"/>
              <a:buNone/>
              <a:defRPr/>
            </a:pPr>
            <a:endParaRPr lang="en-US" sz="2400" dirty="0">
              <a:latin typeface="Arial" charset="0"/>
            </a:endParaRPr>
          </a:p>
        </p:txBody>
      </p:sp>
    </p:spTree>
    <p:extLst>
      <p:ext uri="{BB962C8B-B14F-4D97-AF65-F5344CB8AC3E}">
        <p14:creationId xmlns:p14="http://schemas.microsoft.com/office/powerpoint/2010/main" val="386559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685800"/>
          </a:xfrm>
        </p:spPr>
        <p:txBody>
          <a:bodyPr/>
          <a:lstStyle/>
          <a:p>
            <a:r>
              <a:rPr lang="en-US" dirty="0"/>
              <a:t>Activity – Concepts of Static Routing</a:t>
            </a:r>
            <a:endParaRPr lang="en-SG" sz="3200" dirty="0">
              <a:latin typeface="+mn-lt"/>
            </a:endParaRPr>
          </a:p>
        </p:txBody>
      </p:sp>
      <p:sp>
        <p:nvSpPr>
          <p:cNvPr id="5" name="TextBox 25"/>
          <p:cNvSpPr txBox="1">
            <a:spLocks noGrp="1" noChangeArrowheads="1"/>
          </p:cNvSpPr>
          <p:nvPr>
            <p:ph idx="1"/>
          </p:nvPr>
        </p:nvSpPr>
        <p:spPr bwMode="auto">
          <a:xfrm>
            <a:off x="0" y="1066800"/>
            <a:ext cx="8534400" cy="2126545"/>
          </a:xfrm>
          <a:prstGeom prst="rect">
            <a:avLst/>
          </a:prstGeom>
          <a:noFill/>
          <a:ln w="9525">
            <a:noFill/>
            <a:miter lim="800000"/>
            <a:headEnd/>
            <a:tailEnd/>
          </a:ln>
        </p:spPr>
        <p:txBody>
          <a:bodyPr wrap="square">
            <a:spAutoFit/>
          </a:bodyPr>
          <a:lstStyle/>
          <a:p>
            <a:pPr marL="357188" indent="-357188"/>
            <a:r>
              <a:rPr lang="en-US" dirty="0"/>
              <a:t>Complete</a:t>
            </a:r>
          </a:p>
          <a:p>
            <a:pPr marL="757238" lvl="1" indent="-357188"/>
            <a:r>
              <a:rPr lang="en-US" sz="2400" dirty="0"/>
              <a:t>Practical</a:t>
            </a:r>
          </a:p>
          <a:p>
            <a:pPr marL="757238" lvl="1" indent="-357188"/>
            <a:r>
              <a:rPr lang="en-US" sz="2400" dirty="0"/>
              <a:t>Tutorial Activity 3, Q2</a:t>
            </a:r>
          </a:p>
          <a:p>
            <a:pPr marL="757238" lvl="1" indent="-357188"/>
            <a:endParaRPr lang="en-SG" sz="2000" dirty="0">
              <a:solidFill>
                <a:srgbClr val="FF0000"/>
              </a:solidFill>
              <a:hlinkClick r:id="" action="ppaction://noaction"/>
            </a:endParaRPr>
          </a:p>
          <a:p>
            <a:pPr marL="0" indent="0">
              <a:buNone/>
            </a:pPr>
            <a:endParaRPr lang="en-SG" sz="2400" dirty="0">
              <a:solidFill>
                <a:srgbClr val="FF0000"/>
              </a:solidFill>
            </a:endParaRPr>
          </a:p>
        </p:txBody>
      </p:sp>
    </p:spTree>
    <p:extLst>
      <p:ext uri="{BB962C8B-B14F-4D97-AF65-F5344CB8AC3E}">
        <p14:creationId xmlns:p14="http://schemas.microsoft.com/office/powerpoint/2010/main" val="167878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Of A Router  - Recap</a:t>
            </a:r>
          </a:p>
        </p:txBody>
      </p:sp>
      <p:sp>
        <p:nvSpPr>
          <p:cNvPr id="36867" name="Content Placeholder 2"/>
          <p:cNvSpPr>
            <a:spLocks noGrp="1"/>
          </p:cNvSpPr>
          <p:nvPr>
            <p:ph idx="1"/>
          </p:nvPr>
        </p:nvSpPr>
        <p:spPr>
          <a:xfrm>
            <a:off x="381000" y="1066800"/>
            <a:ext cx="8610600" cy="5178425"/>
          </a:xfrm>
        </p:spPr>
        <p:txBody>
          <a:bodyPr/>
          <a:lstStyle/>
          <a:p>
            <a:pPr>
              <a:spcBef>
                <a:spcPts val="0"/>
              </a:spcBef>
              <a:spcAft>
                <a:spcPts val="1200"/>
              </a:spcAft>
            </a:pPr>
            <a:r>
              <a:rPr lang="en-SG" altLang="en-US" sz="2400" dirty="0"/>
              <a:t>A router is a multi-port internetworking device that interconnects two or more networks. It performs “forwarding and filtering” of data packets between these networks at the </a:t>
            </a:r>
            <a:r>
              <a:rPr lang="en-SG" altLang="en-US" sz="2400" dirty="0">
                <a:solidFill>
                  <a:srgbClr val="FF0000"/>
                </a:solidFill>
              </a:rPr>
              <a:t>network</a:t>
            </a:r>
            <a:r>
              <a:rPr lang="en-SG" altLang="en-US" sz="2400" dirty="0"/>
              <a:t> layer.</a:t>
            </a:r>
          </a:p>
          <a:p>
            <a:pPr>
              <a:spcBef>
                <a:spcPts val="0"/>
              </a:spcBef>
              <a:spcAft>
                <a:spcPts val="1200"/>
              </a:spcAft>
            </a:pPr>
            <a:r>
              <a:rPr lang="en-SG" altLang="en-US" sz="2400" dirty="0"/>
              <a:t>A router makes decisions based on the </a:t>
            </a:r>
            <a:r>
              <a:rPr lang="en-SG" altLang="en-US" sz="2400" dirty="0">
                <a:solidFill>
                  <a:srgbClr val="FF0000"/>
                </a:solidFill>
              </a:rPr>
              <a:t>destination IP address </a:t>
            </a:r>
            <a:r>
              <a:rPr lang="en-SG" altLang="en-US" sz="2400" dirty="0"/>
              <a:t>of a packet unlike a switch that uses a MAC address in a data frame to perform switching.</a:t>
            </a:r>
          </a:p>
          <a:p>
            <a:pPr>
              <a:spcBef>
                <a:spcPts val="0"/>
              </a:spcBef>
              <a:spcAft>
                <a:spcPts val="1200"/>
              </a:spcAft>
            </a:pPr>
            <a:r>
              <a:rPr lang="en-SG" altLang="en-US" sz="2400" dirty="0"/>
              <a:t>A router routes packets from one network to another network until it reaches its destination based on the </a:t>
            </a:r>
            <a:r>
              <a:rPr lang="en-SG" altLang="en-US" sz="2400" dirty="0">
                <a:solidFill>
                  <a:srgbClr val="FF0000"/>
                </a:solidFill>
              </a:rPr>
              <a:t>destination IP address</a:t>
            </a:r>
            <a:r>
              <a:rPr lang="en-SG" altLang="en-US" sz="2400" dirty="0"/>
              <a:t>.</a:t>
            </a:r>
          </a:p>
        </p:txBody>
      </p:sp>
    </p:spTree>
    <p:extLst>
      <p:ext uri="{BB962C8B-B14F-4D97-AF65-F5344CB8AC3E}">
        <p14:creationId xmlns:p14="http://schemas.microsoft.com/office/powerpoint/2010/main" val="334388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 y="35463"/>
            <a:ext cx="8988425" cy="682625"/>
          </a:xfrm>
        </p:spPr>
        <p:txBody>
          <a:bodyPr/>
          <a:lstStyle/>
          <a:p>
            <a:r>
              <a:rPr lang="en-US" dirty="0">
                <a:cs typeface="Arial" panose="020B0604020202020204" pitchFamily="34" charset="0"/>
              </a:rPr>
              <a:t>Functions Of A Router - Recap</a:t>
            </a:r>
          </a:p>
        </p:txBody>
      </p:sp>
      <p:graphicFrame>
        <p:nvGraphicFramePr>
          <p:cNvPr id="6" name="Table 5">
            <a:extLst>
              <a:ext uri="{FF2B5EF4-FFF2-40B4-BE49-F238E27FC236}">
                <a16:creationId xmlns:a16="http://schemas.microsoft.com/office/drawing/2014/main" id="{9CD4C0A2-E6D5-4068-9453-FF8BEAA5F87D}"/>
              </a:ext>
            </a:extLst>
          </p:cNvPr>
          <p:cNvGraphicFramePr>
            <a:graphicFrameLocks noGrp="1"/>
          </p:cNvGraphicFramePr>
          <p:nvPr>
            <p:extLst>
              <p:ext uri="{D42A27DB-BD31-4B8C-83A1-F6EECF244321}">
                <p14:modId xmlns:p14="http://schemas.microsoft.com/office/powerpoint/2010/main" val="3217062733"/>
              </p:ext>
            </p:extLst>
          </p:nvPr>
        </p:nvGraphicFramePr>
        <p:xfrm>
          <a:off x="6698374" y="1490513"/>
          <a:ext cx="1895752" cy="1239292"/>
        </p:xfrm>
        <a:graphic>
          <a:graphicData uri="http://schemas.openxmlformats.org/drawingml/2006/table">
            <a:tbl>
              <a:tblPr firstRow="1" firstCol="1" bandRow="1">
                <a:tableStyleId>{5C22544A-7EE6-4342-B048-85BDC9FD1C3A}</a:tableStyleId>
              </a:tblPr>
              <a:tblGrid>
                <a:gridCol w="936086">
                  <a:extLst>
                    <a:ext uri="{9D8B030D-6E8A-4147-A177-3AD203B41FA5}">
                      <a16:colId xmlns:a16="http://schemas.microsoft.com/office/drawing/2014/main" val="673828522"/>
                    </a:ext>
                  </a:extLst>
                </a:gridCol>
                <a:gridCol w="959666">
                  <a:extLst>
                    <a:ext uri="{9D8B030D-6E8A-4147-A177-3AD203B41FA5}">
                      <a16:colId xmlns:a16="http://schemas.microsoft.com/office/drawing/2014/main" val="1715507387"/>
                    </a:ext>
                  </a:extLst>
                </a:gridCol>
              </a:tblGrid>
              <a:tr h="61002">
                <a:tc gridSpan="2">
                  <a:txBody>
                    <a:bodyPr/>
                    <a:lstStyle/>
                    <a:p>
                      <a:pPr marL="0" marR="0" algn="ctr">
                        <a:lnSpc>
                          <a:spcPct val="107000"/>
                        </a:lnSpc>
                        <a:spcBef>
                          <a:spcPts val="0"/>
                        </a:spcBef>
                        <a:spcAft>
                          <a:spcPts val="0"/>
                        </a:spcAft>
                      </a:pPr>
                      <a:r>
                        <a:rPr lang="en-SG" sz="1400" dirty="0">
                          <a:solidFill>
                            <a:schemeClr val="accent2"/>
                          </a:solidFill>
                          <a:effectLst/>
                        </a:rPr>
                        <a:t>Routing Table</a:t>
                      </a:r>
                      <a:endParaRPr lang="en-SG"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hMerge="1">
                  <a:txBody>
                    <a:bodyPr/>
                    <a:lstStyle/>
                    <a:p>
                      <a:endParaRPr lang="en-SG"/>
                    </a:p>
                  </a:txBody>
                  <a:tcPr/>
                </a:tc>
                <a:extLst>
                  <a:ext uri="{0D108BD9-81ED-4DB2-BD59-A6C34878D82A}">
                    <a16:rowId xmlns:a16="http://schemas.microsoft.com/office/drawing/2014/main" val="2925797928"/>
                  </a:ext>
                </a:extLst>
              </a:tr>
              <a:tr h="285162">
                <a:tc>
                  <a:txBody>
                    <a:bodyPr/>
                    <a:lstStyle/>
                    <a:p>
                      <a:pPr marL="0" marR="0">
                        <a:lnSpc>
                          <a:spcPct val="107000"/>
                        </a:lnSpc>
                        <a:spcBef>
                          <a:spcPts val="0"/>
                        </a:spcBef>
                        <a:spcAft>
                          <a:spcPts val="0"/>
                        </a:spcAft>
                      </a:pPr>
                      <a:r>
                        <a:rPr lang="en-SG" sz="1200" b="1">
                          <a:solidFill>
                            <a:schemeClr val="tx1"/>
                          </a:solidFill>
                          <a:effectLst/>
                        </a:rPr>
                        <a:t>Network Address</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nSpc>
                          <a:spcPct val="107000"/>
                        </a:lnSpc>
                        <a:spcBef>
                          <a:spcPts val="0"/>
                        </a:spcBef>
                        <a:spcAft>
                          <a:spcPts val="0"/>
                        </a:spcAft>
                      </a:pPr>
                      <a:r>
                        <a:rPr lang="en-SG" sz="1200" b="1" dirty="0">
                          <a:solidFill>
                            <a:schemeClr val="tx1"/>
                          </a:solidFill>
                          <a:effectLst/>
                        </a:rPr>
                        <a:t>Outgoing</a:t>
                      </a:r>
                      <a:r>
                        <a:rPr lang="en-SG" sz="1200" b="1" baseline="0" dirty="0">
                          <a:solidFill>
                            <a:schemeClr val="tx1"/>
                          </a:solidFill>
                          <a:effectLst/>
                        </a:rPr>
                        <a:t> </a:t>
                      </a:r>
                      <a:r>
                        <a:rPr lang="en-SG" sz="1200" b="1" dirty="0">
                          <a:solidFill>
                            <a:schemeClr val="tx1"/>
                          </a:solidFill>
                          <a:effectLst/>
                        </a:rPr>
                        <a:t>Interface</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2225884752"/>
                  </a:ext>
                </a:extLst>
              </a:tr>
              <a:tr h="213792">
                <a:tc>
                  <a:txBody>
                    <a:bodyPr/>
                    <a:lstStyle/>
                    <a:p>
                      <a:pPr marL="0" marR="0">
                        <a:lnSpc>
                          <a:spcPct val="107000"/>
                        </a:lnSpc>
                        <a:spcBef>
                          <a:spcPts val="0"/>
                        </a:spcBef>
                        <a:spcAft>
                          <a:spcPts val="0"/>
                        </a:spcAft>
                      </a:pPr>
                      <a:r>
                        <a:rPr lang="en-SG" sz="1200" b="0">
                          <a:solidFill>
                            <a:schemeClr val="tx1"/>
                          </a:solidFill>
                          <a:effectLst/>
                        </a:rPr>
                        <a:t>153.20.0.0</a:t>
                      </a:r>
                      <a:endParaRPr lang="en-SG"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gn="ctr">
                        <a:lnSpc>
                          <a:spcPct val="107000"/>
                        </a:lnSpc>
                        <a:spcBef>
                          <a:spcPts val="0"/>
                        </a:spcBef>
                        <a:spcAft>
                          <a:spcPts val="0"/>
                        </a:spcAft>
                      </a:pPr>
                      <a:r>
                        <a:rPr lang="en-SG" sz="1200" b="1" dirty="0">
                          <a:solidFill>
                            <a:schemeClr val="accent2"/>
                          </a:solidFill>
                          <a:effectLst/>
                        </a:rPr>
                        <a:t>P1</a:t>
                      </a:r>
                      <a:endParaRPr lang="en-SG" sz="11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1107690794"/>
                  </a:ext>
                </a:extLst>
              </a:tr>
              <a:tr h="213792">
                <a:tc>
                  <a:txBody>
                    <a:bodyPr/>
                    <a:lstStyle/>
                    <a:p>
                      <a:pPr marL="0" marR="0">
                        <a:lnSpc>
                          <a:spcPct val="107000"/>
                        </a:lnSpc>
                        <a:spcBef>
                          <a:spcPts val="0"/>
                        </a:spcBef>
                        <a:spcAft>
                          <a:spcPts val="0"/>
                        </a:spcAft>
                      </a:pPr>
                      <a:r>
                        <a:rPr lang="en-SG" sz="1200" b="0">
                          <a:solidFill>
                            <a:schemeClr val="tx1"/>
                          </a:solidFill>
                          <a:effectLst/>
                        </a:rPr>
                        <a:t>192.168.1.0</a:t>
                      </a:r>
                      <a:endParaRPr lang="en-SG"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gn="ctr">
                        <a:lnSpc>
                          <a:spcPct val="107000"/>
                        </a:lnSpc>
                        <a:spcBef>
                          <a:spcPts val="0"/>
                        </a:spcBef>
                        <a:spcAft>
                          <a:spcPts val="0"/>
                        </a:spcAft>
                      </a:pPr>
                      <a:r>
                        <a:rPr lang="en-SG" sz="1200" b="1" dirty="0">
                          <a:solidFill>
                            <a:schemeClr val="accent2"/>
                          </a:solidFill>
                          <a:effectLst/>
                        </a:rPr>
                        <a:t>P2</a:t>
                      </a:r>
                      <a:endParaRPr lang="en-SG" sz="11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375901362"/>
                  </a:ext>
                </a:extLst>
              </a:tr>
              <a:tr h="213792">
                <a:tc>
                  <a:txBody>
                    <a:bodyPr/>
                    <a:lstStyle/>
                    <a:p>
                      <a:pPr marL="0" marR="0">
                        <a:lnSpc>
                          <a:spcPct val="107000"/>
                        </a:lnSpc>
                        <a:spcBef>
                          <a:spcPts val="0"/>
                        </a:spcBef>
                        <a:spcAft>
                          <a:spcPts val="0"/>
                        </a:spcAft>
                      </a:pPr>
                      <a:r>
                        <a:rPr lang="en-SG" sz="1200" b="0" dirty="0">
                          <a:solidFill>
                            <a:schemeClr val="tx1"/>
                          </a:solidFill>
                          <a:effectLst/>
                        </a:rPr>
                        <a:t>210.1.1.0</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gn="ctr">
                        <a:lnSpc>
                          <a:spcPct val="107000"/>
                        </a:lnSpc>
                        <a:spcBef>
                          <a:spcPts val="0"/>
                        </a:spcBef>
                        <a:spcAft>
                          <a:spcPts val="0"/>
                        </a:spcAft>
                      </a:pPr>
                      <a:r>
                        <a:rPr lang="en-SG" sz="1200" b="1" dirty="0">
                          <a:solidFill>
                            <a:schemeClr val="accent2"/>
                          </a:solidFill>
                          <a:effectLst/>
                        </a:rPr>
                        <a:t>P3</a:t>
                      </a:r>
                      <a:endParaRPr lang="en-SG" sz="11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812063625"/>
                  </a:ext>
                </a:extLst>
              </a:tr>
            </a:tbl>
          </a:graphicData>
        </a:graphic>
      </p:graphicFrame>
      <p:grpSp>
        <p:nvGrpSpPr>
          <p:cNvPr id="37893" name="Group 37892">
            <a:extLst>
              <a:ext uri="{FF2B5EF4-FFF2-40B4-BE49-F238E27FC236}">
                <a16:creationId xmlns:a16="http://schemas.microsoft.com/office/drawing/2014/main" id="{67ACBE15-C4D3-4569-933B-72EDE16DDA72}"/>
              </a:ext>
            </a:extLst>
          </p:cNvPr>
          <p:cNvGrpSpPr/>
          <p:nvPr/>
        </p:nvGrpSpPr>
        <p:grpSpPr>
          <a:xfrm>
            <a:off x="152400" y="1981200"/>
            <a:ext cx="8686800" cy="3712125"/>
            <a:chOff x="228600" y="1331008"/>
            <a:chExt cx="9088264" cy="4420633"/>
          </a:xfrm>
        </p:grpSpPr>
        <p:grpSp>
          <p:nvGrpSpPr>
            <p:cNvPr id="12" name="Group 11">
              <a:extLst>
                <a:ext uri="{FF2B5EF4-FFF2-40B4-BE49-F238E27FC236}">
                  <a16:creationId xmlns:a16="http://schemas.microsoft.com/office/drawing/2014/main" id="{B73E24A8-D250-460E-813C-5293C9A24370}"/>
                </a:ext>
              </a:extLst>
            </p:cNvPr>
            <p:cNvGrpSpPr/>
            <p:nvPr/>
          </p:nvGrpSpPr>
          <p:grpSpPr>
            <a:xfrm>
              <a:off x="566637" y="3557105"/>
              <a:ext cx="2448307" cy="2190234"/>
              <a:chOff x="330033" y="3237917"/>
              <a:chExt cx="3448636" cy="2117699"/>
            </a:xfrm>
          </p:grpSpPr>
          <p:pic>
            <p:nvPicPr>
              <p:cNvPr id="54" name="Picture 71" descr="3COM1">
                <a:extLst>
                  <a:ext uri="{FF2B5EF4-FFF2-40B4-BE49-F238E27FC236}">
                    <a16:creationId xmlns:a16="http://schemas.microsoft.com/office/drawing/2014/main" id="{16514A65-5196-4289-8C17-F30DF177B0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593" y="3237917"/>
                <a:ext cx="1913180" cy="3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02" descr="C:\Program Files\Microsoft Office\MEDIA\CAGCAT10\j0285750.wmf">
                <a:extLst>
                  <a:ext uri="{FF2B5EF4-FFF2-40B4-BE49-F238E27FC236}">
                    <a16:creationId xmlns:a16="http://schemas.microsoft.com/office/drawing/2014/main" id="{CC634040-CD91-4F72-B18F-9082FB47F3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033" y="4204006"/>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02" descr="C:\Program Files\Microsoft Office\MEDIA\CAGCAT10\j0285750.wmf">
                <a:extLst>
                  <a:ext uri="{FF2B5EF4-FFF2-40B4-BE49-F238E27FC236}">
                    <a16:creationId xmlns:a16="http://schemas.microsoft.com/office/drawing/2014/main" id="{9F93C8B7-649A-468F-80F9-9AD69C2DF5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0323" y="4204006"/>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02" descr="C:\Program Files\Microsoft Office\MEDIA\CAGCAT10\j0285750.wmf">
                <a:extLst>
                  <a:ext uri="{FF2B5EF4-FFF2-40B4-BE49-F238E27FC236}">
                    <a16:creationId xmlns:a16="http://schemas.microsoft.com/office/drawing/2014/main" id="{5471A341-5F72-48FA-8D3E-E3DAC535EE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295" y="4204004"/>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Connector 57">
                <a:extLst>
                  <a:ext uri="{FF2B5EF4-FFF2-40B4-BE49-F238E27FC236}">
                    <a16:creationId xmlns:a16="http://schemas.microsoft.com/office/drawing/2014/main" id="{8820A8A3-427C-4FE2-8777-70B5D0F50C1B}"/>
                  </a:ext>
                </a:extLst>
              </p:cNvPr>
              <p:cNvCxnSpPr>
                <a:cxnSpLocks/>
                <a:endCxn id="55" idx="0"/>
              </p:cNvCxnSpPr>
              <p:nvPr/>
            </p:nvCxnSpPr>
            <p:spPr>
              <a:xfrm flipH="1">
                <a:off x="742783" y="3454690"/>
                <a:ext cx="1105045" cy="749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C70EDF3-9C37-46C2-B338-A906CB4B106E}"/>
                  </a:ext>
                </a:extLst>
              </p:cNvPr>
              <p:cNvCxnSpPr>
                <a:cxnSpLocks/>
                <a:endCxn id="56" idx="0"/>
              </p:cNvCxnSpPr>
              <p:nvPr/>
            </p:nvCxnSpPr>
            <p:spPr>
              <a:xfrm flipH="1">
                <a:off x="1793073" y="3449711"/>
                <a:ext cx="272616" cy="7542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E26953-EC0C-4062-82FE-76ED385035B7}"/>
                  </a:ext>
                </a:extLst>
              </p:cNvPr>
              <p:cNvCxnSpPr>
                <a:cxnSpLocks/>
                <a:endCxn id="57" idx="0"/>
              </p:cNvCxnSpPr>
              <p:nvPr/>
            </p:nvCxnSpPr>
            <p:spPr>
              <a:xfrm>
                <a:off x="2382723" y="3439665"/>
                <a:ext cx="524322" cy="764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300D51B-1E74-4341-A3E1-73CFB0C9AE4A}"/>
                  </a:ext>
                </a:extLst>
              </p:cNvPr>
              <p:cNvSpPr txBox="1"/>
              <p:nvPr/>
            </p:nvSpPr>
            <p:spPr>
              <a:xfrm>
                <a:off x="1138861" y="4859482"/>
                <a:ext cx="1390087" cy="496134"/>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153.20.0.3</a:t>
                </a:r>
              </a:p>
              <a:p>
                <a:r>
                  <a:rPr lang="en-US" sz="1100" b="1">
                    <a:latin typeface="Arial" panose="020B0604020202020204" pitchFamily="34" charset="0"/>
                    <a:cs typeface="Arial" panose="020B0604020202020204" pitchFamily="34" charset="0"/>
                  </a:rPr>
                  <a:t>255.255.0.0</a:t>
                </a:r>
                <a:endParaRPr lang="en-SG" sz="1100" b="1">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35810B95-4AA4-4EDB-9BD6-228E91840B61}"/>
                  </a:ext>
                </a:extLst>
              </p:cNvPr>
              <p:cNvSpPr txBox="1"/>
              <p:nvPr/>
            </p:nvSpPr>
            <p:spPr>
              <a:xfrm>
                <a:off x="2388581" y="4851826"/>
                <a:ext cx="1390088" cy="496134"/>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153.20.0.4</a:t>
                </a:r>
              </a:p>
              <a:p>
                <a:r>
                  <a:rPr lang="en-US" sz="1100" b="1">
                    <a:latin typeface="Arial" panose="020B0604020202020204" pitchFamily="34" charset="0"/>
                    <a:cs typeface="Arial" panose="020B0604020202020204" pitchFamily="34" charset="0"/>
                  </a:rPr>
                  <a:t>255.255.0.0</a:t>
                </a:r>
                <a:endParaRPr lang="en-SG" sz="1100" b="1">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BFB22FF4-5B0D-44CB-A2FC-BDB35B180E24}"/>
                </a:ext>
              </a:extLst>
            </p:cNvPr>
            <p:cNvGrpSpPr/>
            <p:nvPr/>
          </p:nvGrpSpPr>
          <p:grpSpPr>
            <a:xfrm>
              <a:off x="3019924" y="3549427"/>
              <a:ext cx="3146449" cy="2095719"/>
              <a:chOff x="3898886" y="3237919"/>
              <a:chExt cx="4171661" cy="2036897"/>
            </a:xfrm>
          </p:grpSpPr>
          <p:grpSp>
            <p:nvGrpSpPr>
              <p:cNvPr id="43" name="Group 42">
                <a:extLst>
                  <a:ext uri="{FF2B5EF4-FFF2-40B4-BE49-F238E27FC236}">
                    <a16:creationId xmlns:a16="http://schemas.microsoft.com/office/drawing/2014/main" id="{06C0257F-2BB2-423F-BA2D-F425161E8388}"/>
                  </a:ext>
                </a:extLst>
              </p:cNvPr>
              <p:cNvGrpSpPr/>
              <p:nvPr/>
            </p:nvGrpSpPr>
            <p:grpSpPr>
              <a:xfrm>
                <a:off x="4459209" y="3237919"/>
                <a:ext cx="2989762" cy="1526476"/>
                <a:chOff x="343988" y="3246660"/>
                <a:chExt cx="2989762" cy="1526476"/>
              </a:xfrm>
            </p:grpSpPr>
            <p:pic>
              <p:nvPicPr>
                <p:cNvPr id="47" name="Picture 71" descr="3COM1">
                  <a:extLst>
                    <a:ext uri="{FF2B5EF4-FFF2-40B4-BE49-F238E27FC236}">
                      <a16:creationId xmlns:a16="http://schemas.microsoft.com/office/drawing/2014/main" id="{7C633AD9-4249-4E5B-8319-18A26D54A9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48" y="3246660"/>
                  <a:ext cx="1913180" cy="3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02" descr="C:\Program Files\Microsoft Office\MEDIA\CAGCAT10\j0285750.wmf">
                  <a:extLst>
                    <a:ext uri="{FF2B5EF4-FFF2-40B4-BE49-F238E27FC236}">
                      <a16:creationId xmlns:a16="http://schemas.microsoft.com/office/drawing/2014/main" id="{661428FE-03C1-4C28-A3FC-6811EDADCF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988" y="4212749"/>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02" descr="C:\Program Files\Microsoft Office\MEDIA\CAGCAT10\j0285750.wmf">
                  <a:extLst>
                    <a:ext uri="{FF2B5EF4-FFF2-40B4-BE49-F238E27FC236}">
                      <a16:creationId xmlns:a16="http://schemas.microsoft.com/office/drawing/2014/main" id="{DC71EF6E-4C6A-40C0-892E-DB9DA72C49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4278" y="4212749"/>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02" descr="C:\Program Files\Microsoft Office\MEDIA\CAGCAT10\j0285750.wmf">
                  <a:extLst>
                    <a:ext uri="{FF2B5EF4-FFF2-40B4-BE49-F238E27FC236}">
                      <a16:creationId xmlns:a16="http://schemas.microsoft.com/office/drawing/2014/main" id="{5AABD66A-2194-4E7F-9924-4D693C4B5A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50" y="4212747"/>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a:extLst>
                    <a:ext uri="{FF2B5EF4-FFF2-40B4-BE49-F238E27FC236}">
                      <a16:creationId xmlns:a16="http://schemas.microsoft.com/office/drawing/2014/main" id="{10BBA305-A70C-4394-AC12-A1FD2792377C}"/>
                    </a:ext>
                  </a:extLst>
                </p:cNvPr>
                <p:cNvCxnSpPr>
                  <a:cxnSpLocks/>
                  <a:endCxn id="48" idx="0"/>
                </p:cNvCxnSpPr>
                <p:nvPr/>
              </p:nvCxnSpPr>
              <p:spPr>
                <a:xfrm flipH="1">
                  <a:off x="756738" y="3468501"/>
                  <a:ext cx="1091739" cy="744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D500AE4-B268-4C8E-B9EA-5D158E4AEA7F}"/>
                    </a:ext>
                  </a:extLst>
                </p:cNvPr>
                <p:cNvCxnSpPr>
                  <a:cxnSpLocks/>
                  <a:endCxn id="49" idx="0"/>
                </p:cNvCxnSpPr>
                <p:nvPr/>
              </p:nvCxnSpPr>
              <p:spPr>
                <a:xfrm flipH="1">
                  <a:off x="1807028" y="3468503"/>
                  <a:ext cx="286936" cy="744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553BAA-F759-445B-9A2B-DE8E2E62EE88}"/>
                    </a:ext>
                  </a:extLst>
                </p:cNvPr>
                <p:cNvCxnSpPr>
                  <a:cxnSpLocks/>
                  <a:endCxn id="50" idx="0"/>
                </p:cNvCxnSpPr>
                <p:nvPr/>
              </p:nvCxnSpPr>
              <p:spPr>
                <a:xfrm>
                  <a:off x="2410998" y="3448406"/>
                  <a:ext cx="510002" cy="7643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F939806A-6FE4-4992-A340-E385C13C84C7}"/>
                  </a:ext>
                </a:extLst>
              </p:cNvPr>
              <p:cNvSpPr txBox="1"/>
              <p:nvPr/>
            </p:nvSpPr>
            <p:spPr>
              <a:xfrm>
                <a:off x="3898886" y="4856023"/>
                <a:ext cx="1504296" cy="418793"/>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192.168.1.2</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64A52A3F-7910-4B85-A6A2-792268E80D9D}"/>
                  </a:ext>
                </a:extLst>
              </p:cNvPr>
              <p:cNvSpPr txBox="1"/>
              <p:nvPr/>
            </p:nvSpPr>
            <p:spPr>
              <a:xfrm>
                <a:off x="5239283" y="4856023"/>
                <a:ext cx="1504295" cy="418793"/>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192.168.1.3</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72F08262-82AB-4627-9B5A-EC77AFDA1169}"/>
                  </a:ext>
                </a:extLst>
              </p:cNvPr>
              <p:cNvSpPr txBox="1"/>
              <p:nvPr/>
            </p:nvSpPr>
            <p:spPr>
              <a:xfrm>
                <a:off x="6566250" y="4850319"/>
                <a:ext cx="1504297" cy="418793"/>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192.168.1.4</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87E709F4-9C3B-4CE8-B019-DF69B0EF2EF3}"/>
                </a:ext>
              </a:extLst>
            </p:cNvPr>
            <p:cNvGrpSpPr/>
            <p:nvPr/>
          </p:nvGrpSpPr>
          <p:grpSpPr>
            <a:xfrm>
              <a:off x="6138646" y="3557105"/>
              <a:ext cx="3178218" cy="2076303"/>
              <a:chOff x="8178655" y="3237917"/>
              <a:chExt cx="4476775" cy="2007541"/>
            </a:xfrm>
          </p:grpSpPr>
          <p:grpSp>
            <p:nvGrpSpPr>
              <p:cNvPr id="32" name="Group 31">
                <a:extLst>
                  <a:ext uri="{FF2B5EF4-FFF2-40B4-BE49-F238E27FC236}">
                    <a16:creationId xmlns:a16="http://schemas.microsoft.com/office/drawing/2014/main" id="{EACBEDBA-D63E-49D9-87EB-0DFD1A7AA7B2}"/>
                  </a:ext>
                </a:extLst>
              </p:cNvPr>
              <p:cNvGrpSpPr/>
              <p:nvPr/>
            </p:nvGrpSpPr>
            <p:grpSpPr>
              <a:xfrm>
                <a:off x="8646507" y="3237917"/>
                <a:ext cx="3364343" cy="1526474"/>
                <a:chOff x="623025" y="3246660"/>
                <a:chExt cx="3364343" cy="1526474"/>
              </a:xfrm>
            </p:grpSpPr>
            <p:pic>
              <p:nvPicPr>
                <p:cNvPr id="36" name="Picture 71" descr="3COM1">
                  <a:extLst>
                    <a:ext uri="{FF2B5EF4-FFF2-40B4-BE49-F238E27FC236}">
                      <a16:creationId xmlns:a16="http://schemas.microsoft.com/office/drawing/2014/main" id="{FB8378F0-49B0-444C-B2E8-D98AE044BE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48" y="3246660"/>
                  <a:ext cx="1913180" cy="3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02" descr="C:\Program Files\Microsoft Office\MEDIA\CAGCAT10\j0285750.wmf">
                  <a:extLst>
                    <a:ext uri="{FF2B5EF4-FFF2-40B4-BE49-F238E27FC236}">
                      <a16:creationId xmlns:a16="http://schemas.microsoft.com/office/drawing/2014/main" id="{E6142E8A-8479-4B81-B6E6-D65FB10843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025" y="4212747"/>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02" descr="C:\Program Files\Microsoft Office\MEDIA\CAGCAT10\j0285750.wmf">
                  <a:extLst>
                    <a:ext uri="{FF2B5EF4-FFF2-40B4-BE49-F238E27FC236}">
                      <a16:creationId xmlns:a16="http://schemas.microsoft.com/office/drawing/2014/main" id="{DC8BB96C-C861-46E7-BDC0-CC64BAAB59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7828" y="4212747"/>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02" descr="C:\Program Files\Microsoft Office\MEDIA\CAGCAT10\j0285750.wmf">
                  <a:extLst>
                    <a:ext uri="{FF2B5EF4-FFF2-40B4-BE49-F238E27FC236}">
                      <a16:creationId xmlns:a16="http://schemas.microsoft.com/office/drawing/2014/main" id="{A34FEB4F-0B6D-4724-9F79-B46538F6C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868" y="4205609"/>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a:extLst>
                    <a:ext uri="{FF2B5EF4-FFF2-40B4-BE49-F238E27FC236}">
                      <a16:creationId xmlns:a16="http://schemas.microsoft.com/office/drawing/2014/main" id="{094A721C-E7E5-4EEA-BA4F-19B12ED4CAB7}"/>
                    </a:ext>
                  </a:extLst>
                </p:cNvPr>
                <p:cNvCxnSpPr>
                  <a:cxnSpLocks/>
                  <a:endCxn id="37" idx="0"/>
                </p:cNvCxnSpPr>
                <p:nvPr/>
              </p:nvCxnSpPr>
              <p:spPr>
                <a:xfrm flipH="1">
                  <a:off x="1035776" y="3458454"/>
                  <a:ext cx="793924" cy="754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820772-A9D1-431B-B406-6FC72605BA08}"/>
                    </a:ext>
                  </a:extLst>
                </p:cNvPr>
                <p:cNvCxnSpPr>
                  <a:cxnSpLocks/>
                  <a:endCxn id="38" idx="0"/>
                </p:cNvCxnSpPr>
                <p:nvPr/>
              </p:nvCxnSpPr>
              <p:spPr>
                <a:xfrm>
                  <a:off x="2076490" y="3461914"/>
                  <a:ext cx="154089" cy="7508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F6790E-5A0B-41E9-8F68-4727F718FFE9}"/>
                    </a:ext>
                  </a:extLst>
                </p:cNvPr>
                <p:cNvCxnSpPr>
                  <a:cxnSpLocks/>
                  <a:endCxn id="39" idx="0"/>
                </p:cNvCxnSpPr>
                <p:nvPr/>
              </p:nvCxnSpPr>
              <p:spPr>
                <a:xfrm>
                  <a:off x="2387736" y="3458454"/>
                  <a:ext cx="1186882" cy="747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F4799424-E13B-4F77-829D-730D0442BFE5}"/>
                  </a:ext>
                </a:extLst>
              </p:cNvPr>
              <p:cNvSpPr txBox="1"/>
              <p:nvPr/>
            </p:nvSpPr>
            <p:spPr>
              <a:xfrm>
                <a:off x="8178655" y="4828841"/>
                <a:ext cx="1627256" cy="416617"/>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210.1.1.2</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8CB54E9F-8966-4CBE-87D3-2F518F946D40}"/>
                  </a:ext>
                </a:extLst>
              </p:cNvPr>
              <p:cNvSpPr txBox="1"/>
              <p:nvPr/>
            </p:nvSpPr>
            <p:spPr>
              <a:xfrm>
                <a:off x="9605124" y="4824420"/>
                <a:ext cx="1680066" cy="416617"/>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210.1.1.3</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6766DF3C-BA20-4C23-9980-98C167C94813}"/>
                  </a:ext>
                </a:extLst>
              </p:cNvPr>
              <p:cNvSpPr txBox="1"/>
              <p:nvPr/>
            </p:nvSpPr>
            <p:spPr>
              <a:xfrm>
                <a:off x="11028175" y="4820000"/>
                <a:ext cx="1627255" cy="416617"/>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210.1.1.4</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grpSp>
        <p:pic>
          <p:nvPicPr>
            <p:cNvPr id="15" name="Picture 2" descr="http://www.clker.com/cliparts/8/f/9/a/11949856431316298822router_joeseph_teed_01.svg.hi.png">
              <a:extLst>
                <a:ext uri="{FF2B5EF4-FFF2-40B4-BE49-F238E27FC236}">
                  <a16:creationId xmlns:a16="http://schemas.microsoft.com/office/drawing/2014/main" id="{F89059F3-0ACB-4567-BB84-0384AC58FF2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2180" y="1718368"/>
              <a:ext cx="606446" cy="64936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A24E2BF8-40BA-4571-BDF9-B4D20DCD9CA2}"/>
                </a:ext>
              </a:extLst>
            </p:cNvPr>
            <p:cNvCxnSpPr>
              <a:cxnSpLocks/>
              <a:stCxn id="15" idx="1"/>
            </p:cNvCxnSpPr>
            <p:nvPr/>
          </p:nvCxnSpPr>
          <p:spPr>
            <a:xfrm flipH="1">
              <a:off x="1434997" y="2043050"/>
              <a:ext cx="2667184" cy="17298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1D23B6-050C-44E2-8516-3501AB0E2B3E}"/>
                </a:ext>
              </a:extLst>
            </p:cNvPr>
            <p:cNvCxnSpPr>
              <a:cxnSpLocks/>
              <a:endCxn id="15" idx="3"/>
            </p:cNvCxnSpPr>
            <p:nvPr/>
          </p:nvCxnSpPr>
          <p:spPr>
            <a:xfrm flipH="1" flipV="1">
              <a:off x="4708626" y="2043050"/>
              <a:ext cx="2480613" cy="1750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CE44D3-D05B-4088-B92C-367BF2D8DE02}"/>
                </a:ext>
              </a:extLst>
            </p:cNvPr>
            <p:cNvCxnSpPr>
              <a:cxnSpLocks/>
            </p:cNvCxnSpPr>
            <p:nvPr/>
          </p:nvCxnSpPr>
          <p:spPr>
            <a:xfrm>
              <a:off x="4387356" y="2360612"/>
              <a:ext cx="0" cy="1393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8B49736-85D2-4A38-9E54-B293EFCE3420}"/>
                </a:ext>
              </a:extLst>
            </p:cNvPr>
            <p:cNvSpPr txBox="1"/>
            <p:nvPr/>
          </p:nvSpPr>
          <p:spPr>
            <a:xfrm>
              <a:off x="3389383" y="2893215"/>
              <a:ext cx="1039780" cy="2941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192.168.1.0</a:t>
              </a:r>
              <a:endParaRPr lang="en-SG" sz="1200" b="1">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3996F87-A442-4AEB-8EA3-C4FB16D7BD93}"/>
                </a:ext>
              </a:extLst>
            </p:cNvPr>
            <p:cNvSpPr txBox="1"/>
            <p:nvPr/>
          </p:nvSpPr>
          <p:spPr>
            <a:xfrm>
              <a:off x="2032685" y="2428602"/>
              <a:ext cx="971845" cy="32986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153.20.0.0</a:t>
              </a:r>
              <a:endParaRPr lang="en-SG" sz="1200" b="1">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817D9E0-A9C7-43E7-99D8-6287AC7619A2}"/>
                </a:ext>
              </a:extLst>
            </p:cNvPr>
            <p:cNvSpPr txBox="1"/>
            <p:nvPr/>
          </p:nvSpPr>
          <p:spPr>
            <a:xfrm>
              <a:off x="5885678" y="2551342"/>
              <a:ext cx="870152" cy="32986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210.1.1.0</a:t>
              </a:r>
              <a:endParaRPr lang="en-SG" sz="1200" b="1">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1B43D99-1D22-4774-9610-67281357C995}"/>
                </a:ext>
              </a:extLst>
            </p:cNvPr>
            <p:cNvSpPr txBox="1"/>
            <p:nvPr/>
          </p:nvSpPr>
          <p:spPr>
            <a:xfrm>
              <a:off x="228600" y="5238513"/>
              <a:ext cx="1062452" cy="513128"/>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153.20.0.2</a:t>
              </a:r>
            </a:p>
            <a:p>
              <a:r>
                <a:rPr lang="en-US" sz="1100" b="1">
                  <a:latin typeface="Arial" panose="020B0604020202020204" pitchFamily="34" charset="0"/>
                  <a:cs typeface="Arial" panose="020B0604020202020204" pitchFamily="34" charset="0"/>
                </a:rPr>
                <a:t>255.255.0.0</a:t>
              </a:r>
              <a:endParaRPr lang="en-SG" sz="1100" b="1">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90C73F7-5598-4D2A-A26C-75A249C820BA}"/>
                </a:ext>
              </a:extLst>
            </p:cNvPr>
            <p:cNvSpPr txBox="1"/>
            <p:nvPr/>
          </p:nvSpPr>
          <p:spPr>
            <a:xfrm>
              <a:off x="4227805" y="1331008"/>
              <a:ext cx="432335" cy="2769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R1</a:t>
              </a:r>
              <a:endParaRPr lang="en-SG" sz="1200" b="1">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18A0946-DE7E-49F6-93D1-ECC75EDDF44E}"/>
                </a:ext>
              </a:extLst>
            </p:cNvPr>
            <p:cNvSpPr txBox="1"/>
            <p:nvPr/>
          </p:nvSpPr>
          <p:spPr>
            <a:xfrm>
              <a:off x="3753857" y="1739567"/>
              <a:ext cx="400866" cy="329868"/>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P1</a:t>
              </a:r>
              <a:endParaRPr lang="en-SG" sz="1200" b="1">
                <a:solidFill>
                  <a:schemeClr val="accent2"/>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F675AB8-9902-4D1D-9E0E-29C8766F4C40}"/>
                </a:ext>
              </a:extLst>
            </p:cNvPr>
            <p:cNvSpPr txBox="1"/>
            <p:nvPr/>
          </p:nvSpPr>
          <p:spPr>
            <a:xfrm>
              <a:off x="4016205" y="2392046"/>
              <a:ext cx="423200" cy="276998"/>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P2</a:t>
              </a:r>
              <a:endParaRPr lang="en-SG" sz="1200" b="1">
                <a:solidFill>
                  <a:schemeClr val="accent2"/>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1C53F1E-8B93-426E-B06D-FC1740543F07}"/>
                </a:ext>
              </a:extLst>
            </p:cNvPr>
            <p:cNvSpPr txBox="1"/>
            <p:nvPr/>
          </p:nvSpPr>
          <p:spPr>
            <a:xfrm>
              <a:off x="4681195" y="1757657"/>
              <a:ext cx="457430"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P3</a:t>
              </a:r>
              <a:endParaRPr lang="en-SG" sz="1200" b="1">
                <a:solidFill>
                  <a:schemeClr val="accent2"/>
                </a:solidFill>
                <a:latin typeface="Arial" panose="020B0604020202020204" pitchFamily="34" charset="0"/>
                <a:cs typeface="Arial" panose="020B0604020202020204" pitchFamily="34" charset="0"/>
              </a:endParaRPr>
            </a:p>
          </p:txBody>
        </p:sp>
        <p:sp>
          <p:nvSpPr>
            <p:cNvPr id="28" name="Arrow: Right 27">
              <a:extLst>
                <a:ext uri="{FF2B5EF4-FFF2-40B4-BE49-F238E27FC236}">
                  <a16:creationId xmlns:a16="http://schemas.microsoft.com/office/drawing/2014/main" id="{238C2128-C6BD-4BC1-83A8-3C6CAFD908D7}"/>
                </a:ext>
              </a:extLst>
            </p:cNvPr>
            <p:cNvSpPr/>
            <p:nvPr/>
          </p:nvSpPr>
          <p:spPr>
            <a:xfrm>
              <a:off x="4694626" y="1454618"/>
              <a:ext cx="2061204" cy="68959"/>
            </a:xfrm>
            <a:prstGeom prst="rightArrow">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solidFill>
                  <a:schemeClr val="accent2"/>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8301ECEF-9DD0-4602-8F7D-21FF4AB77975}"/>
                </a:ext>
              </a:extLst>
            </p:cNvPr>
            <p:cNvSpPr txBox="1"/>
            <p:nvPr/>
          </p:nvSpPr>
          <p:spPr>
            <a:xfrm>
              <a:off x="4326990" y="2390411"/>
              <a:ext cx="1071351" cy="2769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192.168.1.1</a:t>
              </a:r>
            </a:p>
          </p:txBody>
        </p:sp>
        <p:sp>
          <p:nvSpPr>
            <p:cNvPr id="30" name="TextBox 29">
              <a:extLst>
                <a:ext uri="{FF2B5EF4-FFF2-40B4-BE49-F238E27FC236}">
                  <a16:creationId xmlns:a16="http://schemas.microsoft.com/office/drawing/2014/main" id="{F97E29CD-AB83-4799-8E27-FC43A48DDA29}"/>
                </a:ext>
              </a:extLst>
            </p:cNvPr>
            <p:cNvSpPr txBox="1"/>
            <p:nvPr/>
          </p:nvSpPr>
          <p:spPr>
            <a:xfrm>
              <a:off x="4984718" y="1757656"/>
              <a:ext cx="940491" cy="2769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210.1.1.1</a:t>
              </a:r>
            </a:p>
          </p:txBody>
        </p:sp>
        <p:sp>
          <p:nvSpPr>
            <p:cNvPr id="31" name="TextBox 30">
              <a:extLst>
                <a:ext uri="{FF2B5EF4-FFF2-40B4-BE49-F238E27FC236}">
                  <a16:creationId xmlns:a16="http://schemas.microsoft.com/office/drawing/2014/main" id="{347C40AD-B544-47F5-A718-DA858DDBB78F}"/>
                </a:ext>
              </a:extLst>
            </p:cNvPr>
            <p:cNvSpPr txBox="1"/>
            <p:nvPr/>
          </p:nvSpPr>
          <p:spPr>
            <a:xfrm>
              <a:off x="2920411" y="1739566"/>
              <a:ext cx="971708" cy="32986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153.20.0.1</a:t>
              </a:r>
            </a:p>
          </p:txBody>
        </p:sp>
      </p:grpSp>
      <p:grpSp>
        <p:nvGrpSpPr>
          <p:cNvPr id="37894" name="Group 37893">
            <a:extLst>
              <a:ext uri="{FF2B5EF4-FFF2-40B4-BE49-F238E27FC236}">
                <a16:creationId xmlns:a16="http://schemas.microsoft.com/office/drawing/2014/main" id="{E716E292-13ED-451B-A486-9429FDA3CD94}"/>
              </a:ext>
            </a:extLst>
          </p:cNvPr>
          <p:cNvGrpSpPr/>
          <p:nvPr/>
        </p:nvGrpSpPr>
        <p:grpSpPr>
          <a:xfrm>
            <a:off x="990461" y="3539623"/>
            <a:ext cx="6416940" cy="310891"/>
            <a:chOff x="1073256" y="3585171"/>
            <a:chExt cx="6713502" cy="310891"/>
          </a:xfrm>
        </p:grpSpPr>
        <p:sp>
          <p:nvSpPr>
            <p:cNvPr id="9" name="TextBox 8">
              <a:extLst>
                <a:ext uri="{FF2B5EF4-FFF2-40B4-BE49-F238E27FC236}">
                  <a16:creationId xmlns:a16="http://schemas.microsoft.com/office/drawing/2014/main" id="{2828D529-FE2B-4E96-A5F7-57E9A6EF0AEB}"/>
                </a:ext>
              </a:extLst>
            </p:cNvPr>
            <p:cNvSpPr txBox="1"/>
            <p:nvPr/>
          </p:nvSpPr>
          <p:spPr>
            <a:xfrm>
              <a:off x="1073256" y="3585171"/>
              <a:ext cx="971845"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Switch 1</a:t>
              </a:r>
              <a:endParaRPr lang="en-SG" sz="1200" b="1">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2BD8923-132B-49D2-9426-D8CF3DA18B52}"/>
                </a:ext>
              </a:extLst>
            </p:cNvPr>
            <p:cNvSpPr txBox="1"/>
            <p:nvPr/>
          </p:nvSpPr>
          <p:spPr>
            <a:xfrm>
              <a:off x="4340353" y="3619063"/>
              <a:ext cx="959930"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Switch 2</a:t>
              </a:r>
              <a:endParaRPr lang="en-SG" sz="1200" b="1">
                <a:solidFill>
                  <a:schemeClr val="accent2"/>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6BDB0B4-CCAB-4C5E-AC0A-07DFB25C1872}"/>
                </a:ext>
              </a:extLst>
            </p:cNvPr>
            <p:cNvSpPr txBox="1"/>
            <p:nvPr/>
          </p:nvSpPr>
          <p:spPr>
            <a:xfrm>
              <a:off x="6852637" y="3603643"/>
              <a:ext cx="934121"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Switch 3</a:t>
              </a:r>
              <a:endParaRPr lang="en-SG" sz="1200" b="1">
                <a:solidFill>
                  <a:schemeClr val="accent2"/>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2052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Network ID - Recap</a:t>
            </a:r>
            <a:endParaRPr lang="en-US" dirty="0"/>
          </a:p>
        </p:txBody>
      </p:sp>
      <p:sp>
        <p:nvSpPr>
          <p:cNvPr id="9219" name="Rectangle 3"/>
          <p:cNvSpPr>
            <a:spLocks noGrp="1" noChangeArrowheads="1"/>
          </p:cNvSpPr>
          <p:nvPr>
            <p:ph idx="1"/>
          </p:nvPr>
        </p:nvSpPr>
        <p:spPr>
          <a:xfrm>
            <a:off x="496887" y="914400"/>
            <a:ext cx="8150225" cy="5178425"/>
          </a:xfrm>
        </p:spPr>
        <p:txBody>
          <a:bodyPr/>
          <a:lstStyle/>
          <a:p>
            <a:pPr>
              <a:lnSpc>
                <a:spcPct val="90000"/>
              </a:lnSpc>
              <a:spcAft>
                <a:spcPts val="1200"/>
              </a:spcAft>
            </a:pPr>
            <a:r>
              <a:rPr lang="en-US" altLang="en-US" sz="2200" dirty="0">
                <a:latin typeface="Arial" panose="020B0604020202020204" pitchFamily="34" charset="0"/>
                <a:cs typeface="Times New Roman" panose="02020603050405020304" pitchFamily="18" charset="0"/>
              </a:rPr>
              <a:t>The router is connected to three networks. The networks IDs are 153.20.0.0, 192.168.1.0 and 210.1.1.0 respectively.</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Each network device needs to be configured with IP address and subnet mask</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IP address has two components: network and host.</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Subnet mask extracts the network component from an IP address</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For example, a PC with IP address 192.168.1.1 and subnet mask 255.255.255.0, the Network ID is 192.168.1.0</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A router </a:t>
            </a:r>
            <a:r>
              <a:rPr lang="en-US" altLang="en-US" sz="2200" dirty="0">
                <a:solidFill>
                  <a:srgbClr val="FF0000"/>
                </a:solidFill>
                <a:latin typeface="Arial" panose="020B0604020202020204" pitchFamily="34" charset="0"/>
                <a:cs typeface="Times New Roman" panose="02020603050405020304" pitchFamily="18" charset="0"/>
              </a:rPr>
              <a:t>keeps track of Network IDs</a:t>
            </a:r>
            <a:r>
              <a:rPr lang="en-US" altLang="en-US" sz="2200" dirty="0">
                <a:solidFill>
                  <a:srgbClr val="000000"/>
                </a:solidFill>
                <a:latin typeface="Arial" panose="020B0604020202020204" pitchFamily="34" charset="0"/>
                <a:cs typeface="Times New Roman" panose="02020603050405020304" pitchFamily="18" charset="0"/>
              </a:rPr>
              <a:t> and not every individual IP address</a:t>
            </a:r>
            <a:r>
              <a:rPr lang="en-US" altLang="en-US" sz="2200" dirty="0">
                <a:solidFill>
                  <a:srgbClr val="000000"/>
                </a:solidFill>
                <a:latin typeface="Arial" panose="020B0604020202020204" pitchFamily="34" charset="0"/>
              </a:rPr>
              <a:t>.</a:t>
            </a:r>
            <a:r>
              <a:rPr lang="en-US" altLang="en-US" sz="2200" dirty="0">
                <a:latin typeface="Arial" panose="020B0604020202020204" pitchFamily="34" charset="0"/>
                <a:cs typeface="Times New Roman" panose="02020603050405020304" pitchFamily="18" charset="0"/>
              </a:rPr>
              <a:t> </a:t>
            </a:r>
          </a:p>
          <a:p>
            <a:pPr>
              <a:lnSpc>
                <a:spcPct val="90000"/>
              </a:lnSpc>
              <a:spcAft>
                <a:spcPts val="1200"/>
              </a:spcAft>
              <a:buClr>
                <a:srgbClr val="000000"/>
              </a:buClr>
            </a:pPr>
            <a:endParaRPr lang="en-US" alt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94853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Benefits Of A Router</a:t>
            </a:r>
            <a:endParaRPr lang="en-US" dirty="0"/>
          </a:p>
        </p:txBody>
      </p:sp>
      <p:sp>
        <p:nvSpPr>
          <p:cNvPr id="11267" name="Rectangle 3"/>
          <p:cNvSpPr>
            <a:spLocks noGrp="1" noChangeArrowheads="1"/>
          </p:cNvSpPr>
          <p:nvPr>
            <p:ph idx="1"/>
          </p:nvPr>
        </p:nvSpPr>
        <p:spPr>
          <a:xfrm>
            <a:off x="381000" y="1066801"/>
            <a:ext cx="8150225" cy="4038600"/>
          </a:xfrm>
        </p:spPr>
        <p:txBody>
          <a:bodyPr/>
          <a:lstStyle/>
          <a:p>
            <a:pPr>
              <a:lnSpc>
                <a:spcPct val="90000"/>
              </a:lnSpc>
              <a:spcBef>
                <a:spcPts val="0"/>
              </a:spcBef>
              <a:spcAft>
                <a:spcPts val="1200"/>
              </a:spcAft>
            </a:pPr>
            <a:r>
              <a:rPr lang="en-US" altLang="en-US" sz="2400" dirty="0">
                <a:latin typeface="Arial" panose="020B0604020202020204" pitchFamily="34" charset="0"/>
                <a:cs typeface="Times New Roman" panose="02020603050405020304" pitchFamily="18" charset="0"/>
              </a:rPr>
              <a:t>Separates network logically into subnets; reduces network traffic as packets are only routed to their destination subnet</a:t>
            </a:r>
          </a:p>
          <a:p>
            <a:pPr>
              <a:lnSpc>
                <a:spcPct val="90000"/>
              </a:lnSpc>
              <a:spcBef>
                <a:spcPts val="0"/>
              </a:spcBef>
              <a:spcAft>
                <a:spcPts val="1200"/>
              </a:spcAft>
            </a:pPr>
            <a:r>
              <a:rPr lang="en-US" altLang="en-US" sz="2400" dirty="0">
                <a:latin typeface="Arial" panose="020B0604020202020204" pitchFamily="34" charset="0"/>
                <a:cs typeface="Times New Roman" panose="02020603050405020304" pitchFamily="18" charset="0"/>
              </a:rPr>
              <a:t>Isolates </a:t>
            </a:r>
            <a:r>
              <a:rPr lang="en-US" altLang="en-US" sz="2400" dirty="0">
                <a:solidFill>
                  <a:srgbClr val="FF0000"/>
                </a:solidFill>
                <a:latin typeface="Arial" panose="020B0604020202020204" pitchFamily="34" charset="0"/>
                <a:cs typeface="Times New Roman" panose="02020603050405020304" pitchFamily="18" charset="0"/>
              </a:rPr>
              <a:t>MAC broadcasts </a:t>
            </a:r>
            <a:r>
              <a:rPr lang="en-US" altLang="en-US" sz="2400" dirty="0">
                <a:latin typeface="Arial" panose="020B0604020202020204" pitchFamily="34" charset="0"/>
                <a:cs typeface="Times New Roman" panose="02020603050405020304" pitchFamily="18" charset="0"/>
              </a:rPr>
              <a:t>as it does not forward broadcast frames</a:t>
            </a:r>
            <a:r>
              <a:rPr lang="en-US" altLang="en-US" sz="2400" dirty="0">
                <a:latin typeface="Arial" panose="020B0604020202020204" pitchFamily="34" charset="0"/>
              </a:rPr>
              <a:t>.</a:t>
            </a:r>
          </a:p>
          <a:p>
            <a:pPr>
              <a:lnSpc>
                <a:spcPct val="90000"/>
              </a:lnSpc>
              <a:spcBef>
                <a:spcPts val="0"/>
              </a:spcBef>
              <a:spcAft>
                <a:spcPts val="1200"/>
              </a:spcAft>
            </a:pPr>
            <a:r>
              <a:rPr lang="en-US" altLang="en-US" sz="2400" dirty="0">
                <a:latin typeface="Arial" panose="020B0604020202020204" pitchFamily="34" charset="0"/>
                <a:cs typeface="Times New Roman" panose="02020603050405020304" pitchFamily="18" charset="0"/>
              </a:rPr>
              <a:t>Connects different protocols: LAN protocols (e.g. Ethernet MAC) and WAN protocols (e.g. PPP).</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81819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ubtitle 2">
            <a:extLst>
              <a:ext uri="{FF2B5EF4-FFF2-40B4-BE49-F238E27FC236}">
                <a16:creationId xmlns:a16="http://schemas.microsoft.com/office/drawing/2014/main" id="{B8508D0E-E7AE-4092-80D5-76FDC01C3BED}"/>
              </a:ext>
            </a:extLst>
          </p:cNvPr>
          <p:cNvSpPr txBox="1">
            <a:spLocks/>
          </p:cNvSpPr>
          <p:nvPr/>
        </p:nvSpPr>
        <p:spPr bwMode="auto">
          <a:xfrm>
            <a:off x="152400" y="195263"/>
            <a:ext cx="6419850" cy="642937"/>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0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16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lnSpc>
                <a:spcPct val="80000"/>
              </a:lnSpc>
              <a:buClr>
                <a:srgbClr val="000000"/>
              </a:buClr>
              <a:buFont typeface="Wingdings" panose="05000000000000000000" pitchFamily="2" charset="2"/>
              <a:buNone/>
              <a:defRPr/>
            </a:pPr>
            <a:r>
              <a:rPr lang="en-US" sz="2800" kern="0" dirty="0">
                <a:solidFill>
                  <a:srgbClr val="FFFFFF"/>
                </a:solidFill>
              </a:rPr>
              <a:t>Routing in Action - Recap</a:t>
            </a:r>
            <a:endParaRPr lang="en-SG" sz="2800" kern="0" dirty="0">
              <a:solidFill>
                <a:srgbClr val="FFFFFF"/>
              </a:solidFill>
            </a:endParaRPr>
          </a:p>
          <a:p>
            <a:pPr marL="0" indent="0">
              <a:lnSpc>
                <a:spcPct val="80000"/>
              </a:lnSpc>
              <a:buClr>
                <a:srgbClr val="000000"/>
              </a:buClr>
              <a:buFont typeface="Wingdings" panose="05000000000000000000" pitchFamily="2" charset="2"/>
              <a:buNone/>
              <a:defRPr/>
            </a:pPr>
            <a:endParaRPr lang="en-US" sz="2800" kern="0" dirty="0">
              <a:solidFill>
                <a:srgbClr val="FFFFFF"/>
              </a:solidFill>
              <a:latin typeface="Verdana" panose="020B0604030504040204" pitchFamily="34" charset="0"/>
            </a:endParaRPr>
          </a:p>
          <a:p>
            <a:pPr marL="0" indent="0">
              <a:lnSpc>
                <a:spcPct val="80000"/>
              </a:lnSpc>
              <a:buClr>
                <a:srgbClr val="000000"/>
              </a:buClr>
              <a:buFont typeface="Wingdings" panose="05000000000000000000" pitchFamily="2" charset="2"/>
              <a:buNone/>
              <a:defRPr/>
            </a:pPr>
            <a:endParaRPr lang="en-SG" sz="1500" kern="0" dirty="0">
              <a:solidFill>
                <a:srgbClr val="000000"/>
              </a:solidFill>
              <a:latin typeface="Verdana" panose="020B0604030504040204" pitchFamily="34" charset="0"/>
            </a:endParaRPr>
          </a:p>
        </p:txBody>
      </p:sp>
      <p:grpSp>
        <p:nvGrpSpPr>
          <p:cNvPr id="71683" name="Group 156">
            <a:extLst>
              <a:ext uri="{FF2B5EF4-FFF2-40B4-BE49-F238E27FC236}">
                <a16:creationId xmlns:a16="http://schemas.microsoft.com/office/drawing/2014/main" id="{36561616-CC27-4C7F-88A5-CF7B7A2D29DF}"/>
              </a:ext>
            </a:extLst>
          </p:cNvPr>
          <p:cNvGrpSpPr>
            <a:grpSpLocks/>
          </p:cNvGrpSpPr>
          <p:nvPr/>
        </p:nvGrpSpPr>
        <p:grpSpPr bwMode="auto">
          <a:xfrm>
            <a:off x="58738" y="838200"/>
            <a:ext cx="9026525" cy="5349875"/>
            <a:chOff x="117975" y="900113"/>
            <a:chExt cx="9026025" cy="5349677"/>
          </a:xfrm>
        </p:grpSpPr>
        <p:pic>
          <p:nvPicPr>
            <p:cNvPr id="71684" name="Picture 68" descr="3COM1">
              <a:extLst>
                <a:ext uri="{FF2B5EF4-FFF2-40B4-BE49-F238E27FC236}">
                  <a16:creationId xmlns:a16="http://schemas.microsoft.com/office/drawing/2014/main" id="{87FAD10B-A40F-4A10-A8D9-CAE9B44D8E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093" y="900113"/>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5" name="Group 157">
              <a:extLst>
                <a:ext uri="{FF2B5EF4-FFF2-40B4-BE49-F238E27FC236}">
                  <a16:creationId xmlns:a16="http://schemas.microsoft.com/office/drawing/2014/main" id="{E8B5BA39-BA5C-4DB7-8358-08A15D05ACC4}"/>
                </a:ext>
              </a:extLst>
            </p:cNvPr>
            <p:cNvGrpSpPr>
              <a:grpSpLocks/>
            </p:cNvGrpSpPr>
            <p:nvPr/>
          </p:nvGrpSpPr>
          <p:grpSpPr bwMode="auto">
            <a:xfrm>
              <a:off x="117975" y="1052513"/>
              <a:ext cx="9026025" cy="5197277"/>
              <a:chOff x="117975" y="1052513"/>
              <a:chExt cx="9026025" cy="5197277"/>
            </a:xfrm>
          </p:grpSpPr>
          <p:cxnSp>
            <p:nvCxnSpPr>
              <p:cNvPr id="71686" name="Straight Connector 43">
                <a:extLst>
                  <a:ext uri="{FF2B5EF4-FFF2-40B4-BE49-F238E27FC236}">
                    <a16:creationId xmlns:a16="http://schemas.microsoft.com/office/drawing/2014/main" id="{D7D1CFCC-5C71-4B58-BCF8-260CD42C6897}"/>
                  </a:ext>
                </a:extLst>
              </p:cNvPr>
              <p:cNvCxnSpPr>
                <a:cxnSpLocks noChangeShapeType="1"/>
              </p:cNvCxnSpPr>
              <p:nvPr/>
            </p:nvCxnSpPr>
            <p:spPr bwMode="auto">
              <a:xfrm rot="5400000" flipH="1" flipV="1">
                <a:off x="2183767" y="1951032"/>
                <a:ext cx="1085531" cy="113938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87" name="Straight Connector 44">
                <a:extLst>
                  <a:ext uri="{FF2B5EF4-FFF2-40B4-BE49-F238E27FC236}">
                    <a16:creationId xmlns:a16="http://schemas.microsoft.com/office/drawing/2014/main" id="{18230375-A19E-4C11-86AD-1BFDCDB6A991}"/>
                  </a:ext>
                </a:extLst>
              </p:cNvPr>
              <p:cNvCxnSpPr>
                <a:cxnSpLocks noChangeShapeType="1"/>
              </p:cNvCxnSpPr>
              <p:nvPr/>
            </p:nvCxnSpPr>
            <p:spPr bwMode="auto">
              <a:xfrm flipV="1">
                <a:off x="3897781" y="2335910"/>
                <a:ext cx="481542" cy="79984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88" name="Straight Connector 45">
                <a:extLst>
                  <a:ext uri="{FF2B5EF4-FFF2-40B4-BE49-F238E27FC236}">
                    <a16:creationId xmlns:a16="http://schemas.microsoft.com/office/drawing/2014/main" id="{6662F08D-5FED-4489-A47D-7A3E24D30DCD}"/>
                  </a:ext>
                </a:extLst>
              </p:cNvPr>
              <p:cNvCxnSpPr>
                <a:cxnSpLocks noChangeShapeType="1"/>
              </p:cNvCxnSpPr>
              <p:nvPr/>
            </p:nvCxnSpPr>
            <p:spPr bwMode="auto">
              <a:xfrm>
                <a:off x="3810000" y="1720879"/>
                <a:ext cx="481542" cy="29085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89" name="Straight Connector 46">
                <a:extLst>
                  <a:ext uri="{FF2B5EF4-FFF2-40B4-BE49-F238E27FC236}">
                    <a16:creationId xmlns:a16="http://schemas.microsoft.com/office/drawing/2014/main" id="{7AD8E3F4-9083-4B63-A753-F423FAC92A0C}"/>
                  </a:ext>
                </a:extLst>
              </p:cNvPr>
              <p:cNvCxnSpPr>
                <a:cxnSpLocks noChangeShapeType="1"/>
              </p:cNvCxnSpPr>
              <p:nvPr/>
            </p:nvCxnSpPr>
            <p:spPr bwMode="auto">
              <a:xfrm rot="16200000" flipH="1">
                <a:off x="2041195" y="3694106"/>
                <a:ext cx="648359" cy="41633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0" name="Straight Connector 47">
                <a:extLst>
                  <a:ext uri="{FF2B5EF4-FFF2-40B4-BE49-F238E27FC236}">
                    <a16:creationId xmlns:a16="http://schemas.microsoft.com/office/drawing/2014/main" id="{A4D130BE-A0B6-497B-B49E-3A28E3F9CA12}"/>
                  </a:ext>
                </a:extLst>
              </p:cNvPr>
              <p:cNvCxnSpPr>
                <a:cxnSpLocks noChangeShapeType="1"/>
              </p:cNvCxnSpPr>
              <p:nvPr/>
            </p:nvCxnSpPr>
            <p:spPr bwMode="auto">
              <a:xfrm>
                <a:off x="3087688" y="4483979"/>
                <a:ext cx="810093" cy="324179"/>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1" name="Straight Connector 48">
                <a:extLst>
                  <a:ext uri="{FF2B5EF4-FFF2-40B4-BE49-F238E27FC236}">
                    <a16:creationId xmlns:a16="http://schemas.microsoft.com/office/drawing/2014/main" id="{5BCC1F22-241D-4CBE-B43A-FD7FC45C25EC}"/>
                  </a:ext>
                </a:extLst>
              </p:cNvPr>
              <p:cNvCxnSpPr>
                <a:cxnSpLocks noChangeShapeType="1"/>
              </p:cNvCxnSpPr>
              <p:nvPr/>
            </p:nvCxnSpPr>
            <p:spPr bwMode="auto">
              <a:xfrm rot="5400000" flipH="1" flipV="1">
                <a:off x="4473944" y="4300852"/>
                <a:ext cx="357506" cy="657104"/>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2" name="Straight Connector 49">
                <a:extLst>
                  <a:ext uri="{FF2B5EF4-FFF2-40B4-BE49-F238E27FC236}">
                    <a16:creationId xmlns:a16="http://schemas.microsoft.com/office/drawing/2014/main" id="{B73102C4-549E-4FCE-B088-98AA5096828D}"/>
                  </a:ext>
                </a:extLst>
              </p:cNvPr>
              <p:cNvCxnSpPr>
                <a:cxnSpLocks noChangeShapeType="1"/>
              </p:cNvCxnSpPr>
              <p:nvPr/>
            </p:nvCxnSpPr>
            <p:spPr bwMode="auto">
              <a:xfrm flipV="1">
                <a:off x="3087688" y="2996388"/>
                <a:ext cx="2254718" cy="1487591"/>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3" name="Straight Connector 50">
                <a:extLst>
                  <a:ext uri="{FF2B5EF4-FFF2-40B4-BE49-F238E27FC236}">
                    <a16:creationId xmlns:a16="http://schemas.microsoft.com/office/drawing/2014/main" id="{7288C2CC-78C4-4272-86A9-8EC66D739942}"/>
                  </a:ext>
                </a:extLst>
              </p:cNvPr>
              <p:cNvCxnSpPr>
                <a:cxnSpLocks noChangeShapeType="1"/>
              </p:cNvCxnSpPr>
              <p:nvPr/>
            </p:nvCxnSpPr>
            <p:spPr bwMode="auto">
              <a:xfrm rot="16200000" flipH="1">
                <a:off x="6086627" y="2678532"/>
                <a:ext cx="502933" cy="113864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4" name="Straight Connector 52">
                <a:extLst>
                  <a:ext uri="{FF2B5EF4-FFF2-40B4-BE49-F238E27FC236}">
                    <a16:creationId xmlns:a16="http://schemas.microsoft.com/office/drawing/2014/main" id="{CD9451E4-A7E5-4623-AD0A-F2FD36B6BFC7}"/>
                  </a:ext>
                </a:extLst>
              </p:cNvPr>
              <p:cNvCxnSpPr>
                <a:cxnSpLocks noChangeShapeType="1"/>
              </p:cNvCxnSpPr>
              <p:nvPr/>
            </p:nvCxnSpPr>
            <p:spPr bwMode="auto">
              <a:xfrm rot="5400000" flipH="1" flipV="1">
                <a:off x="6992064" y="2716232"/>
                <a:ext cx="793785" cy="481542"/>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5" name="Straight Connector 53">
                <a:extLst>
                  <a:ext uri="{FF2B5EF4-FFF2-40B4-BE49-F238E27FC236}">
                    <a16:creationId xmlns:a16="http://schemas.microsoft.com/office/drawing/2014/main" id="{6E3DFD95-D8DA-45FA-A56F-CEBAAA314A19}"/>
                  </a:ext>
                </a:extLst>
              </p:cNvPr>
              <p:cNvCxnSpPr>
                <a:cxnSpLocks noChangeShapeType="1"/>
              </p:cNvCxnSpPr>
              <p:nvPr/>
            </p:nvCxnSpPr>
            <p:spPr bwMode="auto">
              <a:xfrm flipV="1">
                <a:off x="5856552" y="2302584"/>
                <a:ext cx="1685396" cy="436279"/>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6" name="Straight Connector 54">
                <a:extLst>
                  <a:ext uri="{FF2B5EF4-FFF2-40B4-BE49-F238E27FC236}">
                    <a16:creationId xmlns:a16="http://schemas.microsoft.com/office/drawing/2014/main" id="{950AA310-F2A9-4EF3-BA48-E36AF02C5C78}"/>
                  </a:ext>
                </a:extLst>
              </p:cNvPr>
              <p:cNvCxnSpPr>
                <a:cxnSpLocks noChangeShapeType="1"/>
              </p:cNvCxnSpPr>
              <p:nvPr/>
            </p:nvCxnSpPr>
            <p:spPr bwMode="auto">
              <a:xfrm flipV="1">
                <a:off x="4893469" y="1834481"/>
                <a:ext cx="1469707" cy="17725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7" name="Straight Connector 55">
                <a:extLst>
                  <a:ext uri="{FF2B5EF4-FFF2-40B4-BE49-F238E27FC236}">
                    <a16:creationId xmlns:a16="http://schemas.microsoft.com/office/drawing/2014/main" id="{F0B3C651-B59D-4331-94EF-119FCDF3074C}"/>
                  </a:ext>
                </a:extLst>
              </p:cNvPr>
              <p:cNvCxnSpPr>
                <a:cxnSpLocks noChangeShapeType="1"/>
              </p:cNvCxnSpPr>
              <p:nvPr/>
            </p:nvCxnSpPr>
            <p:spPr bwMode="auto">
              <a:xfrm>
                <a:off x="3809631" y="3392835"/>
                <a:ext cx="1083838" cy="800291"/>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8" name="Straight Connector 56">
                <a:extLst>
                  <a:ext uri="{FF2B5EF4-FFF2-40B4-BE49-F238E27FC236}">
                    <a16:creationId xmlns:a16="http://schemas.microsoft.com/office/drawing/2014/main" id="{35F5231B-7F5F-457D-B031-EB988C5AF71E}"/>
                  </a:ext>
                </a:extLst>
              </p:cNvPr>
              <p:cNvCxnSpPr>
                <a:cxnSpLocks noChangeShapeType="1"/>
              </p:cNvCxnSpPr>
              <p:nvPr/>
            </p:nvCxnSpPr>
            <p:spPr bwMode="auto">
              <a:xfrm flipV="1">
                <a:off x="5495396" y="3940601"/>
                <a:ext cx="1515004" cy="25252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9" name="Straight Connector 57">
                <a:extLst>
                  <a:ext uri="{FF2B5EF4-FFF2-40B4-BE49-F238E27FC236}">
                    <a16:creationId xmlns:a16="http://schemas.microsoft.com/office/drawing/2014/main" id="{4CBDFB8B-EDBF-4CE8-8D60-6D36427D73A7}"/>
                  </a:ext>
                </a:extLst>
              </p:cNvPr>
              <p:cNvCxnSpPr>
                <a:cxnSpLocks noChangeShapeType="1"/>
              </p:cNvCxnSpPr>
              <p:nvPr/>
            </p:nvCxnSpPr>
            <p:spPr bwMode="auto">
              <a:xfrm flipV="1">
                <a:off x="2244990" y="3135755"/>
                <a:ext cx="1050863" cy="184814"/>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74" name="Straight Connector 173">
                <a:extLst>
                  <a:ext uri="{FF2B5EF4-FFF2-40B4-BE49-F238E27FC236}">
                    <a16:creationId xmlns:a16="http://schemas.microsoft.com/office/drawing/2014/main" id="{02150EF1-AC83-43D5-8D70-DBEDCE7D41F8}"/>
                  </a:ext>
                </a:extLst>
              </p:cNvPr>
              <p:cNvCxnSpPr/>
              <p:nvPr/>
            </p:nvCxnSpPr>
            <p:spPr>
              <a:xfrm rot="5400000">
                <a:off x="893417" y="3607500"/>
                <a:ext cx="928654" cy="714335"/>
              </a:xfrm>
              <a:prstGeom prst="line">
                <a:avLst/>
              </a:prstGeom>
            </p:spPr>
            <p:style>
              <a:lnRef idx="1">
                <a:schemeClr val="accent1"/>
              </a:lnRef>
              <a:fillRef idx="0">
                <a:schemeClr val="accent1"/>
              </a:fillRef>
              <a:effectRef idx="0">
                <a:schemeClr val="accent1"/>
              </a:effectRef>
              <a:fontRef idx="minor">
                <a:schemeClr val="tx1"/>
              </a:fontRef>
            </p:style>
          </p:cxnSp>
          <p:pic>
            <p:nvPicPr>
              <p:cNvPr id="71701" name="Picture 64" descr="laptop.gif">
                <a:extLst>
                  <a:ext uri="{FF2B5EF4-FFF2-40B4-BE49-F238E27FC236}">
                    <a16:creationId xmlns:a16="http://schemas.microsoft.com/office/drawing/2014/main" id="{877FB8D6-36D0-4E40-AB0F-53EBEB27A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4572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2" name="TextBox 66">
                <a:extLst>
                  <a:ext uri="{FF2B5EF4-FFF2-40B4-BE49-F238E27FC236}">
                    <a16:creationId xmlns:a16="http://schemas.microsoft.com/office/drawing/2014/main" id="{C48E9EB7-F155-4033-BD67-0E44DCE5C9A8}"/>
                  </a:ext>
                </a:extLst>
              </p:cNvPr>
              <p:cNvSpPr txBox="1">
                <a:spLocks noChangeArrowheads="1"/>
              </p:cNvSpPr>
              <p:nvPr/>
            </p:nvSpPr>
            <p:spPr bwMode="auto">
              <a:xfrm>
                <a:off x="117975" y="3913385"/>
                <a:ext cx="1874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1:  153.20.0.0</a:t>
                </a:r>
                <a:endParaRPr kumimoji="0" lang="en-SG" altLang="en-US" sz="1400" b="0">
                  <a:solidFill>
                    <a:srgbClr val="000000"/>
                  </a:solidFill>
                  <a:latin typeface="Verdana" panose="020B0604030504040204" pitchFamily="34" charset="0"/>
                  <a:ea typeface="Arial Unicode MS"/>
                  <a:cs typeface="Arial Unicode MS"/>
                </a:endParaRPr>
              </a:p>
            </p:txBody>
          </p:sp>
          <p:pic>
            <p:nvPicPr>
              <p:cNvPr id="71703" name="Picture 67" descr="3COM1">
                <a:extLst>
                  <a:ext uri="{FF2B5EF4-FFF2-40B4-BE49-F238E27FC236}">
                    <a16:creationId xmlns:a16="http://schemas.microsoft.com/office/drawing/2014/main" id="{416A2C11-CCAE-43E5-85D4-0DEB7F1128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 y="1214438"/>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4" name="Picture 69" descr="3COM1">
                <a:extLst>
                  <a:ext uri="{FF2B5EF4-FFF2-40B4-BE49-F238E27FC236}">
                    <a16:creationId xmlns:a16="http://schemas.microsoft.com/office/drawing/2014/main" id="{90783C49-EE1E-451A-AC12-698618E0D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855" y="5665600"/>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5" name="Picture 71" descr="3COM1">
                <a:extLst>
                  <a:ext uri="{FF2B5EF4-FFF2-40B4-BE49-F238E27FC236}">
                    <a16:creationId xmlns:a16="http://schemas.microsoft.com/office/drawing/2014/main" id="{15D953F2-B947-4BBB-B9A1-1AA4FC3177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88" y="4214813"/>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0" name="Straight Connector 179">
                <a:extLst>
                  <a:ext uri="{FF2B5EF4-FFF2-40B4-BE49-F238E27FC236}">
                    <a16:creationId xmlns:a16="http://schemas.microsoft.com/office/drawing/2014/main" id="{E8392F49-AF6C-471F-B5BB-9295DE24C111}"/>
                  </a:ext>
                </a:extLst>
              </p:cNvPr>
              <p:cNvCxnSpPr>
                <a:cxnSpLocks/>
              </p:cNvCxnSpPr>
              <p:nvPr/>
            </p:nvCxnSpPr>
            <p:spPr>
              <a:xfrm flipH="1">
                <a:off x="786275" y="4400421"/>
                <a:ext cx="534958" cy="385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28076A9-199F-4293-B41F-601D50CD38CE}"/>
                  </a:ext>
                </a:extLst>
              </p:cNvPr>
              <p:cNvCxnSpPr>
                <a:cxnSpLocks/>
              </p:cNvCxnSpPr>
              <p:nvPr/>
            </p:nvCxnSpPr>
            <p:spPr>
              <a:xfrm>
                <a:off x="2311778" y="1374758"/>
                <a:ext cx="896887" cy="34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1636590-498C-4E29-AEFE-88340A59DCC9}"/>
                  </a:ext>
                </a:extLst>
              </p:cNvPr>
              <p:cNvCxnSpPr>
                <a:cxnSpLocks/>
              </p:cNvCxnSpPr>
              <p:nvPr/>
            </p:nvCxnSpPr>
            <p:spPr>
              <a:xfrm flipV="1">
                <a:off x="6518420" y="1052507"/>
                <a:ext cx="492098" cy="595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DBDA77E-B866-493E-AF1D-1DD37BB6CD2F}"/>
                  </a:ext>
                </a:extLst>
              </p:cNvPr>
              <p:cNvCxnSpPr/>
              <p:nvPr/>
            </p:nvCxnSpPr>
            <p:spPr>
              <a:xfrm rot="16200000" flipH="1">
                <a:off x="6321574" y="5321140"/>
                <a:ext cx="825470" cy="247636"/>
              </a:xfrm>
              <a:prstGeom prst="line">
                <a:avLst/>
              </a:prstGeom>
            </p:spPr>
            <p:style>
              <a:lnRef idx="1">
                <a:schemeClr val="accent1"/>
              </a:lnRef>
              <a:fillRef idx="0">
                <a:schemeClr val="accent1"/>
              </a:fillRef>
              <a:effectRef idx="0">
                <a:schemeClr val="accent1"/>
              </a:effectRef>
              <a:fontRef idx="minor">
                <a:schemeClr val="tx1"/>
              </a:fontRef>
            </p:style>
          </p:cxnSp>
          <p:pic>
            <p:nvPicPr>
              <p:cNvPr id="71710" name="Picture 84" descr="3COM1">
                <a:extLst>
                  <a:ext uri="{FF2B5EF4-FFF2-40B4-BE49-F238E27FC236}">
                    <a16:creationId xmlns:a16="http://schemas.microsoft.com/office/drawing/2014/main" id="{5B831F15-15D6-49FF-B2D5-8337CEC0FA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6625" y="4357688"/>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1" name="TextBox 87">
                <a:extLst>
                  <a:ext uri="{FF2B5EF4-FFF2-40B4-BE49-F238E27FC236}">
                    <a16:creationId xmlns:a16="http://schemas.microsoft.com/office/drawing/2014/main" id="{CF6315BB-C897-49E3-BA4D-54E5E778D903}"/>
                  </a:ext>
                </a:extLst>
              </p:cNvPr>
              <p:cNvSpPr txBox="1">
                <a:spLocks noChangeArrowheads="1"/>
              </p:cNvSpPr>
              <p:nvPr/>
            </p:nvSpPr>
            <p:spPr bwMode="auto">
              <a:xfrm>
                <a:off x="824132" y="1476408"/>
                <a:ext cx="16466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2:  75.0.0.0</a:t>
                </a:r>
                <a:endParaRPr kumimoji="0" lang="en-SG" altLang="en-US" sz="1400" b="0">
                  <a:solidFill>
                    <a:srgbClr val="000000"/>
                  </a:solidFill>
                  <a:latin typeface="Verdana" panose="020B0604030504040204" pitchFamily="34" charset="0"/>
                  <a:ea typeface="Arial Unicode MS"/>
                  <a:cs typeface="Arial Unicode MS"/>
                </a:endParaRPr>
              </a:p>
            </p:txBody>
          </p:sp>
          <p:sp>
            <p:nvSpPr>
              <p:cNvPr id="71712" name="TextBox 88">
                <a:extLst>
                  <a:ext uri="{FF2B5EF4-FFF2-40B4-BE49-F238E27FC236}">
                    <a16:creationId xmlns:a16="http://schemas.microsoft.com/office/drawing/2014/main" id="{EA5F2E9D-34F3-4851-8F01-F7AF839B0B7D}"/>
                  </a:ext>
                </a:extLst>
              </p:cNvPr>
              <p:cNvSpPr txBox="1">
                <a:spLocks noChangeArrowheads="1"/>
              </p:cNvSpPr>
              <p:nvPr/>
            </p:nvSpPr>
            <p:spPr bwMode="auto">
              <a:xfrm>
                <a:off x="6824168" y="1185581"/>
                <a:ext cx="19880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3:  200.30.10.0</a:t>
                </a:r>
                <a:endParaRPr kumimoji="0" lang="en-SG" altLang="en-US" sz="1400" b="0">
                  <a:solidFill>
                    <a:srgbClr val="000000"/>
                  </a:solidFill>
                  <a:latin typeface="Verdana" panose="020B0604030504040204" pitchFamily="34" charset="0"/>
                  <a:ea typeface="Arial Unicode MS"/>
                  <a:cs typeface="Arial Unicode MS"/>
                </a:endParaRPr>
              </a:p>
            </p:txBody>
          </p:sp>
          <p:sp>
            <p:nvSpPr>
              <p:cNvPr id="71713" name="TextBox 89">
                <a:extLst>
                  <a:ext uri="{FF2B5EF4-FFF2-40B4-BE49-F238E27FC236}">
                    <a16:creationId xmlns:a16="http://schemas.microsoft.com/office/drawing/2014/main" id="{59F0ED84-1DE4-45F1-BD78-7A019AA2D244}"/>
                  </a:ext>
                </a:extLst>
              </p:cNvPr>
              <p:cNvSpPr txBox="1">
                <a:spLocks noChangeArrowheads="1"/>
              </p:cNvSpPr>
              <p:nvPr/>
            </p:nvSpPr>
            <p:spPr bwMode="auto">
              <a:xfrm>
                <a:off x="6929437" y="4648061"/>
                <a:ext cx="1874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4:  </a:t>
                </a:r>
                <a:r>
                  <a:rPr kumimoji="0" lang="en-US" altLang="en-US" sz="1400" b="0">
                    <a:solidFill>
                      <a:srgbClr val="FF0000"/>
                    </a:solidFill>
                    <a:latin typeface="Verdana" panose="020B0604030504040204" pitchFamily="34" charset="0"/>
                    <a:ea typeface="Arial Unicode MS"/>
                    <a:cs typeface="Arial Unicode MS"/>
                  </a:rPr>
                  <a:t>133.33.0.0</a:t>
                </a:r>
                <a:endParaRPr kumimoji="0" lang="en-SG" altLang="en-US" sz="1400" b="0">
                  <a:solidFill>
                    <a:srgbClr val="FF0000"/>
                  </a:solidFill>
                  <a:latin typeface="Verdana" panose="020B0604030504040204" pitchFamily="34" charset="0"/>
                  <a:ea typeface="Arial Unicode MS"/>
                  <a:cs typeface="Arial Unicode MS"/>
                </a:endParaRPr>
              </a:p>
            </p:txBody>
          </p:sp>
          <p:sp>
            <p:nvSpPr>
              <p:cNvPr id="71714" name="TextBox 90">
                <a:extLst>
                  <a:ext uri="{FF2B5EF4-FFF2-40B4-BE49-F238E27FC236}">
                    <a16:creationId xmlns:a16="http://schemas.microsoft.com/office/drawing/2014/main" id="{50034F49-1EED-4E74-84D5-4990C6A9BEE2}"/>
                  </a:ext>
                </a:extLst>
              </p:cNvPr>
              <p:cNvSpPr txBox="1">
                <a:spLocks noChangeArrowheads="1"/>
              </p:cNvSpPr>
              <p:nvPr/>
            </p:nvSpPr>
            <p:spPr bwMode="auto">
              <a:xfrm>
                <a:off x="5898249" y="5942013"/>
                <a:ext cx="1874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5:  222.20.2.0</a:t>
                </a:r>
                <a:endParaRPr kumimoji="0" lang="en-SG" altLang="en-US" sz="1400" b="0">
                  <a:solidFill>
                    <a:srgbClr val="000000"/>
                  </a:solidFill>
                  <a:latin typeface="Verdana" panose="020B0604030504040204" pitchFamily="34" charset="0"/>
                  <a:ea typeface="Arial Unicode MS"/>
                  <a:cs typeface="Arial Unicode MS"/>
                </a:endParaRPr>
              </a:p>
            </p:txBody>
          </p:sp>
          <p:cxnSp>
            <p:nvCxnSpPr>
              <p:cNvPr id="189" name="Straight Connector 188">
                <a:extLst>
                  <a:ext uri="{FF2B5EF4-FFF2-40B4-BE49-F238E27FC236}">
                    <a16:creationId xmlns:a16="http://schemas.microsoft.com/office/drawing/2014/main" id="{B535041B-C8C3-482F-9D42-3C9A943E1786}"/>
                  </a:ext>
                </a:extLst>
              </p:cNvPr>
              <p:cNvCxnSpPr/>
              <p:nvPr/>
            </p:nvCxnSpPr>
            <p:spPr>
              <a:xfrm>
                <a:off x="5407232" y="4449632"/>
                <a:ext cx="690524" cy="325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AB48398-0B46-4D5D-B2CC-85B2D9D0C8AC}"/>
                  </a:ext>
                </a:extLst>
              </p:cNvPr>
              <p:cNvCxnSpPr>
                <a:cxnSpLocks/>
              </p:cNvCxnSpPr>
              <p:nvPr/>
            </p:nvCxnSpPr>
            <p:spPr>
              <a:xfrm>
                <a:off x="7421657" y="3757507"/>
                <a:ext cx="839741" cy="774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2ED2C11-D21F-4515-A777-16A2A3BBB27D}"/>
                  </a:ext>
                </a:extLst>
              </p:cNvPr>
              <p:cNvCxnSpPr/>
              <p:nvPr/>
            </p:nvCxnSpPr>
            <p:spPr>
              <a:xfrm>
                <a:off x="4805602" y="2268487"/>
                <a:ext cx="536545" cy="29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18" name="TextBox 100">
                <a:extLst>
                  <a:ext uri="{FF2B5EF4-FFF2-40B4-BE49-F238E27FC236}">
                    <a16:creationId xmlns:a16="http://schemas.microsoft.com/office/drawing/2014/main" id="{3991D336-4780-47E4-97A5-DC4660CE5996}"/>
                  </a:ext>
                </a:extLst>
              </p:cNvPr>
              <p:cNvSpPr txBox="1">
                <a:spLocks noChangeArrowheads="1"/>
              </p:cNvSpPr>
              <p:nvPr/>
            </p:nvSpPr>
            <p:spPr bwMode="auto">
              <a:xfrm>
                <a:off x="214313" y="5214938"/>
                <a:ext cx="1406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153.20.88.99</a:t>
                </a:r>
                <a:endParaRPr kumimoji="0" lang="en-SG" altLang="en-US" sz="1400" b="0">
                  <a:solidFill>
                    <a:srgbClr val="000000"/>
                  </a:solidFill>
                  <a:latin typeface="Verdana" panose="020B0604030504040204" pitchFamily="34" charset="0"/>
                  <a:ea typeface="Arial Unicode MS"/>
                  <a:cs typeface="Arial Unicode MS"/>
                </a:endParaRPr>
              </a:p>
            </p:txBody>
          </p:sp>
          <p:pic>
            <p:nvPicPr>
              <p:cNvPr id="71719" name="Picture 102" descr="C:\Program Files\Microsoft Office\MEDIA\CAGCAT10\j0285750.wmf">
                <a:extLst>
                  <a:ext uri="{FF2B5EF4-FFF2-40B4-BE49-F238E27FC236}">
                    <a16:creationId xmlns:a16="http://schemas.microsoft.com/office/drawing/2014/main" id="{D1C28C1F-A1DF-40AF-8669-3D4F4A0C38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9563" y="5072063"/>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 name="Straight Connector 193">
                <a:extLst>
                  <a:ext uri="{FF2B5EF4-FFF2-40B4-BE49-F238E27FC236}">
                    <a16:creationId xmlns:a16="http://schemas.microsoft.com/office/drawing/2014/main" id="{C8C5F352-865B-4D74-A3F4-7310091893DB}"/>
                  </a:ext>
                </a:extLst>
              </p:cNvPr>
              <p:cNvCxnSpPr/>
              <p:nvPr/>
            </p:nvCxnSpPr>
            <p:spPr>
              <a:xfrm rot="16200000" flipH="1">
                <a:off x="7743102" y="4836175"/>
                <a:ext cx="701649" cy="71433"/>
              </a:xfrm>
              <a:prstGeom prst="line">
                <a:avLst/>
              </a:prstGeom>
            </p:spPr>
            <p:style>
              <a:lnRef idx="1">
                <a:schemeClr val="accent1"/>
              </a:lnRef>
              <a:fillRef idx="0">
                <a:schemeClr val="accent1"/>
              </a:fillRef>
              <a:effectRef idx="0">
                <a:schemeClr val="accent1"/>
              </a:effectRef>
              <a:fontRef idx="minor">
                <a:schemeClr val="tx1"/>
              </a:fontRef>
            </p:style>
          </p:cxnSp>
          <p:sp>
            <p:nvSpPr>
              <p:cNvPr id="71721" name="TextBox 105">
                <a:extLst>
                  <a:ext uri="{FF2B5EF4-FFF2-40B4-BE49-F238E27FC236}">
                    <a16:creationId xmlns:a16="http://schemas.microsoft.com/office/drawing/2014/main" id="{135E3827-9C94-4370-9BCB-5EDCD1A40A32}"/>
                  </a:ext>
                </a:extLst>
              </p:cNvPr>
              <p:cNvSpPr txBox="1">
                <a:spLocks noChangeArrowheads="1"/>
              </p:cNvSpPr>
              <p:nvPr/>
            </p:nvSpPr>
            <p:spPr bwMode="auto">
              <a:xfrm>
                <a:off x="7965472" y="5594647"/>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133.33.3.3</a:t>
                </a:r>
                <a:endParaRPr kumimoji="0" lang="en-SG" altLang="en-US" sz="1400" b="0">
                  <a:solidFill>
                    <a:srgbClr val="000000"/>
                  </a:solidFill>
                  <a:latin typeface="Verdana" panose="020B0604030504040204" pitchFamily="34" charset="0"/>
                  <a:ea typeface="Arial Unicode MS"/>
                  <a:cs typeface="Arial Unicode MS"/>
                </a:endParaRPr>
              </a:p>
            </p:txBody>
          </p:sp>
          <p:grpSp>
            <p:nvGrpSpPr>
              <p:cNvPr id="71722" name="Group 195">
                <a:extLst>
                  <a:ext uri="{FF2B5EF4-FFF2-40B4-BE49-F238E27FC236}">
                    <a16:creationId xmlns:a16="http://schemas.microsoft.com/office/drawing/2014/main" id="{A980A390-0DDB-4177-A7E3-0135AB220182}"/>
                  </a:ext>
                </a:extLst>
              </p:cNvPr>
              <p:cNvGrpSpPr>
                <a:grpSpLocks/>
              </p:cNvGrpSpPr>
              <p:nvPr/>
            </p:nvGrpSpPr>
            <p:grpSpPr bwMode="auto">
              <a:xfrm>
                <a:off x="1588164" y="1524000"/>
                <a:ext cx="6476306" cy="3720104"/>
                <a:chOff x="1588164" y="1507911"/>
                <a:chExt cx="6476306" cy="3720104"/>
              </a:xfrm>
            </p:grpSpPr>
            <p:pic>
              <p:nvPicPr>
                <p:cNvPr id="71725" name="Picture 2" descr="http://www.clker.com/cliparts/8/f/9/a/11949856431316298822router_joeseph_teed_01.svg.hi.png">
                  <a:extLst>
                    <a:ext uri="{FF2B5EF4-FFF2-40B4-BE49-F238E27FC236}">
                      <a16:creationId xmlns:a16="http://schemas.microsoft.com/office/drawing/2014/main" id="{BB4A957E-C3D2-416F-AC2B-19F493E926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9267" y="2897123"/>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6" name="Picture 2" descr="http://www.clker.com/cliparts/8/f/9/a/11949856431316298822router_joeseph_teed_01.svg.hi.png">
                  <a:extLst>
                    <a:ext uri="{FF2B5EF4-FFF2-40B4-BE49-F238E27FC236}">
                      <a16:creationId xmlns:a16="http://schemas.microsoft.com/office/drawing/2014/main" id="{70FFE059-892E-4CC0-8788-264F09561B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4885" y="1512499"/>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7" name="Picture 2" descr="http://www.clker.com/cliparts/8/f/9/a/11949856431316298822router_joeseph_teed_01.svg.hi.png">
                  <a:extLst>
                    <a:ext uri="{FF2B5EF4-FFF2-40B4-BE49-F238E27FC236}">
                      <a16:creationId xmlns:a16="http://schemas.microsoft.com/office/drawing/2014/main" id="{B002BDAA-C709-4B20-BEE5-0DC9DD6B87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898" y="1824364"/>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8" name="Picture 2" descr="http://www.clker.com/cliparts/8/f/9/a/11949856431316298822router_joeseph_teed_01.svg.hi.png">
                  <a:extLst>
                    <a:ext uri="{FF2B5EF4-FFF2-40B4-BE49-F238E27FC236}">
                      <a16:creationId xmlns:a16="http://schemas.microsoft.com/office/drawing/2014/main" id="{264163F5-287C-404A-8070-DBC1B5A5B1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836" y="1507911"/>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9" name="Picture 2" descr="http://www.clker.com/cliparts/8/f/9/a/11949856431316298822router_joeseph_teed_01.svg.hi.png">
                  <a:extLst>
                    <a:ext uri="{FF2B5EF4-FFF2-40B4-BE49-F238E27FC236}">
                      <a16:creationId xmlns:a16="http://schemas.microsoft.com/office/drawing/2014/main" id="{5C18F523-B5A2-4671-89A4-DE6DFEB630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0242" y="2034662"/>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0" name="Picture 2" descr="http://www.clker.com/cliparts/8/f/9/a/11949856431316298822router_joeseph_teed_01.svg.hi.png">
                  <a:extLst>
                    <a:ext uri="{FF2B5EF4-FFF2-40B4-BE49-F238E27FC236}">
                      <a16:creationId xmlns:a16="http://schemas.microsoft.com/office/drawing/2014/main" id="{DF438345-AE24-482D-A8A2-E45A889DD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0199" y="3392834"/>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1" name="Picture 2" descr="http://www.clker.com/cliparts/8/f/9/a/11949856431316298822router_joeseph_teed_01.svg.hi.png">
                  <a:extLst>
                    <a:ext uri="{FF2B5EF4-FFF2-40B4-BE49-F238E27FC236}">
                      <a16:creationId xmlns:a16="http://schemas.microsoft.com/office/drawing/2014/main" id="{61D6D1C6-2B24-4E5A-A75E-B8B1048A2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0286" y="2479673"/>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2" name="Picture 2" descr="http://www.clker.com/cliparts/8/f/9/a/11949856431316298822router_joeseph_teed_01.svg.hi.png">
                  <a:extLst>
                    <a:ext uri="{FF2B5EF4-FFF2-40B4-BE49-F238E27FC236}">
                      <a16:creationId xmlns:a16="http://schemas.microsoft.com/office/drawing/2014/main" id="{7B473811-48E2-4A5B-8750-EB42A0544F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181" y="4031363"/>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3" name="Picture 2" descr="http://www.clker.com/cliparts/8/f/9/a/11949856431316298822router_joeseph_teed_01.svg.hi.png">
                  <a:extLst>
                    <a:ext uri="{FF2B5EF4-FFF2-40B4-BE49-F238E27FC236}">
                      <a16:creationId xmlns:a16="http://schemas.microsoft.com/office/drawing/2014/main" id="{44F1B262-1547-429E-BB58-43A7C0A82E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159" y="4599780"/>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4" name="Picture 2" descr="http://www.clker.com/cliparts/8/f/9/a/11949856431316298822router_joeseph_teed_01.svg.hi.png">
                  <a:extLst>
                    <a:ext uri="{FF2B5EF4-FFF2-40B4-BE49-F238E27FC236}">
                      <a16:creationId xmlns:a16="http://schemas.microsoft.com/office/drawing/2014/main" id="{EE8FE9BC-6812-4DCE-87E4-D06970E6DF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466" y="4600157"/>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5" name="Picture 2" descr="http://www.clker.com/cliparts/8/f/9/a/11949856431316298822router_joeseph_teed_01.svg.hi.png">
                  <a:extLst>
                    <a:ext uri="{FF2B5EF4-FFF2-40B4-BE49-F238E27FC236}">
                      <a16:creationId xmlns:a16="http://schemas.microsoft.com/office/drawing/2014/main" id="{2A40F18B-B318-4352-9DA6-455A7F5AAF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2316" y="4123896"/>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6" name="Picture 2" descr="http://www.clker.com/cliparts/8/f/9/a/11949856431316298822router_joeseph_teed_01.svg.hi.png">
                  <a:extLst>
                    <a:ext uri="{FF2B5EF4-FFF2-40B4-BE49-F238E27FC236}">
                      <a16:creationId xmlns:a16="http://schemas.microsoft.com/office/drawing/2014/main" id="{83A42A15-A23C-4D93-94A3-E84DF7F66E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164" y="3063257"/>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23" name="TextBox 91">
                <a:extLst>
                  <a:ext uri="{FF2B5EF4-FFF2-40B4-BE49-F238E27FC236}">
                    <a16:creationId xmlns:a16="http://schemas.microsoft.com/office/drawing/2014/main" id="{18CA0AD6-ADFA-42F6-A244-AD50391AC848}"/>
                  </a:ext>
                </a:extLst>
              </p:cNvPr>
              <p:cNvSpPr txBox="1">
                <a:spLocks noChangeArrowheads="1"/>
              </p:cNvSpPr>
              <p:nvPr/>
            </p:nvSpPr>
            <p:spPr bwMode="auto">
              <a:xfrm>
                <a:off x="1143000" y="2857500"/>
                <a:ext cx="45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2000" b="0">
                    <a:solidFill>
                      <a:srgbClr val="000000"/>
                    </a:solidFill>
                    <a:latin typeface="Verdana" panose="020B0604030504040204" pitchFamily="34" charset="0"/>
                    <a:ea typeface="Arial Unicode MS"/>
                    <a:cs typeface="Arial Unicode MS"/>
                  </a:rPr>
                  <a:t>R1</a:t>
                </a:r>
                <a:endParaRPr kumimoji="0" lang="en-SG" altLang="en-US" sz="2000" b="0">
                  <a:solidFill>
                    <a:srgbClr val="000000"/>
                  </a:solidFill>
                  <a:latin typeface="Verdana" panose="020B0604030504040204" pitchFamily="34" charset="0"/>
                  <a:ea typeface="Arial Unicode MS"/>
                  <a:cs typeface="Arial Unicode MS"/>
                </a:endParaRPr>
              </a:p>
            </p:txBody>
          </p:sp>
          <p:cxnSp>
            <p:nvCxnSpPr>
              <p:cNvPr id="71724" name="Straight Connector 44">
                <a:extLst>
                  <a:ext uri="{FF2B5EF4-FFF2-40B4-BE49-F238E27FC236}">
                    <a16:creationId xmlns:a16="http://schemas.microsoft.com/office/drawing/2014/main" id="{063FE5D3-B24A-47BF-B5C2-0FAEE4C7CFFE}"/>
                  </a:ext>
                </a:extLst>
              </p:cNvPr>
              <p:cNvCxnSpPr>
                <a:cxnSpLocks noChangeShapeType="1"/>
              </p:cNvCxnSpPr>
              <p:nvPr/>
            </p:nvCxnSpPr>
            <p:spPr bwMode="auto">
              <a:xfrm flipV="1">
                <a:off x="6598685" y="4045852"/>
                <a:ext cx="473361" cy="707574"/>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685800"/>
          </a:xfrm>
        </p:spPr>
        <p:txBody>
          <a:bodyPr/>
          <a:lstStyle/>
          <a:p>
            <a:r>
              <a:rPr lang="en-US" dirty="0"/>
              <a:t>Activity – </a:t>
            </a:r>
            <a:r>
              <a:rPr lang="en-US" sz="3200" dirty="0"/>
              <a:t>Functions &amp; Benefits of Routers </a:t>
            </a:r>
            <a:endParaRPr lang="en-SG" sz="3200" dirty="0">
              <a:latin typeface="+mn-lt"/>
            </a:endParaRPr>
          </a:p>
        </p:txBody>
      </p:sp>
      <p:sp>
        <p:nvSpPr>
          <p:cNvPr id="5" name="TextBox 25"/>
          <p:cNvSpPr txBox="1">
            <a:spLocks noGrp="1" noChangeArrowheads="1"/>
          </p:cNvSpPr>
          <p:nvPr>
            <p:ph idx="1"/>
          </p:nvPr>
        </p:nvSpPr>
        <p:spPr bwMode="auto">
          <a:xfrm>
            <a:off x="0" y="1066800"/>
            <a:ext cx="8534400" cy="2126545"/>
          </a:xfrm>
          <a:prstGeom prst="rect">
            <a:avLst/>
          </a:prstGeom>
          <a:noFill/>
          <a:ln w="9525">
            <a:noFill/>
            <a:miter lim="800000"/>
            <a:headEnd/>
            <a:tailEnd/>
          </a:ln>
        </p:spPr>
        <p:txBody>
          <a:bodyPr wrap="square">
            <a:spAutoFit/>
          </a:bodyPr>
          <a:lstStyle/>
          <a:p>
            <a:pPr marL="357188" indent="-357188"/>
            <a:r>
              <a:rPr lang="en-US" dirty="0"/>
              <a:t>Complete Tutorial </a:t>
            </a:r>
          </a:p>
          <a:p>
            <a:pPr marL="757238" lvl="1" indent="-357188"/>
            <a:r>
              <a:rPr lang="en-US" sz="2400" dirty="0"/>
              <a:t>Activity 1, Q1 to Q5</a:t>
            </a:r>
          </a:p>
          <a:p>
            <a:pPr marL="757238" lvl="1" indent="-357188"/>
            <a:r>
              <a:rPr lang="en-US" sz="2400" dirty="0"/>
              <a:t>Activity 2, Q1 to Q4</a:t>
            </a:r>
          </a:p>
          <a:p>
            <a:pPr marL="757238" lvl="1" indent="-357188"/>
            <a:endParaRPr lang="en-SG" sz="2000" dirty="0">
              <a:solidFill>
                <a:srgbClr val="FF0000"/>
              </a:solidFill>
              <a:hlinkClick r:id="" action="ppaction://noaction"/>
            </a:endParaRPr>
          </a:p>
          <a:p>
            <a:pPr marL="0" indent="0">
              <a:buNone/>
            </a:pPr>
            <a:endParaRPr lang="en-SG" sz="2400" dirty="0">
              <a:solidFill>
                <a:srgbClr val="FF0000"/>
              </a:solidFill>
            </a:endParaRPr>
          </a:p>
        </p:txBody>
      </p:sp>
    </p:spTree>
    <p:extLst>
      <p:ext uri="{BB962C8B-B14F-4D97-AF65-F5344CB8AC3E}">
        <p14:creationId xmlns:p14="http://schemas.microsoft.com/office/powerpoint/2010/main" val="409338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itchFamily="49" charset="0"/>
              </a:rPr>
              <a:t>Static Routing</a:t>
            </a:r>
            <a:r>
              <a:rPr lang="en-US" dirty="0">
                <a:cs typeface="Arial" charset="0"/>
              </a:rPr>
              <a:t> </a:t>
            </a:r>
            <a:endParaRPr lang="en-US" dirty="0"/>
          </a:p>
        </p:txBody>
      </p:sp>
      <p:sp>
        <p:nvSpPr>
          <p:cNvPr id="13316" name="Rectangle 4"/>
          <p:cNvSpPr>
            <a:spLocks noGrp="1" noChangeArrowheads="1"/>
          </p:cNvSpPr>
          <p:nvPr>
            <p:ph idx="1"/>
          </p:nvPr>
        </p:nvSpPr>
        <p:spPr/>
        <p:txBody>
          <a:bodyPr/>
          <a:lstStyle/>
          <a:p>
            <a:pPr>
              <a:lnSpc>
                <a:spcPct val="90000"/>
              </a:lnSpc>
              <a:spcBef>
                <a:spcPts val="0"/>
              </a:spcBef>
              <a:spcAft>
                <a:spcPts val="1200"/>
              </a:spcAft>
            </a:pPr>
            <a:r>
              <a:rPr lang="en-US" altLang="en-US" sz="2400" dirty="0">
                <a:latin typeface="Arial" panose="020B0604020202020204" pitchFamily="34" charset="0"/>
                <a:cs typeface="Arial" panose="020B0604020202020204" pitchFamily="34" charset="0"/>
              </a:rPr>
              <a:t>Static routes are entries in the routing table of the router that are manually configured (user-defined fixed path entries)</a:t>
            </a:r>
          </a:p>
          <a:p>
            <a:pPr>
              <a:lnSpc>
                <a:spcPct val="90000"/>
              </a:lnSpc>
              <a:spcBef>
                <a:spcPts val="0"/>
              </a:spcBef>
              <a:spcAft>
                <a:spcPts val="1200"/>
              </a:spcAft>
            </a:pPr>
            <a:r>
              <a:rPr lang="en-US" altLang="en-US" sz="2400" dirty="0">
                <a:latin typeface="Arial" panose="020B0604020202020204" pitchFamily="34" charset="0"/>
                <a:cs typeface="Arial" panose="020B0604020202020204" pitchFamily="34" charset="0"/>
              </a:rPr>
              <a:t>Administrator must know the </a:t>
            </a:r>
            <a:r>
              <a:rPr lang="en-US" altLang="en-US" sz="2400" u="sng" dirty="0">
                <a:latin typeface="Arial" panose="020B0604020202020204" pitchFamily="34" charset="0"/>
                <a:cs typeface="Arial" panose="020B0604020202020204" pitchFamily="34" charset="0"/>
              </a:rPr>
              <a:t>entire network </a:t>
            </a:r>
            <a:r>
              <a:rPr lang="en-US" altLang="en-US" sz="2400" dirty="0">
                <a:latin typeface="Arial" panose="020B0604020202020204" pitchFamily="34" charset="0"/>
                <a:cs typeface="Arial" panose="020B0604020202020204" pitchFamily="34" charset="0"/>
              </a:rPr>
              <a:t>and manually configure all routes if all routes are static</a:t>
            </a:r>
            <a:endParaRPr lang="en-US" altLang="en-US" sz="2400" dirty="0"/>
          </a:p>
          <a:p>
            <a:pPr>
              <a:lnSpc>
                <a:spcPct val="90000"/>
              </a:lnSpc>
              <a:spcBef>
                <a:spcPts val="0"/>
              </a:spcBef>
              <a:spcAft>
                <a:spcPts val="1200"/>
              </a:spcAft>
            </a:pPr>
            <a:r>
              <a:rPr lang="en-US" altLang="en-US" sz="2400" dirty="0">
                <a:latin typeface="Arial" panose="020B0604020202020204" pitchFamily="34" charset="0"/>
                <a:cs typeface="Arial" panose="020B0604020202020204" pitchFamily="34" charset="0"/>
              </a:rPr>
              <a:t>Useful in a stub network (a network that is only accessible by one path)</a:t>
            </a:r>
            <a:r>
              <a:rPr lang="en-US" altLang="en-US" sz="2400" dirty="0"/>
              <a:t> </a:t>
            </a:r>
          </a:p>
          <a:p>
            <a:pPr>
              <a:lnSpc>
                <a:spcPct val="90000"/>
              </a:lnSpc>
              <a:spcBef>
                <a:spcPts val="0"/>
              </a:spcBef>
              <a:spcAft>
                <a:spcPts val="1200"/>
              </a:spcAft>
            </a:pPr>
            <a:endParaRPr lang="en-US" altLang="en-US" sz="2400" dirty="0"/>
          </a:p>
        </p:txBody>
      </p:sp>
      <p:sp>
        <p:nvSpPr>
          <p:cNvPr id="3" name="TextBox 2"/>
          <p:cNvSpPr txBox="1"/>
          <p:nvPr/>
        </p:nvSpPr>
        <p:spPr>
          <a:xfrm>
            <a:off x="381000" y="6019800"/>
            <a:ext cx="3191899" cy="338554"/>
          </a:xfrm>
          <a:prstGeom prst="rect">
            <a:avLst/>
          </a:prstGeom>
          <a:noFill/>
        </p:spPr>
        <p:txBody>
          <a:bodyPr wrap="none" rtlCol="0">
            <a:spAutoFit/>
          </a:bodyPr>
          <a:lstStyle/>
          <a:p>
            <a:r>
              <a:rPr lang="en-SG" sz="800" dirty="0"/>
              <a:t>Image source: http://i.stack.imgur.com/7wphw.gif access on 27 Sep 2016</a:t>
            </a:r>
          </a:p>
          <a:p>
            <a:endParaRPr lang="en-SG" sz="800" dirty="0"/>
          </a:p>
        </p:txBody>
      </p:sp>
      <p:pic>
        <p:nvPicPr>
          <p:cNvPr id="1028" name="Picture 4" descr="http://i.stack.imgur.com/7wph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2" y="3840202"/>
            <a:ext cx="6248400" cy="22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935689"/>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Lucida Sans Unicode"/>
        <a:cs typeface="Lucida Sans Unicode"/>
      </a:majorFont>
      <a:minorFont>
        <a:latin typeface="Arial Narrow"/>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Folder:lans:lanunit1</Template>
  <TotalTime>3703</TotalTime>
  <Words>1999</Words>
  <Application>Microsoft Macintosh PowerPoint</Application>
  <PresentationFormat>On-screen Show (4:3)</PresentationFormat>
  <Paragraphs>244</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Narrow</vt:lpstr>
      <vt:lpstr>Calibri</vt:lpstr>
      <vt:lpstr>Tahoma</vt:lpstr>
      <vt:lpstr>Times New Roman</vt:lpstr>
      <vt:lpstr>Verdana</vt:lpstr>
      <vt:lpstr>Wingdings</vt:lpstr>
      <vt:lpstr>Office Theme</vt:lpstr>
      <vt:lpstr>PowerPoint Presentation</vt:lpstr>
      <vt:lpstr>Routing In A Network</vt:lpstr>
      <vt:lpstr>Functions Of A Router  - Recap</vt:lpstr>
      <vt:lpstr>Functions Of A Router - Recap</vt:lpstr>
      <vt:lpstr>Network ID - Recap</vt:lpstr>
      <vt:lpstr>Benefits Of A Router</vt:lpstr>
      <vt:lpstr>PowerPoint Presentation</vt:lpstr>
      <vt:lpstr>Activity – Functions &amp; Benefits of Routers </vt:lpstr>
      <vt:lpstr>Static Routing </vt:lpstr>
      <vt:lpstr>Static Routing – Stub Network</vt:lpstr>
      <vt:lpstr>Static Routing – Stub Network</vt:lpstr>
      <vt:lpstr>Benefits of Static Routing</vt:lpstr>
      <vt:lpstr>Bad thing about Static Routes</vt:lpstr>
      <vt:lpstr>Activity – Concepts of Static Routing</vt:lpstr>
      <vt:lpstr>Static Route Operation</vt:lpstr>
      <vt:lpstr>Static Routing</vt:lpstr>
      <vt:lpstr>IP Route Command</vt:lpstr>
      <vt:lpstr>Specifying Outgoing Interface</vt:lpstr>
      <vt:lpstr>Specifying Next-Hop Address</vt:lpstr>
      <vt:lpstr>Example</vt:lpstr>
      <vt:lpstr>Default Route</vt:lpstr>
      <vt:lpstr>Verifying Static Route Configuration</vt:lpstr>
      <vt:lpstr>The show ip route  Command</vt:lpstr>
      <vt:lpstr>The traceroute command</vt:lpstr>
      <vt:lpstr>Routing In The IP Environment </vt:lpstr>
      <vt:lpstr>Activity – Concepts of Static Routing</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Lee Yu Yee Dominic /CSF</cp:lastModifiedBy>
  <cp:revision>333</cp:revision>
  <dcterms:created xsi:type="dcterms:W3CDTF">2001-09-29T03:24:16Z</dcterms:created>
  <dcterms:modified xsi:type="dcterms:W3CDTF">2022-06-05T11:33:39Z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lcs@np.edu.sg</vt:lpwstr>
  </property>
  <property fmtid="{D5CDD505-2E9C-101B-9397-08002B2CF9AE}" pid="5" name="MSIP_Label_84f81056-721b-4b22-8334-0449c6cc893e_SetDate">
    <vt:lpwstr>2020-03-24T08:05:20.9909869Z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309d58ff-2c37-44ac-9017-9197cbb084f0</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2022-04-30T10:45:12Z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309d58ff-2c37-44ac-9017-9197cbb084f0</vt:lpwstr>
  </property>
  <property fmtid="{D5CDD505-2E9C-101B-9397-08002B2CF9AE}" pid="16" name="MSIP_Label_30286cb9-b49f-4646-87a5-340028348160_ContentBits">
    <vt:lpwstr>1</vt:lpwstr>
  </property>
</Properties>
</file>