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0" r:id="rId1"/>
  </p:sldMasterIdLst>
  <p:notesMasterIdLst>
    <p:notesMasterId r:id="rId25"/>
  </p:notesMasterIdLst>
  <p:sldIdLst>
    <p:sldId id="379" r:id="rId2"/>
    <p:sldId id="411" r:id="rId3"/>
    <p:sldId id="412" r:id="rId4"/>
    <p:sldId id="413" r:id="rId5"/>
    <p:sldId id="414" r:id="rId6"/>
    <p:sldId id="419" r:id="rId7"/>
    <p:sldId id="417" r:id="rId8"/>
    <p:sldId id="404" r:id="rId9"/>
    <p:sldId id="405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9" r:id="rId20"/>
    <p:sldId id="400" r:id="rId21"/>
    <p:sldId id="398" r:id="rId22"/>
    <p:sldId id="418" r:id="rId23"/>
    <p:sldId id="406" r:id="rId24"/>
  </p:sldIdLst>
  <p:sldSz cx="9144000" cy="6858000" type="screen4x3"/>
  <p:notesSz cx="6858000" cy="9525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D9B38D"/>
    <a:srgbClr val="66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973DE-A076-AF4F-8C5E-69309391ED37}" v="5" dt="2022-06-06T12:37:0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78215" autoAdjust="0"/>
  </p:normalViewPr>
  <p:slideViewPr>
    <p:cSldViewPr>
      <p:cViewPr varScale="1">
        <p:scale>
          <a:sx n="92" d="100"/>
          <a:sy n="92" d="100"/>
        </p:scale>
        <p:origin x="192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-8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u Yee Dominic /CSF" userId="59ddad63-47f1-4317-b088-d34171f6460d" providerId="ADAL" clId="{386973DE-A076-AF4F-8C5E-69309391ED37}"/>
    <pc:docChg chg="custSel modSld">
      <pc:chgData name="Lee Yu Yee Dominic /CSF" userId="59ddad63-47f1-4317-b088-d34171f6460d" providerId="ADAL" clId="{386973DE-A076-AF4F-8C5E-69309391ED37}" dt="2022-06-06T12:37:00.223" v="3231" actId="1036"/>
      <pc:docMkLst>
        <pc:docMk/>
      </pc:docMkLst>
      <pc:sldChg chg="modNotesTx">
        <pc:chgData name="Lee Yu Yee Dominic /CSF" userId="59ddad63-47f1-4317-b088-d34171f6460d" providerId="ADAL" clId="{386973DE-A076-AF4F-8C5E-69309391ED37}" dt="2022-06-06T10:27:29.863" v="1130" actId="313"/>
        <pc:sldMkLst>
          <pc:docMk/>
          <pc:sldMk cId="2951754156" sldId="389"/>
        </pc:sldMkLst>
      </pc:sldChg>
      <pc:sldChg chg="modSp modNotesTx">
        <pc:chgData name="Lee Yu Yee Dominic /CSF" userId="59ddad63-47f1-4317-b088-d34171f6460d" providerId="ADAL" clId="{386973DE-A076-AF4F-8C5E-69309391ED37}" dt="2022-06-06T10:28:56.361" v="1441" actId="20577"/>
        <pc:sldMkLst>
          <pc:docMk/>
          <pc:sldMk cId="1412979585" sldId="390"/>
        </pc:sldMkLst>
        <pc:spChg chg="mod">
          <ac:chgData name="Lee Yu Yee Dominic /CSF" userId="59ddad63-47f1-4317-b088-d34171f6460d" providerId="ADAL" clId="{386973DE-A076-AF4F-8C5E-69309391ED37}" dt="2022-05-27T01:03:03.787" v="2" actId="1036"/>
          <ac:spMkLst>
            <pc:docMk/>
            <pc:sldMk cId="1412979585" sldId="390"/>
            <ac:spMk id="23555" creationId="{00000000-0000-0000-0000-000000000000}"/>
          </ac:spMkLst>
        </pc:spChg>
      </pc:sldChg>
      <pc:sldChg chg="modNotesTx">
        <pc:chgData name="Lee Yu Yee Dominic /CSF" userId="59ddad63-47f1-4317-b088-d34171f6460d" providerId="ADAL" clId="{386973DE-A076-AF4F-8C5E-69309391ED37}" dt="2022-06-06T10:29:47.121" v="1617" actId="20577"/>
        <pc:sldMkLst>
          <pc:docMk/>
          <pc:sldMk cId="1160480491" sldId="394"/>
        </pc:sldMkLst>
      </pc:sldChg>
      <pc:sldChg chg="modSp">
        <pc:chgData name="Lee Yu Yee Dominic /CSF" userId="59ddad63-47f1-4317-b088-d34171f6460d" providerId="ADAL" clId="{386973DE-A076-AF4F-8C5E-69309391ED37}" dt="2022-06-06T12:37:00.223" v="3231" actId="1036"/>
        <pc:sldMkLst>
          <pc:docMk/>
          <pc:sldMk cId="1852024563" sldId="395"/>
        </pc:sldMkLst>
        <pc:picChg chg="mod">
          <ac:chgData name="Lee Yu Yee Dominic /CSF" userId="59ddad63-47f1-4317-b088-d34171f6460d" providerId="ADAL" clId="{386973DE-A076-AF4F-8C5E-69309391ED37}" dt="2022-06-06T12:37:00.223" v="3231" actId="1036"/>
          <ac:picMkLst>
            <pc:docMk/>
            <pc:sldMk cId="1852024563" sldId="395"/>
            <ac:picMk id="8194" creationId="{00000000-0000-0000-0000-000000000000}"/>
          </ac:picMkLst>
        </pc:picChg>
      </pc:sldChg>
      <pc:sldChg chg="modSp modNotesTx">
        <pc:chgData name="Lee Yu Yee Dominic /CSF" userId="59ddad63-47f1-4317-b088-d34171f6460d" providerId="ADAL" clId="{386973DE-A076-AF4F-8C5E-69309391ED37}" dt="2022-06-06T10:32:23.077" v="2086" actId="20577"/>
        <pc:sldMkLst>
          <pc:docMk/>
          <pc:sldMk cId="1160549440" sldId="397"/>
        </pc:sldMkLst>
        <pc:spChg chg="mod">
          <ac:chgData name="Lee Yu Yee Dominic /CSF" userId="59ddad63-47f1-4317-b088-d34171f6460d" providerId="ADAL" clId="{386973DE-A076-AF4F-8C5E-69309391ED37}" dt="2022-05-09T07:20:05.619" v="0" actId="207"/>
          <ac:spMkLst>
            <pc:docMk/>
            <pc:sldMk cId="1160549440" sldId="397"/>
            <ac:spMk id="24579" creationId="{00000000-0000-0000-0000-000000000000}"/>
          </ac:spMkLst>
        </pc:spChg>
      </pc:sldChg>
      <pc:sldChg chg="modNotesTx">
        <pc:chgData name="Lee Yu Yee Dominic /CSF" userId="59ddad63-47f1-4317-b088-d34171f6460d" providerId="ADAL" clId="{386973DE-A076-AF4F-8C5E-69309391ED37}" dt="2022-06-06T10:33:52.332" v="2400" actId="20577"/>
        <pc:sldMkLst>
          <pc:docMk/>
          <pc:sldMk cId="954559527" sldId="399"/>
        </pc:sldMkLst>
      </pc:sldChg>
      <pc:sldChg chg="modNotesTx">
        <pc:chgData name="Lee Yu Yee Dominic /CSF" userId="59ddad63-47f1-4317-b088-d34171f6460d" providerId="ADAL" clId="{386973DE-A076-AF4F-8C5E-69309391ED37}" dt="2022-06-06T10:36:38.854" v="2877" actId="20577"/>
        <pc:sldMkLst>
          <pc:docMk/>
          <pc:sldMk cId="2127871910" sldId="400"/>
        </pc:sldMkLst>
      </pc:sldChg>
      <pc:sldChg chg="modNotesTx">
        <pc:chgData name="Lee Yu Yee Dominic /CSF" userId="59ddad63-47f1-4317-b088-d34171f6460d" providerId="ADAL" clId="{386973DE-A076-AF4F-8C5E-69309391ED37}" dt="2022-06-06T10:38:28.262" v="3228" actId="20577"/>
        <pc:sldMkLst>
          <pc:docMk/>
          <pc:sldMk cId="2465351201" sldId="406"/>
        </pc:sldMkLst>
      </pc:sldChg>
      <pc:sldChg chg="modNotesTx">
        <pc:chgData name="Lee Yu Yee Dominic /CSF" userId="59ddad63-47f1-4317-b088-d34171f6460d" providerId="ADAL" clId="{386973DE-A076-AF4F-8C5E-69309391ED37}" dt="2022-06-05T16:02:01.677" v="50" actId="20577"/>
        <pc:sldMkLst>
          <pc:docMk/>
          <pc:sldMk cId="1913208339" sldId="412"/>
        </pc:sldMkLst>
      </pc:sldChg>
      <pc:sldChg chg="modNotesTx">
        <pc:chgData name="Lee Yu Yee Dominic /CSF" userId="59ddad63-47f1-4317-b088-d34171f6460d" providerId="ADAL" clId="{386973DE-A076-AF4F-8C5E-69309391ED37}" dt="2022-06-06T10:40:18.153" v="3229" actId="20577"/>
        <pc:sldMkLst>
          <pc:docMk/>
          <pc:sldMk cId="2787090370" sldId="413"/>
        </pc:sldMkLst>
      </pc:sldChg>
      <pc:sldChg chg="modNotesTx">
        <pc:chgData name="Lee Yu Yee Dominic /CSF" userId="59ddad63-47f1-4317-b088-d34171f6460d" providerId="ADAL" clId="{386973DE-A076-AF4F-8C5E-69309391ED37}" dt="2022-06-06T10:24:07.311" v="805" actId="20577"/>
        <pc:sldMkLst>
          <pc:docMk/>
          <pc:sldMk cId="521584688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0" y="714375"/>
            <a:ext cx="4762500" cy="3571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24375"/>
            <a:ext cx="50292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4875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048750"/>
            <a:ext cx="2971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95DC7E-3CB7-4DAC-86F1-9D13DAA29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51850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see the protocols used for the router. Can verify networks which are dynamically configured and the type of protocol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7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C7C48-A684-407F-AD35-29129A8C83F3}" type="slidenum">
              <a:rPr lang="en-US"/>
              <a:pPr/>
              <a:t>18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RIP vs OSPF: https://techdifferences.com/difference-between-rip-and-ospf.html</a:t>
            </a:r>
          </a:p>
          <a:p>
            <a:endParaRPr lang="en-SG" dirty="0"/>
          </a:p>
          <a:p>
            <a:r>
              <a:rPr lang="en-SG" dirty="0"/>
              <a:t>Exchange LSP with its neighbours (routers)</a:t>
            </a:r>
          </a:p>
          <a:p>
            <a:r>
              <a:rPr lang="en-SG" dirty="0"/>
              <a:t>LSP contains info about the networks the router is directly connected to</a:t>
            </a:r>
          </a:p>
          <a:p>
            <a:r>
              <a:rPr lang="en-SG" dirty="0"/>
              <a:t>Requires routers to send only updates (not entire routing table) to other routers when they are changes</a:t>
            </a:r>
          </a:p>
          <a:p>
            <a:endParaRPr lang="en-SG" dirty="0"/>
          </a:p>
          <a:p>
            <a:pPr marL="228600" indent="-228600">
              <a:buAutoNum type="arabicPeriod"/>
            </a:pPr>
            <a:r>
              <a:rPr lang="en-SG" dirty="0"/>
              <a:t>Less bandwidth-intensive</a:t>
            </a:r>
          </a:p>
          <a:p>
            <a:pPr marL="228600" indent="-228600">
              <a:buAutoNum type="arabicPeriod"/>
            </a:pPr>
            <a:r>
              <a:rPr lang="en-SG" dirty="0"/>
              <a:t>Faster convergence time (reacts quicker to topology changes)</a:t>
            </a:r>
          </a:p>
          <a:p>
            <a:pPr marL="228600" indent="-228600">
              <a:buAutoNum type="arabicPeriod"/>
            </a:pPr>
            <a:r>
              <a:rPr lang="en-SG" dirty="0"/>
              <a:t>More CPU and memory resources required (disadvantage)</a:t>
            </a:r>
          </a:p>
        </p:txBody>
      </p:sp>
    </p:spTree>
    <p:extLst>
      <p:ext uri="{BB962C8B-B14F-4D97-AF65-F5344CB8AC3E}">
        <p14:creationId xmlns:p14="http://schemas.microsoft.com/office/powerpoint/2010/main" val="254292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69E9-56B6-45EE-9C5D-BE8AB1613F6F}" type="slidenum">
              <a:rPr lang="en-US"/>
              <a:pPr/>
              <a:t>19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Metrics is a means of assigning routes from best to worst based on it.</a:t>
            </a:r>
          </a:p>
          <a:p>
            <a:r>
              <a:rPr lang="en-SG" dirty="0"/>
              <a:t>OSPF is a Links State Protocol</a:t>
            </a:r>
          </a:p>
          <a:p>
            <a:r>
              <a:rPr lang="en-SG" dirty="0"/>
              <a:t>Its metric is called costs and it takes into account variables such as speed, delay, reliability etc but not hop count which is the metric for RIP</a:t>
            </a:r>
          </a:p>
        </p:txBody>
      </p:sp>
    </p:spTree>
    <p:extLst>
      <p:ext uri="{BB962C8B-B14F-4D97-AF65-F5344CB8AC3E}">
        <p14:creationId xmlns:p14="http://schemas.microsoft.com/office/powerpoint/2010/main" val="314003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69E9-56B6-45EE-9C5D-BE8AB1613F6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of the factors used for calculating a routing metric are as follows: speed, reliability or latency(delay).</a:t>
            </a:r>
          </a:p>
          <a:p>
            <a:r>
              <a:rPr lang="en-SG" dirty="0"/>
              <a:t> Speed = Speed of the network link. Higher speed = lower cost</a:t>
            </a:r>
          </a:p>
          <a:p>
            <a:r>
              <a:rPr lang="en-SG" dirty="0"/>
              <a:t>Delay = Time to move a packet from source to destination over the internetwork. Lesser delay = Lower cost</a:t>
            </a:r>
          </a:p>
          <a:p>
            <a:r>
              <a:rPr lang="en-SG" dirty="0"/>
              <a:t>Reliability = Dependability on the network link. Dev countries &gt; developing countries. More reliability = lower cost</a:t>
            </a:r>
          </a:p>
          <a:p>
            <a:r>
              <a:rPr lang="en-SG" dirty="0"/>
              <a:t>A full list of factors:.</a:t>
            </a:r>
          </a:p>
          <a:p>
            <a:r>
              <a:rPr lang="en-SG" dirty="0"/>
              <a:t>•Hop count (used by RIP)</a:t>
            </a:r>
          </a:p>
          <a:p>
            <a:r>
              <a:rPr lang="en-SG" dirty="0"/>
              <a:t>•Path speed</a:t>
            </a:r>
          </a:p>
          <a:p>
            <a:r>
              <a:rPr lang="en-SG" dirty="0"/>
              <a:t>•Path reliability</a:t>
            </a:r>
          </a:p>
          <a:p>
            <a:r>
              <a:rPr lang="en-SG" dirty="0"/>
              <a:t>•Latency (delay)</a:t>
            </a:r>
          </a:p>
          <a:p>
            <a:r>
              <a:rPr lang="en-SG" dirty="0"/>
              <a:t>•Load</a:t>
            </a:r>
          </a:p>
          <a:p>
            <a:r>
              <a:rPr lang="en-SG" dirty="0"/>
              <a:t>•Bandwidth</a:t>
            </a:r>
          </a:p>
          <a:p>
            <a:r>
              <a:rPr lang="en-SG" dirty="0"/>
              <a:t>•Maximum transmission unit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8984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3D56-037A-4E91-83C9-7C9071CE8FD5}" type="slidenum">
              <a:rPr lang="en-US"/>
              <a:pPr/>
              <a:t>21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88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606F49-4921-40C8-9F92-80658E9996DF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SG" altLang="en-US" dirty="0"/>
              <a:t>Simpler to configure on larger networks</a:t>
            </a:r>
          </a:p>
          <a:p>
            <a:pPr eaLnBrk="1" hangingPunct="1"/>
            <a:r>
              <a:rPr lang="en-SG" altLang="en-US" dirty="0"/>
              <a:t>Routers are automatically discovered and maintained. Reducing administrative effort</a:t>
            </a:r>
          </a:p>
          <a:p>
            <a:pPr eaLnBrk="1" hangingPunct="1"/>
            <a:r>
              <a:rPr lang="en-SG" altLang="en-US" dirty="0"/>
              <a:t>Routers can respond automatically to topology changes such as new or deleted routes. These automatic re-routes make a network resilient.</a:t>
            </a:r>
          </a:p>
        </p:txBody>
      </p:sp>
    </p:spTree>
    <p:extLst>
      <p:ext uri="{BB962C8B-B14F-4D97-AF65-F5344CB8AC3E}">
        <p14:creationId xmlns:p14="http://schemas.microsoft.com/office/powerpoint/2010/main" val="26860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 and OSPF two dynamic routing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0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 config is needed</a:t>
            </a:r>
          </a:p>
          <a:p>
            <a:r>
              <a:rPr lang="en-US" dirty="0"/>
              <a:t>Routers are automatically discovered and maintained by routers through sharing of routing information between them</a:t>
            </a:r>
          </a:p>
          <a:p>
            <a:r>
              <a:rPr lang="en-US" dirty="0"/>
              <a:t>Routers decisions are made based on dynamically learned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5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Shares entire routing table periodically for RIP it is once every 30 seconds</a:t>
            </a:r>
          </a:p>
          <a:p>
            <a:r>
              <a:rPr lang="en-US" dirty="0"/>
              <a:t>Routing information that is exchange consists of 1. Destination (vector) 2. Cost (distance) 3. Next hope to get to the destination</a:t>
            </a:r>
          </a:p>
          <a:p>
            <a:r>
              <a:rPr lang="en-US" dirty="0"/>
              <a:t>Router selects the route with the least advertised cost.</a:t>
            </a:r>
          </a:p>
          <a:p>
            <a:r>
              <a:rPr lang="en-US" dirty="0"/>
              <a:t>If a cost is 2 hops, then the router assumes it can get to the destination in 2 + 1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7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Form 4 groups, each group is assigned a router</a:t>
            </a:r>
          </a:p>
          <a:p>
            <a:pPr marL="228600" indent="-228600">
              <a:buAutoNum type="arabicPeriod"/>
            </a:pPr>
            <a:r>
              <a:rPr lang="en-US" dirty="0"/>
              <a:t>Each group</a:t>
            </a:r>
            <a:r>
              <a:rPr lang="en-US" baseline="0" dirty="0"/>
              <a:t> will </a:t>
            </a:r>
            <a:r>
              <a:rPr lang="en-US" dirty="0"/>
              <a:t>write on a piece of paper the routing table containing Destination Network, Next Hop Router, Cost (Number of</a:t>
            </a:r>
            <a:r>
              <a:rPr lang="en-US" baseline="0" dirty="0"/>
              <a:t> hops) and </a:t>
            </a:r>
            <a:r>
              <a:rPr lang="en-US" dirty="0"/>
              <a:t>Update#</a:t>
            </a:r>
          </a:p>
          <a:p>
            <a:pPr marL="228600" indent="-228600">
              <a:buAutoNum type="arabicPeriod"/>
            </a:pPr>
            <a:r>
              <a:rPr lang="en-US" dirty="0"/>
              <a:t>Initial configuration</a:t>
            </a:r>
            <a:r>
              <a:rPr lang="en-US" baseline="0" dirty="0"/>
              <a:t> </a:t>
            </a:r>
            <a:r>
              <a:rPr lang="en-US" dirty="0"/>
              <a:t>– fill</a:t>
            </a:r>
            <a:r>
              <a:rPr lang="en-US" baseline="0" dirty="0"/>
              <a:t> in the Network connected to each </a:t>
            </a:r>
            <a:r>
              <a:rPr lang="en-US" dirty="0"/>
              <a:t>interface</a:t>
            </a:r>
            <a:r>
              <a:rPr lang="en-US" baseline="0" dirty="0"/>
              <a:t> of the group’s router </a:t>
            </a:r>
            <a:r>
              <a:rPr lang="en-US" dirty="0"/>
              <a:t>in the routing table</a:t>
            </a:r>
          </a:p>
          <a:p>
            <a:pPr marL="228600" indent="-228600">
              <a:buAutoNum type="arabicPeriod"/>
            </a:pPr>
            <a:r>
              <a:rPr lang="en-US" baseline="0" dirty="0"/>
              <a:t>Update# 1 - </a:t>
            </a:r>
            <a:r>
              <a:rPr lang="en-US" dirty="0"/>
              <a:t>each group will share their current table with their adjacent routers only. New Networks and Routers learnt on the first round, Update# is 1</a:t>
            </a:r>
          </a:p>
          <a:p>
            <a:pPr marL="228600" indent="-228600">
              <a:buAutoNum type="arabicPeriod"/>
            </a:pPr>
            <a:r>
              <a:rPr lang="en-US" dirty="0"/>
              <a:t>Update# 2 - each group will share their current table with their adjacent routers only. New networks</a:t>
            </a:r>
            <a:r>
              <a:rPr lang="en-US" baseline="0" dirty="0"/>
              <a:t> </a:t>
            </a:r>
            <a:r>
              <a:rPr lang="en-US" dirty="0"/>
              <a:t>learnt on the second</a:t>
            </a:r>
            <a:r>
              <a:rPr lang="en-US" baseline="0" dirty="0"/>
              <a:t> </a:t>
            </a:r>
            <a:r>
              <a:rPr lang="en-US" dirty="0"/>
              <a:t>round, Update# is 2. For 2 routes to the same network, keep the route with the smaller update#.</a:t>
            </a:r>
          </a:p>
          <a:p>
            <a:pPr marL="228600" indent="-228600">
              <a:buAutoNum type="arabicPeriod"/>
            </a:pPr>
            <a:r>
              <a:rPr lang="en-US" dirty="0"/>
              <a:t>Note: update process will</a:t>
            </a:r>
            <a:r>
              <a:rPr lang="en-US" baseline="0" dirty="0"/>
              <a:t> r</a:t>
            </a:r>
            <a:r>
              <a:rPr lang="en-US" dirty="0"/>
              <a:t>epeat till every router knows every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happens when 1 of the routes is broken?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1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2 routes to the same network, keep the route with the smaller update#.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77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2 routes to the same network, keep the route with the smaller update#.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95DC7E-3CB7-4DAC-86F1-9D13DAA2944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9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2C86A-5C3A-4EB2-8BDD-F7500F5B4DAF}" type="slidenum">
              <a:rPr lang="en-US"/>
              <a:pPr/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Sends out routing information to its neighbouring routers. </a:t>
            </a:r>
          </a:p>
          <a:p>
            <a:r>
              <a:rPr lang="en-SG" dirty="0"/>
              <a:t>After time, routers will exchange the updated information and have a view of the entire network (all routes)</a:t>
            </a:r>
          </a:p>
          <a:p>
            <a:r>
              <a:rPr lang="en-SG" dirty="0"/>
              <a:t>Router having a full view of the network is said to have “converged”</a:t>
            </a:r>
          </a:p>
        </p:txBody>
      </p:sp>
    </p:spTree>
    <p:extLst>
      <p:ext uri="{BB962C8B-B14F-4D97-AF65-F5344CB8AC3E}">
        <p14:creationId xmlns:p14="http://schemas.microsoft.com/office/powerpoint/2010/main" val="102307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24CD8-D5D0-4AD2-B1CB-292638BCAFE4}" type="slidenum">
              <a:rPr lang="en-US"/>
              <a:pPr/>
              <a:t>11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Hop</a:t>
            </a:r>
            <a:r>
              <a:rPr lang="en-SG" baseline="0" dirty="0"/>
              <a:t> Count</a:t>
            </a:r>
            <a:r>
              <a:rPr lang="en-SG" dirty="0"/>
              <a:t> does not take into consideration the speed, load, reliability, or latency(delay) of any particular hop, but merely the total count.</a:t>
            </a:r>
          </a:p>
          <a:p>
            <a:r>
              <a:rPr lang="en-US" dirty="0"/>
              <a:t>Uses Bellman-Ford algorithm to determine the shortest path</a:t>
            </a:r>
          </a:p>
          <a:p>
            <a:endParaRPr lang="en-US" dirty="0"/>
          </a:p>
          <a:p>
            <a:r>
              <a:rPr lang="en-US" dirty="0"/>
              <a:t>Max hops is 15, &gt; 15hop counts the route is said to be </a:t>
            </a:r>
            <a:r>
              <a:rPr lang="en-US" dirty="0" err="1"/>
              <a:t>unreachables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Updates occur every 30 seconds. Generates a lot of overhead traffic</a:t>
            </a:r>
          </a:p>
          <a:p>
            <a:endParaRPr lang="en-US" dirty="0"/>
          </a:p>
          <a:p>
            <a:r>
              <a:rPr lang="en-US" dirty="0"/>
              <a:t>Does not account for speed delay or reliability merely looks at hop count to determine shortest route to the destination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958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75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6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0"/>
            <a:ext cx="2246312" cy="6245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589713" cy="6245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11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87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3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81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39989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313" y="1066800"/>
            <a:ext cx="39989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6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2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0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3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3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505200" y="62706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    NI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rial Narrow" pitchFamily="34" charset="0"/>
              </a:rPr>
              <a:t>Semester</a:t>
            </a:r>
            <a:r>
              <a:rPr lang="en-GB" sz="1200" baseline="0" dirty="0">
                <a:solidFill>
                  <a:srgbClr val="000000"/>
                </a:solidFill>
                <a:latin typeface="Arial Narrow" pitchFamily="34" charset="0"/>
              </a:rPr>
              <a:t> 3</a:t>
            </a:r>
            <a:endParaRPr lang="en-GB" sz="1200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B48BF6A-C1C7-45AA-9EBA-79FF4AB43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1600" y="4724400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endParaRPr lang="en-GB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BCD12-03A7-4EC2-8CC4-3A1969CF4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31733" y="6245225"/>
            <a:ext cx="1981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/>
            <a:r>
              <a:rPr lang="en-GB" sz="1200" dirty="0">
                <a:latin typeface="+mn-lt"/>
              </a:rPr>
              <a:t>Last Update: 08/05/2022 </a:t>
            </a:r>
          </a:p>
          <a:p>
            <a:pPr algn="r"/>
            <a:r>
              <a:rPr lang="en-GB" sz="1200" dirty="0">
                <a:latin typeface="+mn-lt"/>
              </a:rPr>
              <a:t>Slide </a:t>
            </a:r>
            <a:fld id="{35D799AE-2639-4953-8642-6B69DB6D2FC6}" type="slidenum">
              <a:rPr lang="en-GB" sz="1200" smtClean="0">
                <a:latin typeface="+mn-lt"/>
              </a:rPr>
              <a:pPr algn="r"/>
              <a:t>‹#›</a:t>
            </a:fld>
            <a:r>
              <a:rPr lang="en-GB" sz="1200" dirty="0">
                <a:latin typeface="+mn-lt"/>
              </a:rPr>
              <a:t> </a:t>
            </a:r>
            <a:endParaRPr lang="en-GB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C7733085-48B2-49B1-BA14-145E5AD549F4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109" r:id="rId13"/>
  </p:sldLayoutIdLst>
  <p:hf hdr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1" y="0"/>
            <a:ext cx="1971676" cy="685799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3575" y="1371600"/>
            <a:ext cx="6629400" cy="27432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Routing Protocols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FFFF"/>
                </a:solidFill>
                <a:latin typeface="Tahoma" pitchFamily="34" charset="0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5003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</a:rPr>
              <a:t>Year 2 (2022/23),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84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Routers send out their own routing information to its </a:t>
            </a:r>
            <a:r>
              <a:rPr lang="en-US" sz="2400" dirty="0" err="1">
                <a:latin typeface="Arial" charset="0"/>
                <a:cs typeface="Arial" charset="0"/>
              </a:rPr>
              <a:t>neighbouring</a:t>
            </a:r>
            <a:r>
              <a:rPr lang="en-US" sz="2400" dirty="0">
                <a:latin typeface="Arial" charset="0"/>
                <a:cs typeface="Arial" charset="0"/>
              </a:rPr>
              <a:t> routers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Within a few minutes, all the routers would have exchanged the updated information and have a view of the network including all the routes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When all routers have a full view of the network</a:t>
            </a:r>
            <a:r>
              <a:rPr lang="en-SG" sz="2400" dirty="0">
                <a:latin typeface="Arial" charset="0"/>
                <a:cs typeface="Arial" charset="0"/>
              </a:rPr>
              <a:t> the network is said to have “converged”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Distance Vector Protocol - RIP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22375"/>
            <a:ext cx="8150225" cy="5178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Routing Information Protocol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Uses hop count as its routing metric to determine the shortest route to the destination network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u="sng" dirty="0">
                <a:latin typeface="Arial" pitchFamily="34" charset="0"/>
                <a:cs typeface="Arial" pitchFamily="34" charset="0"/>
              </a:rPr>
              <a:t>Does not take into consideration the speed, delay, and reliability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Maximum number of hops is </a:t>
            </a:r>
            <a:r>
              <a:rPr lang="en-SG" sz="2400" u="sng" dirty="0">
                <a:latin typeface="Arial" pitchFamily="34" charset="0"/>
                <a:cs typeface="Arial" pitchFamily="34" charset="0"/>
              </a:rPr>
              <a:t>15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A route with a hop count of 16 is flagged as unreachable</a:t>
            </a:r>
          </a:p>
          <a:p>
            <a:pPr>
              <a:spcAft>
                <a:spcPts val="1200"/>
              </a:spcAft>
            </a:pPr>
            <a:r>
              <a:rPr lang="en-SG" sz="2400" dirty="0">
                <a:latin typeface="Arial" pitchFamily="34" charset="0"/>
                <a:cs typeface="Arial" pitchFamily="34" charset="0"/>
              </a:rPr>
              <a:t>Update its routing table to neighbours every </a:t>
            </a:r>
            <a:r>
              <a:rPr lang="en-SG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 seconds</a:t>
            </a:r>
            <a:r>
              <a:rPr lang="en-SG" sz="2400" dirty="0">
                <a:latin typeface="Arial" pitchFamily="34" charset="0"/>
                <a:cs typeface="Arial" pitchFamily="34" charset="0"/>
              </a:rPr>
              <a:t>. Generate a lot of overhead traffic</a:t>
            </a:r>
          </a:p>
        </p:txBody>
      </p:sp>
    </p:spTree>
    <p:extLst>
      <p:ext uri="{BB962C8B-B14F-4D97-AF65-F5344CB8AC3E}">
        <p14:creationId xmlns:p14="http://schemas.microsoft.com/office/powerpoint/2010/main" val="14129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Router and Network Commands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7557" y="1143000"/>
            <a:ext cx="7883043" cy="407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595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RIP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rip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commands to Enable RIP on an IP-addressed network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Monitoring IP packet flow using the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SG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protocols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SG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SG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route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40466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Configuring RIP command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148" y="1066800"/>
            <a:ext cx="881970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693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show </a:t>
            </a:r>
            <a:r>
              <a:rPr lang="en-SG" dirty="0" err="1"/>
              <a:t>ip</a:t>
            </a:r>
            <a:r>
              <a:rPr lang="en-SG" dirty="0"/>
              <a:t> protocols command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16404" y="1143000"/>
            <a:ext cx="851119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048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Routed Network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863" y="1204131"/>
            <a:ext cx="8552337" cy="42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0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show </a:t>
            </a:r>
            <a:r>
              <a:rPr lang="en-SG" dirty="0" err="1"/>
              <a:t>ip</a:t>
            </a:r>
            <a:r>
              <a:rPr lang="en-SG" dirty="0"/>
              <a:t> route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0825"/>
          </a:xfrm>
        </p:spPr>
        <p:txBody>
          <a:bodyPr/>
          <a:lstStyle/>
          <a:p>
            <a:pPr>
              <a:buNone/>
            </a:pPr>
            <a:r>
              <a:rPr lang="en-SG" sz="1600" dirty="0" err="1"/>
              <a:t>Sterling#sh</a:t>
            </a:r>
            <a:r>
              <a:rPr lang="en-SG" sz="1600" dirty="0"/>
              <a:t> </a:t>
            </a:r>
            <a:r>
              <a:rPr lang="en-SG" sz="1600" dirty="0" err="1"/>
              <a:t>ip</a:t>
            </a:r>
            <a:r>
              <a:rPr lang="en-SG" sz="1600" dirty="0"/>
              <a:t> route</a:t>
            </a:r>
          </a:p>
          <a:p>
            <a:pPr>
              <a:buNone/>
            </a:pPr>
            <a:r>
              <a:rPr lang="en-SG" sz="1600" dirty="0"/>
              <a:t>Codes: C - connected, S - static, I - IGRP, R - RIP, M - mobile, B - BGP</a:t>
            </a:r>
          </a:p>
          <a:p>
            <a:pPr>
              <a:buNone/>
            </a:pPr>
            <a:r>
              <a:rPr lang="pt-BR" sz="1600" dirty="0"/>
              <a:t>	D - EIGRP, EX - EIGRP external, O - OSPF, IA - OSPF inter area</a:t>
            </a:r>
          </a:p>
          <a:p>
            <a:pPr>
              <a:buNone/>
            </a:pPr>
            <a:r>
              <a:rPr lang="pt-BR" sz="1600" dirty="0"/>
              <a:t>	N1 - OSPF NSSA external type 1, N2 - OSPF NSSA external type 2</a:t>
            </a:r>
          </a:p>
          <a:p>
            <a:pPr>
              <a:buNone/>
            </a:pPr>
            <a:r>
              <a:rPr lang="pt-BR" sz="1600" dirty="0"/>
              <a:t>	E1 - OSPF external type 1, E2 - OSPF external type 2, E - EGP</a:t>
            </a:r>
          </a:p>
          <a:p>
            <a:pPr>
              <a:buNone/>
            </a:pPr>
            <a:r>
              <a:rPr lang="en-SG" sz="1600" dirty="0"/>
              <a:t>	</a:t>
            </a:r>
            <a:r>
              <a:rPr lang="en-SG" sz="1600" dirty="0" err="1"/>
              <a:t>i</a:t>
            </a:r>
            <a:r>
              <a:rPr lang="en-SG" sz="1600" dirty="0"/>
              <a:t> - IS-IS, L1 - IS-IS level-1, L2 - IS-IS level-2, </a:t>
            </a:r>
            <a:r>
              <a:rPr lang="en-SG" sz="1600" dirty="0" err="1"/>
              <a:t>ia</a:t>
            </a:r>
            <a:r>
              <a:rPr lang="en-SG" sz="1600" dirty="0"/>
              <a:t> - IS-IS inter area</a:t>
            </a:r>
          </a:p>
          <a:p>
            <a:pPr>
              <a:buNone/>
            </a:pPr>
            <a:r>
              <a:rPr lang="en-SG" sz="1600" dirty="0"/>
              <a:t>	* - candidate default, U - per-user static route, o - ODR</a:t>
            </a:r>
          </a:p>
          <a:p>
            <a:pPr>
              <a:buNone/>
            </a:pPr>
            <a:r>
              <a:rPr lang="en-SG" sz="1600" dirty="0"/>
              <a:t>	P - periodic downloaded static route</a:t>
            </a:r>
          </a:p>
          <a:p>
            <a:pPr>
              <a:buNone/>
            </a:pPr>
            <a:r>
              <a:rPr lang="en-SG" sz="1600" dirty="0"/>
              <a:t>Gateway of last resort is not set</a:t>
            </a:r>
          </a:p>
          <a:p>
            <a:pPr>
              <a:buNone/>
            </a:pPr>
            <a:endParaRPr lang="en-SG" sz="1600" dirty="0"/>
          </a:p>
          <a:p>
            <a:pPr>
              <a:buNone/>
            </a:pPr>
            <a:r>
              <a:rPr lang="en-SG" sz="1600" dirty="0"/>
              <a:t>	172.16.0.0/16 is </a:t>
            </a:r>
            <a:r>
              <a:rPr lang="en-SG" sz="1600" dirty="0" err="1"/>
              <a:t>subnetted</a:t>
            </a:r>
            <a:r>
              <a:rPr lang="en-SG" sz="1600" dirty="0"/>
              <a:t>, 5 subnets</a:t>
            </a:r>
          </a:p>
          <a:p>
            <a:pPr>
              <a:buNone/>
            </a:pPr>
            <a:r>
              <a:rPr lang="en-SG" sz="1600" dirty="0"/>
              <a:t>C 		172.16.1.0/24 is directly connected, FastEthernet0/0</a:t>
            </a:r>
          </a:p>
          <a:p>
            <a:pPr>
              <a:buNone/>
            </a:pPr>
            <a:r>
              <a:rPr lang="en-SG" sz="1600" dirty="0"/>
              <a:t>C 		172.16.2.0/24 is directly connected, Serial2/0</a:t>
            </a:r>
          </a:p>
          <a:p>
            <a:pPr>
              <a:buNone/>
            </a:pPr>
            <a:r>
              <a:rPr lang="pt-BR" sz="1600" dirty="0"/>
              <a:t>R 		172.16.3.0/24 [120/1] via 172.16.2.2, Serial2/0</a:t>
            </a:r>
          </a:p>
          <a:p>
            <a:pPr>
              <a:buNone/>
            </a:pPr>
            <a:r>
              <a:rPr lang="pt-BR" sz="1600" dirty="0"/>
              <a:t>R 		172.16.4.0/24 [120/1] via 172.16.2.2, Serial2/0</a:t>
            </a:r>
          </a:p>
          <a:p>
            <a:pPr>
              <a:buNone/>
            </a:pPr>
            <a:r>
              <a:rPr lang="pt-BR" sz="1600" dirty="0"/>
              <a:t>R 		</a:t>
            </a:r>
            <a:r>
              <a:rPr lang="pt-BR" sz="1600" dirty="0">
                <a:solidFill>
                  <a:srgbClr val="FF0000"/>
                </a:solidFill>
              </a:rPr>
              <a:t>172.16.5.0/24 [120/2] </a:t>
            </a:r>
            <a:r>
              <a:rPr lang="pt-BR" sz="1600" dirty="0"/>
              <a:t>via 172.16.2.2, Serial2/0</a:t>
            </a:r>
          </a:p>
          <a:p>
            <a:pPr>
              <a:buNone/>
            </a:pPr>
            <a:r>
              <a:rPr lang="en-SG" sz="1600" dirty="0">
                <a:solidFill>
                  <a:srgbClr val="FF0000"/>
                </a:solidFill>
              </a:rPr>
              <a:t>Note: Admin Distance for RIP is 120. 172.15.5.0 network is 2 hop counts away</a:t>
            </a:r>
          </a:p>
        </p:txBody>
      </p:sp>
    </p:spTree>
    <p:extLst>
      <p:ext uri="{BB962C8B-B14F-4D97-AF65-F5344CB8AC3E}">
        <p14:creationId xmlns:p14="http://schemas.microsoft.com/office/powerpoint/2010/main" val="195953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9787"/>
            <a:ext cx="8150225" cy="51784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link state router will first discover who their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routers are and then start to exchange packets called Link State packets (LSP).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LSP contains information (state, attached interfaces, metrics) about the networks the router is directly connected to.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routers to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only updates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(not entire routing table) to other routers when there are changes.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 with distance-vector: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bandwidth-intensive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Faster convergence time (react quickly to topology changes)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CPU and memory resources required</a:t>
            </a:r>
          </a:p>
        </p:txBody>
      </p:sp>
    </p:spTree>
    <p:extLst>
      <p:ext uri="{BB962C8B-B14F-4D97-AF65-F5344CB8AC3E}">
        <p14:creationId xmlns:p14="http://schemas.microsoft.com/office/powerpoint/2010/main" val="11605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 - OSPF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Open Shortest Path First (OSPF) is a Link State Protocol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Arial" charset="0"/>
                <a:cs typeface="Arial" charset="0"/>
              </a:rPr>
              <a:t>Uses a metric called cost to calculate optimal route to destination network. This cost metric is based on a variety of factors such as speed, reliability and delay.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400" i="1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is a variable assigned to routes as a means of ranking them from most preferred to least preferred (hop count is a metric used by RIP)</a:t>
            </a:r>
          </a:p>
        </p:txBody>
      </p:sp>
    </p:spTree>
    <p:extLst>
      <p:ext uri="{BB962C8B-B14F-4D97-AF65-F5344CB8AC3E}">
        <p14:creationId xmlns:p14="http://schemas.microsoft.com/office/powerpoint/2010/main" val="9545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Dynamic Routing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u="sng" dirty="0">
                <a:latin typeface="Arial" charset="0"/>
                <a:cs typeface="Times New Roman" pitchFamily="18" charset="0"/>
              </a:rPr>
              <a:t>Objectives</a:t>
            </a:r>
            <a:br>
              <a:rPr lang="en-US" sz="2000" u="sng" dirty="0">
                <a:latin typeface="Arial" charset="0"/>
                <a:cs typeface="Times New Roman" pitchFamily="18" charset="0"/>
              </a:rPr>
            </a:br>
            <a:endParaRPr lang="en-US" sz="2400" u="sng" dirty="0">
              <a:latin typeface="Arial" pitchFamily="34" charset="0"/>
              <a:cs typeface="Arial" pitchFamily="34" charset="0"/>
            </a:endParaRPr>
          </a:p>
          <a:p>
            <a:r>
              <a:rPr lang="en-SG" sz="2400" dirty="0">
                <a:latin typeface="Arial" pitchFamily="34" charset="0"/>
                <a:cs typeface="Arial" pitchFamily="34" charset="0"/>
              </a:rPr>
              <a:t>Explain the fundamentals of dynamic routing</a:t>
            </a:r>
          </a:p>
          <a:p>
            <a:r>
              <a:rPr lang="en-SG" sz="2400" dirty="0">
                <a:latin typeface="Arial" pitchFamily="34" charset="0"/>
                <a:cs typeface="Arial" pitchFamily="34" charset="0"/>
              </a:rPr>
              <a:t>Explain the routing information protocol (RIP) and OSPF</a:t>
            </a:r>
          </a:p>
          <a:p>
            <a:r>
              <a:rPr lang="en-US" sz="2400" dirty="0">
                <a:latin typeface="Arial" charset="0"/>
                <a:cs typeface="Times New Roman" pitchFamily="18" charset="0"/>
              </a:rPr>
              <a:t>Understand the difference between Distance Vector Protocols (RIP) and Link State Protocols (OSPF)</a:t>
            </a:r>
          </a:p>
          <a:p>
            <a:r>
              <a:rPr lang="en-US" sz="2400" dirty="0">
                <a:latin typeface="Arial" charset="0"/>
                <a:cs typeface="Times New Roman" pitchFamily="18" charset="0"/>
              </a:rPr>
              <a:t>Explain the advantages of dynamic routing over static routing </a:t>
            </a:r>
            <a:endParaRPr lang="en-US" sz="2400" dirty="0">
              <a:latin typeface="Arial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Configure dynamic routing protocol – RIP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113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Link State Protocol - OSPF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200"/>
              </a:spcAft>
            </a:pPr>
            <a:r>
              <a:rPr lang="en-US" sz="2800" dirty="0"/>
              <a:t>Factors used for calculating cost metric (routing metric):</a:t>
            </a:r>
            <a:endParaRPr lang="en-SG" sz="2800" dirty="0"/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Speed – refers to the speed of each link. Higher speed links have a lower cost than low speed links.</a:t>
            </a:r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Delay – refers to the length of time required to move a packet from source to destination through the internetwork.</a:t>
            </a:r>
          </a:p>
          <a:p>
            <a:pPr lvl="1" algn="just">
              <a:lnSpc>
                <a:spcPct val="90000"/>
              </a:lnSpc>
              <a:spcAft>
                <a:spcPts val="1200"/>
              </a:spcAft>
            </a:pPr>
            <a:r>
              <a:rPr lang="en-SG" sz="2200" dirty="0">
                <a:latin typeface="Arial" charset="0"/>
                <a:cs typeface="Courier New" pitchFamily="49" charset="0"/>
              </a:rPr>
              <a:t>Reliability – refers to the dependability (usually described in terms of the bit-error rate) of each network link. Reliability of links in developed countries is usually higher than developing countries.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8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5575" y="0"/>
            <a:ext cx="8988425" cy="682625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Link State Protocol - OSPF </a:t>
            </a:r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9192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SG"/>
          </a:p>
        </p:txBody>
      </p:sp>
      <p:pic>
        <p:nvPicPr>
          <p:cNvPr id="25604" name="Picture 4" descr="LinkS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718" y="1284769"/>
            <a:ext cx="8001000" cy="2413000"/>
          </a:xfrm>
          <a:prstGeom prst="rect">
            <a:avLst/>
          </a:prstGeom>
          <a:noFill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724400"/>
            <a:ext cx="29718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6165" y="3964782"/>
            <a:ext cx="2736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Router A’s Routing Table</a:t>
            </a:r>
            <a:endParaRPr lang="en-SG" sz="1800" dirty="0">
              <a:latin typeface="Arial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563888" y="4918422"/>
            <a:ext cx="720080" cy="3354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E90AF-8A25-4D7B-B2BE-D3EB3995E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061" y="3964782"/>
            <a:ext cx="3731579" cy="215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spf metric cost 10Gbps">
            <a:extLst>
              <a:ext uri="{FF2B5EF4-FFF2-40B4-BE49-F238E27FC236}">
                <a16:creationId xmlns:a16="http://schemas.microsoft.com/office/drawing/2014/main" id="{69A0D32A-5283-4E0A-B45A-F63C3D9F2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0"/>
            <a:ext cx="76009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24E79E9A-FCD1-4999-9438-2EF06B662146}"/>
              </a:ext>
            </a:extLst>
          </p:cNvPr>
          <p:cNvSpPr txBox="1">
            <a:spLocks/>
          </p:cNvSpPr>
          <p:nvPr/>
        </p:nvSpPr>
        <p:spPr bwMode="auto">
          <a:xfrm>
            <a:off x="155575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4572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9144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13716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1828800" algn="l" defTabSz="457200" rtl="0" eaLnBrk="1" fontAlgn="base" hangingPunct="1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ahoma" pitchFamily="34" charset="0"/>
              <a:defRPr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kern="0" dirty="0">
                <a:cs typeface="Arial" charset="0"/>
              </a:rPr>
              <a:t>OSPF Default Cost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06934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Benefits of Dynamic Routing</a:t>
            </a:r>
            <a:r>
              <a:rPr lang="en-US" dirty="0"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SG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Simpler to configure </a:t>
            </a: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routers on large networks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Routes are automatically discovered and maintained by routers,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reducing administrative effort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Router can </a:t>
            </a:r>
            <a:r>
              <a:rPr lang="en-US" altLang="en-US" sz="2400" u="sng" dirty="0">
                <a:latin typeface="Arial" panose="020B0604020202020204" pitchFamily="34" charset="0"/>
                <a:cs typeface="Courier New" panose="02070309020205020404" pitchFamily="49" charset="0"/>
              </a:rPr>
              <a:t>respond automatically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to topology changes such as new or deleted routes (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automatic re-routes enable network to be </a:t>
            </a:r>
            <a:r>
              <a:rPr lang="en-US" alt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resilient)</a:t>
            </a:r>
          </a:p>
        </p:txBody>
      </p:sp>
    </p:spTree>
    <p:extLst>
      <p:ext uri="{BB962C8B-B14F-4D97-AF65-F5344CB8AC3E}">
        <p14:creationId xmlns:p14="http://schemas.microsoft.com/office/powerpoint/2010/main" val="24653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SG" dirty="0"/>
              <a:t>Basics of Dynamic Routing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1066800"/>
            <a:ext cx="8150225" cy="5178425"/>
          </a:xfrm>
          <a:prstGeom prst="rect">
            <a:avLst/>
          </a:prstGeom>
        </p:spPr>
        <p:txBody>
          <a:bodyPr/>
          <a:lstStyle>
            <a:lvl1pPr marL="339725" indent="-339725" algn="l" defTabSz="457200" rtl="0" eaLnBrk="0" fontAlgn="base" hangingPunct="0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Char char=""/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457200" rtl="0" eaLnBrk="0" fontAlgn="base" hangingPunct="0">
              <a:lnSpc>
                <a:spcPct val="87000"/>
              </a:lnSpc>
              <a:spcBef>
                <a:spcPts val="7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"/>
              <a:defRPr sz="28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7000"/>
              </a:lnSpc>
              <a:spcBef>
                <a:spcPts val="600"/>
              </a:spcBef>
              <a:spcAft>
                <a:spcPct val="0"/>
              </a:spcAft>
              <a:buClr>
                <a:srgbClr val="996633"/>
              </a:buClr>
              <a:buSzPct val="100000"/>
              <a:buFont typeface="Wingdings" pitchFamily="2" charset="2"/>
              <a:buChar char=""/>
              <a:defRPr sz="2400">
                <a:solidFill>
                  <a:srgbClr val="9966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SG" sz="2400" kern="0" dirty="0">
                <a:latin typeface="Arial" panose="020B0604020202020204" pitchFamily="34" charset="0"/>
                <a:cs typeface="Arial" panose="020B0604020202020204" pitchFamily="34" charset="0"/>
              </a:rPr>
              <a:t>Two key dynamic routing protocols are Routing Information Protocol (RIP) and Open Shortest Path First (OSPF)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anose="020B0604020202020204" pitchFamily="34" charset="0"/>
                <a:cs typeface="Arial" panose="020B0604020202020204" pitchFamily="34" charset="0"/>
              </a:rPr>
              <a:t>Dynamic routing protocols can be classified as distance vector (used by RIP) and link state (used by OSPF)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9132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Basics of Dynamic Routing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92008"/>
            <a:ext cx="2130425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7486" y="3886200"/>
            <a:ext cx="7426119" cy="187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14282" y="928670"/>
            <a:ext cx="8572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n-SG" sz="2400" b="1" dirty="0">
                <a:latin typeface="Arial" pitchFamily="34" charset="0"/>
                <a:cs typeface="Arial" pitchFamily="34" charset="0"/>
              </a:rPr>
              <a:t> Minimum configuration and set-up is required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r>
              <a:rPr lang="en-SG" sz="2400" b="1" dirty="0">
                <a:latin typeface="Arial" pitchFamily="34" charset="0"/>
                <a:cs typeface="Arial" pitchFamily="34" charset="0"/>
              </a:rPr>
              <a:t>Routes are automatically discovered and maintained by routers through the exchange of routing information between them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r>
              <a:rPr lang="en-SG" b="1" dirty="0">
                <a:latin typeface="Arial" pitchFamily="34" charset="0"/>
                <a:cs typeface="Arial" pitchFamily="34" charset="0"/>
              </a:rPr>
              <a:t>Routing decisions are made based on dynamically learned routes</a:t>
            </a:r>
          </a:p>
          <a:p>
            <a:pPr marL="179388" indent="-179388">
              <a:spcAft>
                <a:spcPts val="1200"/>
              </a:spcAft>
              <a:buFont typeface="Arial" pitchFamily="34" charset="0"/>
              <a:buChar char="•"/>
            </a:pPr>
            <a:endParaRPr lang="en-SG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9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88425" cy="682625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Distance Vector Protocol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066800"/>
            <a:ext cx="8150225" cy="5178425"/>
          </a:xfrm>
          <a:prstGeom prst="rect">
            <a:avLst/>
          </a:prstGeom>
        </p:spPr>
        <p:txBody>
          <a:bodyPr/>
          <a:lstStyle>
            <a:lvl1pPr marL="339725" indent="-339725" algn="l" defTabSz="457200" rtl="0" eaLnBrk="0" fontAlgn="base" hangingPunct="0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40000"/>
              <a:buFont typeface="Wingdings" pitchFamily="2" charset="2"/>
              <a:buChar char=""/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457200" rtl="0" eaLnBrk="0" fontAlgn="base" hangingPunct="0">
              <a:lnSpc>
                <a:spcPct val="87000"/>
              </a:lnSpc>
              <a:spcBef>
                <a:spcPts val="7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itchFamily="2" charset="2"/>
              <a:buChar char=""/>
              <a:defRPr sz="28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7000"/>
              </a:lnSpc>
              <a:spcBef>
                <a:spcPts val="600"/>
              </a:spcBef>
              <a:spcAft>
                <a:spcPct val="0"/>
              </a:spcAft>
              <a:buClr>
                <a:srgbClr val="996633"/>
              </a:buClr>
              <a:buSzPct val="100000"/>
              <a:buFont typeface="Wingdings" pitchFamily="2" charset="2"/>
              <a:buChar char=""/>
              <a:defRPr sz="2400">
                <a:solidFill>
                  <a:srgbClr val="9966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87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Char char=""/>
              <a:defRPr sz="2000">
                <a:solidFill>
                  <a:srgbClr val="0099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SG" sz="2400" kern="0" dirty="0">
                <a:latin typeface="Arial" pitchFamily="34" charset="0"/>
                <a:cs typeface="Arial" pitchFamily="34" charset="0"/>
              </a:rPr>
              <a:t>Each router informs its neighbours of its entire routing table periodically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itchFamily="34" charset="0"/>
                <a:cs typeface="Arial" pitchFamily="34" charset="0"/>
              </a:rPr>
              <a:t>Routing information that is sent to its neighbours routers consists of destinations (vector) and costs (how far is the path to the destination?) and the next hop to get there </a:t>
            </a:r>
          </a:p>
          <a:p>
            <a:pPr>
              <a:spcAft>
                <a:spcPts val="1200"/>
              </a:spcAft>
            </a:pPr>
            <a:r>
              <a:rPr lang="en-SG" sz="2400" kern="0" dirty="0">
                <a:latin typeface="Arial" pitchFamily="34" charset="0"/>
                <a:cs typeface="Arial" pitchFamily="34" charset="0"/>
              </a:rPr>
              <a:t>Router selects the neighbour advertising the lowest cost (least number of hops)</a:t>
            </a:r>
          </a:p>
          <a:p>
            <a:pPr>
              <a:spcAft>
                <a:spcPts val="1200"/>
              </a:spcAft>
            </a:pPr>
            <a:r>
              <a:rPr lang="en-US" sz="2400" kern="0" dirty="0">
                <a:latin typeface="Arial" panose="020B0604020202020204" pitchFamily="34" charset="0"/>
                <a:cs typeface="Arial" pitchFamily="34" charset="0"/>
              </a:rPr>
              <a:t>If router A learns that its </a:t>
            </a:r>
            <a:r>
              <a:rPr lang="en-US" sz="2400" kern="0" dirty="0" err="1">
                <a:latin typeface="Arial" panose="020B0604020202020204" pitchFamily="34" charset="0"/>
                <a:cs typeface="Arial" pitchFamily="34" charset="0"/>
              </a:rPr>
              <a:t>neighbour</a:t>
            </a:r>
            <a:r>
              <a:rPr lang="en-US" sz="2400" kern="0" dirty="0">
                <a:latin typeface="Arial" panose="020B0604020202020204" pitchFamily="34" charset="0"/>
                <a:cs typeface="Arial" pitchFamily="34" charset="0"/>
              </a:rPr>
              <a:t>, router B can get to router D in two hops, the router can assume that the path from itself to router D is three hops</a:t>
            </a:r>
            <a:endParaRPr lang="en-SG" sz="2400" kern="0" dirty="0">
              <a:latin typeface="Arial" pitchFamily="34" charset="0"/>
              <a:cs typeface="Arial" pitchFamily="34" charset="0"/>
            </a:endParaRPr>
          </a:p>
          <a:p>
            <a:endParaRPr lang="en-US" kern="0" dirty="0">
              <a:latin typeface="Arial" charset="0"/>
              <a:cs typeface="Arial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2158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Routing Activity</a:t>
            </a:r>
          </a:p>
        </p:txBody>
      </p:sp>
      <p:pic>
        <p:nvPicPr>
          <p:cNvPr id="4" name="Picture 2" descr="Distance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455757"/>
            <a:ext cx="6697546" cy="281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0486"/>
              </p:ext>
            </p:extLst>
          </p:nvPr>
        </p:nvGraphicFramePr>
        <p:xfrm>
          <a:off x="183776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88226"/>
              </p:ext>
            </p:extLst>
          </p:nvPr>
        </p:nvGraphicFramePr>
        <p:xfrm>
          <a:off x="3276600" y="932214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25764"/>
              </p:ext>
            </p:extLst>
          </p:nvPr>
        </p:nvGraphicFramePr>
        <p:xfrm>
          <a:off x="6248400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86797"/>
              </p:ext>
            </p:extLst>
          </p:nvPr>
        </p:nvGraphicFramePr>
        <p:xfrm>
          <a:off x="5486400" y="5042765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30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 - Initial</a:t>
            </a:r>
          </a:p>
        </p:txBody>
      </p:sp>
      <p:pic>
        <p:nvPicPr>
          <p:cNvPr id="4" name="Picture 2" descr="DistanceV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433" y="2804415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73504"/>
              </p:ext>
            </p:extLst>
          </p:nvPr>
        </p:nvGraphicFramePr>
        <p:xfrm>
          <a:off x="183776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64717"/>
              </p:ext>
            </p:extLst>
          </p:nvPr>
        </p:nvGraphicFramePr>
        <p:xfrm>
          <a:off x="3276600" y="932214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99297"/>
              </p:ext>
            </p:extLst>
          </p:nvPr>
        </p:nvGraphicFramePr>
        <p:xfrm>
          <a:off x="6248400" y="932214"/>
          <a:ext cx="2771802" cy="126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9032"/>
              </p:ext>
            </p:extLst>
          </p:nvPr>
        </p:nvGraphicFramePr>
        <p:xfrm>
          <a:off x="6261847" y="3581400"/>
          <a:ext cx="2771802" cy="96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3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 - Update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66502"/>
              </p:ext>
            </p:extLst>
          </p:nvPr>
        </p:nvGraphicFramePr>
        <p:xfrm>
          <a:off x="183776" y="932214"/>
          <a:ext cx="2771802" cy="18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8654"/>
              </p:ext>
            </p:extLst>
          </p:nvPr>
        </p:nvGraphicFramePr>
        <p:xfrm>
          <a:off x="32766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8783"/>
              </p:ext>
            </p:extLst>
          </p:nvPr>
        </p:nvGraphicFramePr>
        <p:xfrm>
          <a:off x="6248400" y="932214"/>
          <a:ext cx="2771802" cy="18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49511"/>
              </p:ext>
            </p:extLst>
          </p:nvPr>
        </p:nvGraphicFramePr>
        <p:xfrm>
          <a:off x="6248400" y="3581400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2" descr="Distance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776" y="3246631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5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Distance Vector Protocol - Update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07148"/>
              </p:ext>
            </p:extLst>
          </p:nvPr>
        </p:nvGraphicFramePr>
        <p:xfrm>
          <a:off x="183776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99921"/>
              </p:ext>
            </p:extLst>
          </p:nvPr>
        </p:nvGraphicFramePr>
        <p:xfrm>
          <a:off x="32766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51997"/>
              </p:ext>
            </p:extLst>
          </p:nvPr>
        </p:nvGraphicFramePr>
        <p:xfrm>
          <a:off x="6248400" y="932214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3581400"/>
          <a:ext cx="2771802" cy="2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9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Next  Hop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089">
                <a:tc>
                  <a:txBody>
                    <a:bodyPr/>
                    <a:lstStyle/>
                    <a:p>
                      <a:r>
                        <a:rPr lang="en-SG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Router</a:t>
                      </a:r>
                      <a:r>
                        <a:rPr lang="en-SG" sz="1400" baseline="0" dirty="0"/>
                        <a:t> C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2" descr="Distance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364" y="3581400"/>
            <a:ext cx="5994414" cy="25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388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Folder:lans:lanunit1</Template>
  <TotalTime>4316</TotalTime>
  <Words>2004</Words>
  <Application>Microsoft Macintosh PowerPoint</Application>
  <PresentationFormat>On-screen Show (4:3)</PresentationFormat>
  <Paragraphs>386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Tahoma</vt:lpstr>
      <vt:lpstr>Times New Roman</vt:lpstr>
      <vt:lpstr>Wingdings</vt:lpstr>
      <vt:lpstr>Office Theme</vt:lpstr>
      <vt:lpstr>PowerPoint Presentation</vt:lpstr>
      <vt:lpstr>Dynamic Routing</vt:lpstr>
      <vt:lpstr>Basics of Dynamic Routing</vt:lpstr>
      <vt:lpstr>Basics of Dynamic Routing</vt:lpstr>
      <vt:lpstr>Distance Vector Protocol</vt:lpstr>
      <vt:lpstr>Dynamic Routing Activity</vt:lpstr>
      <vt:lpstr>Distance Vector Protocol - Initial</vt:lpstr>
      <vt:lpstr>Distance Vector Protocol - Update 1</vt:lpstr>
      <vt:lpstr>Distance Vector Protocol - Update 2</vt:lpstr>
      <vt:lpstr>Distance Vector Protocol</vt:lpstr>
      <vt:lpstr>Distance Vector Protocol - RIP</vt:lpstr>
      <vt:lpstr>Router and Network Commands</vt:lpstr>
      <vt:lpstr>Basic RIP Commands</vt:lpstr>
      <vt:lpstr>The Configuring RIP command</vt:lpstr>
      <vt:lpstr>The show ip protocols command</vt:lpstr>
      <vt:lpstr>Sample Routed Network</vt:lpstr>
      <vt:lpstr>The show ip route command</vt:lpstr>
      <vt:lpstr>Link State Protocol</vt:lpstr>
      <vt:lpstr>Link State Protocol - OSPF</vt:lpstr>
      <vt:lpstr>Link State Protocol - OSPF</vt:lpstr>
      <vt:lpstr>Link State Protocol - OSPF </vt:lpstr>
      <vt:lpstr>PowerPoint Presentation</vt:lpstr>
      <vt:lpstr>Benefits of Dynamic Routing 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v7.0 Unit 1</dc:title>
  <dc:creator>Kelli Leader</dc:creator>
  <dc:description>Unit 1 Instructional Powerpoint presentation.</dc:description>
  <cp:lastModifiedBy>Lee Yu Yee Dominic /CSF</cp:lastModifiedBy>
  <cp:revision>302</cp:revision>
  <cp:lastPrinted>2018-05-05T04:24:14Z</cp:lastPrinted>
  <dcterms:created xsi:type="dcterms:W3CDTF">2001-09-29T03:24:16Z</dcterms:created>
  <dcterms:modified xsi:type="dcterms:W3CDTF">2022-06-06T12:37:09Z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2020-05-10T07:52:27.5771974Z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0729425f-2fa6-45b0-abd3-be2c9f09e179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etDate">
    <vt:lpwstr>2022-05-08T14:45:28Z</vt:lpwstr>
  </property>
  <property fmtid="{D5CDD505-2E9C-101B-9397-08002B2CF9AE}" pid="12" name="MSIP_Label_30286cb9-b49f-4646-87a5-340028348160_Method">
    <vt:lpwstr>Standard</vt:lpwstr>
  </property>
  <property fmtid="{D5CDD505-2E9C-101B-9397-08002B2CF9AE}" pid="13" name="MSIP_Label_30286cb9-b49f-4646-87a5-340028348160_Name">
    <vt:lpwstr>30286cb9-b49f-4646-87a5-340028348160</vt:lpwstr>
  </property>
  <property fmtid="{D5CDD505-2E9C-101B-9397-08002B2CF9AE}" pid="14" name="MSIP_Label_30286cb9-b49f-4646-87a5-340028348160_SiteId">
    <vt:lpwstr>cba9e115-3016-4462-a1ab-a565cba0cdf1</vt:lpwstr>
  </property>
  <property fmtid="{D5CDD505-2E9C-101B-9397-08002B2CF9AE}" pid="15" name="MSIP_Label_30286cb9-b49f-4646-87a5-340028348160_ActionId">
    <vt:lpwstr>0729425f-2fa6-45b0-abd3-be2c9f09e179</vt:lpwstr>
  </property>
  <property fmtid="{D5CDD505-2E9C-101B-9397-08002B2CF9AE}" pid="16" name="MSIP_Label_30286cb9-b49f-4646-87a5-340028348160_ContentBits">
    <vt:lpwstr>1</vt:lpwstr>
  </property>
</Properties>
</file>