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3"/>
  </p:sldMasterIdLst>
  <p:notesMasterIdLst>
    <p:notesMasterId r:id="rId34"/>
  </p:notesMasterIdLst>
  <p:handoutMasterIdLst>
    <p:handoutMasterId r:id="rId35"/>
  </p:handoutMasterIdLst>
  <p:sldIdLst>
    <p:sldId id="374" r:id="rId14"/>
    <p:sldId id="377" r:id="rId15"/>
    <p:sldId id="378" r:id="rId16"/>
    <p:sldId id="379" r:id="rId17"/>
    <p:sldId id="380" r:id="rId18"/>
    <p:sldId id="381" r:id="rId19"/>
    <p:sldId id="382" r:id="rId20"/>
    <p:sldId id="383" r:id="rId21"/>
    <p:sldId id="384" r:id="rId22"/>
    <p:sldId id="387" r:id="rId23"/>
    <p:sldId id="388" r:id="rId24"/>
    <p:sldId id="389" r:id="rId25"/>
    <p:sldId id="385" r:id="rId26"/>
    <p:sldId id="386" r:id="rId27"/>
    <p:sldId id="390" r:id="rId28"/>
    <p:sldId id="391" r:id="rId29"/>
    <p:sldId id="392" r:id="rId30"/>
    <p:sldId id="396" r:id="rId31"/>
    <p:sldId id="397" r:id="rId32"/>
    <p:sldId id="395"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FF"/>
    <a:srgbClr val="FF6FFF"/>
    <a:srgbClr val="990099"/>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BEA3D-E1C9-464C-BEBC-9ED44E37AAB7}" v="2" dt="2022-05-23T15:04:50.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87179" autoAdjust="0"/>
  </p:normalViewPr>
  <p:slideViewPr>
    <p:cSldViewPr>
      <p:cViewPr varScale="1">
        <p:scale>
          <a:sx n="93" d="100"/>
          <a:sy n="93" d="100"/>
        </p:scale>
        <p:origin x="414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6" d="100"/>
          <a:sy n="46" d="100"/>
        </p:scale>
        <p:origin x="2728"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ableStyles" Target="tableStyles.xml"/><Relationship Id="rId21" Type="http://schemas.openxmlformats.org/officeDocument/2006/relationships/slide" Target="slides/slide8.xml"/><Relationship Id="rId34"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handoutMaster" Target="handoutMasters/handoutMaster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011BEA3D-E1C9-464C-BEBC-9ED44E37AAB7}"/>
    <pc:docChg chg="custSel modSld">
      <pc:chgData name="Lee Yu Yee Dominic /CSF" userId="59ddad63-47f1-4317-b088-d34171f6460d" providerId="ADAL" clId="{011BEA3D-E1C9-464C-BEBC-9ED44E37AAB7}" dt="2022-05-23T15:04:50.587" v="167" actId="767"/>
      <pc:docMkLst>
        <pc:docMk/>
      </pc:docMkLst>
      <pc:sldChg chg="addSp delSp modSp mod">
        <pc:chgData name="Lee Yu Yee Dominic /CSF" userId="59ddad63-47f1-4317-b088-d34171f6460d" providerId="ADAL" clId="{011BEA3D-E1C9-464C-BEBC-9ED44E37AAB7}" dt="2022-05-23T06:59:25.051" v="166"/>
        <pc:sldMkLst>
          <pc:docMk/>
          <pc:sldMk cId="4206414808" sldId="378"/>
        </pc:sldMkLst>
        <pc:spChg chg="add del mod">
          <ac:chgData name="Lee Yu Yee Dominic /CSF" userId="59ddad63-47f1-4317-b088-d34171f6460d" providerId="ADAL" clId="{011BEA3D-E1C9-464C-BEBC-9ED44E37AAB7}" dt="2022-05-23T06:59:25.051" v="166"/>
          <ac:spMkLst>
            <pc:docMk/>
            <pc:sldMk cId="4206414808" sldId="378"/>
            <ac:spMk id="2" creationId="{8189677A-54DA-E52A-25A5-F49F670D29FB}"/>
          </ac:spMkLst>
        </pc:spChg>
        <pc:spChg chg="mod">
          <ac:chgData name="Lee Yu Yee Dominic /CSF" userId="59ddad63-47f1-4317-b088-d34171f6460d" providerId="ADAL" clId="{011BEA3D-E1C9-464C-BEBC-9ED44E37AAB7}" dt="2022-05-23T06:46:41.085" v="164" actId="20577"/>
          <ac:spMkLst>
            <pc:docMk/>
            <pc:sldMk cId="4206414808" sldId="378"/>
            <ac:spMk id="7171" creationId="{00000000-0000-0000-0000-000000000000}"/>
          </ac:spMkLst>
        </pc:spChg>
      </pc:sldChg>
      <pc:sldChg chg="addSp modSp">
        <pc:chgData name="Lee Yu Yee Dominic /CSF" userId="59ddad63-47f1-4317-b088-d34171f6460d" providerId="ADAL" clId="{011BEA3D-E1C9-464C-BEBC-9ED44E37AAB7}" dt="2022-05-23T15:04:50.587" v="167" actId="767"/>
        <pc:sldMkLst>
          <pc:docMk/>
          <pc:sldMk cId="3057786361" sldId="395"/>
        </pc:sldMkLst>
        <pc:spChg chg="add mod">
          <ac:chgData name="Lee Yu Yee Dominic /CSF" userId="59ddad63-47f1-4317-b088-d34171f6460d" providerId="ADAL" clId="{011BEA3D-E1C9-464C-BEBC-9ED44E37AAB7}" dt="2022-05-23T15:04:50.587" v="167" actId="767"/>
          <ac:spMkLst>
            <pc:docMk/>
            <pc:sldMk cId="3057786361" sldId="395"/>
            <ac:spMk id="2" creationId="{659BB8A4-2CEA-B37C-7CF3-2E4C0B3B84C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CDD66A-40F9-487C-A248-526231E5FEC9}" type="datetimeFigureOut">
              <a:rPr lang="en-US" smtClean="0"/>
              <a:t>5/23/22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6A7AEC-4CAE-4158-A82B-41AA48E322DE}" type="slidenum">
              <a:rPr lang="en-US" smtClean="0"/>
              <a:t>‹#›</a:t>
            </a:fld>
            <a:endParaRPr lang="en-US"/>
          </a:p>
        </p:txBody>
      </p:sp>
    </p:spTree>
    <p:extLst>
      <p:ext uri="{BB962C8B-B14F-4D97-AF65-F5344CB8AC3E}">
        <p14:creationId xmlns:p14="http://schemas.microsoft.com/office/powerpoint/2010/main" val="786943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94151-13BF-4E3B-88F5-E8502CE81631}" type="slidenum">
              <a:rPr lang="en-GB"/>
              <a:pPr/>
              <a:t>1</a:t>
            </a:fld>
            <a:endParaRPr lang="en-GB"/>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marL="228600" indent="-228600">
              <a:buFontTx/>
              <a:buAutoNum type="arabicPeriod"/>
            </a:pPr>
            <a:r>
              <a:rPr lang="en-US"/>
              <a:t>Left-hand Bar – Replace FSP by your module code and X by the lecture number.</a:t>
            </a:r>
          </a:p>
          <a:p>
            <a:pPr marL="228600" indent="-228600">
              <a:buFontTx/>
              <a:buAutoNum type="arabicPeriod"/>
            </a:pPr>
            <a:r>
              <a:rPr lang="en-US"/>
              <a:t>Replace Lecture Title</a:t>
            </a:r>
          </a:p>
          <a:p>
            <a:pPr marL="228600" indent="-228600">
              <a:buFontTx/>
              <a:buAutoNum type="arabicPeriod"/>
            </a:pPr>
            <a:r>
              <a:rPr lang="en-US"/>
              <a:t>Replace &lt; Module Name &gt;</a:t>
            </a:r>
          </a:p>
          <a:p>
            <a:pPr marL="228600" indent="-228600">
              <a:buFontTx/>
              <a:buAutoNum type="arabicPeriod"/>
            </a:pPr>
            <a:r>
              <a:rPr lang="en-US"/>
              <a:t>Replace Year and Semester if necessary</a:t>
            </a:r>
          </a:p>
        </p:txBody>
      </p:sp>
    </p:spTree>
    <p:extLst>
      <p:ext uri="{BB962C8B-B14F-4D97-AF65-F5344CB8AC3E}">
        <p14:creationId xmlns:p14="http://schemas.microsoft.com/office/powerpoint/2010/main" val="3421187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63D7821B-E1FA-4B99-87F2-E6C1D2882BF6}"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211235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11</a:t>
            </a:fld>
            <a:endParaRPr lang="en-US" altLang="en-US"/>
          </a:p>
        </p:txBody>
      </p:sp>
    </p:spTree>
    <p:extLst>
      <p:ext uri="{BB962C8B-B14F-4D97-AF65-F5344CB8AC3E}">
        <p14:creationId xmlns:p14="http://schemas.microsoft.com/office/powerpoint/2010/main" val="411484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netstat : Displays all active TCP connections on which the computer are using</a:t>
            </a:r>
          </a:p>
          <a:p>
            <a:r>
              <a:rPr lang="en-US" dirty="0" err="1"/>
              <a:t>netstat</a:t>
            </a:r>
            <a:r>
              <a:rPr lang="en-US" dirty="0"/>
              <a:t> –r : Displays the contents of the IP routing table. This is equivalent to the route print command.</a:t>
            </a:r>
          </a:p>
          <a:p>
            <a:r>
              <a:rPr lang="en-US" dirty="0"/>
              <a:t>netstat –e : Displays Ethernet statistics, such as the number of bytes and packets sent and received</a:t>
            </a:r>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13</a:t>
            </a:fld>
            <a:endParaRPr lang="en-US" altLang="en-US"/>
          </a:p>
        </p:txBody>
      </p:sp>
    </p:spTree>
    <p:extLst>
      <p:ext uri="{BB962C8B-B14F-4D97-AF65-F5344CB8AC3E}">
        <p14:creationId xmlns:p14="http://schemas.microsoft.com/office/powerpoint/2010/main" val="31231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Address - source IP address (or hostname) : source port number</a:t>
            </a:r>
          </a:p>
          <a:p>
            <a:r>
              <a:rPr lang="en-US" dirty="0"/>
              <a:t>Foreign Address - destination IP address (or hostname) : destination port number</a:t>
            </a:r>
            <a:endParaRPr lang="en-GB" dirty="0"/>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14</a:t>
            </a:fld>
            <a:endParaRPr lang="en-US" altLang="en-US"/>
          </a:p>
        </p:txBody>
      </p:sp>
    </p:spTree>
    <p:extLst>
      <p:ext uri="{BB962C8B-B14F-4D97-AF65-F5344CB8AC3E}">
        <p14:creationId xmlns:p14="http://schemas.microsoft.com/office/powerpoint/2010/main" val="3422444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SSH is widely used by network administrators for managing routers, firewalls and Unix/Linux hosts remotely over </a:t>
            </a:r>
            <a:r>
              <a:rPr lang="en-US"/>
              <a:t>the network.</a:t>
            </a:r>
            <a:endParaRPr lang="en-GB" dirty="0"/>
          </a:p>
        </p:txBody>
      </p:sp>
      <p:sp>
        <p:nvSpPr>
          <p:cNvPr id="4" name="Slide Number Placeholder 3"/>
          <p:cNvSpPr>
            <a:spLocks noGrp="1"/>
          </p:cNvSpPr>
          <p:nvPr>
            <p:ph type="sldNum" sz="quarter" idx="5"/>
          </p:nvPr>
        </p:nvSpPr>
        <p:spPr/>
        <p:txBody>
          <a:bodyPr/>
          <a:lstStyle/>
          <a:p>
            <a:pPr>
              <a:defRPr/>
            </a:pPr>
            <a:fld id="{FC95DC7E-3CB7-4DAC-86F1-9D13DAA2944F}" type="slidenum">
              <a:rPr lang="en-US" altLang="en-US" smtClean="0"/>
              <a:pPr>
                <a:defRPr/>
              </a:pPr>
              <a:t>16</a:t>
            </a:fld>
            <a:endParaRPr lang="en-US" altLang="en-US"/>
          </a:p>
        </p:txBody>
      </p:sp>
    </p:spTree>
    <p:extLst>
      <p:ext uri="{BB962C8B-B14F-4D97-AF65-F5344CB8AC3E}">
        <p14:creationId xmlns:p14="http://schemas.microsoft.com/office/powerpoint/2010/main" val="2265550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persistent route?</a:t>
            </a:r>
          </a:p>
          <a:p>
            <a:r>
              <a:rPr lang="en-US" dirty="0"/>
              <a:t>Creating Persistent (Static) Routes. You use the route command to manually manipulate the network routing tables. ... Using the route command is the only way that you can manually make routes persistent across system reboots</a:t>
            </a:r>
          </a:p>
        </p:txBody>
      </p:sp>
      <p:sp>
        <p:nvSpPr>
          <p:cNvPr id="4" name="Slide Number Placeholder 3"/>
          <p:cNvSpPr>
            <a:spLocks noGrp="1"/>
          </p:cNvSpPr>
          <p:nvPr>
            <p:ph type="sldNum" sz="quarter" idx="10"/>
          </p:nvPr>
        </p:nvSpPr>
        <p:spPr/>
        <p:txBody>
          <a:bodyPr/>
          <a:lstStyle/>
          <a:p>
            <a:pPr>
              <a:defRPr/>
            </a:pPr>
            <a:fld id="{FC95DC7E-3CB7-4DAC-86F1-9D13DAA2944F}" type="slidenum">
              <a:rPr lang="en-US" altLang="en-US" smtClean="0"/>
              <a:pPr>
                <a:defRPr/>
              </a:pPr>
              <a:t>19</a:t>
            </a:fld>
            <a:endParaRPr lang="en-US" altLang="en-US"/>
          </a:p>
        </p:txBody>
      </p:sp>
    </p:spTree>
    <p:extLst>
      <p:ext uri="{BB962C8B-B14F-4D97-AF65-F5344CB8AC3E}">
        <p14:creationId xmlns:p14="http://schemas.microsoft.com/office/powerpoint/2010/main" val="32883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76609EB-5F38-4017-A7C3-58CAFED4F22D}"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46338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D7A4B2BD-07B0-4F94-BE52-86DDE7237804}"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308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76609EB-5F38-4017-A7C3-58CAFED4F22D}"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019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EC9AB3E5-289B-4944-9F2E-ADC82716D4FD}"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8305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E8D1B4B2-B503-4C59-B09E-34491BD5766D}"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79799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2FD896A-5F13-4E96-B57C-435503E3E57D}"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1996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352B30FA-04AE-451A-94ED-9DADB0CA92B1}"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719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B941780-F1D6-46D2-ABF9-D7329BA7458B}"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32418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863648C-A020-488C-9B8C-2F4CD71C2EDD}"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Refer to tracert used in Static and Dynamic Routing </a:t>
            </a:r>
            <a:r>
              <a:rPr lang="en-US" altLang="en-US" dirty="0" err="1"/>
              <a:t>practicals</a:t>
            </a:r>
            <a:r>
              <a:rPr lang="en-US" altLang="en-US" dirty="0"/>
              <a:t>.</a:t>
            </a:r>
          </a:p>
        </p:txBody>
      </p:sp>
    </p:spTree>
    <p:extLst>
      <p:ext uri="{BB962C8B-B14F-4D97-AF65-F5344CB8AC3E}">
        <p14:creationId xmlns:p14="http://schemas.microsoft.com/office/powerpoint/2010/main" val="277525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220812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00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4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1169717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381000" y="1066800"/>
            <a:ext cx="815022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4100" name="Rectangle 3"/>
          <p:cNvSpPr>
            <a:spLocks noChangeArrowheads="1"/>
          </p:cNvSpPr>
          <p:nvPr/>
        </p:nvSpPr>
        <p:spPr bwMode="auto">
          <a:xfrm>
            <a:off x="3046412" y="64770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Diploma in CSF / IT</a:t>
            </a:r>
          </a:p>
          <a:p>
            <a:pPr lvl="1" algn="ctr">
              <a:spcBef>
                <a:spcPts val="750"/>
              </a:spcBef>
              <a:buFont typeface="Arial Narrow"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sz="1200" dirty="0">
                <a:solidFill>
                  <a:srgbClr val="000000"/>
                </a:solidFill>
                <a:latin typeface="Arial Narrow" pitchFamily="34" charset="0"/>
              </a:rPr>
              <a:t>    NI</a:t>
            </a:r>
            <a:r>
              <a:rPr lang="en-GB" sz="1200" baseline="0" dirty="0">
                <a:solidFill>
                  <a:srgbClr val="000000"/>
                </a:solidFill>
                <a:latin typeface="Arial Narrow" pitchFamily="34" charset="0"/>
              </a:rPr>
              <a:t> </a:t>
            </a:r>
            <a:r>
              <a:rPr lang="en-GB" sz="1200" dirty="0">
                <a:solidFill>
                  <a:srgbClr val="000000"/>
                </a:solidFill>
                <a:latin typeface="Arial Narrow" pitchFamily="34" charset="0"/>
              </a:rPr>
              <a:t>Semester 3</a:t>
            </a:r>
          </a:p>
        </p:txBody>
      </p:sp>
      <p:sp>
        <p:nvSpPr>
          <p:cNvPr id="4101" name="Line 4"/>
          <p:cNvSpPr>
            <a:spLocks noChangeShapeType="1"/>
          </p:cNvSpPr>
          <p:nvPr userDrawn="1"/>
        </p:nvSpPr>
        <p:spPr bwMode="auto">
          <a:xfrm>
            <a:off x="457200" y="6248400"/>
            <a:ext cx="8153400" cy="158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5"/>
          <p:cNvSpPr>
            <a:spLocks noChangeArrowheads="1"/>
          </p:cNvSpPr>
          <p:nvPr/>
        </p:nvSpPr>
        <p:spPr bwMode="auto">
          <a:xfrm>
            <a:off x="0" y="0"/>
            <a:ext cx="9144000" cy="762000"/>
          </a:xfrm>
          <a:prstGeom prst="rect">
            <a:avLst/>
          </a:prstGeom>
          <a:solidFill>
            <a:srgbClr val="0033CC"/>
          </a:solidFill>
          <a:ln w="19080">
            <a:solidFill>
              <a:srgbClr val="000000"/>
            </a:solidFill>
            <a:miter lim="800000"/>
            <a:headEnd/>
            <a:tailEnd/>
          </a:ln>
        </p:spPr>
        <p:txBody>
          <a:bodyPr wrap="none" anchor="ctr"/>
          <a:lstStyle/>
          <a:p>
            <a:endParaRPr lang="en-SG"/>
          </a:p>
        </p:txBody>
      </p:sp>
      <p:sp>
        <p:nvSpPr>
          <p:cNvPr id="1030" name="Rectangle 6"/>
          <p:cNvSpPr>
            <a:spLocks noGrp="1" noChangeArrowheads="1"/>
          </p:cNvSpPr>
          <p:nvPr>
            <p:ph type="title"/>
          </p:nvPr>
        </p:nvSpPr>
        <p:spPr bwMode="auto">
          <a:xfrm>
            <a:off x="152400" y="0"/>
            <a:ext cx="8988425" cy="68262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410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F09FA622-1DDE-49DD-AB4D-00867A7B506F}"/>
              </a:ext>
            </a:extLst>
          </p:cNvPr>
          <p:cNvSpPr txBox="1"/>
          <p:nvPr userDrawn="1"/>
        </p:nvSpPr>
        <p:spPr>
          <a:xfrm>
            <a:off x="7239000" y="6400800"/>
            <a:ext cx="1714500" cy="461665"/>
          </a:xfrm>
          <a:prstGeom prst="rect">
            <a:avLst/>
          </a:prstGeom>
          <a:noFill/>
        </p:spPr>
        <p:txBody>
          <a:bodyPr wrap="square" rtlCol="0">
            <a:spAutoFit/>
          </a:bodyPr>
          <a:lstStyle/>
          <a:p>
            <a:pPr algn="r"/>
            <a:r>
              <a:rPr lang="en-US" sz="1200" dirty="0">
                <a:latin typeface="Arial Narrow" panose="020B0606020202030204" pitchFamily="34" charset="0"/>
              </a:rPr>
              <a:t>Date: 16/05/2022</a:t>
            </a:r>
          </a:p>
          <a:p>
            <a:pPr algn="r"/>
            <a:r>
              <a:rPr lang="en-US" sz="1200" dirty="0">
                <a:latin typeface="Arial Narrow" panose="020B0606020202030204" pitchFamily="34" charset="0"/>
              </a:rPr>
              <a:t>Slide </a:t>
            </a:r>
            <a:fld id="{49C03555-346B-4750-8780-815B8C3AD008}" type="slidenum">
              <a:rPr lang="en-US" sz="1200" smtClean="0">
                <a:latin typeface="Arial Narrow" panose="020B0606020202030204" pitchFamily="34" charset="0"/>
              </a:rPr>
              <a:pPr algn="r"/>
              <a:t>‹#›</a:t>
            </a:fld>
            <a:endParaRPr lang="en-US" sz="1200" dirty="0">
              <a:latin typeface="Arial Narrow" panose="020B0606020202030204" pitchFamily="34" charset="0"/>
            </a:endParaRPr>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123DFE29-FB51-4182-B48B-007AABB2602E}"/>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4085" r:id="rId1"/>
    <p:sldLayoutId id="2147484090" r:id="rId2"/>
    <p:sldLayoutId id="2147484108" r:id="rId3"/>
  </p:sldLayoutIdLst>
  <p:hf hdr="0" ftr="0"/>
  <p:txStyles>
    <p:titleStyle>
      <a:lvl1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mj-lt"/>
          <a:ea typeface="+mj-ea"/>
          <a:cs typeface="+mj-cs"/>
        </a:defRPr>
      </a:lvl1pPr>
      <a:lvl2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2pPr>
      <a:lvl3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3pPr>
      <a:lvl4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4pPr>
      <a:lvl5pPr algn="l" defTabSz="457200" rtl="0" eaLnBrk="0" fontAlgn="base" hangingPunct="0">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5pPr>
      <a:lvl6pPr marL="4572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6pPr>
      <a:lvl7pPr marL="9144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7pPr>
      <a:lvl8pPr marL="13716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8pPr>
      <a:lvl9pPr marL="1828800" algn="l" defTabSz="457200" rtl="0" eaLnBrk="1" fontAlgn="base" hangingPunct="1">
        <a:lnSpc>
          <a:spcPct val="102000"/>
        </a:lnSpc>
        <a:spcBef>
          <a:spcPct val="0"/>
        </a:spcBef>
        <a:spcAft>
          <a:spcPct val="0"/>
        </a:spcAft>
        <a:buClr>
          <a:srgbClr val="FFFFFF"/>
        </a:buClr>
        <a:buSzPct val="100000"/>
        <a:buFont typeface="Tahoma" pitchFamily="34" charset="0"/>
        <a:defRPr sz="3600" b="1">
          <a:solidFill>
            <a:srgbClr val="FFFFFF"/>
          </a:solidFill>
          <a:effectLst>
            <a:outerShdw blurRad="38100" dist="38100" dir="2700000" algn="tl">
              <a:srgbClr val="C0C0C0"/>
            </a:outerShdw>
          </a:effectLst>
          <a:latin typeface="Tahoma" pitchFamily="34" charset="0"/>
          <a:ea typeface="Lucida Sans Unicode" pitchFamily="34" charset="0"/>
          <a:cs typeface="Lucida Sans Unicode" pitchFamily="34" charset="0"/>
        </a:defRPr>
      </a:lvl9pPr>
    </p:titleStyle>
    <p:bodyStyle>
      <a:lvl1pPr marL="339725" indent="-339725" algn="l" defTabSz="457200" rtl="0" eaLnBrk="0" fontAlgn="base" hangingPunct="0">
        <a:lnSpc>
          <a:spcPct val="87000"/>
        </a:lnSpc>
        <a:spcBef>
          <a:spcPts val="800"/>
        </a:spcBef>
        <a:spcAft>
          <a:spcPct val="0"/>
        </a:spcAft>
        <a:buClr>
          <a:srgbClr val="000000"/>
        </a:buClr>
        <a:buSzPct val="140000"/>
        <a:buFont typeface="Wingdings" pitchFamily="2" charset="2"/>
        <a:buChar char=""/>
        <a:defRPr sz="3200" b="1">
          <a:solidFill>
            <a:srgbClr val="000000"/>
          </a:solidFill>
          <a:latin typeface="+mn-lt"/>
          <a:ea typeface="+mn-ea"/>
          <a:cs typeface="+mn-cs"/>
        </a:defRPr>
      </a:lvl1pPr>
      <a:lvl2pPr marL="739775" indent="-282575" algn="l" defTabSz="457200" rtl="0" eaLnBrk="0" fontAlgn="base" hangingPunct="0">
        <a:lnSpc>
          <a:spcPct val="87000"/>
        </a:lnSpc>
        <a:spcBef>
          <a:spcPts val="700"/>
        </a:spcBef>
        <a:spcAft>
          <a:spcPct val="0"/>
        </a:spcAft>
        <a:buClr>
          <a:srgbClr val="0033CC"/>
        </a:buClr>
        <a:buSzPct val="120000"/>
        <a:buFont typeface="Wingdings" pitchFamily="2" charset="2"/>
        <a:buChar char=""/>
        <a:defRPr sz="2800" b="1">
          <a:solidFill>
            <a:srgbClr val="0033CC"/>
          </a:solidFill>
          <a:latin typeface="+mn-lt"/>
          <a:ea typeface="+mn-ea"/>
          <a:cs typeface="+mn-cs"/>
        </a:defRPr>
      </a:lvl2pPr>
      <a:lvl3pPr marL="1143000" indent="-228600" algn="l" defTabSz="457200" rtl="0" eaLnBrk="0" fontAlgn="base" hangingPunct="0">
        <a:lnSpc>
          <a:spcPct val="87000"/>
        </a:lnSpc>
        <a:spcBef>
          <a:spcPts val="600"/>
        </a:spcBef>
        <a:spcAft>
          <a:spcPct val="0"/>
        </a:spcAft>
        <a:buClr>
          <a:srgbClr val="996633"/>
        </a:buClr>
        <a:buSzPct val="100000"/>
        <a:buFont typeface="Wingdings" pitchFamily="2" charset="2"/>
        <a:buChar char=""/>
        <a:defRPr sz="2400">
          <a:solidFill>
            <a:srgbClr val="996633"/>
          </a:solidFill>
          <a:latin typeface="+mn-lt"/>
          <a:ea typeface="+mn-ea"/>
          <a:cs typeface="+mn-cs"/>
        </a:defRPr>
      </a:lvl3pPr>
      <a:lvl4pPr marL="1600200" indent="-228600" algn="l" defTabSz="457200" rtl="0" eaLnBrk="0" fontAlgn="base" hangingPunct="0">
        <a:lnSpc>
          <a:spcPct val="87000"/>
        </a:lnSpc>
        <a:spcBef>
          <a:spcPts val="500"/>
        </a:spcBef>
        <a:spcAft>
          <a:spcPct val="0"/>
        </a:spcAft>
        <a:buClr>
          <a:srgbClr val="000000"/>
        </a:buClr>
        <a:buSzPct val="100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5pPr>
      <a:lvl6pPr marL="25146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6pPr>
      <a:lvl7pPr marL="29718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7pPr>
      <a:lvl8pPr marL="34290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8pPr>
      <a:lvl9pPr marL="3886200" indent="-228600" algn="l" defTabSz="457200" rtl="0" eaLnBrk="1" fontAlgn="base" hangingPunct="1">
        <a:lnSpc>
          <a:spcPct val="87000"/>
        </a:lnSpc>
        <a:spcBef>
          <a:spcPts val="500"/>
        </a:spcBef>
        <a:spcAft>
          <a:spcPct val="0"/>
        </a:spcAft>
        <a:buClr>
          <a:srgbClr val="000000"/>
        </a:buClr>
        <a:buSzPct val="90000"/>
        <a:buFont typeface="Wingdings" pitchFamily="2" charset="2"/>
        <a:buChar char=""/>
        <a:defRPr sz="2000">
          <a:solidFill>
            <a:srgbClr val="0099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4.xml"/><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Transmission_Control_Protoco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customXml" Target="../../customXml/item6.xml"/><Relationship Id="rId6" Type="http://schemas.microsoft.com/office/2007/relationships/media" Target="../media/media1.mp4"/><Relationship Id="rId5" Type="http://schemas.openxmlformats.org/officeDocument/2006/relationships/tags" Target="../tags/tag3.xml"/><Relationship Id="rId4" Type="http://schemas.openxmlformats.org/officeDocument/2006/relationships/customXml" Target="../../customXml/item5.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customXml" Target="../../customXml/item12.xml"/><Relationship Id="rId6" Type="http://schemas.microsoft.com/office/2007/relationships/media" Target="../media/media2.mp4"/><Relationship Id="rId5" Type="http://schemas.openxmlformats.org/officeDocument/2006/relationships/tags" Target="../tags/tag9.xml"/><Relationship Id="rId4" Type="http://schemas.openxmlformats.org/officeDocument/2006/relationships/customXml" Target="../../customXml/item1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customXml" Target="../../customXml/item8.xml"/><Relationship Id="rId6" Type="http://schemas.microsoft.com/office/2007/relationships/media" Target="../media/media2.mp4"/><Relationship Id="rId5" Type="http://schemas.openxmlformats.org/officeDocument/2006/relationships/tags" Target="../tags/tag5.xml"/><Relationship Id="rId4" Type="http://schemas.openxmlformats.org/officeDocument/2006/relationships/customXml" Target="../../customXml/item7.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video" Target="NULL" TargetMode="External"/><Relationship Id="rId7"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customXml" Target="../../customXml/item10.xml"/><Relationship Id="rId6" Type="http://schemas.microsoft.com/office/2007/relationships/media" Target="../media/media3.mp4"/><Relationship Id="rId5" Type="http://schemas.openxmlformats.org/officeDocument/2006/relationships/tags" Target="../tags/tag7.xml"/><Relationship Id="rId10" Type="http://schemas.openxmlformats.org/officeDocument/2006/relationships/image" Target="../media/image3.png"/><Relationship Id="rId4" Type="http://schemas.openxmlformats.org/officeDocument/2006/relationships/customXml" Target="../../customXml/item9.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38100" y="0"/>
            <a:ext cx="1828800" cy="6858000"/>
          </a:xfrm>
          <a:prstGeom prst="rect">
            <a:avLst/>
          </a:prstGeom>
          <a:solidFill>
            <a:srgbClr val="0033CC"/>
          </a:solidFill>
          <a:ln w="28575">
            <a:solidFill>
              <a:schemeClr val="tx1"/>
            </a:solidFill>
            <a:miter lim="800000"/>
            <a:headEnd type="none" w="sm" len="sm"/>
            <a:tailEnd type="none" w="sm" len="sm"/>
          </a:ln>
          <a:effectLst/>
        </p:spPr>
        <p:txBody>
          <a:bodyPr wrap="none" anchor="ctr"/>
          <a:lstStyle/>
          <a:p>
            <a:endParaRPr lang="en-US"/>
          </a:p>
        </p:txBody>
      </p:sp>
      <p:sp>
        <p:nvSpPr>
          <p:cNvPr id="129027" name="Rectangle 3"/>
          <p:cNvSpPr>
            <a:spLocks noGrp="1" noChangeArrowheads="1"/>
          </p:cNvSpPr>
          <p:nvPr>
            <p:ph type="subTitle" idx="1"/>
          </p:nvPr>
        </p:nvSpPr>
        <p:spPr>
          <a:xfrm>
            <a:off x="1933575" y="1371600"/>
            <a:ext cx="6629400" cy="2743200"/>
          </a:xfrm>
        </p:spPr>
        <p:txBody>
          <a:bodyPr/>
          <a:lstStyle/>
          <a:p>
            <a:pPr algn="ctr">
              <a:lnSpc>
                <a:spcPct val="130000"/>
              </a:lnSpc>
            </a:pPr>
            <a:r>
              <a:rPr lang="en-GB" sz="4000" dirty="0">
                <a:solidFill>
                  <a:srgbClr val="0033CC"/>
                </a:solidFill>
                <a:effectLst>
                  <a:outerShdw blurRad="38100" dist="38100" dir="2700000" algn="tl">
                    <a:srgbClr val="C0C0C0"/>
                  </a:outerShdw>
                </a:effectLst>
              </a:rPr>
              <a:t>Networking Infrastructure</a:t>
            </a:r>
          </a:p>
          <a:p>
            <a:pPr algn="ctr">
              <a:lnSpc>
                <a:spcPct val="130000"/>
              </a:lnSpc>
            </a:pPr>
            <a:r>
              <a:rPr lang="en-GB" sz="4000" b="0" dirty="0">
                <a:solidFill>
                  <a:srgbClr val="0033CC"/>
                </a:solidFill>
                <a:effectLst>
                  <a:outerShdw blurRad="38100" dist="38100" dir="2700000" algn="tl">
                    <a:srgbClr val="C0C0C0"/>
                  </a:outerShdw>
                </a:effectLst>
              </a:rPr>
              <a:t>Network Troubleshooting Techniques</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381000" cy="3937000"/>
          </a:xfrm>
          <a:prstGeom prst="rect">
            <a:avLst/>
          </a:prstGeom>
          <a:noFill/>
          <a:ln w="9525">
            <a:noFill/>
            <a:miter lim="800000"/>
            <a:headEnd/>
            <a:tailEnd/>
          </a:ln>
          <a:effectLst/>
        </p:spPr>
        <p:txBody>
          <a:bodyPr>
            <a:spAutoFit/>
          </a:bodyPr>
          <a:lstStyle/>
          <a:p>
            <a:pPr eaLnBrk="1" hangingPunct="1">
              <a:spcBef>
                <a:spcPct val="50000"/>
              </a:spcBef>
            </a:pPr>
            <a:r>
              <a:rPr lang="en-GB" sz="3600" b="1">
                <a:solidFill>
                  <a:schemeClr val="bg1"/>
                </a:solidFill>
                <a:effectLst>
                  <a:outerShdw blurRad="38100" dist="38100" dir="2700000" algn="tl">
                    <a:srgbClr val="C0C0C0"/>
                  </a:outerShdw>
                </a:effectLst>
                <a:latin typeface="Tahoma" pitchFamily="34" charset="0"/>
              </a:rPr>
              <a:t>Lecture</a:t>
            </a:r>
            <a:endParaRPr lang="en-GB" sz="3600" b="1">
              <a:solidFill>
                <a:srgbClr val="FF0000"/>
              </a:solidFill>
              <a:effectLst>
                <a:outerShdw blurRad="38100" dist="38100" dir="2700000" algn="tl">
                  <a:srgbClr val="C0C0C0"/>
                </a:outerShdw>
              </a:effectLst>
              <a:latin typeface="Tahoma" pitchFamily="34" charset="0"/>
            </a:endParaRPr>
          </a:p>
        </p:txBody>
      </p:sp>
      <p:sp>
        <p:nvSpPr>
          <p:cNvPr id="129033" name="Text Box 9"/>
          <p:cNvSpPr txBox="1">
            <a:spLocks noChangeArrowheads="1"/>
          </p:cNvSpPr>
          <p:nvPr/>
        </p:nvSpPr>
        <p:spPr bwMode="auto">
          <a:xfrm>
            <a:off x="0" y="152400"/>
            <a:ext cx="1752600" cy="579438"/>
          </a:xfrm>
          <a:prstGeom prst="rect">
            <a:avLst/>
          </a:prstGeom>
          <a:noFill/>
          <a:ln w="9525">
            <a:noFill/>
            <a:miter lim="800000"/>
            <a:headEnd/>
            <a:tailEnd/>
          </a:ln>
          <a:effectLst/>
        </p:spPr>
        <p:txBody>
          <a:bodyPr>
            <a:spAutoFit/>
          </a:bodyPr>
          <a:lstStyle/>
          <a:p>
            <a:pPr algn="ctr" eaLnBrk="1" hangingPunct="1">
              <a:spcBef>
                <a:spcPct val="50000"/>
              </a:spcBef>
            </a:pPr>
            <a:r>
              <a:rPr lang="en-GB" sz="3200" b="1" dirty="0">
                <a:solidFill>
                  <a:schemeClr val="bg1"/>
                </a:solidFill>
                <a:latin typeface="Tahoma" pitchFamily="34" charset="0"/>
              </a:rPr>
              <a:t>NI</a:t>
            </a:r>
          </a:p>
        </p:txBody>
      </p:sp>
      <p:sp>
        <p:nvSpPr>
          <p:cNvPr id="129035" name="Text Box 11"/>
          <p:cNvSpPr txBox="1">
            <a:spLocks noChangeArrowheads="1"/>
          </p:cNvSpPr>
          <p:nvPr/>
        </p:nvSpPr>
        <p:spPr bwMode="auto">
          <a:xfrm>
            <a:off x="381000" y="5003800"/>
            <a:ext cx="914400" cy="701675"/>
          </a:xfrm>
          <a:prstGeom prst="rect">
            <a:avLst/>
          </a:prstGeom>
          <a:noFill/>
          <a:ln w="9525">
            <a:noFill/>
            <a:miter lim="800000"/>
            <a:headEnd/>
            <a:tailEnd/>
          </a:ln>
          <a:effectLst/>
        </p:spPr>
        <p:txBody>
          <a:bodyPr>
            <a:spAutoFit/>
          </a:bodyPr>
          <a:lstStyle/>
          <a:p>
            <a:pPr algn="ctr" eaLnBrk="1" hangingPunct="1">
              <a:spcBef>
                <a:spcPct val="50000"/>
              </a:spcBef>
            </a:pPr>
            <a:r>
              <a:rPr lang="en-GB" sz="4000" b="1" dirty="0">
                <a:solidFill>
                  <a:schemeClr val="bg1"/>
                </a:solidFill>
                <a:effectLst>
                  <a:outerShdw blurRad="38100" dist="38100" dir="2700000" algn="tl">
                    <a:srgbClr val="C0C0C0"/>
                  </a:outerShdw>
                </a:effectLst>
                <a:latin typeface="Tahoma" pitchFamily="34" charset="0"/>
              </a:rPr>
              <a:t>5</a:t>
            </a:r>
            <a:r>
              <a:rPr lang="en-GB" sz="4000" b="1" dirty="0">
                <a:solidFill>
                  <a:schemeClr val="bg1"/>
                </a:solidFill>
                <a:effectLst>
                  <a:outerShdw blurRad="38100" dist="38100" dir="2700000" algn="tl">
                    <a:srgbClr val="C0C0C0"/>
                  </a:outerShdw>
                </a:effectLst>
                <a:latin typeface="Arial" pitchFamily="34" charset="0"/>
              </a:rPr>
              <a:t> </a:t>
            </a:r>
          </a:p>
        </p:txBody>
      </p:sp>
      <p:sp>
        <p:nvSpPr>
          <p:cNvPr id="129038" name="Rectangle 14"/>
          <p:cNvSpPr>
            <a:spLocks noChangeArrowheads="1"/>
          </p:cNvSpPr>
          <p:nvPr/>
        </p:nvSpPr>
        <p:spPr bwMode="auto">
          <a:xfrm>
            <a:off x="2590800" y="50038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b="1" dirty="0">
                <a:latin typeface="Arial Narrow" pitchFamily="34" charset="0"/>
              </a:rPr>
              <a:t>Networking Infrastructure</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 / 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 (2022/23), Semester 3</a:t>
            </a:r>
            <a:endParaRPr kumimoji="1" lang="en-GB" sz="4000" dirty="0">
              <a:effectLst>
                <a:outerShdw blurRad="38100" dist="38100" dir="2700000" algn="tl">
                  <a:srgbClr val="C0C0C0"/>
                </a:outerShdw>
              </a:effectLst>
            </a:endParaRPr>
          </a:p>
        </p:txBody>
      </p:sp>
      <p:sp>
        <p:nvSpPr>
          <p:cNvPr id="129039"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ffectLst/>
        </p:spPr>
        <p:txBody>
          <a:bodyPr/>
          <a:lstStyle/>
          <a:p>
            <a:endParaRPr lang="en-US"/>
          </a:p>
        </p:txBody>
      </p:sp>
      <p:pic>
        <p:nvPicPr>
          <p:cNvPr id="129040" name="Picture 16" descr="School of ICT"/>
          <p:cNvPicPr>
            <a:picLocks noChangeAspect="1" noChangeArrowheads="1"/>
          </p:cNvPicPr>
          <p:nvPr/>
        </p:nvPicPr>
        <p:blipFill>
          <a:blip r:embed="rId5" cstate="print"/>
          <a:srcRect/>
          <a:stretch>
            <a:fillRect/>
          </a:stretch>
        </p:blipFill>
        <p:spPr bwMode="auto">
          <a:xfrm>
            <a:off x="1981200" y="0"/>
            <a:ext cx="3048000" cy="1044575"/>
          </a:xfrm>
          <a:prstGeom prst="rect">
            <a:avLst/>
          </a:prstGeom>
          <a:noFill/>
        </p:spPr>
      </p:pic>
    </p:spTree>
    <p:custDataLst>
      <p:custData r:id="rId1"/>
      <p:tags r:id="rId2"/>
    </p:custDataLst>
    <p:extLst>
      <p:ext uri="{BB962C8B-B14F-4D97-AF65-F5344CB8AC3E}">
        <p14:creationId xmlns:p14="http://schemas.microsoft.com/office/powerpoint/2010/main" val="183159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a:cs typeface="Arial" charset="0"/>
              </a:rPr>
              <a:t>4. </a:t>
            </a:r>
            <a:r>
              <a:rPr lang="en-US" dirty="0" err="1">
                <a:cs typeface="Arial" charset="0"/>
              </a:rPr>
              <a:t>nslookup</a:t>
            </a:r>
            <a:endParaRPr lang="en-US" dirty="0">
              <a:cs typeface="Arial" charset="0"/>
            </a:endParaRPr>
          </a:p>
        </p:txBody>
      </p:sp>
      <p:sp>
        <p:nvSpPr>
          <p:cNvPr id="15363" name="Rectangle 3"/>
          <p:cNvSpPr>
            <a:spLocks noGrp="1" noChangeArrowheads="1"/>
          </p:cNvSpPr>
          <p:nvPr>
            <p:ph type="body" idx="1"/>
          </p:nvPr>
        </p:nvSpPr>
        <p:spPr>
          <a:xfrm>
            <a:off x="762000" y="838200"/>
            <a:ext cx="7772400" cy="4114800"/>
          </a:xfrm>
        </p:spPr>
        <p:txBody>
          <a:bodyPr/>
          <a:lstStyle/>
          <a:p>
            <a:r>
              <a:rPr lang="en-US" altLang="en-US" dirty="0">
                <a:solidFill>
                  <a:srgbClr val="FF0000"/>
                </a:solidFill>
              </a:rPr>
              <a:t>N</a:t>
            </a:r>
            <a:r>
              <a:rPr lang="en-US" altLang="en-US" dirty="0"/>
              <a:t>ame </a:t>
            </a:r>
            <a:r>
              <a:rPr lang="en-US" altLang="en-US" dirty="0">
                <a:solidFill>
                  <a:srgbClr val="FF0000"/>
                </a:solidFill>
              </a:rPr>
              <a:t>S</a:t>
            </a:r>
            <a:r>
              <a:rPr lang="en-US" altLang="en-US" dirty="0"/>
              <a:t>erver Lookup (</a:t>
            </a:r>
            <a:r>
              <a:rPr lang="en-US" altLang="en-US" dirty="0" err="1"/>
              <a:t>nslookup</a:t>
            </a:r>
            <a:r>
              <a:rPr lang="en-US" altLang="en-US" dirty="0"/>
              <a:t>)</a:t>
            </a:r>
            <a:endParaRPr lang="en-SG" altLang="en-US" dirty="0"/>
          </a:p>
          <a:p>
            <a:r>
              <a:rPr lang="en-SG" altLang="en-US" dirty="0"/>
              <a:t>Tool for querying the Domain Name System (DNS) to obtain </a:t>
            </a:r>
          </a:p>
          <a:p>
            <a:pPr lvl="1"/>
            <a:r>
              <a:rPr lang="en-SG" altLang="en-US" dirty="0"/>
              <a:t>Domain name mapping</a:t>
            </a:r>
          </a:p>
          <a:p>
            <a:pPr lvl="1"/>
            <a:r>
              <a:rPr lang="en-SG" altLang="en-US" dirty="0"/>
              <a:t>IP address mapping </a:t>
            </a:r>
          </a:p>
          <a:p>
            <a:pPr lvl="1"/>
            <a:r>
              <a:rPr lang="en-SG" altLang="en-US" dirty="0"/>
              <a:t>Other DNS records</a:t>
            </a:r>
          </a:p>
          <a:p>
            <a:r>
              <a:rPr lang="en-SG" altLang="en-US" dirty="0">
                <a:cs typeface="Arial" panose="020B0604020202020204" pitchFamily="34" charset="0"/>
              </a:rPr>
              <a:t>Troubleshooting DNS related problems</a:t>
            </a:r>
          </a:p>
          <a:p>
            <a:r>
              <a:rPr lang="en-SG" altLang="en-US" dirty="0">
                <a:cs typeface="Arial" panose="020B0604020202020204" pitchFamily="34" charset="0"/>
              </a:rPr>
              <a:t>2 modes:</a:t>
            </a:r>
          </a:p>
          <a:p>
            <a:pPr lvl="1"/>
            <a:r>
              <a:rPr lang="en-SG" altLang="en-US" dirty="0">
                <a:cs typeface="Arial" panose="020B0604020202020204" pitchFamily="34" charset="0"/>
              </a:rPr>
              <a:t>Noninteractive e.g. </a:t>
            </a:r>
            <a:r>
              <a:rPr lang="en-SG" altLang="en-US" dirty="0" err="1">
                <a:cs typeface="Arial" panose="020B0604020202020204" pitchFamily="34" charset="0"/>
              </a:rPr>
              <a:t>nslookup</a:t>
            </a:r>
            <a:r>
              <a:rPr lang="en-SG" altLang="en-US" dirty="0">
                <a:cs typeface="Arial" panose="020B0604020202020204" pitchFamily="34" charset="0"/>
              </a:rPr>
              <a:t> facebook.com</a:t>
            </a:r>
          </a:p>
          <a:p>
            <a:pPr lvl="1"/>
            <a:r>
              <a:rPr lang="en-SG" altLang="en-US" dirty="0">
                <a:cs typeface="Arial" panose="020B0604020202020204" pitchFamily="34" charset="0"/>
              </a:rPr>
              <a:t>Interactive</a:t>
            </a:r>
            <a:endParaRPr lang="en-US" altLang="en-US" dirty="0">
              <a:cs typeface="Arial" panose="020B0604020202020204" pitchFamily="34" charset="0"/>
            </a:endParaRPr>
          </a:p>
        </p:txBody>
      </p:sp>
      <p:sp>
        <p:nvSpPr>
          <p:cNvPr id="15364" name="Rectangle 5"/>
          <p:cNvSpPr>
            <a:spLocks noChangeArrowheads="1"/>
          </p:cNvSpPr>
          <p:nvPr/>
        </p:nvSpPr>
        <p:spPr bwMode="auto">
          <a:xfrm>
            <a:off x="1828800" y="2366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spTree>
    <p:extLst>
      <p:ext uri="{BB962C8B-B14F-4D97-AF65-F5344CB8AC3E}">
        <p14:creationId xmlns:p14="http://schemas.microsoft.com/office/powerpoint/2010/main" val="315472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4. </a:t>
            </a:r>
            <a:r>
              <a:rPr lang="en-US" dirty="0" err="1"/>
              <a:t>nslookup</a:t>
            </a:r>
            <a:r>
              <a:rPr lang="en-US" dirty="0"/>
              <a:t> – </a:t>
            </a:r>
            <a:r>
              <a:rPr lang="en-US" dirty="0" err="1"/>
              <a:t>interative</a:t>
            </a:r>
            <a:r>
              <a:rPr lang="en-US" dirty="0"/>
              <a:t> mode</a:t>
            </a:r>
            <a:endParaRPr lang="en-SG" dirty="0"/>
          </a:p>
        </p:txBody>
      </p:sp>
      <p:pic>
        <p:nvPicPr>
          <p:cNvPr id="1638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889000"/>
            <a:ext cx="6269038" cy="5359400"/>
          </a:xfrm>
          <a:noFill/>
        </p:spPr>
      </p:pic>
    </p:spTree>
    <p:extLst>
      <p:ext uri="{BB962C8B-B14F-4D97-AF65-F5344CB8AC3E}">
        <p14:creationId xmlns:p14="http://schemas.microsoft.com/office/powerpoint/2010/main" val="354177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4. </a:t>
            </a:r>
            <a:r>
              <a:rPr lang="en-US" dirty="0" err="1"/>
              <a:t>nslookup</a:t>
            </a:r>
            <a:r>
              <a:rPr lang="en-US" dirty="0"/>
              <a:t> – </a:t>
            </a:r>
            <a:r>
              <a:rPr lang="en-US" dirty="0" err="1"/>
              <a:t>interative</a:t>
            </a:r>
            <a:r>
              <a:rPr lang="en-US" dirty="0"/>
              <a:t> mode</a:t>
            </a:r>
            <a:endParaRPr lang="en-SG" dirty="0"/>
          </a:p>
        </p:txBody>
      </p:sp>
      <p:sp>
        <p:nvSpPr>
          <p:cNvPr id="17411" name="Content Placeholder 2"/>
          <p:cNvSpPr>
            <a:spLocks noGrp="1"/>
          </p:cNvSpPr>
          <p:nvPr>
            <p:ph idx="1"/>
          </p:nvPr>
        </p:nvSpPr>
        <p:spPr/>
        <p:txBody>
          <a:bodyPr/>
          <a:lstStyle/>
          <a:p>
            <a:r>
              <a:rPr lang="en-US" altLang="en-US" dirty="0"/>
              <a:t>Identify the following from the screen capture from the previous slide</a:t>
            </a:r>
          </a:p>
          <a:p>
            <a:pPr lvl="1"/>
            <a:r>
              <a:rPr lang="en-US" altLang="en-US" dirty="0"/>
              <a:t>IP addresses and the Name server in domain np.edu.sg</a:t>
            </a:r>
          </a:p>
          <a:p>
            <a:pPr lvl="1"/>
            <a:r>
              <a:rPr lang="en-US" altLang="en-US" dirty="0"/>
              <a:t>IP addresses and names of the mail servers in domain np.edu.sg</a:t>
            </a:r>
          </a:p>
        </p:txBody>
      </p:sp>
    </p:spTree>
    <p:extLst>
      <p:ext uri="{BB962C8B-B14F-4D97-AF65-F5344CB8AC3E}">
        <p14:creationId xmlns:p14="http://schemas.microsoft.com/office/powerpoint/2010/main" val="76010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5. </a:t>
            </a:r>
            <a:r>
              <a:rPr lang="en-US" dirty="0" err="1"/>
              <a:t>netstat</a:t>
            </a:r>
            <a:endParaRPr lang="en-SG" dirty="0"/>
          </a:p>
        </p:txBody>
      </p:sp>
      <p:sp>
        <p:nvSpPr>
          <p:cNvPr id="13316" name="Content Placeholder 4"/>
          <p:cNvSpPr>
            <a:spLocks noGrp="1"/>
          </p:cNvSpPr>
          <p:nvPr>
            <p:ph idx="1"/>
          </p:nvPr>
        </p:nvSpPr>
        <p:spPr>
          <a:xfrm>
            <a:off x="381000" y="1066800"/>
            <a:ext cx="8153400" cy="1808317"/>
          </a:xfrm>
        </p:spPr>
        <p:txBody>
          <a:bodyPr>
            <a:spAutoFit/>
          </a:bodyPr>
          <a:lstStyle/>
          <a:p>
            <a:r>
              <a:rPr lang="en-SG" altLang="en-US" dirty="0"/>
              <a:t>netstat (network statistics) displays TCP </a:t>
            </a:r>
            <a:r>
              <a:rPr lang="en-SG" altLang="en-US" dirty="0">
                <a:hlinkClick r:id="rId3" action="ppaction://hlinkfile" tooltip="Transmission Control Protocol"/>
              </a:rPr>
              <a:t>network connections</a:t>
            </a:r>
            <a:r>
              <a:rPr lang="en-SG" altLang="en-US" dirty="0"/>
              <a:t> (both incoming and outgoing), routing tables, and a number of network interface statistics.</a:t>
            </a:r>
          </a:p>
        </p:txBody>
      </p:sp>
    </p:spTree>
    <p:extLst>
      <p:ext uri="{BB962C8B-B14F-4D97-AF65-F5344CB8AC3E}">
        <p14:creationId xmlns:p14="http://schemas.microsoft.com/office/powerpoint/2010/main" val="19687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5. netstat</a:t>
            </a:r>
          </a:p>
        </p:txBody>
      </p:sp>
      <p:sp>
        <p:nvSpPr>
          <p:cNvPr id="14339" name="Content Placeholder 2"/>
          <p:cNvSpPr>
            <a:spLocks noGrp="1"/>
          </p:cNvSpPr>
          <p:nvPr>
            <p:ph idx="1"/>
          </p:nvPr>
        </p:nvSpPr>
        <p:spPr/>
        <p:txBody>
          <a:bodyPr/>
          <a:lstStyle/>
          <a:p>
            <a:endParaRPr lang="en-US" altLang="en-US"/>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89025"/>
            <a:ext cx="8558213"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32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6. Telnet</a:t>
            </a:r>
          </a:p>
        </p:txBody>
      </p:sp>
      <p:sp>
        <p:nvSpPr>
          <p:cNvPr id="5" name="Content Placeholder 4"/>
          <p:cNvSpPr>
            <a:spLocks noGrp="1"/>
          </p:cNvSpPr>
          <p:nvPr>
            <p:ph idx="1"/>
          </p:nvPr>
        </p:nvSpPr>
        <p:spPr/>
        <p:txBody>
          <a:bodyPr/>
          <a:lstStyle/>
          <a:p>
            <a:r>
              <a:rPr lang="en-SG" sz="2400" dirty="0">
                <a:solidFill>
                  <a:schemeClr val="tx1"/>
                </a:solidFill>
              </a:rPr>
              <a:t>Telnet is an application layer protocol used on the Internet or local area networks to accessing remote computers. </a:t>
            </a:r>
          </a:p>
          <a:p>
            <a:r>
              <a:rPr lang="en-SG" sz="2400" dirty="0">
                <a:solidFill>
                  <a:schemeClr val="tx1"/>
                </a:solidFill>
              </a:rPr>
              <a:t>Through Telnet, an administrator or another user can access someone else's computer or server remotely.</a:t>
            </a:r>
          </a:p>
          <a:p>
            <a:r>
              <a:rPr lang="en-SG" sz="2400" dirty="0">
                <a:solidFill>
                  <a:schemeClr val="tx1"/>
                </a:solidFill>
              </a:rPr>
              <a:t>A Telnet session is unencrypted, it can be viewed by anyone on the network by using a sniffing program, such as Wireshark</a:t>
            </a:r>
            <a:endParaRPr lang="en-US" sz="2400" dirty="0">
              <a:solidFill>
                <a:schemeClr val="tx1"/>
              </a:solidFill>
            </a:endParaRPr>
          </a:p>
        </p:txBody>
      </p:sp>
      <p:pic>
        <p:nvPicPr>
          <p:cNvPr id="7" name="Picture 6"/>
          <p:cNvPicPr>
            <a:picLocks noChangeAspect="1"/>
          </p:cNvPicPr>
          <p:nvPr/>
        </p:nvPicPr>
        <p:blipFill>
          <a:blip r:embed="rId2"/>
          <a:stretch>
            <a:fillRect/>
          </a:stretch>
        </p:blipFill>
        <p:spPr>
          <a:xfrm>
            <a:off x="646112" y="3302542"/>
            <a:ext cx="3810000" cy="2942683"/>
          </a:xfrm>
          <a:prstGeom prst="rect">
            <a:avLst/>
          </a:prstGeom>
        </p:spPr>
      </p:pic>
      <p:pic>
        <p:nvPicPr>
          <p:cNvPr id="8" name="Picture 7"/>
          <p:cNvPicPr>
            <a:picLocks noChangeAspect="1"/>
          </p:cNvPicPr>
          <p:nvPr/>
        </p:nvPicPr>
        <p:blipFill>
          <a:blip r:embed="rId3"/>
          <a:stretch>
            <a:fillRect/>
          </a:stretch>
        </p:blipFill>
        <p:spPr>
          <a:xfrm>
            <a:off x="4721224" y="3429000"/>
            <a:ext cx="3620153" cy="2530475"/>
          </a:xfrm>
          <a:prstGeom prst="rect">
            <a:avLst/>
          </a:prstGeom>
        </p:spPr>
      </p:pic>
    </p:spTree>
    <p:extLst>
      <p:ext uri="{BB962C8B-B14F-4D97-AF65-F5344CB8AC3E}">
        <p14:creationId xmlns:p14="http://schemas.microsoft.com/office/powerpoint/2010/main" val="4269672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SSH</a:t>
            </a:r>
          </a:p>
        </p:txBody>
      </p:sp>
      <p:sp>
        <p:nvSpPr>
          <p:cNvPr id="4" name="Content Placeholder 3"/>
          <p:cNvSpPr>
            <a:spLocks noGrp="1"/>
          </p:cNvSpPr>
          <p:nvPr>
            <p:ph idx="1"/>
          </p:nvPr>
        </p:nvSpPr>
        <p:spPr/>
        <p:txBody>
          <a:bodyPr/>
          <a:lstStyle/>
          <a:p>
            <a:pPr algn="just"/>
            <a:r>
              <a:rPr lang="en-SG" dirty="0"/>
              <a:t>Secure Shell, or SSH, is an encrypted network protocol to allow remote login and other network services to operate securely over an unsecured network.</a:t>
            </a:r>
          </a:p>
          <a:p>
            <a:pPr algn="just"/>
            <a:r>
              <a:rPr lang="en-SG" dirty="0"/>
              <a:t>SSH was designed as a replacement for Telnet.</a:t>
            </a:r>
            <a:endParaRPr lang="en-US" dirty="0"/>
          </a:p>
        </p:txBody>
      </p:sp>
      <p:pic>
        <p:nvPicPr>
          <p:cNvPr id="5" name="Picture 4"/>
          <p:cNvPicPr>
            <a:picLocks noChangeAspect="1"/>
          </p:cNvPicPr>
          <p:nvPr/>
        </p:nvPicPr>
        <p:blipFill>
          <a:blip r:embed="rId3"/>
          <a:stretch>
            <a:fillRect/>
          </a:stretch>
        </p:blipFill>
        <p:spPr>
          <a:xfrm>
            <a:off x="2514600" y="3352800"/>
            <a:ext cx="3505200" cy="2719107"/>
          </a:xfrm>
          <a:prstGeom prst="rect">
            <a:avLst/>
          </a:prstGeom>
        </p:spPr>
      </p:pic>
    </p:spTree>
    <p:extLst>
      <p:ext uri="{BB962C8B-B14F-4D97-AF65-F5344CB8AC3E}">
        <p14:creationId xmlns:p14="http://schemas.microsoft.com/office/powerpoint/2010/main" val="300011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SSH</a:t>
            </a:r>
          </a:p>
        </p:txBody>
      </p:sp>
      <p:sp>
        <p:nvSpPr>
          <p:cNvPr id="4" name="Content Placeholder 3"/>
          <p:cNvSpPr>
            <a:spLocks noGrp="1"/>
          </p:cNvSpPr>
          <p:nvPr>
            <p:ph idx="1"/>
          </p:nvPr>
        </p:nvSpPr>
        <p:spPr/>
        <p:txBody>
          <a:bodyPr/>
          <a:lstStyle/>
          <a:p>
            <a:r>
              <a:rPr lang="en-SG" dirty="0"/>
              <a:t>To use SSH on Windows, you have to download an SSH client. </a:t>
            </a:r>
            <a:r>
              <a:rPr lang="en-SG" dirty="0" err="1"/>
              <a:t>PuTTY</a:t>
            </a:r>
            <a:r>
              <a:rPr lang="en-SG" dirty="0"/>
              <a:t> is one of the best and freely available clients.</a:t>
            </a:r>
            <a:endParaRPr lang="en-US" dirty="0"/>
          </a:p>
        </p:txBody>
      </p:sp>
      <p:pic>
        <p:nvPicPr>
          <p:cNvPr id="5" name="Picture 4"/>
          <p:cNvPicPr>
            <a:picLocks noChangeAspect="1"/>
          </p:cNvPicPr>
          <p:nvPr/>
        </p:nvPicPr>
        <p:blipFill>
          <a:blip r:embed="rId2"/>
          <a:stretch>
            <a:fillRect/>
          </a:stretch>
        </p:blipFill>
        <p:spPr>
          <a:xfrm>
            <a:off x="2465386" y="2387599"/>
            <a:ext cx="4011613" cy="3888987"/>
          </a:xfrm>
          <a:prstGeom prst="rect">
            <a:avLst/>
          </a:prstGeom>
        </p:spPr>
      </p:pic>
      <p:sp>
        <p:nvSpPr>
          <p:cNvPr id="6" name="Rectangle 5"/>
          <p:cNvSpPr/>
          <p:nvPr/>
        </p:nvSpPr>
        <p:spPr bwMode="auto">
          <a:xfrm>
            <a:off x="3886200" y="3200400"/>
            <a:ext cx="1828800" cy="381000"/>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
        <p:nvSpPr>
          <p:cNvPr id="7" name="Rectangle 6"/>
          <p:cNvSpPr/>
          <p:nvPr/>
        </p:nvSpPr>
        <p:spPr bwMode="auto">
          <a:xfrm>
            <a:off x="5334000" y="3656012"/>
            <a:ext cx="457200" cy="230188"/>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404596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route print</a:t>
            </a:r>
          </a:p>
        </p:txBody>
      </p:sp>
      <p:sp>
        <p:nvSpPr>
          <p:cNvPr id="4" name="Content Placeholder 3"/>
          <p:cNvSpPr>
            <a:spLocks noGrp="1"/>
          </p:cNvSpPr>
          <p:nvPr>
            <p:ph idx="1"/>
          </p:nvPr>
        </p:nvSpPr>
        <p:spPr>
          <a:xfrm>
            <a:off x="152400" y="1066800"/>
            <a:ext cx="8686800" cy="5178425"/>
          </a:xfrm>
        </p:spPr>
        <p:txBody>
          <a:bodyPr/>
          <a:lstStyle/>
          <a:p>
            <a:r>
              <a:rPr lang="en-US" dirty="0"/>
              <a:t>The 'route print' Command from an Administrative Command Prompt in Windows OS provides a variety of useful information:</a:t>
            </a:r>
          </a:p>
          <a:p>
            <a:pPr marL="857250" indent="-457200">
              <a:buNone/>
            </a:pPr>
            <a:r>
              <a:rPr lang="fr-FR" sz="2800" dirty="0"/>
              <a:t>•	Interface List</a:t>
            </a:r>
          </a:p>
          <a:p>
            <a:pPr marL="857250" indent="-457200">
              <a:buNone/>
            </a:pPr>
            <a:r>
              <a:rPr lang="fr-FR" sz="2800" dirty="0"/>
              <a:t>•	IPv4 Route Table</a:t>
            </a:r>
          </a:p>
          <a:p>
            <a:pPr marL="857250" indent="-457200">
              <a:buNone/>
            </a:pPr>
            <a:r>
              <a:rPr lang="fr-FR" sz="2800" dirty="0"/>
              <a:t>•	IPv6 Route Table</a:t>
            </a:r>
          </a:p>
        </p:txBody>
      </p:sp>
    </p:spTree>
    <p:extLst>
      <p:ext uri="{BB962C8B-B14F-4D97-AF65-F5344CB8AC3E}">
        <p14:creationId xmlns:p14="http://schemas.microsoft.com/office/powerpoint/2010/main" val="177565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route print</a:t>
            </a:r>
          </a:p>
        </p:txBody>
      </p:sp>
      <p:pic>
        <p:nvPicPr>
          <p:cNvPr id="8" name="Picture 7"/>
          <p:cNvPicPr>
            <a:picLocks noChangeAspect="1"/>
          </p:cNvPicPr>
          <p:nvPr/>
        </p:nvPicPr>
        <p:blipFill>
          <a:blip r:embed="rId3"/>
          <a:stretch>
            <a:fillRect/>
          </a:stretch>
        </p:blipFill>
        <p:spPr>
          <a:xfrm>
            <a:off x="990600" y="941387"/>
            <a:ext cx="6124575" cy="5200650"/>
          </a:xfrm>
          <a:prstGeom prst="rect">
            <a:avLst/>
          </a:prstGeom>
        </p:spPr>
      </p:pic>
      <p:sp>
        <p:nvSpPr>
          <p:cNvPr id="7" name="Rectangle 6"/>
          <p:cNvSpPr/>
          <p:nvPr/>
        </p:nvSpPr>
        <p:spPr bwMode="auto">
          <a:xfrm>
            <a:off x="2057400" y="941387"/>
            <a:ext cx="838200" cy="354012"/>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pPr>
            <a:endParaRPr kumimoji="0" lang="en-US" sz="2400" b="0" i="0" u="none" strike="noStrike" cap="none" normalizeH="0" baseline="0">
              <a:ln>
                <a:noFill/>
              </a:ln>
              <a:solidFill>
                <a:schemeClr val="bg1"/>
              </a:solidFill>
              <a:effectLst/>
              <a:latin typeface="Times New Roman" pitchFamily="18" charset="0"/>
              <a:ea typeface="Lucida Sans Unicode" pitchFamily="34" charset="0"/>
              <a:cs typeface="Lucida Sans Unicode" pitchFamily="34" charset="0"/>
            </a:endParaRPr>
          </a:p>
        </p:txBody>
      </p:sp>
    </p:spTree>
    <p:extLst>
      <p:ext uri="{BB962C8B-B14F-4D97-AF65-F5344CB8AC3E}">
        <p14:creationId xmlns:p14="http://schemas.microsoft.com/office/powerpoint/2010/main" val="179252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5400" y="76200"/>
            <a:ext cx="8991601" cy="685800"/>
          </a:xfrm>
        </p:spPr>
        <p:txBody>
          <a:bodyPr/>
          <a:lstStyle/>
          <a:p>
            <a:pPr>
              <a:defRPr/>
            </a:pPr>
            <a:r>
              <a:rPr lang="en-US" altLang="en-US" sz="2800" dirty="0">
                <a:latin typeface="Arial" panose="020B0604020202020204" pitchFamily="34" charset="0"/>
                <a:cs typeface="Times New Roman" panose="02020603050405020304" pitchFamily="18" charset="0"/>
              </a:rPr>
              <a:t>Objectives</a:t>
            </a:r>
            <a:endParaRPr lang="en-US" sz="2800" dirty="0"/>
          </a:p>
        </p:txBody>
      </p:sp>
      <p:sp>
        <p:nvSpPr>
          <p:cNvPr id="2051" name="Rectangle 3"/>
          <p:cNvSpPr>
            <a:spLocks noGrp="1" noChangeArrowheads="1"/>
          </p:cNvSpPr>
          <p:nvPr>
            <p:ph type="body" idx="1"/>
          </p:nvPr>
        </p:nvSpPr>
        <p:spPr>
          <a:xfrm>
            <a:off x="761999" y="1447800"/>
            <a:ext cx="7845425" cy="4114800"/>
          </a:xfrm>
        </p:spPr>
        <p:txBody>
          <a:bodyPr/>
          <a:lstStyle/>
          <a:p>
            <a:r>
              <a:rPr lang="en-US" altLang="en-US" dirty="0">
                <a:latin typeface="Arial Narrow" panose="020B0606020202030204" pitchFamily="34" charset="0"/>
                <a:cs typeface="Arial" panose="020B0604020202020204" pitchFamily="34" charset="0"/>
              </a:rPr>
              <a:t>Identify the various tools for troubleshooting a TCP/IP network;</a:t>
            </a:r>
          </a:p>
          <a:p>
            <a:endParaRPr lang="en-US" altLang="en-US" dirty="0">
              <a:latin typeface="Arial Narrow" panose="020B0606020202030204" pitchFamily="34" charset="0"/>
            </a:endParaRPr>
          </a:p>
          <a:p>
            <a:r>
              <a:rPr lang="en-US" altLang="en-US" dirty="0">
                <a:latin typeface="Arial Narrow" panose="020B0606020202030204" pitchFamily="34" charset="0"/>
                <a:cs typeface="Arial" panose="020B0604020202020204" pitchFamily="34" charset="0"/>
              </a:rPr>
              <a:t>Understand the functions of these tools;</a:t>
            </a:r>
          </a:p>
          <a:p>
            <a:endParaRPr lang="en-US" altLang="en-US" dirty="0">
              <a:latin typeface="Arial Narrow" panose="020B0606020202030204" pitchFamily="34" charset="0"/>
            </a:endParaRPr>
          </a:p>
          <a:p>
            <a:r>
              <a:rPr lang="en-US" altLang="en-US" dirty="0">
                <a:latin typeface="Arial Narrow" panose="020B0606020202030204" pitchFamily="34" charset="0"/>
                <a:cs typeface="Times New Roman" panose="02020603050405020304" pitchFamily="18" charset="0"/>
              </a:rPr>
              <a:t>Explain how these tools are used to troubleshoot a TCP/IP network</a:t>
            </a:r>
            <a:r>
              <a:rPr lang="en-US" altLang="en-US" dirty="0">
                <a:latin typeface="Arial Narrow" panose="020B0606020202030204" pitchFamily="34" charset="0"/>
              </a:rPr>
              <a:t>.</a:t>
            </a:r>
          </a:p>
        </p:txBody>
      </p:sp>
      <p:pic>
        <p:nvPicPr>
          <p:cNvPr id="7" name="tmpF273">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13.5578"/>
                </p14:media>
              </p:ext>
            </p:extLst>
          </p:nvPr>
        </p:nvPicPr>
        <p:blipFill>
          <a:blip r:embed="rId9"/>
          <a:stretch>
            <a:fillRect/>
          </a:stretch>
        </p:blipFill>
        <p:spPr>
          <a:xfrm>
            <a:off x="8813800" y="101600"/>
            <a:ext cx="228600" cy="228600"/>
          </a:xfrm>
          <a:prstGeom prst="rect">
            <a:avLst/>
          </a:prstGeom>
        </p:spPr>
      </p:pic>
    </p:spTree>
    <p:custDataLst>
      <p:custData r:id="rId1"/>
      <p:tags r:id="rId2"/>
    </p:custDataLst>
    <p:extLst>
      <p:ext uri="{BB962C8B-B14F-4D97-AF65-F5344CB8AC3E}">
        <p14:creationId xmlns:p14="http://schemas.microsoft.com/office/powerpoint/2010/main" val="730275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7"/>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7"/>
                                        </p:tgtEl>
                                      </p:cBhvr>
                                    </p:cmd>
                                  </p:childTnLst>
                                </p:cTn>
                              </p:par>
                            </p:childTnLst>
                          </p:cTn>
                        </p:par>
                      </p:childTnLst>
                    </p:cTn>
                  </p:par>
                </p:childTnLst>
              </p:cTn>
              <p:nextCondLst>
                <p:cond evt="onClick" delay="0">
                  <p:tgtEl>
                    <p:spTgt spid="7"/>
                  </p:tgtEl>
                </p:cond>
              </p:nextCondLst>
            </p:seq>
            <p:video>
              <p:cMediaNode vol="80000">
                <p:cTn id="20" fill="hold" display="0">
                  <p:stCondLst>
                    <p:cond delay="indefinite"/>
                  </p:stCondLst>
                </p:cTn>
                <p:tgtEl>
                  <p:spTgt spid="7"/>
                </p:tgtEl>
              </p:cMediaNode>
            </p:video>
          </p:childTnLst>
        </p:cTn>
      </p:par>
    </p:tnLst>
    <p:bldLst>
      <p:bldP spid="205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sz="2800" dirty="0">
                <a:cs typeface="Arial" charset="0"/>
              </a:rPr>
              <a:t>Summary</a:t>
            </a:r>
            <a:endParaRPr lang="en-US" sz="2800" dirty="0"/>
          </a:p>
        </p:txBody>
      </p:sp>
      <p:sp>
        <p:nvSpPr>
          <p:cNvPr id="7171" name="Rectangle 3"/>
          <p:cNvSpPr>
            <a:spLocks noGrp="1" noChangeArrowheads="1"/>
          </p:cNvSpPr>
          <p:nvPr>
            <p:ph type="body" idx="1"/>
          </p:nvPr>
        </p:nvSpPr>
        <p:spPr>
          <a:xfrm>
            <a:off x="838200" y="1600200"/>
            <a:ext cx="7772400" cy="4114800"/>
          </a:xfrm>
        </p:spPr>
        <p:txBody>
          <a:bodyPr/>
          <a:lstStyle/>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ipconfig</a:t>
            </a:r>
          </a:p>
          <a:p>
            <a:pPr marL="514350" indent="-514350">
              <a:buSzPct val="100000"/>
              <a:buFont typeface="+mj-lt"/>
              <a:buAutoNum type="arabicParenR"/>
            </a:pPr>
            <a:r>
              <a:rPr lang="en-US" altLang="en-US" sz="2800" dirty="0">
                <a:latin typeface="Arial" panose="020B0604020202020204" pitchFamily="34" charset="0"/>
                <a:cs typeface="Times New Roman" panose="02020603050405020304" pitchFamily="18" charset="0"/>
              </a:rPr>
              <a:t>ping</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tracert</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nslookup</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solidFill>
                  <a:schemeClr val="tx1"/>
                </a:solidFill>
                <a:latin typeface="Arial" panose="020B0604020202020204" pitchFamily="34" charset="0"/>
                <a:cs typeface="Times New Roman" panose="02020603050405020304" pitchFamily="18" charset="0"/>
              </a:rPr>
              <a:t>netstat</a:t>
            </a:r>
            <a:endParaRPr lang="en-US" altLang="en-US" sz="2800" dirty="0">
              <a:solidFill>
                <a:schemeClr val="tx1"/>
              </a:solidFill>
              <a:latin typeface="Arial" panose="020B0604020202020204" pitchFamily="34" charset="0"/>
              <a:cs typeface="Times New Roman" panose="02020603050405020304" pitchFamily="18" charset="0"/>
            </a:endParaRPr>
          </a:p>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telnet</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SSH</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route print</a:t>
            </a:r>
          </a:p>
        </p:txBody>
      </p:sp>
      <p:pic>
        <p:nvPicPr>
          <p:cNvPr id="9" name="tmpB167">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51.5283"/>
                </p14:media>
              </p:ext>
            </p:extLst>
          </p:nvPr>
        </p:nvPicPr>
        <p:blipFill>
          <a:blip r:embed="rId9"/>
          <a:stretch>
            <a:fillRect/>
          </a:stretch>
        </p:blipFill>
        <p:spPr>
          <a:xfrm>
            <a:off x="8813800" y="101600"/>
            <a:ext cx="228600" cy="228600"/>
          </a:xfrm>
          <a:prstGeom prst="rect">
            <a:avLst/>
          </a:prstGeom>
        </p:spPr>
      </p:pic>
      <p:sp>
        <p:nvSpPr>
          <p:cNvPr id="2" name="TextBox 1">
            <a:extLst>
              <a:ext uri="{FF2B5EF4-FFF2-40B4-BE49-F238E27FC236}">
                <a16:creationId xmlns:a16="http://schemas.microsoft.com/office/drawing/2014/main" id="{659BB8A4-2CEA-B37C-7CF3-2E4C0B3B84CC}"/>
              </a:ext>
            </a:extLst>
          </p:cNvPr>
          <p:cNvSpPr txBox="1"/>
          <p:nvPr/>
        </p:nvSpPr>
        <p:spPr>
          <a:xfrm>
            <a:off x="-6816436" y="-1898073"/>
            <a:ext cx="184731" cy="461665"/>
          </a:xfrm>
          <a:prstGeom prst="rect">
            <a:avLst/>
          </a:prstGeom>
          <a:noFill/>
        </p:spPr>
        <p:txBody>
          <a:bodyPr wrap="none" rtlCol="0">
            <a:spAutoFit/>
          </a:bodyPr>
          <a:lstStyle/>
          <a:p>
            <a:endParaRPr lang="en-US"/>
          </a:p>
        </p:txBody>
      </p:sp>
    </p:spTree>
    <p:custDataLst>
      <p:custData r:id="rId1"/>
      <p:tags r:id="rId2"/>
    </p:custDataLst>
    <p:extLst>
      <p:ext uri="{BB962C8B-B14F-4D97-AF65-F5344CB8AC3E}">
        <p14:creationId xmlns:p14="http://schemas.microsoft.com/office/powerpoint/2010/main" val="30577863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vol="80000">
                <p:cTn id="7" fill="hold" display="0">
                  <p:stCondLst>
                    <p:cond delay="indefinite"/>
                  </p:stCondLst>
                </p:cTn>
                <p:tgtEl>
                  <p:spTgt spid="9"/>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sz="2800" dirty="0">
                <a:cs typeface="Arial" charset="0"/>
              </a:rPr>
              <a:t>Overview Of Network Troubleshooting Tools</a:t>
            </a:r>
            <a:r>
              <a:rPr lang="en-US" sz="2800" dirty="0"/>
              <a:t> </a:t>
            </a:r>
          </a:p>
        </p:txBody>
      </p:sp>
      <p:sp>
        <p:nvSpPr>
          <p:cNvPr id="7171" name="Rectangle 3"/>
          <p:cNvSpPr>
            <a:spLocks noGrp="1" noChangeArrowheads="1"/>
          </p:cNvSpPr>
          <p:nvPr>
            <p:ph type="body" idx="1"/>
          </p:nvPr>
        </p:nvSpPr>
        <p:spPr>
          <a:xfrm>
            <a:off x="838200" y="1600200"/>
            <a:ext cx="7772400" cy="4114800"/>
          </a:xfrm>
        </p:spPr>
        <p:txBody>
          <a:bodyPr/>
          <a:lstStyle/>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ipconfig</a:t>
            </a:r>
          </a:p>
          <a:p>
            <a:pPr marL="514350" indent="-514350">
              <a:buSzPct val="100000"/>
              <a:buFont typeface="+mj-lt"/>
              <a:buAutoNum type="arabicParenR"/>
            </a:pPr>
            <a:r>
              <a:rPr lang="en-US" altLang="en-US" sz="2800" dirty="0">
                <a:latin typeface="Arial" panose="020B0604020202020204" pitchFamily="34" charset="0"/>
                <a:cs typeface="Times New Roman" panose="02020603050405020304" pitchFamily="18" charset="0"/>
              </a:rPr>
              <a:t>ping</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tracert</a:t>
            </a:r>
            <a:r>
              <a:rPr lang="en-US" altLang="en-US" sz="2800" dirty="0">
                <a:latin typeface="Arial" panose="020B0604020202020204" pitchFamily="34" charset="0"/>
                <a:cs typeface="Arial" panose="020B0604020202020204" pitchFamily="34" charset="0"/>
              </a:rPr>
              <a:t>  </a:t>
            </a:r>
          </a:p>
          <a:p>
            <a:pPr marL="514350" indent="-514350">
              <a:buSzPct val="100000"/>
              <a:buFont typeface="+mj-lt"/>
              <a:buAutoNum type="arabicParenR"/>
            </a:pPr>
            <a:r>
              <a:rPr lang="en-US" altLang="en-US" sz="2800" dirty="0" err="1">
                <a:latin typeface="Arial" panose="020B0604020202020204" pitchFamily="34" charset="0"/>
                <a:cs typeface="Times New Roman" panose="02020603050405020304" pitchFamily="18" charset="0"/>
              </a:rPr>
              <a:t>nslookup</a:t>
            </a:r>
            <a:r>
              <a:rPr lang="en-US" altLang="en-US" sz="2800" dirty="0">
                <a:latin typeface="Arial" panose="020B0604020202020204" pitchFamily="34" charset="0"/>
                <a:cs typeface="Arial" panose="020B0604020202020204" pitchFamily="34" charset="0"/>
              </a:rPr>
              <a:t> - Domain names</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Times New Roman" panose="02020603050405020304" pitchFamily="18" charset="0"/>
              </a:rPr>
              <a:t>Netstat - open ports and services connected</a:t>
            </a:r>
          </a:p>
          <a:p>
            <a:pPr marL="514350" indent="-514350">
              <a:buSzPct val="100000"/>
              <a:buFont typeface="+mj-lt"/>
              <a:buAutoNum type="arabicParenR"/>
            </a:pPr>
            <a:r>
              <a:rPr lang="en-US" altLang="en-US" sz="2800" dirty="0">
                <a:latin typeface="Arial" panose="020B0604020202020204" pitchFamily="34" charset="0"/>
                <a:cs typeface="Arial" panose="020B0604020202020204" pitchFamily="34" charset="0"/>
              </a:rPr>
              <a:t>telnet </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SSH</a:t>
            </a:r>
          </a:p>
          <a:p>
            <a:pPr marL="514350" indent="-514350">
              <a:buSzPct val="100000"/>
              <a:buFont typeface="+mj-lt"/>
              <a:buAutoNum type="arabicParenR"/>
            </a:pPr>
            <a:r>
              <a:rPr lang="en-US" altLang="en-US" sz="2800" dirty="0">
                <a:solidFill>
                  <a:schemeClr val="tx1"/>
                </a:solidFill>
                <a:latin typeface="Arial" panose="020B0604020202020204" pitchFamily="34" charset="0"/>
                <a:cs typeface="Arial" panose="020B0604020202020204" pitchFamily="34" charset="0"/>
              </a:rPr>
              <a:t>route print - Print out routing table</a:t>
            </a:r>
          </a:p>
          <a:p>
            <a:pPr marL="0" indent="0">
              <a:buSzPct val="100000"/>
              <a:buNone/>
            </a:pPr>
            <a:endParaRPr lang="en-US" altLang="en-US" sz="2800" dirty="0">
              <a:solidFill>
                <a:schemeClr val="tx1"/>
              </a:solidFill>
              <a:latin typeface="Arial" panose="020B0604020202020204" pitchFamily="34" charset="0"/>
              <a:cs typeface="Arial" panose="020B0604020202020204" pitchFamily="34" charset="0"/>
            </a:endParaRPr>
          </a:p>
        </p:txBody>
      </p:sp>
      <p:pic>
        <p:nvPicPr>
          <p:cNvPr id="9" name="tmpB167">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51.5283"/>
                </p14:media>
              </p:ext>
            </p:extLst>
          </p:nvPr>
        </p:nvPicPr>
        <p:blipFill>
          <a:blip r:embed="rId9"/>
          <a:stretch>
            <a:fillRect/>
          </a:stretch>
        </p:blipFill>
        <p:spPr>
          <a:xfrm>
            <a:off x="8813800" y="101600"/>
            <a:ext cx="228600" cy="228600"/>
          </a:xfrm>
          <a:prstGeom prst="rect">
            <a:avLst/>
          </a:prstGeom>
        </p:spPr>
      </p:pic>
    </p:spTree>
    <p:custDataLst>
      <p:custData r:id="rId1"/>
      <p:tags r:id="rId2"/>
    </p:custDataLst>
    <p:extLst>
      <p:ext uri="{BB962C8B-B14F-4D97-AF65-F5344CB8AC3E}">
        <p14:creationId xmlns:p14="http://schemas.microsoft.com/office/powerpoint/2010/main" val="42064148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vol="80000">
                <p:cTn id="7" fill="hold" display="0">
                  <p:stCondLst>
                    <p:cond delay="indefinite"/>
                  </p:stCondLst>
                </p:cTn>
                <p:tgtEl>
                  <p:spTgt spid="9"/>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sz="2800" dirty="0">
                <a:cs typeface="Arial" charset="0"/>
              </a:rPr>
              <a:t>1. ipconfig</a:t>
            </a:r>
            <a:r>
              <a:rPr lang="en-US" sz="2800" dirty="0"/>
              <a:t> </a:t>
            </a:r>
          </a:p>
        </p:txBody>
      </p:sp>
      <p:sp>
        <p:nvSpPr>
          <p:cNvPr id="8195" name="Rectangle 3"/>
          <p:cNvSpPr>
            <a:spLocks noGrp="1" noChangeArrowheads="1"/>
          </p:cNvSpPr>
          <p:nvPr>
            <p:ph type="body" idx="1"/>
          </p:nvPr>
        </p:nvSpPr>
        <p:spPr>
          <a:xfrm>
            <a:off x="762000" y="990600"/>
            <a:ext cx="7772400" cy="4114800"/>
          </a:xfrm>
        </p:spPr>
        <p:txBody>
          <a:bodyPr/>
          <a:lstStyle/>
          <a:p>
            <a:r>
              <a:rPr lang="en-US" altLang="en-US" sz="2800">
                <a:latin typeface="Arial" panose="020B0604020202020204" pitchFamily="34" charset="0"/>
                <a:cs typeface="Arial" panose="020B0604020202020204" pitchFamily="34" charset="0"/>
              </a:rPr>
              <a:t>Used to display information about a computer’s addressing and connectivity parameters.</a:t>
            </a:r>
            <a:r>
              <a:rPr lang="en-US" altLang="en-US" sz="2800"/>
              <a:t> </a:t>
            </a:r>
          </a:p>
        </p:txBody>
      </p:sp>
      <p:sp>
        <p:nvSpPr>
          <p:cNvPr id="7172" name="Rectangle 5"/>
          <p:cNvSpPr>
            <a:spLocks noChangeArrowheads="1"/>
          </p:cNvSpPr>
          <p:nvPr/>
        </p:nvSpPr>
        <p:spPr bwMode="auto">
          <a:xfrm>
            <a:off x="2143125" y="1819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09800"/>
            <a:ext cx="5410200" cy="390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206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checkerboard(across)">
                                      <p:cBhvr>
                                        <p:cTn id="11"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sz="2800" dirty="0">
                <a:cs typeface="Arial" charset="0"/>
              </a:rPr>
              <a:t>1. ipconfig</a:t>
            </a:r>
          </a:p>
        </p:txBody>
      </p:sp>
      <p:sp>
        <p:nvSpPr>
          <p:cNvPr id="9219" name="Rectangle 3"/>
          <p:cNvSpPr>
            <a:spLocks noGrp="1" noChangeArrowheads="1"/>
          </p:cNvSpPr>
          <p:nvPr>
            <p:ph type="body" idx="1"/>
          </p:nvPr>
        </p:nvSpPr>
        <p:spPr>
          <a:xfrm>
            <a:off x="838200" y="1295400"/>
            <a:ext cx="7924800" cy="4953000"/>
          </a:xfrm>
        </p:spPr>
        <p:txBody>
          <a:bodyPr/>
          <a:lstStyle/>
          <a:p>
            <a:pPr>
              <a:lnSpc>
                <a:spcPct val="90000"/>
              </a:lnSpc>
            </a:pPr>
            <a:r>
              <a:rPr lang="en-US" altLang="en-US" sz="2400" dirty="0">
                <a:latin typeface="Arial" panose="020B0604020202020204" pitchFamily="34" charset="0"/>
                <a:cs typeface="Arial" panose="020B0604020202020204" pitchFamily="34" charset="0"/>
              </a:rPr>
              <a:t>Provides the necessary information about the computer network.</a:t>
            </a:r>
            <a:r>
              <a:rPr lang="en-US" altLang="en-US" sz="2400" dirty="0"/>
              <a:t> </a:t>
            </a:r>
          </a:p>
          <a:p>
            <a:pPr>
              <a:lnSpc>
                <a:spcPct val="90000"/>
              </a:lnSpc>
            </a:pPr>
            <a:r>
              <a:rPr lang="en-US" altLang="en-US" sz="2400" dirty="0">
                <a:latin typeface="Arial" panose="020B0604020202020204" pitchFamily="34" charset="0"/>
                <a:cs typeface="Arial" panose="020B0604020202020204" pitchFamily="34" charset="0"/>
              </a:rPr>
              <a:t>Common options are:</a:t>
            </a:r>
            <a:endParaRPr lang="en-US" altLang="en-US" sz="2400" dirty="0">
              <a:cs typeface="Times New Roman" panose="02020603050405020304" pitchFamily="18" charset="0"/>
            </a:endParaRPr>
          </a:p>
          <a:p>
            <a:pPr lvl="1">
              <a:lnSpc>
                <a:spcPct val="90000"/>
              </a:lnSpc>
            </a:pPr>
            <a:r>
              <a:rPr lang="en-US" altLang="en-US" sz="2000" i="1" dirty="0">
                <a:latin typeface="Arial" panose="020B0604020202020204" pitchFamily="34" charset="0"/>
                <a:cs typeface="Arial" panose="020B0604020202020204" pitchFamily="34" charset="0"/>
              </a:rPr>
              <a:t>/all </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Display detailed information.</a:t>
            </a:r>
            <a:endParaRPr lang="en-US" altLang="en-US" sz="2000" dirty="0">
              <a:cs typeface="Times New Roman" panose="02020603050405020304" pitchFamily="18" charset="0"/>
            </a:endParaRPr>
          </a:p>
          <a:p>
            <a:pPr lvl="1">
              <a:lnSpc>
                <a:spcPct val="90000"/>
              </a:lnSpc>
            </a:pPr>
            <a:r>
              <a:rPr lang="en-US" altLang="en-US" sz="2000" i="1" dirty="0">
                <a:latin typeface="Arial" panose="020B0604020202020204" pitchFamily="34" charset="0"/>
                <a:cs typeface="Arial" panose="020B0604020202020204" pitchFamily="34" charset="0"/>
              </a:rPr>
              <a:t>/release all</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Release all adapters.</a:t>
            </a:r>
          </a:p>
          <a:p>
            <a:pPr lvl="1">
              <a:lnSpc>
                <a:spcPct val="90000"/>
              </a:lnSpc>
            </a:pPr>
            <a:r>
              <a:rPr lang="en-US" altLang="en-US" sz="2000" i="1" dirty="0">
                <a:latin typeface="Arial" panose="020B0604020202020204" pitchFamily="34" charset="0"/>
                <a:cs typeface="Arial" panose="020B0604020202020204" pitchFamily="34" charset="0"/>
              </a:rPr>
              <a:t>/renew all</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Renew all adapters.</a:t>
            </a:r>
          </a:p>
          <a:p>
            <a:pPr lvl="1">
              <a:lnSpc>
                <a:spcPct val="90000"/>
              </a:lnSpc>
            </a:pPr>
            <a:r>
              <a:rPr lang="en-US" altLang="en-US" sz="2000" i="1" dirty="0">
                <a:latin typeface="Arial" panose="020B0604020202020204" pitchFamily="34" charset="0"/>
                <a:cs typeface="Arial" panose="020B0604020202020204" pitchFamily="34" charset="0"/>
              </a:rPr>
              <a:t>/release N</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Release adapter N.</a:t>
            </a:r>
            <a:endParaRPr lang="en-US" altLang="en-US" sz="2000" dirty="0">
              <a:cs typeface="Times New Roman" panose="02020603050405020304" pitchFamily="18" charset="0"/>
            </a:endParaRPr>
          </a:p>
          <a:p>
            <a:pPr lvl="1">
              <a:lnSpc>
                <a:spcPct val="90000"/>
              </a:lnSpc>
            </a:pPr>
            <a:r>
              <a:rPr lang="en-US" altLang="en-US" sz="2000" i="1" dirty="0">
                <a:latin typeface="Arial" panose="020B0604020202020204" pitchFamily="34" charset="0"/>
                <a:cs typeface="Arial" panose="020B0604020202020204" pitchFamily="34" charset="0"/>
              </a:rPr>
              <a:t>/renew N</a:t>
            </a:r>
            <a:endParaRPr lang="en-US" altLang="en-US" sz="2000" i="1" dirty="0">
              <a:cs typeface="Times New Roman" panose="02020603050405020304" pitchFamily="18" charset="0"/>
            </a:endParaRPr>
          </a:p>
          <a:p>
            <a:pPr lvl="2">
              <a:lnSpc>
                <a:spcPct val="90000"/>
              </a:lnSpc>
            </a:pPr>
            <a:r>
              <a:rPr lang="en-US" altLang="en-US" sz="2000" dirty="0">
                <a:latin typeface="Arial" panose="020B0604020202020204" pitchFamily="34" charset="0"/>
                <a:cs typeface="Arial" panose="020B0604020202020204" pitchFamily="34" charset="0"/>
              </a:rPr>
              <a:t>Renew adapter N.</a:t>
            </a:r>
            <a:endParaRPr lang="en-US" altLang="en-US" sz="2000" dirty="0">
              <a:cs typeface="Times New Roman" panose="02020603050405020304" pitchFamily="18" charset="0"/>
            </a:endParaRPr>
          </a:p>
          <a:p>
            <a:pPr>
              <a:lnSpc>
                <a:spcPct val="90000"/>
              </a:lnSpc>
            </a:pPr>
            <a:endParaRPr lang="en-US" altLang="en-US" sz="2000" dirty="0"/>
          </a:p>
        </p:txBody>
      </p:sp>
    </p:spTree>
    <p:extLst>
      <p:ext uri="{BB962C8B-B14F-4D97-AF65-F5344CB8AC3E}">
        <p14:creationId xmlns:p14="http://schemas.microsoft.com/office/powerpoint/2010/main" val="38453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z="2800" dirty="0">
                <a:cs typeface="Arial" charset="0"/>
              </a:rPr>
              <a:t>2. Ping</a:t>
            </a:r>
            <a:r>
              <a:rPr lang="en-US" sz="2800" dirty="0"/>
              <a:t> </a:t>
            </a:r>
          </a:p>
        </p:txBody>
      </p:sp>
      <p:sp>
        <p:nvSpPr>
          <p:cNvPr id="10243" name="Rectangle 3"/>
          <p:cNvSpPr>
            <a:spLocks noGrp="1" noChangeArrowheads="1"/>
          </p:cNvSpPr>
          <p:nvPr>
            <p:ph type="body" idx="1"/>
          </p:nvPr>
        </p:nvSpPr>
        <p:spPr>
          <a:xfrm>
            <a:off x="762000" y="838200"/>
            <a:ext cx="7772400" cy="2133600"/>
          </a:xfrm>
        </p:spPr>
        <p:txBody>
          <a:bodyPr/>
          <a:lstStyle/>
          <a:p>
            <a:r>
              <a:rPr lang="en-US" altLang="en-US" sz="2400" dirty="0">
                <a:latin typeface="Arial" panose="020B0604020202020204" pitchFamily="34" charset="0"/>
                <a:cs typeface="Times New Roman" panose="02020603050405020304" pitchFamily="18" charset="0"/>
              </a:rPr>
              <a:t>Tests whether another host on a TCP/IP network is reachable. </a:t>
            </a:r>
          </a:p>
          <a:p>
            <a:r>
              <a:rPr lang="en-US" altLang="en-US" sz="2400" dirty="0">
                <a:latin typeface="Arial" panose="020B0604020202020204" pitchFamily="34" charset="0"/>
                <a:cs typeface="Times New Roman" panose="02020603050405020304" pitchFamily="18" charset="0"/>
              </a:rPr>
              <a:t>Round trip times are reported when Ping is used to provide an indication as to how long it takes to move information between the sender and the receiver. </a:t>
            </a:r>
          </a:p>
        </p:txBody>
      </p:sp>
      <p:sp>
        <p:nvSpPr>
          <p:cNvPr id="9220" name="Rectangle 5"/>
          <p:cNvSpPr>
            <a:spLocks noChangeArrowheads="1"/>
          </p:cNvSpPr>
          <p:nvPr/>
        </p:nvSpPr>
        <p:spPr bwMode="auto">
          <a:xfrm>
            <a:off x="1995488"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pic>
        <p:nvPicPr>
          <p:cNvPr id="1024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896394"/>
            <a:ext cx="6540355" cy="327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tmp6BF0">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31.6598"/>
                </p14:media>
              </p:ext>
            </p:extLst>
          </p:nvPr>
        </p:nvPicPr>
        <p:blipFill>
          <a:blip r:embed="rId10"/>
          <a:stretch>
            <a:fillRect/>
          </a:stretch>
        </p:blipFill>
        <p:spPr>
          <a:xfrm>
            <a:off x="8813800" y="101600"/>
            <a:ext cx="228600" cy="228600"/>
          </a:xfrm>
          <a:prstGeom prst="rect">
            <a:avLst/>
          </a:prstGeom>
        </p:spPr>
      </p:pic>
    </p:spTree>
    <p:custDataLst>
      <p:custData r:id="rId1"/>
      <p:tags r:id="rId2"/>
    </p:custDataLst>
    <p:extLst>
      <p:ext uri="{BB962C8B-B14F-4D97-AF65-F5344CB8AC3E}">
        <p14:creationId xmlns:p14="http://schemas.microsoft.com/office/powerpoint/2010/main" val="3335268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checkerboard(across)">
                                      <p:cBhvr>
                                        <p:cTn id="15"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4"/>
                </p:tgtEl>
              </p:cMediaNode>
            </p:video>
          </p:childTnLst>
        </p:cTn>
      </p:par>
    </p:tnLst>
    <p:bldLst>
      <p:bldP spid="102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sz="2800" dirty="0">
                <a:cs typeface="Arial" charset="0"/>
              </a:rPr>
              <a:t>3. </a:t>
            </a:r>
            <a:r>
              <a:rPr lang="en-US" sz="2800" dirty="0" err="1">
                <a:cs typeface="Arial" charset="0"/>
              </a:rPr>
              <a:t>Tracert</a:t>
            </a:r>
            <a:r>
              <a:rPr lang="en-US" sz="2800" dirty="0"/>
              <a:t> </a:t>
            </a:r>
          </a:p>
        </p:txBody>
      </p:sp>
      <p:sp>
        <p:nvSpPr>
          <p:cNvPr id="11267" name="Rectangle 3"/>
          <p:cNvSpPr>
            <a:spLocks noGrp="1" noChangeArrowheads="1"/>
          </p:cNvSpPr>
          <p:nvPr>
            <p:ph type="body" idx="1"/>
          </p:nvPr>
        </p:nvSpPr>
        <p:spPr>
          <a:xfrm>
            <a:off x="762000" y="1143000"/>
            <a:ext cx="7848600" cy="4343400"/>
          </a:xfrm>
        </p:spPr>
        <p:txBody>
          <a:bodyPr/>
          <a:lstStyle/>
          <a:p>
            <a:pPr algn="just"/>
            <a:r>
              <a:rPr lang="en-US" altLang="en-US" sz="2800" dirty="0">
                <a:latin typeface="Arial" panose="020B0604020202020204" pitchFamily="34" charset="0"/>
                <a:cs typeface="Arial" panose="020B0604020202020204" pitchFamily="34" charset="0"/>
              </a:rPr>
              <a:t>Facilitates a user to know the route that the IP packets travelled from one router to another.  </a:t>
            </a:r>
            <a:endParaRPr lang="en-US" altLang="en-US" sz="2800" dirty="0">
              <a:cs typeface="Times New Roman" panose="02020603050405020304" pitchFamily="18" charset="0"/>
            </a:endParaRPr>
          </a:p>
          <a:p>
            <a:r>
              <a:rPr lang="en-US" altLang="en-US" sz="2800" dirty="0">
                <a:latin typeface="Arial" panose="020B0604020202020204" pitchFamily="34" charset="0"/>
                <a:cs typeface="Arial" panose="020B0604020202020204" pitchFamily="34" charset="0"/>
              </a:rPr>
              <a:t>Tracert also measures a packet’s round trip time by sending ICMP echo messages to a destination host.</a:t>
            </a:r>
            <a:r>
              <a:rPr lang="en-US" altLang="en-US" sz="2800" dirty="0"/>
              <a:t> </a:t>
            </a:r>
          </a:p>
          <a:p>
            <a:pPr lvl="1" algn="just"/>
            <a:r>
              <a:rPr lang="en-US" altLang="en-US" sz="2400" b="0" dirty="0">
                <a:latin typeface="Arial" panose="020B0604020202020204" pitchFamily="34" charset="0"/>
                <a:cs typeface="Arial" panose="020B0604020202020204" pitchFamily="34" charset="0"/>
              </a:rPr>
              <a:t>sends packets in sets of three. Each time a sender sends a packet to a destination host, the destination host decrease the packet’s Time-To-Live (TTL) value by one.</a:t>
            </a:r>
          </a:p>
        </p:txBody>
      </p:sp>
    </p:spTree>
    <p:extLst>
      <p:ext uri="{BB962C8B-B14F-4D97-AF65-F5344CB8AC3E}">
        <p14:creationId xmlns:p14="http://schemas.microsoft.com/office/powerpoint/2010/main" val="2520855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z="2800" dirty="0">
                <a:cs typeface="Arial" charset="0"/>
              </a:rPr>
              <a:t>3. Tracert</a:t>
            </a:r>
          </a:p>
        </p:txBody>
      </p:sp>
      <p:sp>
        <p:nvSpPr>
          <p:cNvPr id="12291" name="Rectangle 3"/>
          <p:cNvSpPr>
            <a:spLocks noGrp="1" noChangeArrowheads="1"/>
          </p:cNvSpPr>
          <p:nvPr>
            <p:ph type="body" idx="1"/>
          </p:nvPr>
        </p:nvSpPr>
        <p:spPr>
          <a:xfrm>
            <a:off x="762000" y="838200"/>
            <a:ext cx="7772400" cy="4114800"/>
          </a:xfrm>
        </p:spPr>
        <p:txBody>
          <a:bodyPr/>
          <a:lstStyle/>
          <a:p>
            <a:pPr>
              <a:lnSpc>
                <a:spcPct val="90000"/>
              </a:lnSpc>
            </a:pPr>
            <a:r>
              <a:rPr lang="en-US" altLang="en-US" sz="2800" dirty="0">
                <a:latin typeface="Arial" panose="020B0604020202020204" pitchFamily="34" charset="0"/>
                <a:cs typeface="Arial" panose="020B0604020202020204" pitchFamily="34" charset="0"/>
              </a:rPr>
              <a:t>For example</a:t>
            </a:r>
          </a:p>
          <a:p>
            <a:pPr lvl="1">
              <a:lnSpc>
                <a:spcPct val="90000"/>
              </a:lnSpc>
            </a:pPr>
            <a:r>
              <a:rPr lang="en-US" altLang="en-US" sz="2400" dirty="0">
                <a:latin typeface="Arial" panose="020B0604020202020204" pitchFamily="34" charset="0"/>
                <a:cs typeface="Arial" panose="020B0604020202020204" pitchFamily="34" charset="0"/>
              </a:rPr>
              <a:t>The sending host sets the first three packets’ TTL field to 1. </a:t>
            </a:r>
          </a:p>
          <a:p>
            <a:pPr lvl="1">
              <a:lnSpc>
                <a:spcPct val="90000"/>
              </a:lnSpc>
            </a:pPr>
            <a:r>
              <a:rPr lang="en-US" altLang="en-US" sz="2400" dirty="0">
                <a:latin typeface="Arial" panose="020B0604020202020204" pitchFamily="34" charset="0"/>
                <a:cs typeface="Arial" panose="020B0604020202020204" pitchFamily="34" charset="0"/>
              </a:rPr>
              <a:t>The first router will ‘kill’ the packet by decrementing their TTLs to 0 and sends back to the sender an ICMP response Message Type 11.</a:t>
            </a:r>
          </a:p>
          <a:p>
            <a:pPr lvl="1">
              <a:lnSpc>
                <a:spcPct val="90000"/>
              </a:lnSpc>
            </a:pPr>
            <a:r>
              <a:rPr lang="en-US" altLang="en-US" sz="2400" dirty="0">
                <a:latin typeface="Arial" panose="020B0604020202020204" pitchFamily="34" charset="0"/>
                <a:cs typeface="Arial" panose="020B0604020202020204" pitchFamily="34" charset="0"/>
              </a:rPr>
              <a:t>The sender sets the TTL field of the second  set to 2. The first router decrements each packet’s TTL by one and forwards it to the next router. </a:t>
            </a:r>
          </a:p>
          <a:p>
            <a:pPr lvl="1">
              <a:lnSpc>
                <a:spcPct val="90000"/>
              </a:lnSpc>
            </a:pPr>
            <a:r>
              <a:rPr lang="en-US" altLang="en-US" sz="2400" dirty="0">
                <a:latin typeface="Arial" panose="020B0604020202020204" pitchFamily="34" charset="0"/>
                <a:cs typeface="Arial" panose="020B0604020202020204" pitchFamily="34" charset="0"/>
              </a:rPr>
              <a:t>The second router sets the TTLs to 0 and sends a response saying TTLs have been exceeded. </a:t>
            </a:r>
            <a:endParaRPr lang="en-US" altLang="en-US" sz="2400" dirty="0"/>
          </a:p>
        </p:txBody>
      </p:sp>
    </p:spTree>
    <p:extLst>
      <p:ext uri="{BB962C8B-B14F-4D97-AF65-F5344CB8AC3E}">
        <p14:creationId xmlns:p14="http://schemas.microsoft.com/office/powerpoint/2010/main" val="156532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sz="2800" dirty="0">
                <a:cs typeface="Arial" charset="0"/>
              </a:rPr>
              <a:t>3. Tracert</a:t>
            </a:r>
          </a:p>
        </p:txBody>
      </p:sp>
      <p:sp>
        <p:nvSpPr>
          <p:cNvPr id="13315" name="Rectangle 3"/>
          <p:cNvSpPr>
            <a:spLocks noGrp="1" noChangeArrowheads="1"/>
          </p:cNvSpPr>
          <p:nvPr>
            <p:ph type="body" idx="1"/>
          </p:nvPr>
        </p:nvSpPr>
        <p:spPr/>
        <p:txBody>
          <a:bodyPr/>
          <a:lstStyle/>
          <a:p>
            <a:pPr lvl="1"/>
            <a:r>
              <a:rPr lang="en-US" altLang="en-US" sz="2400" dirty="0">
                <a:latin typeface="Arial" panose="020B0604020202020204" pitchFamily="34" charset="0"/>
                <a:cs typeface="Arial" panose="020B0604020202020204" pitchFamily="34" charset="0"/>
              </a:rPr>
              <a:t>This procedure continues until the sending host contacts the destination IP address, or the maximum hop count of 30 is reached.</a:t>
            </a:r>
          </a:p>
          <a:p>
            <a:pPr lvl="1"/>
            <a:r>
              <a:rPr lang="en-US" altLang="en-US" sz="2400" dirty="0">
                <a:latin typeface="Arial" panose="020B0604020202020204" pitchFamily="34" charset="0"/>
                <a:cs typeface="Arial" panose="020B0604020202020204" pitchFamily="34" charset="0"/>
              </a:rPr>
              <a:t>This allows the Tracert program to determine which routers a packet goes through from the source to its destination.</a:t>
            </a:r>
            <a:endParaRPr lang="en-US" altLang="en-US" sz="2400" dirty="0">
              <a:cs typeface="Times New Roman" panose="02020603050405020304" pitchFamily="18" charset="0"/>
            </a:endParaRPr>
          </a:p>
          <a:p>
            <a:endParaRPr lang="en-US" altLang="en-US" sz="2400" dirty="0"/>
          </a:p>
        </p:txBody>
      </p:sp>
      <p:sp>
        <p:nvSpPr>
          <p:cNvPr id="12292" name="Rectangle 5"/>
          <p:cNvSpPr>
            <a:spLocks noChangeArrowheads="1"/>
          </p:cNvSpPr>
          <p:nvPr/>
        </p:nvSpPr>
        <p:spPr bwMode="auto">
          <a:xfrm>
            <a:off x="1828800" y="2486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endParaRPr lang="en-US" altLang="en-US"/>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7467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354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box(in)">
                                      <p:cBhvr>
                                        <p:cTn id="15"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78B3CC94-391B-4EB5-9230-0D78DF54C348}"/>
  <p:tag name="ATHENA.CUSTOMXMLCONTENT" val="&lt;?xml version=&quot;1.0&quot;?&gt;&lt;athena xmlns=&quot;http://schemas.microsoft.com/edu/athena&quot; version=&quot;0.1.4911.0&quot;&gt;&lt;timings duration=&quot;583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61ED888-0A51-43B8-98B1-E7B49CEC95CF}"/>
  <p:tag name="ATHENA.CUSTOMXMLCONTENT" val="&lt;?xml version=&quot;1.0&quot;?&gt;&lt;athena xmlns=&quot;http://schemas.microsoft.com/edu/athena&quot; version=&quot;0.1.4911.0&quot;&gt;&lt;timings duration=&quot;16941&quot;&gt;&lt;event time=&quot;3084&quot; type=&quot;OnNext&quot; clickIndex=&quot;1&quot; wacClickIndex=&quot;1&quot;/&gt;&lt;event time=&quot;7036&quot; type=&quot;OnNext&quot; clickIndex=&quot;2&quot; wacClickIndex=&quot;2&quot;/&gt;&lt;event time=&quot;11771&quot; type=&quot;OnNext&quot; clickIndex=&quot;3&quot; wacClickIndex=&quot;3&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C9674EA5-4425-458B-8799-C5E2A2DF5BE6}"/>
  <p:tag name="ATHENA.CUSTOMXMLCONTENT" val="&lt;?xml version=&quot;1.0&quot;?&gt;&lt;athena xmlns=&quot;http://schemas.microsoft.com/edu/athena&quot; version=&quot;0.1.4911.0&quot;&gt;&lt;media streamable=&quot;true&quot; recordStart=&quot;0&quot; recordEnd=&quot;16941&quot; recordLength=&quot;16954&quot; audioOnly=&quot;true&quot; start=&quot;0&quot; end=&quot;16941&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ags/tag4.xml><?xml version="1.0" encoding="utf-8"?>
<p:tagLst xmlns:a="http://schemas.openxmlformats.org/drawingml/2006/main" xmlns:r="http://schemas.openxmlformats.org/officeDocument/2006/relationships" xmlns:p="http://schemas.openxmlformats.org/presentationml/2006/main">
  <p:tag name="ATHENA.CUSTOMXMLID" val="{4C57CC70-1033-4441-814F-52E57BCDCEA7}"/>
  <p:tag name="ATHENA.CUSTOMXMLCONTENT" val="&lt;?xml version=&quot;1.0&quot;?&gt;&lt;athena xmlns=&quot;http://schemas.microsoft.com/edu/athena&quot; version=&quot;0.1.4911.0&quot;&gt;&lt;timings duration=&quot;27166&quot;&gt;&lt;event time=&quot;4264&quot; type=&quot;OnNext&quot; clickIndex=&quot;1&quot; wacClickIndex=&quot;1&quot;/&gt;&lt;event time=&quot;10373&quot; type=&quot;OnNext&quot; clickIndex=&quot;2&quot; wacClickIndex=&quot;2&quot;/&gt;&lt;event time=&quot;12708&quot; type=&quot;OnNext&quot; clickIndex=&quot;3&quot; wacClickIndex=&quot;3&quot;/&gt;&lt;event time=&quot;15874&quot; type=&quot;OnNext&quot; clickIndex=&quot;4&quot; wacClickIndex=&quot;4&quot;/&gt;&lt;event time=&quot;17610&quot; type=&quot;OnNext&quot; clickIndex=&quot;5&quot; wacClickIndex=&quot;5&quot;/&gt;&lt;/timings&gt;&lt;/athena&gt;"/>
</p:tagLst>
</file>

<file path=ppt/tags/tag5.xml><?xml version="1.0" encoding="utf-8"?>
<p:tagLst xmlns:a="http://schemas.openxmlformats.org/drawingml/2006/main" xmlns:r="http://schemas.openxmlformats.org/officeDocument/2006/relationships" xmlns:p="http://schemas.openxmlformats.org/presentationml/2006/main">
  <p:tag name="ATHENA.CUSTOMXMLID" val="{6CFB8924-FCDF-4E3C-838C-08FBA57C3A45}"/>
  <p:tag name="ATHENA.CUSTOMXMLCONTENT" val="&lt;?xml version=&quot;1.0&quot;?&gt;&lt;athena xmlns=&quot;http://schemas.microsoft.com/edu/athena&quot; version=&quot;0.1.4911.0&quot;&gt;&lt;media streamable=&quot;true&quot; recordStart=&quot;0&quot; recordEnd=&quot;27166&quot; recordLength=&quot;27217&quot; audioOnly=&quot;true&quot; start=&quot;0&quot; end=&quot;27166&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ags/tag6.xml><?xml version="1.0" encoding="utf-8"?>
<p:tagLst xmlns:a="http://schemas.openxmlformats.org/drawingml/2006/main" xmlns:r="http://schemas.openxmlformats.org/officeDocument/2006/relationships" xmlns:p="http://schemas.openxmlformats.org/presentationml/2006/main">
  <p:tag name="ATHENA.CUSTOMXMLID" val="{394669CE-4A94-4401-9953-3B81FADFB578}"/>
  <p:tag name="ATHENA.CUSTOMXMLCONTENT" val="&lt;?xml version=&quot;1.0&quot;?&gt;&lt;athena xmlns=&quot;http://schemas.microsoft.com/edu/athena&quot; version=&quot;0.1.4911.0&quot;&gt;&lt;timings duration=&quot;45728&quot;&gt;&lt;event time=&quot;3268&quot; type=&quot;OnNext&quot; clickIndex=&quot;1&quot; wacClickIndex=&quot;1&quot;/&gt;&lt;event time=&quot;17753&quot; type=&quot;OnNext&quot; clickIndex=&quot;2&quot; wacClickIndex=&quot;2&quot;/&gt;&lt;event time=&quot;28657&quot; type=&quot;OnNext&quot; clickIndex=&quot;3&quot; wacClickIndex=&quot;3&quot;/&gt;&lt;/timings&gt;&lt;/athena&gt;"/>
</p:tagLst>
</file>

<file path=ppt/tags/tag7.xml><?xml version="1.0" encoding="utf-8"?>
<p:tagLst xmlns:a="http://schemas.openxmlformats.org/drawingml/2006/main" xmlns:r="http://schemas.openxmlformats.org/officeDocument/2006/relationships" xmlns:p="http://schemas.openxmlformats.org/presentationml/2006/main">
  <p:tag name="ATHENA.CUSTOMXMLID" val="{180476C8-D22C-48DB-ABBD-585B243FFA8E}"/>
  <p:tag name="ATHENA.CUSTOMXMLCONTENT" val="&lt;?xml version=&quot;1.0&quot;?&gt;&lt;athena xmlns=&quot;http://schemas.microsoft.com/edu/athena&quot; version=&quot;0.1.4911.0&quot;&gt;&lt;media streamable=&quot;true&quot; recordStart=&quot;0&quot; recordEnd=&quot;45728&quot; recordLength=&quot;45759&quot; audioOnly=&quot;true&quot;/&gt;&lt;/athena&gt;"/>
</p:tagLst>
</file>

<file path=ppt/tags/tag8.xml><?xml version="1.0" encoding="utf-8"?>
<p:tagLst xmlns:a="http://schemas.openxmlformats.org/drawingml/2006/main" xmlns:r="http://schemas.openxmlformats.org/officeDocument/2006/relationships" xmlns:p="http://schemas.openxmlformats.org/presentationml/2006/main">
  <p:tag name="ATHENA.CUSTOMXMLID" val="{4C57CC70-1033-4441-814F-52E57BCDCEA7}"/>
  <p:tag name="ATHENA.CUSTOMXMLCONTENT" val="&lt;?xml version=&quot;1.0&quot;?&gt;&lt;athena xmlns=&quot;http://schemas.microsoft.com/edu/athena&quot; version=&quot;0.1.4911.0&quot;&gt;&lt;timings duration=&quot;27166&quot;&gt;&lt;event time=&quot;4264&quot; type=&quot;OnNext&quot; clickIndex=&quot;1&quot; wacClickIndex=&quot;1&quot;/&gt;&lt;event time=&quot;10373&quot; type=&quot;OnNext&quot; clickIndex=&quot;2&quot; wacClickIndex=&quot;2&quot;/&gt;&lt;event time=&quot;12708&quot; type=&quot;OnNext&quot; clickIndex=&quot;3&quot; wacClickIndex=&quot;3&quot;/&gt;&lt;event time=&quot;15874&quot; type=&quot;OnNext&quot; clickIndex=&quot;4&quot; wacClickIndex=&quot;4&quot;/&gt;&lt;event time=&quot;17610&quot; type=&quot;OnNext&quot; clickIndex=&quot;5&quot; wacClickIndex=&quot;5&quot;/&gt;&lt;/timings&gt;&lt;/athena&gt;"/>
</p:tagLst>
</file>

<file path=ppt/tags/tag9.xml><?xml version="1.0" encoding="utf-8"?>
<p:tagLst xmlns:a="http://schemas.openxmlformats.org/drawingml/2006/main" xmlns:r="http://schemas.openxmlformats.org/officeDocument/2006/relationships" xmlns:p="http://schemas.openxmlformats.org/presentationml/2006/main">
  <p:tag name="ATHENA.CUSTOMXMLID" val="{6CFB8924-FCDF-4E3C-838C-08FBA57C3A45}"/>
  <p:tag name="ATHENA.CUSTOMXMLCONTENT" val="&lt;?xml version=&quot;1.0&quot;?&gt;&lt;athena xmlns=&quot;http://schemas.microsoft.com/edu/athena&quot; version=&quot;0.1.4911.0&quot;&gt;&lt;media streamable=&quot;true&quot; recordStart=&quot;0&quot; recordEnd=&quot;27166&quot; recordLength=&quot;27217&quot; audioOnly=&quot;true&quot; start=&quot;0&quot; end=&quot;27166&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Lucida Sans Unicode"/>
        <a:cs typeface="Lucida Sans Unicode"/>
      </a:majorFont>
      <a:minorFont>
        <a:latin typeface="Arial Narrow"/>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ea typeface="Lucida Sans Unicode" pitchFamily="34" charset="0"/>
            <a:cs typeface="Lucida Sans Unicode"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athena xmlns="http://schemas.microsoft.com/edu/athena" version="0.1.4911.0">
  <timings duration="27166">
    <event time="4264" type="OnNext" clickIndex="1" wacClickIndex="1"/>
    <event time="10373" type="OnNext" clickIndex="2" wacClickIndex="2"/>
    <event time="12708" type="OnNext" clickIndex="3" wacClickIndex="3"/>
    <event time="15874" type="OnNext" clickIndex="4" wacClickIndex="4"/>
    <event time="17610" type="OnNext" clickIndex="5" wacClickIndex="5"/>
  </timings>
</athena>
</file>

<file path=customXml/item10.xml><?xml version="1.0" encoding="utf-8"?>
<athena xmlns="http://schemas.microsoft.com/edu/athena" version="0.1.4911.0">
  <timings duration="45728">
    <event time="3268" type="OnNext" clickIndex="1" wacClickIndex="1"/>
    <event time="17753" type="OnNext" clickIndex="2" wacClickIndex="2"/>
    <event time="28657" type="OnNext" clickIndex="3" wacClickIndex="3"/>
  </timings>
</athena>
</file>

<file path=customXml/item11.xml><?xml version="1.0" encoding="utf-8"?>
<athena xmlns="http://schemas.microsoft.com/edu/athena" version="0.1.4911.0">
  <media streamable="true" recordStart="0" recordEnd="27166" recordLength="27217" audioOnly="true" start="0" end="27166" audioFormat="{00001610-0000-0010-8000-00AA00389B71}" audioRate="44100" muted="false" volume="0.8" fadeIn="0" fadeOut="0" videoFormat="{34363248-0000-0010-8000-00AA00389B71}" videoRate="15" videoWidth="256" videoHeight="256"/>
</athena>
</file>

<file path=customXml/item12.xml><?xml version="1.0" encoding="utf-8"?>
<athena xmlns="http://schemas.microsoft.com/edu/athena" version="0.1.4911.0">
  <timings duration="27166">
    <event time="4264" type="OnNext" clickIndex="1" wacClickIndex="1"/>
    <event time="10373" type="OnNext" clickIndex="2" wacClickIndex="2"/>
    <event time="12708" type="OnNext" clickIndex="3" wacClickIndex="3"/>
    <event time="15874" type="OnNext" clickIndex="4" wacClickIndex="4"/>
    <event time="17610" type="OnNext" clickIndex="5" wacClickIndex="5"/>
  </timings>
</athena>
</file>

<file path=customXml/item2.xml><?xml version="1.0" encoding="utf-8"?>
<athena xmlns="http://schemas.microsoft.com/edu/athena" version="0.1.4911.0">
  <media streamable="true" recordStart="0" recordEnd="5838" recordLength="5875" audioOnly="true" start="0" end="5838" audioFormat="{00001610-0000-0010-8000-00AA00389B71}" audioRate="44100" muted="false" volume="0.8" fadeIn="0" fadeOut="0" videoFormat="{34363248-0000-0010-8000-00AA00389B71}" videoRate="15" videoWidth="256" videoHeight="256"/>
</athena>
</file>

<file path=customXml/item3.xml><?xml version="1.0" encoding="utf-8"?>
<athena xmlns="http://schemas.microsoft.com/edu/athena" version="0.1.4911.0">
  <media streamable="true" recordStart="0" recordEnd="27166" recordLength="27217" audioOnly="true" start="0" end="27166" audioFormat="{00001610-0000-0010-8000-00AA00389B71}" audioRate="44100" muted="false" volume="0.8" fadeIn="0" fadeOut="0" videoFormat="{34363248-0000-0010-8000-00AA00389B71}" videoRate="15" videoWidth="256" videoHeight="256"/>
</athena>
</file>

<file path=customXml/item4.xml><?xml version="1.0" encoding="utf-8"?>
<athena xmlns="http://schemas.microsoft.com/edu/athena" version="0.1.4911.0">
  <timings duration="5838"/>
</athena>
</file>

<file path=customXml/item5.xml><?xml version="1.0" encoding="utf-8"?>
<athena xmlns="http://schemas.microsoft.com/edu/athena" version="0.1.4911.0">
  <media streamable="true" recordStart="0" recordEnd="16941" recordLength="16954" audioOnly="true" start="0" end="16941" audioFormat="{00001610-0000-0010-8000-00AA00389B71}" audioRate="44100" muted="false" volume="0.8" fadeIn="0" fadeOut="0" videoFormat="{34363248-0000-0010-8000-00AA00389B71}" videoRate="15" videoWidth="256" videoHeight="256"/>
</athena>
</file>

<file path=customXml/item6.xml><?xml version="1.0" encoding="utf-8"?>
<athena xmlns="http://schemas.microsoft.com/edu/athena" version="0.1.4911.0">
  <timings duration="16941">
    <event time="3084" type="OnNext" clickIndex="1" wacClickIndex="1"/>
    <event time="7036" type="OnNext" clickIndex="2" wacClickIndex="2"/>
    <event time="11771" type="OnNext" clickIndex="3" wacClickIndex="3"/>
  </timings>
</athena>
</file>

<file path=customXml/item7.xml><?xml version="1.0" encoding="utf-8"?>
<athena xmlns="http://schemas.microsoft.com/edu/athena" version="0.1.4911.0">
  <media streamable="true" recordStart="0" recordEnd="27166" recordLength="27217" audioOnly="true" start="0" end="27166" audioFormat="{00001610-0000-0010-8000-00AA00389B71}" audioRate="44100" muted="false" volume="0.8" fadeIn="0" fadeOut="0" videoFormat="{34363248-0000-0010-8000-00AA00389B71}" videoRate="15" videoWidth="256" videoHeight="256"/>
</athena>
</file>

<file path=customXml/item8.xml><?xml version="1.0" encoding="utf-8"?>
<athena xmlns="http://schemas.microsoft.com/edu/athena" version="0.1.4911.0">
  <timings duration="27166">
    <event time="4264" type="OnNext" clickIndex="1" wacClickIndex="1"/>
    <event time="10373" type="OnNext" clickIndex="2" wacClickIndex="2"/>
    <event time="12708" type="OnNext" clickIndex="3" wacClickIndex="3"/>
    <event time="15874" type="OnNext" clickIndex="4" wacClickIndex="4"/>
    <event time="17610" type="OnNext" clickIndex="5" wacClickIndex="5"/>
  </timings>
</athena>
</file>

<file path=customXml/item9.xml><?xml version="1.0" encoding="utf-8"?>
<athena xmlns="http://schemas.microsoft.com/edu/athena" version="0.1.4911.0">
  <media streamable="true" recordStart="0" recordEnd="45728" recordLength="45759" audioOnly="true"/>
</athena>
</file>

<file path=customXml/itemProps1.xml><?xml version="1.0" encoding="utf-8"?>
<ds:datastoreItem xmlns:ds="http://schemas.openxmlformats.org/officeDocument/2006/customXml" ds:itemID="{6AD95631-7D5F-485F-9D7B-89AA6476B5F3}">
  <ds:schemaRefs>
    <ds:schemaRef ds:uri="http://schemas.microsoft.com/edu/athena"/>
  </ds:schemaRefs>
</ds:datastoreItem>
</file>

<file path=customXml/itemProps10.xml><?xml version="1.0" encoding="utf-8"?>
<ds:datastoreItem xmlns:ds="http://schemas.openxmlformats.org/officeDocument/2006/customXml" ds:itemID="{394669CE-4A94-4401-9953-3B81FADFB578}">
  <ds:schemaRefs>
    <ds:schemaRef ds:uri="http://schemas.microsoft.com/edu/athena"/>
  </ds:schemaRefs>
</ds:datastoreItem>
</file>

<file path=customXml/itemProps11.xml><?xml version="1.0" encoding="utf-8"?>
<ds:datastoreItem xmlns:ds="http://schemas.openxmlformats.org/officeDocument/2006/customXml" ds:itemID="{11386935-D70C-4A7D-9847-59E0CAA8A770}">
  <ds:schemaRefs>
    <ds:schemaRef ds:uri="http://schemas.microsoft.com/edu/athena"/>
  </ds:schemaRefs>
</ds:datastoreItem>
</file>

<file path=customXml/itemProps12.xml><?xml version="1.0" encoding="utf-8"?>
<ds:datastoreItem xmlns:ds="http://schemas.openxmlformats.org/officeDocument/2006/customXml" ds:itemID="{3B4F1B3F-C2D1-4CED-8590-38D23DB10CAD}">
  <ds:schemaRefs>
    <ds:schemaRef ds:uri="http://schemas.microsoft.com/edu/athena"/>
  </ds:schemaRefs>
</ds:datastoreItem>
</file>

<file path=customXml/itemProps2.xml><?xml version="1.0" encoding="utf-8"?>
<ds:datastoreItem xmlns:ds="http://schemas.openxmlformats.org/officeDocument/2006/customXml" ds:itemID="{B7A6A5FC-CAE1-4D27-B81E-23C5743E3EC1}">
  <ds:schemaRefs>
    <ds:schemaRef ds:uri="http://schemas.microsoft.com/edu/athena"/>
  </ds:schemaRefs>
</ds:datastoreItem>
</file>

<file path=customXml/itemProps3.xml><?xml version="1.0" encoding="utf-8"?>
<ds:datastoreItem xmlns:ds="http://schemas.openxmlformats.org/officeDocument/2006/customXml" ds:itemID="{3C2013CE-661C-45CA-B61D-79A411CEED90}">
  <ds:schemaRefs>
    <ds:schemaRef ds:uri="http://schemas.microsoft.com/edu/athena"/>
  </ds:schemaRefs>
</ds:datastoreItem>
</file>

<file path=customXml/itemProps4.xml><?xml version="1.0" encoding="utf-8"?>
<ds:datastoreItem xmlns:ds="http://schemas.openxmlformats.org/officeDocument/2006/customXml" ds:itemID="{78B3CC94-391B-4EB5-9230-0D78DF54C348}">
  <ds:schemaRefs>
    <ds:schemaRef ds:uri="http://schemas.microsoft.com/edu/athena"/>
  </ds:schemaRefs>
</ds:datastoreItem>
</file>

<file path=customXml/itemProps5.xml><?xml version="1.0" encoding="utf-8"?>
<ds:datastoreItem xmlns:ds="http://schemas.openxmlformats.org/officeDocument/2006/customXml" ds:itemID="{C9674EA5-4425-458B-8799-C5E2A2DF5BE6}">
  <ds:schemaRefs>
    <ds:schemaRef ds:uri="http://schemas.microsoft.com/edu/athena"/>
  </ds:schemaRefs>
</ds:datastoreItem>
</file>

<file path=customXml/itemProps6.xml><?xml version="1.0" encoding="utf-8"?>
<ds:datastoreItem xmlns:ds="http://schemas.openxmlformats.org/officeDocument/2006/customXml" ds:itemID="{C61ED888-0A51-43B8-98B1-E7B49CEC95CF}">
  <ds:schemaRefs>
    <ds:schemaRef ds:uri="http://schemas.microsoft.com/edu/athena"/>
  </ds:schemaRefs>
</ds:datastoreItem>
</file>

<file path=customXml/itemProps7.xml><?xml version="1.0" encoding="utf-8"?>
<ds:datastoreItem xmlns:ds="http://schemas.openxmlformats.org/officeDocument/2006/customXml" ds:itemID="{6CFB8924-FCDF-4E3C-838C-08FBA57C3A45}">
  <ds:schemaRefs>
    <ds:schemaRef ds:uri="http://schemas.microsoft.com/edu/athena"/>
  </ds:schemaRefs>
</ds:datastoreItem>
</file>

<file path=customXml/itemProps8.xml><?xml version="1.0" encoding="utf-8"?>
<ds:datastoreItem xmlns:ds="http://schemas.openxmlformats.org/officeDocument/2006/customXml" ds:itemID="{4C57CC70-1033-4441-814F-52E57BCDCEA7}">
  <ds:schemaRefs>
    <ds:schemaRef ds:uri="http://schemas.microsoft.com/edu/athena"/>
  </ds:schemaRefs>
</ds:datastoreItem>
</file>

<file path=customXml/itemProps9.xml><?xml version="1.0" encoding="utf-8"?>
<ds:datastoreItem xmlns:ds="http://schemas.openxmlformats.org/officeDocument/2006/customXml" ds:itemID="{180476C8-D22C-48DB-ABBD-585B243FFA8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Macintosh HD:Desktop Folder:lans:lanunit1</Template>
  <TotalTime>7235</TotalTime>
  <Words>924</Words>
  <Application>Microsoft Macintosh PowerPoint</Application>
  <PresentationFormat>On-screen Show (4:3)</PresentationFormat>
  <Paragraphs>125</Paragraphs>
  <Slides>20</Slides>
  <Notes>16</Notes>
  <HiddenSlides>0</HiddenSlides>
  <MMClips>4</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Tahoma</vt:lpstr>
      <vt:lpstr>Times New Roman</vt:lpstr>
      <vt:lpstr>Verdana</vt:lpstr>
      <vt:lpstr>Wingdings</vt:lpstr>
      <vt:lpstr>Office Theme</vt:lpstr>
      <vt:lpstr>PowerPoint Presentation</vt:lpstr>
      <vt:lpstr>Objectives</vt:lpstr>
      <vt:lpstr>Overview Of Network Troubleshooting Tools </vt:lpstr>
      <vt:lpstr>1. ipconfig </vt:lpstr>
      <vt:lpstr>1. ipconfig</vt:lpstr>
      <vt:lpstr>2. Ping </vt:lpstr>
      <vt:lpstr>3. Tracert </vt:lpstr>
      <vt:lpstr>3. Tracert</vt:lpstr>
      <vt:lpstr>3. Tracert</vt:lpstr>
      <vt:lpstr>4. nslookup</vt:lpstr>
      <vt:lpstr>4. nslookup – interative mode</vt:lpstr>
      <vt:lpstr>4. nslookup – interative mode</vt:lpstr>
      <vt:lpstr>5. netstat</vt:lpstr>
      <vt:lpstr>5. netstat</vt:lpstr>
      <vt:lpstr>6. Telnet</vt:lpstr>
      <vt:lpstr>7. SSH</vt:lpstr>
      <vt:lpstr>7. SSH</vt:lpstr>
      <vt:lpstr>8. route print</vt:lpstr>
      <vt:lpstr>8. route print</vt:lpstr>
      <vt:lpstr>Summary</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Lee Yu Yee Dominic /CSF</cp:lastModifiedBy>
  <cp:revision>250</cp:revision>
  <dcterms:created xsi:type="dcterms:W3CDTF">2001-09-29T03:24:16Z</dcterms:created>
  <dcterms:modified xsi:type="dcterms:W3CDTF">2022-05-23T15:04:57Z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lcs@np.edu.sg</vt:lpwstr>
  </property>
  <property fmtid="{D5CDD505-2E9C-101B-9397-08002B2CF9AE}" pid="5" name="MSIP_Label_84f81056-721b-4b22-8334-0449c6cc893e_SetDate">
    <vt:lpwstr>2020-05-17T13:47:43.9199353Z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2411e145-da45-4db5-a693-23b05916e8b2</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2022-05-15T10:04:58Z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2411e145-da45-4db5-a693-23b05916e8b2</vt:lpwstr>
  </property>
  <property fmtid="{D5CDD505-2E9C-101B-9397-08002B2CF9AE}" pid="16" name="MSIP_Label_30286cb9-b49f-4646-87a5-340028348160_ContentBits">
    <vt:lpwstr>1</vt:lpwstr>
  </property>
</Properties>
</file>