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49"/>
  </p:notesMasterIdLst>
  <p:handoutMasterIdLst>
    <p:handoutMasterId r:id="rId50"/>
  </p:handoutMasterIdLst>
  <p:sldIdLst>
    <p:sldId id="374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402" r:id="rId13"/>
    <p:sldId id="390" r:id="rId14"/>
    <p:sldId id="387" r:id="rId15"/>
    <p:sldId id="392" r:id="rId16"/>
    <p:sldId id="389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1" r:id="rId25"/>
    <p:sldId id="400" r:id="rId26"/>
    <p:sldId id="415" r:id="rId27"/>
    <p:sldId id="416" r:id="rId28"/>
    <p:sldId id="417" r:id="rId29"/>
    <p:sldId id="407" r:id="rId30"/>
    <p:sldId id="409" r:id="rId31"/>
    <p:sldId id="410" r:id="rId32"/>
    <p:sldId id="411" r:id="rId33"/>
    <p:sldId id="412" r:id="rId34"/>
    <p:sldId id="413" r:id="rId35"/>
    <p:sldId id="414" r:id="rId36"/>
    <p:sldId id="419" r:id="rId37"/>
    <p:sldId id="404" r:id="rId38"/>
    <p:sldId id="406" r:id="rId39"/>
    <p:sldId id="428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BFFF"/>
    <a:srgbClr val="FF6FFF"/>
    <a:srgbClr val="990099"/>
    <a:srgbClr val="663300"/>
    <a:srgbClr val="F2E4D6"/>
    <a:srgbClr val="D9B38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25463-9448-2342-815D-D1E84BC79985}" v="2" dt="2022-06-06T15:00:0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3484" autoAdjust="0"/>
  </p:normalViewPr>
  <p:slideViewPr>
    <p:cSldViewPr>
      <p:cViewPr varScale="1">
        <p:scale>
          <a:sx n="92" d="100"/>
          <a:sy n="92" d="100"/>
        </p:scale>
        <p:origin x="19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FD725463-9448-2342-815D-D1E84BC79985}"/>
    <pc:docChg chg="modSld">
      <pc:chgData name="Lee Yu Yee Dominic /CSF" userId="59ddad63-47f1-4317-b088-d34171f6460d" providerId="ADAL" clId="{FD725463-9448-2342-815D-D1E84BC79985}" dt="2022-06-06T15:00:07.289" v="35" actId="1076"/>
      <pc:docMkLst>
        <pc:docMk/>
      </pc:docMkLst>
      <pc:sldChg chg="modSp">
        <pc:chgData name="Lee Yu Yee Dominic /CSF" userId="59ddad63-47f1-4317-b088-d34171f6460d" providerId="ADAL" clId="{FD725463-9448-2342-815D-D1E84BC79985}" dt="2022-05-27T07:22:33.369" v="0" actId="1036"/>
        <pc:sldMkLst>
          <pc:docMk/>
          <pc:sldMk cId="931326771" sldId="385"/>
        </pc:sldMkLst>
        <pc:picChg chg="mod">
          <ac:chgData name="Lee Yu Yee Dominic /CSF" userId="59ddad63-47f1-4317-b088-d34171f6460d" providerId="ADAL" clId="{FD725463-9448-2342-815D-D1E84BC79985}" dt="2022-05-27T07:22:33.369" v="0" actId="1036"/>
          <ac:picMkLst>
            <pc:docMk/>
            <pc:sldMk cId="931326771" sldId="385"/>
            <ac:picMk id="12293" creationId="{00000000-0000-0000-0000-000000000000}"/>
          </ac:picMkLst>
        </pc:picChg>
      </pc:sldChg>
      <pc:sldChg chg="modSp">
        <pc:chgData name="Lee Yu Yee Dominic /CSF" userId="59ddad63-47f1-4317-b088-d34171f6460d" providerId="ADAL" clId="{FD725463-9448-2342-815D-D1E84BC79985}" dt="2022-06-06T15:00:07.289" v="35" actId="1076"/>
        <pc:sldMkLst>
          <pc:docMk/>
          <pc:sldMk cId="2743471528" sldId="386"/>
        </pc:sldMkLst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18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19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0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1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2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3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4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5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6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7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8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29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30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31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32" creationId="{00000000-0000-0000-0000-000000000000}"/>
          </ac:spMkLst>
        </pc:spChg>
        <pc:spChg chg="mod">
          <ac:chgData name="Lee Yu Yee Dominic /CSF" userId="59ddad63-47f1-4317-b088-d34171f6460d" providerId="ADAL" clId="{FD725463-9448-2342-815D-D1E84BC79985}" dt="2022-06-06T15:00:07.289" v="35" actId="1076"/>
          <ac:spMkLst>
            <pc:docMk/>
            <pc:sldMk cId="2743471528" sldId="386"/>
            <ac:spMk id="13333" creationId="{00000000-0000-0000-0000-000000000000}"/>
          </ac:spMkLst>
        </pc:spChg>
        <pc:grpChg chg="mod">
          <ac:chgData name="Lee Yu Yee Dominic /CSF" userId="59ddad63-47f1-4317-b088-d34171f6460d" providerId="ADAL" clId="{FD725463-9448-2342-815D-D1E84BC79985}" dt="2022-06-06T15:00:07.289" v="35" actId="1076"/>
          <ac:grpSpMkLst>
            <pc:docMk/>
            <pc:sldMk cId="2743471528" sldId="386"/>
            <ac:grpSpMk id="13317" creationId="{00000000-0000-0000-0000-000000000000}"/>
          </ac:grpSpMkLst>
        </pc:grpChg>
      </pc:sldChg>
      <pc:sldChg chg="modSp mod">
        <pc:chgData name="Lee Yu Yee Dominic /CSF" userId="59ddad63-47f1-4317-b088-d34171f6460d" providerId="ADAL" clId="{FD725463-9448-2342-815D-D1E84BC79985}" dt="2022-05-30T06:34:47.514" v="34" actId="20577"/>
        <pc:sldMkLst>
          <pc:docMk/>
          <pc:sldMk cId="4016228294" sldId="387"/>
        </pc:sldMkLst>
        <pc:spChg chg="mod">
          <ac:chgData name="Lee Yu Yee Dominic /CSF" userId="59ddad63-47f1-4317-b088-d34171f6460d" providerId="ADAL" clId="{FD725463-9448-2342-815D-D1E84BC79985}" dt="2022-05-30T06:34:47.514" v="34" actId="20577"/>
          <ac:spMkLst>
            <pc:docMk/>
            <pc:sldMk cId="4016228294" sldId="387"/>
            <ac:spMk id="14340" creationId="{00000000-0000-0000-0000-000000000000}"/>
          </ac:spMkLst>
        </pc:spChg>
      </pc:sldChg>
      <pc:sldChg chg="modSp mod">
        <pc:chgData name="Lee Yu Yee Dominic /CSF" userId="59ddad63-47f1-4317-b088-d34171f6460d" providerId="ADAL" clId="{FD725463-9448-2342-815D-D1E84BC79985}" dt="2022-05-27T07:26:21.081" v="2" actId="20577"/>
        <pc:sldMkLst>
          <pc:docMk/>
          <pc:sldMk cId="2512842865" sldId="402"/>
        </pc:sldMkLst>
        <pc:spChg chg="mod">
          <ac:chgData name="Lee Yu Yee Dominic /CSF" userId="59ddad63-47f1-4317-b088-d34171f6460d" providerId="ADAL" clId="{FD725463-9448-2342-815D-D1E84BC79985}" dt="2022-05-27T07:26:21.081" v="2" actId="20577"/>
          <ac:spMkLst>
            <pc:docMk/>
            <pc:sldMk cId="2512842865" sldId="402"/>
            <ac:spMk id="2970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DD66A-40F9-487C-A248-526231E5FEC9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7AEC-4CAE-4158-A82B-41AA48E3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/>
              <a:pPr/>
              <a:t>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342118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8A8BE25-10E3-468F-A6AA-53F9EBAD1B48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F7A7A73B-6255-4F8F-9076-0F2C096F3FF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10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D32BAF1-21A0-4B46-BBD8-EBDB53505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4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1CBF81C-1BC5-469B-AABE-459D080EC9F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387CF334-1A8C-4E2A-886E-146CDB722B87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11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8" name="Text Box 6"/>
          <p:cNvSpPr>
            <a:spLocks noGrp="1" noChangeArrowheads="1"/>
          </p:cNvSpPr>
          <p:nvPr>
            <p:ph type="body"/>
          </p:nvPr>
        </p:nvSpPr>
        <p:spPr>
          <a:xfrm>
            <a:off x="677863" y="4683125"/>
            <a:ext cx="5429250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Internet routers immediately discard private addresses. </a:t>
            </a:r>
          </a:p>
        </p:txBody>
      </p:sp>
    </p:spTree>
    <p:extLst>
      <p:ext uri="{BB962C8B-B14F-4D97-AF65-F5344CB8AC3E}">
        <p14:creationId xmlns:p14="http://schemas.microsoft.com/office/powerpoint/2010/main" val="2320239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08E231B-3CF5-4448-9DBA-A9899F2EB6EB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94D3A3E-8AB1-4684-A006-6DB94820DB14}" type="slidenum">
              <a:rPr kumimoji="0" lang="en-GB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12</a:t>
            </a:fld>
            <a:endParaRPr kumimoji="0" lang="en-GB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7" name="Text Box 5"/>
          <p:cNvSpPr>
            <a:spLocks noGrp="1" noChangeArrowheads="1"/>
          </p:cNvSpPr>
          <p:nvPr>
            <p:ph type="body"/>
          </p:nvPr>
        </p:nvSpPr>
        <p:spPr>
          <a:xfrm>
            <a:off x="677863" y="4683125"/>
            <a:ext cx="5429250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 network-directed broadcast address the host portion of the IP address as all ones and a valid network portion.  The broadcast reaches all hosts on the network.  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 subnet-directed broadcast has the host portion of the IP address as all ones, a valid network portion, and a valid subnet portion. The broadcast reaches all hosts on the subnet.</a:t>
            </a:r>
          </a:p>
        </p:txBody>
      </p:sp>
    </p:spTree>
    <p:extLst>
      <p:ext uri="{BB962C8B-B14F-4D97-AF65-F5344CB8AC3E}">
        <p14:creationId xmlns:p14="http://schemas.microsoft.com/office/powerpoint/2010/main" val="427774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0418067-727B-47CC-9054-F0C667F27EB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CC1F2721-7AD3-4CBE-8120-70080243FB6C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13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B761630-B065-48DE-90BE-2A1CE93F538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https://www.cbtnuggets.com/blog/cbt-nuggets/five-reasons-to-subnet</a:t>
            </a:r>
          </a:p>
          <a:p>
            <a:r>
              <a:rPr lang="en-US" altLang="en-US" dirty="0"/>
              <a:t>https://www.networkcomputing.com/data-centers/5-subnetting-benefits</a:t>
            </a:r>
          </a:p>
        </p:txBody>
      </p:sp>
    </p:spTree>
    <p:extLst>
      <p:ext uri="{BB962C8B-B14F-4D97-AF65-F5344CB8AC3E}">
        <p14:creationId xmlns:p14="http://schemas.microsoft.com/office/powerpoint/2010/main" val="241042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EADE257-A264-4281-9036-0F50F62C3B4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10426006-6033-4C9B-8B63-4690761D1B62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15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8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8B20B88-7658-4AC5-BB12-EB762A4B4FD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B39F986-2E84-4261-B0F9-6736614F9616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16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BF74949-10F4-4BA4-8D70-9029C0338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Subnet mask is 255.255.255.0 (borrow 8 bits) instead of the Class B default 255.255.0.0</a:t>
            </a:r>
          </a:p>
        </p:txBody>
      </p:sp>
    </p:spTree>
    <p:extLst>
      <p:ext uri="{BB962C8B-B14F-4D97-AF65-F5344CB8AC3E}">
        <p14:creationId xmlns:p14="http://schemas.microsoft.com/office/powerpoint/2010/main" val="3491803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D058653-3461-451E-AFE8-FD776286CD6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E54D0D7-7650-467A-BEC5-CD61DC29E8D9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17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85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1418049-E69B-44DE-B43F-4D023BC7CBA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2383B309-1AB1-405B-860B-B64AD120C12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18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3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648445F-4483-4462-87FE-315548CBB26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6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2CE61F6-2AD0-403A-9F01-7A98CA7A26B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61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AAA938D-944A-4859-82BD-6595D2D1B09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723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38814A6-C8AE-4620-90F4-C6F6CCB4A30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01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7140BF0-16E9-4A01-8FF0-6372DD0B6A8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08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C8EFABC-EC31-4D1F-9558-D32F3EE2237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Note: Backbone patch panels</a:t>
            </a:r>
            <a:r>
              <a:rPr lang="en-US" altLang="en-US" baseline="0" dirty="0"/>
              <a:t> in the TRs are not shown.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982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56B9621-E0E0-47D4-B346-4F19DF68E677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6AD74FAE-72AF-49C1-9E6D-942B3CC14FCD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24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1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0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C7177DF-05A3-4B56-97C7-055E902F7947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/>
            <a:r>
              <a:rPr lang="en-US" altLang="en-US" dirty="0"/>
              <a:t>https://www.practicalnetworking.net/stand-alone/classful-cidr-flsm-vlsm/</a:t>
            </a:r>
          </a:p>
        </p:txBody>
      </p:sp>
    </p:spTree>
    <p:extLst>
      <p:ext uri="{BB962C8B-B14F-4D97-AF65-F5344CB8AC3E}">
        <p14:creationId xmlns:p14="http://schemas.microsoft.com/office/powerpoint/2010/main" val="35242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858E014-FC4A-4598-9F0F-3C1F57B5A5F3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27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9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07BEF2C-EAC0-4A25-A9FD-91AB63EBD3CC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28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SzPct val="75000"/>
              <a:buFont typeface="Monotype Sorts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77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95B3670-CCFF-4D6E-A514-70185FA8074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+mn-ea"/>
                <a:cs typeface="Lucida Sans Unicode"/>
              </a:rPr>
              <a:t>Fixed Length Subnet Mask (FLSM) requires all subnet masks to be the same for all subnets.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r>
              <a:rPr lang="en-US" altLang="en-US" b="1" dirty="0"/>
              <a:t>Classful, CIDR, FLSM, VLSM</a:t>
            </a:r>
            <a:r>
              <a:rPr lang="en-US" altLang="en-US" dirty="0"/>
              <a:t>: https://www.practicalnetworking.net/stand-alone/classful-cidr-flsm-vlsm/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0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2F0CEB3-1261-4770-B219-C008A8BFA7F1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22302CB-A05E-4163-8BF5-EE1A371F3DC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3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5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75FAE90-F084-4C50-AA81-4BABE97ED89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709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817FE82-A4C8-4ACF-A202-4A55B4B9C63E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053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D559D0-AF24-42CD-A5DD-522BE268B42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56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1FC7EDB-6920-4570-B85C-2ABB59E989D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167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B4F5EDB-941E-4DC9-B574-FE9992FBE76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2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Subnet Calculator: https://www.site24x7.com/tools/ipv4-subnetcalculator.html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072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VLSM (hidden </a:t>
            </a:r>
            <a:r>
              <a:rPr lang="en-US" dirty="0"/>
              <a:t>slides) – further</a:t>
            </a:r>
            <a:r>
              <a:rPr lang="en-US" baseline="0" dirty="0"/>
              <a:t> reading for interested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9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3569092-FD78-4EBD-82A0-887AE6DE097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35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A5FB395-DC3E-4EA9-B95F-815D3C4AE74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EF7617-71CE-4BD4-A397-BB8A36915C55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2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61F50FB-E6AF-41C3-AD3F-D140A3E13DF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6102FC35-1F7D-4734-B222-9A2B2349BEA9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4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0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7620A5B-1C9B-4DEA-8AEC-039B15353467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01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BF78751-F4BE-45C3-9D9E-64A42D5C096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876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4F41D8A-AF75-4D9F-9705-CE3082A2145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68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0C66FC2-1D0D-4D2D-9FC3-FD88DC689339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097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52784A3-4B0D-4191-A54B-44FDB1C20BB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054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B5E4A44-32AE-44F3-A477-42446685228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76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B8B9D9F-646C-4B9D-8150-AE072DB602B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5870106-D09B-4E87-B139-DA63B9ED9EB3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5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6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EF69C10-720A-48D5-B251-D090BA0E5438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A0D5AE51-3E02-4A05-B023-9AE7CF7C67D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6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51A41CC-F8D8-4AC6-AC7C-1B5978881BE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96DA83B4-1C12-4649-918F-F579A55C520C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7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C23C0A8-46EA-419A-B313-EBD65E510471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5629771E-972A-45EE-B061-BEF38CCC1654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8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2D36619-AAC8-41C2-B0E4-0511FB75025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C2B62C2E-D84D-4CF2-ADCE-1AED4BE80348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9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4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CSF / IT 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 3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FFFDAA-44B6-46EB-96AA-A527C9E5E2F8}"/>
              </a:ext>
            </a:extLst>
          </p:cNvPr>
          <p:cNvSpPr txBox="1"/>
          <p:nvPr userDrawn="1"/>
        </p:nvSpPr>
        <p:spPr>
          <a:xfrm>
            <a:off x="7848600" y="633347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Narrow" panose="020B0606020202030204" pitchFamily="34" charset="0"/>
              </a:rPr>
              <a:t>Date: 22/05/2022</a:t>
            </a:r>
          </a:p>
          <a:p>
            <a:pPr algn="r"/>
            <a:r>
              <a:rPr lang="en-US" sz="1200" dirty="0">
                <a:latin typeface="Arial Narrow" panose="020B0606020202030204" pitchFamily="34" charset="0"/>
              </a:rPr>
              <a:t>Slide </a:t>
            </a:r>
            <a:fld id="{0D540C87-7A62-4657-B182-09759BD9D2B0}" type="slidenum">
              <a:rPr lang="en-US" sz="1200" smtClean="0">
                <a:latin typeface="Arial Narrow" panose="020B0606020202030204" pitchFamily="34" charset="0"/>
              </a:rPr>
              <a:pPr algn="r"/>
              <a:t>‹#›</a:t>
            </a:fld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C92D4D15-E4B0-454A-B932-17B1A213DB5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0" r:id="rId2"/>
    <p:sldLayoutId id="2147484108" r:id="rId3"/>
    <p:sldLayoutId id="2147484109" r:id="rId4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 Subnetting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US" dirty="0"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US" dirty="0">
                <a:latin typeface="Arial Narrow" pitchFamily="34" charset="0"/>
              </a:rPr>
              <a:t>Year 2 (2022/23),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59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/>
              <a:t>Sample Network Using Class A Address (Recap)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3997325" cy="6097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Note an IP address has two components: network ID and host ID components.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Segments connected by </a:t>
            </a:r>
            <a:r>
              <a:rPr lang="en-GB" altLang="en-US" sz="2400" u="sng" dirty="0">
                <a:solidFill>
                  <a:srgbClr val="0033CC"/>
                </a:solidFill>
              </a:rPr>
              <a:t>switches share the same network ID fields</a:t>
            </a:r>
            <a:r>
              <a:rPr lang="en-GB" altLang="en-US" sz="2400" dirty="0"/>
              <a:t>, while having different host fields.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Segments interconnected by </a:t>
            </a:r>
            <a:r>
              <a:rPr lang="en-GB" altLang="en-US" sz="2400" u="sng" dirty="0">
                <a:solidFill>
                  <a:srgbClr val="0033CC"/>
                </a:solidFill>
              </a:rPr>
              <a:t>routers must have different network ID fields</a:t>
            </a:r>
            <a:r>
              <a:rPr lang="en-GB" altLang="en-US" sz="2400" dirty="0"/>
              <a:t>, as illustrated on the “Sample Class A Network” Diagram.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47244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486400" y="5105400"/>
            <a:ext cx="281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Sample Class A Network</a:t>
            </a:r>
          </a:p>
        </p:txBody>
      </p:sp>
    </p:spTree>
    <p:extLst>
      <p:ext uri="{BB962C8B-B14F-4D97-AF65-F5344CB8AC3E}">
        <p14:creationId xmlns:p14="http://schemas.microsoft.com/office/powerpoint/2010/main" val="93132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39688"/>
            <a:ext cx="8991600" cy="76358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dirty="0"/>
              <a:t>Public and Private IP addresses (Recap)</a:t>
            </a:r>
            <a:endParaRPr lang="en-GB" sz="3200" b="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305800" cy="358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Internet Assigned Numbers Authority</a:t>
            </a:r>
            <a:r>
              <a:rPr lang="en-GB" altLang="en-US" sz="2200" dirty="0"/>
              <a:t> (IANA) manages the supply of IP addresses to ensure no duplication of publicly used addresses.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All </a:t>
            </a:r>
            <a:r>
              <a:rPr lang="en-GB" altLang="en-US" sz="2200" dirty="0">
                <a:solidFill>
                  <a:srgbClr val="0000FF"/>
                </a:solidFill>
              </a:rPr>
              <a:t>public IP addresses</a:t>
            </a:r>
            <a:r>
              <a:rPr lang="en-GB" altLang="en-US" sz="2200" dirty="0"/>
              <a:t> must be obtained from an Internet Service Provider or a registry at some expense.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Private IP addresses</a:t>
            </a:r>
            <a:r>
              <a:rPr lang="en-GB" altLang="en-US" sz="2200" dirty="0"/>
              <a:t> are used within networks (e.g. intranet, test lab, home network, etc) that are not connected to the Internet. 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Internet router discard packets with private IP addresses.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Note:  NAT (network address translation) can be used to translate private IP addresses to public IP addresses to allow internet sharing.</a:t>
            </a:r>
            <a:r>
              <a:rPr lang="ar-SA" altLang="en-US" sz="2200" dirty="0">
                <a:cs typeface="Arial" panose="020B0604020202020204" pitchFamily="34" charset="0"/>
              </a:rPr>
              <a:t>‏</a:t>
            </a:r>
            <a:endParaRPr lang="en-GB" altLang="en-US" sz="2200" dirty="0"/>
          </a:p>
        </p:txBody>
      </p:sp>
      <p:grpSp>
        <p:nvGrpSpPr>
          <p:cNvPr id="13317" name="Group 3"/>
          <p:cNvGrpSpPr>
            <a:grpSpLocks/>
          </p:cNvGrpSpPr>
          <p:nvPr/>
        </p:nvGrpSpPr>
        <p:grpSpPr bwMode="auto">
          <a:xfrm>
            <a:off x="797322" y="3886200"/>
            <a:ext cx="7549356" cy="1865313"/>
            <a:chOff x="576" y="2592"/>
            <a:chExt cx="4711" cy="1175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2042" y="3458"/>
              <a:ext cx="3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192.168.0.0 – 192.168.255.255 </a:t>
              </a: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576" y="3458"/>
              <a:ext cx="14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C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042" y="3149"/>
              <a:ext cx="324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172.16.0.0 – 172.31.255.255 </a:t>
              </a:r>
            </a:p>
          </p:txBody>
        </p: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576" y="3149"/>
              <a:ext cx="146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B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2042" y="2841"/>
              <a:ext cx="3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10.0.0.0 – 10.255.255.255 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576" y="2841"/>
              <a:ext cx="14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A</a:t>
              </a:r>
            </a:p>
          </p:txBody>
        </p:sp>
        <p:sp>
          <p:nvSpPr>
            <p:cNvPr id="13324" name="Rectangle 10"/>
            <p:cNvSpPr>
              <a:spLocks noChangeArrowheads="1"/>
            </p:cNvSpPr>
            <p:nvPr/>
          </p:nvSpPr>
          <p:spPr bwMode="auto">
            <a:xfrm>
              <a:off x="2042" y="2592"/>
              <a:ext cx="324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RFC 1918 Internal Address Range </a:t>
              </a:r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576" y="2592"/>
              <a:ext cx="146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IP Address Class</a:t>
              </a:r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>
              <a:off x="576" y="2592"/>
              <a:ext cx="471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576" y="2841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576" y="3149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5"/>
            <p:cNvSpPr>
              <a:spLocks noChangeShapeType="1"/>
            </p:cNvSpPr>
            <p:nvPr/>
          </p:nvSpPr>
          <p:spPr bwMode="auto">
            <a:xfrm>
              <a:off x="576" y="3458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6"/>
            <p:cNvSpPr>
              <a:spLocks noChangeShapeType="1"/>
            </p:cNvSpPr>
            <p:nvPr/>
          </p:nvSpPr>
          <p:spPr bwMode="auto">
            <a:xfrm>
              <a:off x="576" y="3766"/>
              <a:ext cx="471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7"/>
            <p:cNvSpPr>
              <a:spLocks noChangeShapeType="1"/>
            </p:cNvSpPr>
            <p:nvPr/>
          </p:nvSpPr>
          <p:spPr bwMode="auto">
            <a:xfrm>
              <a:off x="576" y="2592"/>
              <a:ext cx="1" cy="117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2042" y="2592"/>
              <a:ext cx="1" cy="1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9"/>
            <p:cNvSpPr>
              <a:spLocks noChangeShapeType="1"/>
            </p:cNvSpPr>
            <p:nvPr/>
          </p:nvSpPr>
          <p:spPr bwMode="auto">
            <a:xfrm>
              <a:off x="5286" y="2592"/>
              <a:ext cx="1" cy="117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71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IP Broadcast Addresses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There are two IP broadcast address types: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Limited broadcast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packet sent to IP address 255.255.255.255 is classified as a “limited broadcast” packet</a:t>
            </a:r>
            <a:r>
              <a:rPr lang="en-GB" altLang="en-US" sz="2400"/>
              <a:t>. </a:t>
            </a:r>
            <a:endParaRPr lang="en-GB" altLang="en-US" sz="24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Limited broadcast passes through a switch but blocked by a router.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Directed broadcast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packet sent to a destination IP address where only the </a:t>
            </a:r>
            <a:r>
              <a:rPr lang="en-GB" altLang="en-US" sz="2400" u="sng" dirty="0">
                <a:solidFill>
                  <a:srgbClr val="FA230C"/>
                </a:solidFill>
              </a:rPr>
              <a:t>host portion of the IP address is all 1s</a:t>
            </a:r>
            <a:r>
              <a:rPr lang="en-GB" altLang="en-US" sz="2400" dirty="0"/>
              <a:t> is classified as a “directed broadcast” packet e.g. 192.168.1.255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Directed broadcasts may pass through a router and reach all hosts on the target network.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842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Default Subnet Mask</a:t>
            </a:r>
            <a:r>
              <a:rPr lang="en-GB" sz="3200" dirty="0"/>
              <a:t> </a:t>
            </a:r>
            <a:r>
              <a:rPr lang="en-GB" dirty="0"/>
              <a:t>(Recap)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A subnet mask is a 32-bit binary number network device used to </a:t>
            </a:r>
            <a:r>
              <a:rPr lang="en-GB" altLang="en-US" sz="2800" u="sng" dirty="0">
                <a:solidFill>
                  <a:srgbClr val="0033CC"/>
                </a:solidFill>
              </a:rPr>
              <a:t>separate an IP address’s network portion from its host portion. 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Each IP address class is assigned a default subnet mask:</a:t>
            </a:r>
          </a:p>
        </p:txBody>
      </p:sp>
      <p:grpSp>
        <p:nvGrpSpPr>
          <p:cNvPr id="17413" name="Group 3"/>
          <p:cNvGrpSpPr>
            <a:grpSpLocks/>
          </p:cNvGrpSpPr>
          <p:nvPr/>
        </p:nvGrpSpPr>
        <p:grpSpPr bwMode="auto">
          <a:xfrm>
            <a:off x="1524000" y="3581400"/>
            <a:ext cx="6856413" cy="2686050"/>
            <a:chOff x="960" y="2256"/>
            <a:chExt cx="4319" cy="1692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960" y="2256"/>
              <a:ext cx="4205" cy="13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960" y="2256"/>
              <a:ext cx="4205" cy="417"/>
            </a:xfrm>
            <a:prstGeom prst="rect">
              <a:avLst/>
            </a:prstGeom>
            <a:solidFill>
              <a:srgbClr val="00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0" y="2326"/>
              <a:ext cx="9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Class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709" y="2326"/>
              <a:ext cx="92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Decimal</a:t>
              </a: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3206" y="2323"/>
              <a:ext cx="9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Binary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075" y="2671"/>
              <a:ext cx="922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A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09" y="2673"/>
              <a:ext cx="921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255.0.0.0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255.255.0.0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255.255.255.0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2746" y="2673"/>
              <a:ext cx="2534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11111111.00000000.00000000.00000000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11111111.11111111.00000000.00000000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11111111.11111111.11111111.00000000</a:t>
              </a:r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1536" y="2256"/>
              <a:ext cx="1" cy="13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2630" y="2256"/>
              <a:ext cx="1" cy="13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>
              <a:off x="960" y="2952"/>
              <a:ext cx="420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960" y="3161"/>
              <a:ext cx="420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72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Subnetting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3022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Reasons for Subnetting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Improve network performance and reduce network congestion (without subnetting, a broadcast will reach every device in the network)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Better network security (without subnetting, if a device gets compromised, the entire network become visible)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Prevent wastage of IP address**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Based on the structure of an organization, the network administrator </a:t>
            </a:r>
            <a:r>
              <a:rPr lang="en-GB" altLang="en-US" sz="2400" u="sng" dirty="0">
                <a:solidFill>
                  <a:srgbClr val="0033CC"/>
                </a:solidFill>
              </a:rPr>
              <a:t>determines the number of subnets needed and number of hosts on each subnet.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network device e.g. router will use the subnet mask to determine the destination subnet network ID by performing an </a:t>
            </a:r>
            <a:r>
              <a:rPr lang="en-GB" altLang="en-US" sz="2400" dirty="0">
                <a:solidFill>
                  <a:srgbClr val="0033CC"/>
                </a:solidFill>
              </a:rPr>
              <a:t>AND operation with Destination IP address of the incoming packet</a:t>
            </a:r>
            <a:r>
              <a:rPr lang="en-GB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228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Creating Subnets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We use the subnet mask to determine which bits of the host portion define the subnet portion </a:t>
            </a:r>
            <a:r>
              <a:rPr lang="en-GB" altLang="en-US" sz="2800" dirty="0">
                <a:solidFill>
                  <a:srgbClr val="0033CC"/>
                </a:solidFill>
              </a:rPr>
              <a:t>i.e. </a:t>
            </a:r>
            <a:r>
              <a:rPr lang="en-GB" altLang="en-US" sz="2800" dirty="0">
                <a:solidFill>
                  <a:srgbClr val="0033CC"/>
                </a:solidFill>
                <a:latin typeface="Arial Narrow" panose="020B0606020202030204" pitchFamily="34" charset="0"/>
              </a:rPr>
              <a:t>borrow host bits to become subnet bits</a:t>
            </a:r>
            <a:endParaRPr lang="en-GB" altLang="en-US" sz="28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This subnet portion then becomes part of the IP address’s network portion.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7AE88-5677-432A-8E7E-E76B4330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2917"/>
            <a:ext cx="594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A91CD8-97C9-4C78-B127-5B2B684B8492}"/>
              </a:ext>
            </a:extLst>
          </p:cNvPr>
          <p:cNvSpPr/>
          <p:nvPr/>
        </p:nvSpPr>
        <p:spPr>
          <a:xfrm>
            <a:off x="609600" y="5330317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33CC"/>
              </a:buClr>
            </a:pPr>
            <a:r>
              <a:rPr lang="en-GB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The number of host bits to be borrowed depends on the number of subnets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2663378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Example of Subnetting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In the Subnet Addressing Diagram, the network’s administrator has created two subnets from a single Class B network address, 135.15.0.0, using the network address’s third octet (135.15.x.0). 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10000" y="5638800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Subnet Addressing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648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5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Creating Subnets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We must always </a:t>
            </a:r>
            <a:r>
              <a:rPr lang="en-GB" altLang="en-US" sz="2800" u="sng">
                <a:solidFill>
                  <a:srgbClr val="0033CC"/>
                </a:solidFill>
              </a:rPr>
              <a:t>borrow host bits in descending order, starting from the left most bit position (MSB)</a:t>
            </a:r>
            <a:r>
              <a:rPr lang="en-GB" altLang="en-US" sz="2800"/>
              <a:t> and working to the right (LSB), as shown in the Borrowed (Lending) Bits Diagram.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Borrowed (Lending) Bits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400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1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Maximum Usable Subnets and Hosts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Subnetting provides us a great deal of flexibility in determining the number of subnets we can create and the number of hosts we can support on each subnet.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These numbers vary by the network address Class, as the Subnet and Hosts Table lists.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1600200" y="3429000"/>
            <a:ext cx="5562601" cy="1835151"/>
            <a:chOff x="1056" y="2640"/>
            <a:chExt cx="3504" cy="1156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056" y="2759"/>
              <a:ext cx="3504" cy="101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3504" cy="476"/>
            </a:xfrm>
            <a:prstGeom prst="rect">
              <a:avLst/>
            </a:prstGeom>
            <a:solidFill>
              <a:srgbClr val="00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104" y="2756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Address Class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872" y="2699"/>
              <a:ext cx="13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Maximum Number </a:t>
              </a:r>
              <a:b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of Hosts</a:t>
              </a:r>
            </a:p>
          </p:txBody>
        </p:sp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1344" y="3114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A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3120" y="2699"/>
              <a:ext cx="13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Maximum Number </a:t>
              </a:r>
              <a:b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of Subnets</a:t>
              </a:r>
            </a:p>
          </p:txBody>
        </p:sp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2256" y="3116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16.777.214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65,534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254</a:t>
              </a: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3552" y="3117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4,194,302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16,382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62</a:t>
              </a: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1968" y="2640"/>
              <a:ext cx="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3216" y="2640"/>
              <a:ext cx="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1056" y="3295"/>
              <a:ext cx="350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1056" y="3533"/>
              <a:ext cx="350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08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9525"/>
            <a:ext cx="8991600" cy="703263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0"/>
              <a:t>Establishing the Subnet Information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Subnet masks give the router the information required to compute which subnet a particular host resides on.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Number of borrowed bits depends on :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number of subnets required and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maximum number of hosts per subnet</a:t>
            </a:r>
          </a:p>
          <a:p>
            <a:pPr>
              <a:lnSpc>
                <a:spcPct val="6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Formula to find the no. of host bits to borrow to become subnet bits is:</a:t>
            </a:r>
          </a:p>
          <a:p>
            <a:pPr>
              <a:lnSpc>
                <a:spcPct val="67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                     </a:t>
            </a:r>
            <a:r>
              <a:rPr lang="en-US" altLang="en-US" sz="2400" dirty="0">
                <a:solidFill>
                  <a:srgbClr val="FF0000"/>
                </a:solidFill>
              </a:rPr>
              <a:t>No of required subnets &lt;=2 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subnet bits</a:t>
            </a:r>
            <a:r>
              <a:rPr lang="en-US" altLang="en-US" sz="2400" dirty="0">
                <a:solidFill>
                  <a:srgbClr val="FF0000"/>
                </a:solidFill>
              </a:rPr>
              <a:t>  - 2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800" dirty="0"/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Note that “-2” part is because two subnets are not used. RFC950 (a standard) requires that subnet number zero and all-ones subnet be restricted.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First subnet obtained after subnetting the network address is called subnet zero. A subnet zero address has all subnet bits set to binary 0s.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Last subnet obtained is called the all-ones subnet. An all-ones subnet address has all the subnet bits set to binary 1s.</a:t>
            </a:r>
            <a:endParaRPr lang="en-GB" altLang="en-US" sz="18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752600" y="350520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86429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20638"/>
            <a:ext cx="8991600" cy="64293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Main Topics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461803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IP Addressing (IPv4)</a:t>
            </a:r>
            <a:r>
              <a:rPr lang="ar-SA" altLang="en-US" sz="3200" dirty="0">
                <a:cs typeface="Arial" panose="020B0604020202020204" pitchFamily="34" charset="0"/>
              </a:rPr>
              <a:t>‏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Public and Private IP Addresses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Subnetting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Classless Inter-Domain Routing (CIDR)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Fixed Length Subnet Mask (FLSM) 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>
                <a:solidFill>
                  <a:srgbClr val="FF0000"/>
                </a:solidFill>
              </a:rPr>
              <a:t>Variable Length Subnet Mask (VLSM) (Optional)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6822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9525"/>
            <a:ext cx="8991600" cy="703263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0"/>
              <a:t>Establishing the Subnet Information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However, today the use of subnet zero and subnet all ones are allowed and are generally accepted. </a:t>
            </a:r>
            <a:endParaRPr lang="en-US" altLang="en-US" sz="2400" u="sng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u="sng" dirty="0">
                <a:solidFill>
                  <a:schemeClr val="accent2"/>
                </a:solidFill>
              </a:rPr>
              <a:t>If  subnet zero and all-ones subnet are allowed</a:t>
            </a:r>
            <a:r>
              <a:rPr lang="en-US" altLang="en-US" sz="2400" dirty="0"/>
              <a:t>, then the following formula is used instead:</a:t>
            </a:r>
          </a:p>
          <a:p>
            <a:pPr lvl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               </a:t>
            </a:r>
            <a:r>
              <a:rPr lang="en-US" altLang="en-US" sz="2400" dirty="0">
                <a:solidFill>
                  <a:srgbClr val="FF0000"/>
                </a:solidFill>
              </a:rPr>
              <a:t>No of required subnets  ≤2 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subnet bits</a:t>
            </a:r>
            <a:r>
              <a:rPr lang="en-US" altLang="en-US" dirty="0"/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Formula to find the no of usable hosts per subnet is: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                Usable hosts per subnet = 2</a:t>
            </a:r>
            <a:r>
              <a:rPr lang="en-GB" altLang="en-US" sz="2400" baseline="30000" dirty="0">
                <a:solidFill>
                  <a:srgbClr val="FF0000"/>
                </a:solidFill>
              </a:rPr>
              <a:t>h</a:t>
            </a:r>
            <a:r>
              <a:rPr lang="en-GB" altLang="en-US" sz="2400" dirty="0">
                <a:solidFill>
                  <a:srgbClr val="FF0000"/>
                </a:solidFill>
              </a:rPr>
              <a:t> – 2</a:t>
            </a:r>
            <a:r>
              <a:rPr lang="en-GB" altLang="en-US" sz="2400" dirty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solidFill>
                  <a:schemeClr val="tx1"/>
                </a:solidFill>
              </a:rPr>
              <a:t>where</a:t>
            </a:r>
            <a:r>
              <a:rPr lang="en-GB" altLang="en-US" sz="2000" dirty="0"/>
              <a:t> </a:t>
            </a:r>
            <a:r>
              <a:rPr lang="en-GB" altLang="en-US" sz="2000" u="sng" dirty="0"/>
              <a:t>h = the remaining host bits</a:t>
            </a:r>
            <a:r>
              <a:rPr lang="en-GB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/>
              <a:t>“-2” is to account for the 2 reserved addresses (the network address and broadcast address) that cannot be assigned to any hosts.</a:t>
            </a:r>
            <a:endParaRPr lang="en-GB" altLang="en-US" sz="2000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828800" y="251460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905000" y="379095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328770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Class C IP addressing (N.N.N.H) Subnetting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533400" y="3124199"/>
            <a:ext cx="8458200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01638" indent="-401638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1023938" indent="-454025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Using formula: usable subnets = 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r>
              <a:rPr lang="en-GB" altLang="en-US" b="1" baseline="30000" dirty="0">
                <a:solidFill>
                  <a:schemeClr val="accent2"/>
                </a:solidFill>
                <a:latin typeface="Arial Narrow" panose="020B0606020202030204" pitchFamily="34" charset="0"/>
              </a:rPr>
              <a:t>lending bits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 – 2 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≥ 10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Assume subnet-zero and </a:t>
            </a: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all-ones subnet are not used.</a:t>
            </a:r>
            <a:endParaRPr lang="en-GB" altLang="en-US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To satisfy condition  2</a:t>
            </a:r>
            <a:r>
              <a:rPr lang="en-GB" altLang="en-US" baseline="30000" dirty="0">
                <a:solidFill>
                  <a:srgbClr val="000000"/>
                </a:solidFill>
                <a:latin typeface="Arial Narrow" panose="020B0606020202030204" pitchFamily="34" charset="0"/>
              </a:rPr>
              <a:t>lending bits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– 2   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≥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10 =&gt;  lending bits must be 4. 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Determine new subnet mask: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E80000"/>
                </a:solidFill>
                <a:latin typeface="Arial Narrow" panose="020B0606020202030204" pitchFamily="34" charset="0"/>
              </a:rPr>
              <a:t>1111</a:t>
            </a:r>
            <a:r>
              <a:rPr lang="en-GB" altLang="en-US" dirty="0">
                <a:solidFill>
                  <a:srgbClr val="0033CC"/>
                </a:solidFill>
                <a:latin typeface="Arial Narrow" panose="020B0606020202030204" pitchFamily="34" charset="0"/>
              </a:rPr>
              <a:t>0000 = 128 + 64 + 32+ 16 = 240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33CC"/>
                </a:solidFill>
                <a:latin typeface="Arial Narrow" panose="020B0606020202030204" pitchFamily="34" charset="0"/>
              </a:rPr>
              <a:t>255.255.255.240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No of. usable host =&gt; 2</a:t>
            </a:r>
            <a:r>
              <a:rPr lang="en-GB" altLang="en-US" baseline="30000" dirty="0">
                <a:solidFill>
                  <a:srgbClr val="000000"/>
                </a:solidFill>
                <a:latin typeface="Arial Narrow" panose="020B0606020202030204" pitchFamily="34" charset="0"/>
              </a:rPr>
              <a:t>(8-4)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– 2 = 14 hosts per subnet</a:t>
            </a:r>
          </a:p>
        </p:txBody>
      </p:sp>
      <p:grpSp>
        <p:nvGrpSpPr>
          <p:cNvPr id="24581" name="Group 3"/>
          <p:cNvGrpSpPr>
            <a:grpSpLocks/>
          </p:cNvGrpSpPr>
          <p:nvPr/>
        </p:nvGrpSpPr>
        <p:grpSpPr bwMode="auto">
          <a:xfrm>
            <a:off x="914400" y="1295400"/>
            <a:ext cx="4114800" cy="1908175"/>
            <a:chOff x="576" y="1008"/>
            <a:chExt cx="2592" cy="1202"/>
          </a:xfrm>
        </p:grpSpPr>
        <p:grpSp>
          <p:nvGrpSpPr>
            <p:cNvPr id="24586" name="Group 4"/>
            <p:cNvGrpSpPr>
              <a:grpSpLocks/>
            </p:cNvGrpSpPr>
            <p:nvPr/>
          </p:nvGrpSpPr>
          <p:grpSpPr bwMode="auto">
            <a:xfrm>
              <a:off x="1248" y="1296"/>
              <a:ext cx="1919" cy="191"/>
              <a:chOff x="1248" y="1296"/>
              <a:chExt cx="1919" cy="191"/>
            </a:xfrm>
          </p:grpSpPr>
          <p:sp>
            <p:nvSpPr>
              <p:cNvPr id="24602" name="Rectangle 5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195</a:t>
                </a:r>
              </a:p>
            </p:txBody>
          </p:sp>
          <p:sp>
            <p:nvSpPr>
              <p:cNvPr id="24603" name="Rectangle 6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4604" name="Rectangle 7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4605" name="Rectangle 8"/>
              <p:cNvSpPr>
                <a:spLocks noChangeArrowheads="1"/>
              </p:cNvSpPr>
              <p:nvPr/>
            </p:nvSpPr>
            <p:spPr bwMode="auto">
              <a:xfrm>
                <a:off x="268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8" y="1200"/>
              <a:ext cx="144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2640" y="1200"/>
              <a:ext cx="5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1683" y="1008"/>
              <a:ext cx="6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2709" y="1008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576" y="1104"/>
              <a:ext cx="67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125"/>
                </a:spcBef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IP Address</a:t>
              </a:r>
            </a:p>
          </p:txBody>
        </p:sp>
        <p:grpSp>
          <p:nvGrpSpPr>
            <p:cNvPr id="24592" name="Group 14"/>
            <p:cNvGrpSpPr>
              <a:grpSpLocks/>
            </p:cNvGrpSpPr>
            <p:nvPr/>
          </p:nvGrpSpPr>
          <p:grpSpPr bwMode="auto">
            <a:xfrm>
              <a:off x="1248" y="1824"/>
              <a:ext cx="1919" cy="191"/>
              <a:chOff x="1248" y="1824"/>
              <a:chExt cx="1919" cy="191"/>
            </a:xfrm>
          </p:grpSpPr>
          <p:sp>
            <p:nvSpPr>
              <p:cNvPr id="24598" name="Rectangle 15"/>
              <p:cNvSpPr>
                <a:spLocks noChangeArrowheads="1"/>
              </p:cNvSpPr>
              <p:nvPr/>
            </p:nvSpPr>
            <p:spPr bwMode="auto">
              <a:xfrm>
                <a:off x="124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599" name="Rectangle 16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600" name="Rectangle 17"/>
              <p:cNvSpPr>
                <a:spLocks noChangeArrowheads="1"/>
              </p:cNvSpPr>
              <p:nvPr/>
            </p:nvSpPr>
            <p:spPr bwMode="auto">
              <a:xfrm>
                <a:off x="220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601" name="Rectangle 18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593" name="Line 19"/>
            <p:cNvSpPr>
              <a:spLocks noChangeShapeType="1"/>
            </p:cNvSpPr>
            <p:nvPr/>
          </p:nvSpPr>
          <p:spPr bwMode="auto">
            <a:xfrm>
              <a:off x="1248" y="1728"/>
              <a:ext cx="144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20"/>
            <p:cNvSpPr>
              <a:spLocks noChangeShapeType="1"/>
            </p:cNvSpPr>
            <p:nvPr/>
          </p:nvSpPr>
          <p:spPr bwMode="auto">
            <a:xfrm>
              <a:off x="2640" y="1728"/>
              <a:ext cx="5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21"/>
            <p:cNvSpPr txBox="1">
              <a:spLocks noChangeArrowheads="1"/>
            </p:cNvSpPr>
            <p:nvPr/>
          </p:nvSpPr>
          <p:spPr bwMode="auto">
            <a:xfrm>
              <a:off x="1683" y="1536"/>
              <a:ext cx="6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4596" name="Text Box 22"/>
            <p:cNvSpPr txBox="1">
              <a:spLocks noChangeArrowheads="1"/>
            </p:cNvSpPr>
            <p:nvPr/>
          </p:nvSpPr>
          <p:spPr bwMode="auto">
            <a:xfrm>
              <a:off x="2709" y="1536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576" y="1632"/>
              <a:ext cx="672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125"/>
                </a:spcBef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Default Subnet Mask</a:t>
              </a:r>
            </a:p>
          </p:txBody>
        </p:sp>
      </p:grpSp>
      <p:sp>
        <p:nvSpPr>
          <p:cNvPr id="24582" name="Rectangle 24"/>
          <p:cNvSpPr>
            <a:spLocks noChangeArrowheads="1"/>
          </p:cNvSpPr>
          <p:nvPr/>
        </p:nvSpPr>
        <p:spPr bwMode="auto">
          <a:xfrm>
            <a:off x="533400" y="685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Given a Class C network address 195.63.10.0, how to create 10 subnets ?</a:t>
            </a:r>
          </a:p>
        </p:txBody>
      </p:sp>
      <p:sp>
        <p:nvSpPr>
          <p:cNvPr id="24583" name="Text Box 25"/>
          <p:cNvSpPr txBox="1">
            <a:spLocks noChangeArrowheads="1"/>
          </p:cNvSpPr>
          <p:nvPr/>
        </p:nvSpPr>
        <p:spPr bwMode="auto">
          <a:xfrm>
            <a:off x="5651500" y="1430338"/>
            <a:ext cx="27416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>
                <a:srgbClr val="0000FF"/>
              </a:buClr>
            </a:pPr>
            <a:r>
              <a:rPr lang="en-GB" altLang="en-US" sz="2000" b="1">
                <a:solidFill>
                  <a:srgbClr val="0000FF"/>
                </a:solidFill>
              </a:rPr>
              <a:t>Borrow from Host bits</a:t>
            </a:r>
          </a:p>
        </p:txBody>
      </p:sp>
      <p:sp>
        <p:nvSpPr>
          <p:cNvPr id="24584" name="Text Box 26"/>
          <p:cNvSpPr txBox="1">
            <a:spLocks noChangeArrowheads="1"/>
          </p:cNvSpPr>
          <p:nvPr/>
        </p:nvSpPr>
        <p:spPr bwMode="auto">
          <a:xfrm>
            <a:off x="6159500" y="1822450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500"/>
              </a:spcBef>
              <a:buClr>
                <a:srgbClr val="E80000"/>
              </a:buClr>
            </a:pPr>
            <a:r>
              <a:rPr lang="en-GB" altLang="en-US" b="1">
                <a:solidFill>
                  <a:srgbClr val="E80000"/>
                </a:solidFill>
              </a:rPr>
              <a:t>nnnn</a:t>
            </a:r>
            <a:r>
              <a:rPr lang="en-GB" altLang="en-US" b="1">
                <a:solidFill>
                  <a:srgbClr val="549C48"/>
                </a:solidFill>
              </a:rPr>
              <a:t>hhhh</a:t>
            </a:r>
          </a:p>
        </p:txBody>
      </p:sp>
      <p:sp>
        <p:nvSpPr>
          <p:cNvPr id="24585" name="Text Box 27"/>
          <p:cNvSpPr txBox="1">
            <a:spLocks noChangeArrowheads="1"/>
          </p:cNvSpPr>
          <p:nvPr/>
        </p:nvSpPr>
        <p:spPr bwMode="auto">
          <a:xfrm>
            <a:off x="6226175" y="2354263"/>
            <a:ext cx="169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500"/>
              </a:spcBef>
              <a:buClr>
                <a:srgbClr val="E80000"/>
              </a:buClr>
            </a:pPr>
            <a:r>
              <a:rPr lang="en-GB" altLang="en-US" b="1">
                <a:solidFill>
                  <a:srgbClr val="E80000"/>
                </a:solidFill>
              </a:rPr>
              <a:t>1111</a:t>
            </a:r>
            <a:r>
              <a:rPr lang="en-GB" altLang="en-US" b="1">
                <a:solidFill>
                  <a:srgbClr val="549C48"/>
                </a:solidFill>
              </a:rPr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4276123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Class C IP addressing (N.N.N.H) Subnetting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838200" y="3505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381000" y="1219200"/>
            <a:ext cx="8534400" cy="5038725"/>
            <a:chOff x="240" y="768"/>
            <a:chExt cx="5376" cy="3174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3648" y="3741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FF0000"/>
                  </a:solidFill>
                  <a:latin typeface="Arial Narrow" panose="020B0606020202030204" pitchFamily="34" charset="0"/>
                </a:rPr>
                <a:t>Not used</a:t>
              </a: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2631" y="3741"/>
              <a:ext cx="101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1584" y="3741"/>
              <a:ext cx="10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1     1    1      1</a:t>
              </a:r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240" y="3741"/>
              <a:ext cx="13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12" name="Rectangle 8"/>
            <p:cNvSpPr>
              <a:spLocks noChangeArrowheads="1"/>
            </p:cNvSpPr>
            <p:nvPr/>
          </p:nvSpPr>
          <p:spPr bwMode="auto">
            <a:xfrm>
              <a:off x="3648" y="3252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195.63.10.225 to .238</a:t>
              </a:r>
            </a:p>
          </p:txBody>
        </p:sp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2631" y="3252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1584" y="3252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15" name="Rectangle 11"/>
            <p:cNvSpPr>
              <a:spLocks noChangeArrowheads="1"/>
            </p:cNvSpPr>
            <p:nvPr/>
          </p:nvSpPr>
          <p:spPr bwMode="auto">
            <a:xfrm>
              <a:off x="240" y="3252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Last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(195.63.10.224)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6" name="Rectangle 12"/>
            <p:cNvSpPr>
              <a:spLocks noChangeArrowheads="1"/>
            </p:cNvSpPr>
            <p:nvPr/>
          </p:nvSpPr>
          <p:spPr bwMode="auto">
            <a:xfrm>
              <a:off x="3648" y="3039"/>
              <a:ext cx="19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</a:t>
              </a:r>
            </a:p>
          </p:txBody>
        </p:sp>
        <p:sp>
          <p:nvSpPr>
            <p:cNvPr id="25617" name="Rectangle 13"/>
            <p:cNvSpPr>
              <a:spLocks noChangeArrowheads="1"/>
            </p:cNvSpPr>
            <p:nvPr/>
          </p:nvSpPr>
          <p:spPr bwMode="auto">
            <a:xfrm>
              <a:off x="2631" y="3039"/>
              <a:ext cx="10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………….</a:t>
              </a:r>
            </a:p>
          </p:txBody>
        </p:sp>
        <p:sp>
          <p:nvSpPr>
            <p:cNvPr id="25618" name="Rectangle 14"/>
            <p:cNvSpPr>
              <a:spLocks noChangeArrowheads="1"/>
            </p:cNvSpPr>
            <p:nvPr/>
          </p:nvSpPr>
          <p:spPr bwMode="auto">
            <a:xfrm>
              <a:off x="1584" y="3039"/>
              <a:ext cx="10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…………..</a:t>
              </a:r>
            </a:p>
          </p:txBody>
        </p:sp>
        <p:sp>
          <p:nvSpPr>
            <p:cNvPr id="25619" name="Rectangle 15"/>
            <p:cNvSpPr>
              <a:spLocks noChangeArrowheads="1"/>
            </p:cNvSpPr>
            <p:nvPr/>
          </p:nvSpPr>
          <p:spPr bwMode="auto">
            <a:xfrm>
              <a:off x="240" y="3039"/>
              <a:ext cx="13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</a:t>
              </a:r>
            </a:p>
          </p:txBody>
        </p:sp>
        <p:sp>
          <p:nvSpPr>
            <p:cNvPr id="25620" name="Rectangle 16"/>
            <p:cNvSpPr>
              <a:spLocks noChangeArrowheads="1"/>
            </p:cNvSpPr>
            <p:nvPr/>
          </p:nvSpPr>
          <p:spPr bwMode="auto">
            <a:xfrm>
              <a:off x="3648" y="2550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195.63.10.49 to .62</a:t>
              </a:r>
            </a:p>
          </p:txBody>
        </p:sp>
        <p:sp>
          <p:nvSpPr>
            <p:cNvPr id="25621" name="Rectangle 17"/>
            <p:cNvSpPr>
              <a:spLocks noChangeArrowheads="1"/>
            </p:cNvSpPr>
            <p:nvPr/>
          </p:nvSpPr>
          <p:spPr bwMode="auto">
            <a:xfrm>
              <a:off x="2631" y="2550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22" name="Rectangle 18"/>
            <p:cNvSpPr>
              <a:spLocks noChangeArrowheads="1"/>
            </p:cNvSpPr>
            <p:nvPr/>
          </p:nvSpPr>
          <p:spPr bwMode="auto">
            <a:xfrm>
              <a:off x="1584" y="2550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0     0    1      1</a:t>
              </a:r>
            </a:p>
          </p:txBody>
        </p:sp>
        <p:sp>
          <p:nvSpPr>
            <p:cNvPr id="25623" name="Rectangle 19"/>
            <p:cNvSpPr>
              <a:spLocks noChangeArrowheads="1"/>
            </p:cNvSpPr>
            <p:nvPr/>
          </p:nvSpPr>
          <p:spPr bwMode="auto">
            <a:xfrm>
              <a:off x="240" y="2550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Third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(195.63.10.48)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4" name="Rectangle 20"/>
            <p:cNvSpPr>
              <a:spLocks noChangeArrowheads="1"/>
            </p:cNvSpPr>
            <p:nvPr/>
          </p:nvSpPr>
          <p:spPr bwMode="auto">
            <a:xfrm>
              <a:off x="3648" y="2061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195.63.10.33 to .46</a:t>
              </a:r>
            </a:p>
          </p:txBody>
        </p:sp>
        <p:sp>
          <p:nvSpPr>
            <p:cNvPr id="25625" name="Rectangle 21"/>
            <p:cNvSpPr>
              <a:spLocks noChangeArrowheads="1"/>
            </p:cNvSpPr>
            <p:nvPr/>
          </p:nvSpPr>
          <p:spPr bwMode="auto">
            <a:xfrm>
              <a:off x="2631" y="2061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26" name="Rectangle 22"/>
            <p:cNvSpPr>
              <a:spLocks noChangeArrowheads="1"/>
            </p:cNvSpPr>
            <p:nvPr/>
          </p:nvSpPr>
          <p:spPr bwMode="auto">
            <a:xfrm>
              <a:off x="1584" y="2061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0     0    1      0</a:t>
              </a:r>
            </a:p>
          </p:txBody>
        </p:sp>
        <p:sp>
          <p:nvSpPr>
            <p:cNvPr id="25627" name="Rectangle 23"/>
            <p:cNvSpPr>
              <a:spLocks noChangeArrowheads="1"/>
            </p:cNvSpPr>
            <p:nvPr/>
          </p:nvSpPr>
          <p:spPr bwMode="auto">
            <a:xfrm>
              <a:off x="240" y="2061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Second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(195.63.10.32)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8" name="Rectangle 24"/>
            <p:cNvSpPr>
              <a:spLocks noChangeArrowheads="1"/>
            </p:cNvSpPr>
            <p:nvPr/>
          </p:nvSpPr>
          <p:spPr bwMode="auto">
            <a:xfrm>
              <a:off x="3648" y="1572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195.63.10.17 to .30</a:t>
              </a:r>
            </a:p>
          </p:txBody>
        </p:sp>
        <p:sp>
          <p:nvSpPr>
            <p:cNvPr id="25629" name="Rectangle 25"/>
            <p:cNvSpPr>
              <a:spLocks noChangeArrowheads="1"/>
            </p:cNvSpPr>
            <p:nvPr/>
          </p:nvSpPr>
          <p:spPr bwMode="auto">
            <a:xfrm>
              <a:off x="2631" y="1572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30" name="Rectangle 26"/>
            <p:cNvSpPr>
              <a:spLocks noChangeArrowheads="1"/>
            </p:cNvSpPr>
            <p:nvPr/>
          </p:nvSpPr>
          <p:spPr bwMode="auto">
            <a:xfrm>
              <a:off x="1584" y="1572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0     0    0      1</a:t>
              </a:r>
            </a:p>
          </p:txBody>
        </p:sp>
        <p:sp>
          <p:nvSpPr>
            <p:cNvPr id="25631" name="Rectangle 27"/>
            <p:cNvSpPr>
              <a:spLocks noChangeArrowheads="1"/>
            </p:cNvSpPr>
            <p:nvPr/>
          </p:nvSpPr>
          <p:spPr bwMode="auto">
            <a:xfrm>
              <a:off x="240" y="1572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First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(195.63.10.16)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2" name="Rectangle 28"/>
            <p:cNvSpPr>
              <a:spLocks noChangeArrowheads="1"/>
            </p:cNvSpPr>
            <p:nvPr/>
          </p:nvSpPr>
          <p:spPr bwMode="auto">
            <a:xfrm>
              <a:off x="3648" y="1371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FF0000"/>
                  </a:solidFill>
                  <a:latin typeface="Arial Narrow" panose="020B0606020202030204" pitchFamily="34" charset="0"/>
                </a:rPr>
                <a:t>Not used</a:t>
              </a:r>
            </a:p>
          </p:txBody>
        </p:sp>
        <p:sp>
          <p:nvSpPr>
            <p:cNvPr id="25633" name="Rectangle 29"/>
            <p:cNvSpPr>
              <a:spLocks noChangeArrowheads="1"/>
            </p:cNvSpPr>
            <p:nvPr/>
          </p:nvSpPr>
          <p:spPr bwMode="auto">
            <a:xfrm>
              <a:off x="2631" y="1371"/>
              <a:ext cx="101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</a:p>
          </p:txBody>
        </p:sp>
        <p:sp>
          <p:nvSpPr>
            <p:cNvPr id="25634" name="Rectangle 30"/>
            <p:cNvSpPr>
              <a:spLocks noChangeArrowheads="1"/>
            </p:cNvSpPr>
            <p:nvPr/>
          </p:nvSpPr>
          <p:spPr bwMode="auto">
            <a:xfrm>
              <a:off x="1584" y="1371"/>
              <a:ext cx="10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0     0    0      0</a:t>
              </a:r>
            </a:p>
          </p:txBody>
        </p:sp>
        <p:sp>
          <p:nvSpPr>
            <p:cNvPr id="25635" name="Rectangle 31"/>
            <p:cNvSpPr>
              <a:spLocks noChangeArrowheads="1"/>
            </p:cNvSpPr>
            <p:nvPr/>
          </p:nvSpPr>
          <p:spPr bwMode="auto">
            <a:xfrm>
              <a:off x="3648" y="1170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36" name="Rectangle 32"/>
            <p:cNvSpPr>
              <a:spLocks noChangeArrowheads="1"/>
            </p:cNvSpPr>
            <p:nvPr/>
          </p:nvSpPr>
          <p:spPr bwMode="auto">
            <a:xfrm>
              <a:off x="2631" y="1170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8      4    2       1</a:t>
              </a:r>
            </a:p>
          </p:txBody>
        </p:sp>
        <p:sp>
          <p:nvSpPr>
            <p:cNvPr id="25637" name="Rectangle 33"/>
            <p:cNvSpPr>
              <a:spLocks noChangeArrowheads="1"/>
            </p:cNvSpPr>
            <p:nvPr/>
          </p:nvSpPr>
          <p:spPr bwMode="auto">
            <a:xfrm>
              <a:off x="1584" y="1170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128  64  32   16</a:t>
              </a:r>
            </a:p>
          </p:txBody>
        </p:sp>
        <p:sp>
          <p:nvSpPr>
            <p:cNvPr id="25638" name="Rectangle 34"/>
            <p:cNvSpPr>
              <a:spLocks noChangeArrowheads="1"/>
            </p:cNvSpPr>
            <p:nvPr/>
          </p:nvSpPr>
          <p:spPr bwMode="auto">
            <a:xfrm>
              <a:off x="240" y="1170"/>
              <a:ext cx="134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39" name="Rectangle 35"/>
            <p:cNvSpPr>
              <a:spLocks noChangeArrowheads="1"/>
            </p:cNvSpPr>
            <p:nvPr/>
          </p:nvSpPr>
          <p:spPr bwMode="auto">
            <a:xfrm>
              <a:off x="3648" y="969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40" name="Rectangle 36"/>
            <p:cNvSpPr>
              <a:spLocks noChangeArrowheads="1"/>
            </p:cNvSpPr>
            <p:nvPr/>
          </p:nvSpPr>
          <p:spPr bwMode="auto">
            <a:xfrm>
              <a:off x="2631" y="969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h     h     h      h</a:t>
              </a:r>
            </a:p>
          </p:txBody>
        </p:sp>
        <p:sp>
          <p:nvSpPr>
            <p:cNvPr id="25641" name="Rectangle 37"/>
            <p:cNvSpPr>
              <a:spLocks noChangeArrowheads="1"/>
            </p:cNvSpPr>
            <p:nvPr/>
          </p:nvSpPr>
          <p:spPr bwMode="auto">
            <a:xfrm>
              <a:off x="1584" y="969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    s     s     s</a:t>
              </a:r>
            </a:p>
          </p:txBody>
        </p:sp>
        <p:sp>
          <p:nvSpPr>
            <p:cNvPr id="25642" name="Rectangle 38"/>
            <p:cNvSpPr>
              <a:spLocks noChangeArrowheads="1"/>
            </p:cNvSpPr>
            <p:nvPr/>
          </p:nvSpPr>
          <p:spPr bwMode="auto">
            <a:xfrm>
              <a:off x="240" y="969"/>
              <a:ext cx="13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195.63.10.</a:t>
              </a:r>
            </a:p>
          </p:txBody>
        </p:sp>
        <p:sp>
          <p:nvSpPr>
            <p:cNvPr id="25643" name="Rectangle 39"/>
            <p:cNvSpPr>
              <a:spLocks noChangeArrowheads="1"/>
            </p:cNvSpPr>
            <p:nvPr/>
          </p:nvSpPr>
          <p:spPr bwMode="auto">
            <a:xfrm>
              <a:off x="3648" y="768"/>
              <a:ext cx="1968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Comment</a:t>
              </a:r>
            </a:p>
          </p:txBody>
        </p:sp>
        <p:sp>
          <p:nvSpPr>
            <p:cNvPr id="25644" name="Rectangle 40"/>
            <p:cNvSpPr>
              <a:spLocks noChangeArrowheads="1"/>
            </p:cNvSpPr>
            <p:nvPr/>
          </p:nvSpPr>
          <p:spPr bwMode="auto">
            <a:xfrm>
              <a:off x="2631" y="768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Hosts (Add. range)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5" name="Rectangle 41"/>
            <p:cNvSpPr>
              <a:spLocks noChangeArrowheads="1"/>
            </p:cNvSpPr>
            <p:nvPr/>
          </p:nvSpPr>
          <p:spPr bwMode="auto">
            <a:xfrm>
              <a:off x="1584" y="768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Subnet</a:t>
              </a:r>
            </a:p>
          </p:txBody>
        </p:sp>
        <p:sp>
          <p:nvSpPr>
            <p:cNvPr id="25646" name="Rectangle 42"/>
            <p:cNvSpPr>
              <a:spLocks noChangeArrowheads="1"/>
            </p:cNvSpPr>
            <p:nvPr/>
          </p:nvSpPr>
          <p:spPr bwMode="auto">
            <a:xfrm>
              <a:off x="240" y="768"/>
              <a:ext cx="1344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Network</a:t>
              </a:r>
            </a:p>
          </p:txBody>
        </p:sp>
        <p:sp>
          <p:nvSpPr>
            <p:cNvPr id="25647" name="Line 43"/>
            <p:cNvSpPr>
              <a:spLocks noChangeShapeType="1"/>
            </p:cNvSpPr>
            <p:nvPr/>
          </p:nvSpPr>
          <p:spPr bwMode="auto">
            <a:xfrm>
              <a:off x="240" y="768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4"/>
            <p:cNvSpPr>
              <a:spLocks noChangeShapeType="1"/>
            </p:cNvSpPr>
            <p:nvPr/>
          </p:nvSpPr>
          <p:spPr bwMode="auto">
            <a:xfrm>
              <a:off x="240" y="394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45"/>
            <p:cNvSpPr>
              <a:spLocks noChangeShapeType="1"/>
            </p:cNvSpPr>
            <p:nvPr/>
          </p:nvSpPr>
          <p:spPr bwMode="auto">
            <a:xfrm>
              <a:off x="240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6"/>
            <p:cNvSpPr>
              <a:spLocks noChangeShapeType="1"/>
            </p:cNvSpPr>
            <p:nvPr/>
          </p:nvSpPr>
          <p:spPr bwMode="auto">
            <a:xfrm>
              <a:off x="5616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7"/>
            <p:cNvSpPr>
              <a:spLocks noChangeShapeType="1"/>
            </p:cNvSpPr>
            <p:nvPr/>
          </p:nvSpPr>
          <p:spPr bwMode="auto">
            <a:xfrm>
              <a:off x="240" y="969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48"/>
            <p:cNvSpPr>
              <a:spLocks noChangeShapeType="1"/>
            </p:cNvSpPr>
            <p:nvPr/>
          </p:nvSpPr>
          <p:spPr bwMode="auto">
            <a:xfrm>
              <a:off x="1584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49"/>
            <p:cNvSpPr>
              <a:spLocks noChangeShapeType="1"/>
            </p:cNvSpPr>
            <p:nvPr/>
          </p:nvSpPr>
          <p:spPr bwMode="auto">
            <a:xfrm>
              <a:off x="2631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>
              <a:off x="3648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51"/>
            <p:cNvSpPr>
              <a:spLocks noChangeShapeType="1"/>
            </p:cNvSpPr>
            <p:nvPr/>
          </p:nvSpPr>
          <p:spPr bwMode="auto">
            <a:xfrm>
              <a:off x="240" y="1170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52"/>
            <p:cNvSpPr>
              <a:spLocks noChangeShapeType="1"/>
            </p:cNvSpPr>
            <p:nvPr/>
          </p:nvSpPr>
          <p:spPr bwMode="auto">
            <a:xfrm>
              <a:off x="240" y="157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53"/>
            <p:cNvSpPr>
              <a:spLocks noChangeShapeType="1"/>
            </p:cNvSpPr>
            <p:nvPr/>
          </p:nvSpPr>
          <p:spPr bwMode="auto">
            <a:xfrm>
              <a:off x="1584" y="1371"/>
              <a:ext cx="40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54"/>
            <p:cNvSpPr>
              <a:spLocks noChangeShapeType="1"/>
            </p:cNvSpPr>
            <p:nvPr/>
          </p:nvSpPr>
          <p:spPr bwMode="auto">
            <a:xfrm>
              <a:off x="240" y="2061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55"/>
            <p:cNvSpPr>
              <a:spLocks noChangeShapeType="1"/>
            </p:cNvSpPr>
            <p:nvPr/>
          </p:nvSpPr>
          <p:spPr bwMode="auto">
            <a:xfrm>
              <a:off x="240" y="2550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56"/>
            <p:cNvSpPr>
              <a:spLocks noChangeShapeType="1"/>
            </p:cNvSpPr>
            <p:nvPr/>
          </p:nvSpPr>
          <p:spPr bwMode="auto">
            <a:xfrm>
              <a:off x="240" y="3039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57"/>
            <p:cNvSpPr>
              <a:spLocks noChangeShapeType="1"/>
            </p:cNvSpPr>
            <p:nvPr/>
          </p:nvSpPr>
          <p:spPr bwMode="auto">
            <a:xfrm>
              <a:off x="240" y="325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58"/>
            <p:cNvSpPr>
              <a:spLocks noChangeShapeType="1"/>
            </p:cNvSpPr>
            <p:nvPr/>
          </p:nvSpPr>
          <p:spPr bwMode="auto">
            <a:xfrm>
              <a:off x="240" y="3741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Rectangle 59"/>
          <p:cNvSpPr>
            <a:spLocks noChangeArrowheads="1"/>
          </p:cNvSpPr>
          <p:nvPr/>
        </p:nvSpPr>
        <p:spPr bwMode="auto">
          <a:xfrm>
            <a:off x="0" y="60198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5607" name="Rectangle 60"/>
          <p:cNvSpPr>
            <a:spLocks noChangeArrowheads="1"/>
          </p:cNvSpPr>
          <p:nvPr/>
        </p:nvSpPr>
        <p:spPr bwMode="auto">
          <a:xfrm>
            <a:off x="152400" y="7620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Find the IP address ranges for the subnets : (Assumed first subnet &amp; last subnet are not used)</a:t>
            </a:r>
          </a:p>
        </p:txBody>
      </p:sp>
    </p:spTree>
    <p:extLst>
      <p:ext uri="{BB962C8B-B14F-4D97-AF65-F5344CB8AC3E}">
        <p14:creationId xmlns:p14="http://schemas.microsoft.com/office/powerpoint/2010/main" val="2865582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IP Implementation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38200" y="3505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6629" name="Rectangle 60"/>
          <p:cNvSpPr>
            <a:spLocks noChangeArrowheads="1"/>
          </p:cNvSpPr>
          <p:nvPr/>
        </p:nvSpPr>
        <p:spPr bwMode="auto">
          <a:xfrm>
            <a:off x="0" y="60198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6630" name="Rectangle 61"/>
          <p:cNvSpPr>
            <a:spLocks noChangeArrowheads="1"/>
          </p:cNvSpPr>
          <p:nvPr/>
        </p:nvSpPr>
        <p:spPr bwMode="auto">
          <a:xfrm>
            <a:off x="152400" y="7620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6631" name="Rectangle 62"/>
          <p:cNvSpPr>
            <a:spLocks noChangeArrowheads="1"/>
          </p:cNvSpPr>
          <p:nvPr/>
        </p:nvSpPr>
        <p:spPr bwMode="auto">
          <a:xfrm>
            <a:off x="341313" y="762000"/>
            <a:ext cx="8802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chemeClr val="tx1"/>
                </a:solidFill>
                <a:latin typeface="Arial Narrow" panose="020B0606020202030204" pitchFamily="34" charset="0"/>
              </a:rPr>
              <a:t>Next step after determining the IP address range is to implement the subnet.  </a:t>
            </a:r>
          </a:p>
        </p:txBody>
      </p:sp>
      <p:sp>
        <p:nvSpPr>
          <p:cNvPr id="26632" name="Rectangle 63"/>
          <p:cNvSpPr>
            <a:spLocks noChangeArrowheads="1"/>
          </p:cNvSpPr>
          <p:nvPr/>
        </p:nvSpPr>
        <p:spPr bwMode="auto">
          <a:xfrm>
            <a:off x="381000" y="5410200"/>
            <a:ext cx="838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Arial Narrow" panose="020B0606020202030204" pitchFamily="34" charset="0"/>
              </a:rPr>
              <a:t>Note that a router interconnects each subnet. </a:t>
            </a:r>
            <a:r>
              <a:rPr lang="en-US" altLang="en-US">
                <a:solidFill>
                  <a:schemeClr val="tx1"/>
                </a:solidFill>
                <a:latin typeface="Arial Narrow" panose="020B0606020202030204" pitchFamily="34" charset="0"/>
              </a:rPr>
              <a:t>All the devices in each subnet are assigned the range of IP addresses in that subnet. </a:t>
            </a:r>
          </a:p>
        </p:txBody>
      </p:sp>
      <p:pic>
        <p:nvPicPr>
          <p:cNvPr id="26633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391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8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IP Prefixes</a:t>
            </a:r>
            <a:endParaRPr lang="en-GB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We can </a:t>
            </a:r>
            <a:r>
              <a:rPr lang="en-GB" altLang="en-US" dirty="0">
                <a:solidFill>
                  <a:srgbClr val="0033CC"/>
                </a:solidFill>
              </a:rPr>
              <a:t>represent the subnet mask</a:t>
            </a:r>
            <a:r>
              <a:rPr lang="en-GB" altLang="en-US" dirty="0"/>
              <a:t> in another manner, </a:t>
            </a:r>
            <a:r>
              <a:rPr lang="en-GB" altLang="en-US" u="sng" dirty="0">
                <a:solidFill>
                  <a:srgbClr val="0033CC"/>
                </a:solidFill>
              </a:rPr>
              <a:t>as a prefix rather than a mask</a:t>
            </a:r>
            <a:r>
              <a:rPr lang="en-GB" altLang="en-US" dirty="0"/>
              <a:t>. 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prefix represents </a:t>
            </a:r>
            <a:r>
              <a:rPr lang="en-GB" altLang="en-US" dirty="0">
                <a:solidFill>
                  <a:srgbClr val="0033CC"/>
                </a:solidFill>
              </a:rPr>
              <a:t>number of network / subnet bits.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Rather than writing out the subnet mask, for instance, </a:t>
            </a:r>
            <a:r>
              <a:rPr lang="en-GB" altLang="en-US" dirty="0">
                <a:solidFill>
                  <a:srgbClr val="0033CC"/>
                </a:solidFill>
              </a:rPr>
              <a:t>255.255.255.240,</a:t>
            </a:r>
            <a:r>
              <a:rPr lang="en-GB" altLang="en-US" dirty="0"/>
              <a:t> we can represent the same mask as </a:t>
            </a:r>
            <a:r>
              <a:rPr lang="en-GB" altLang="en-US" dirty="0">
                <a:solidFill>
                  <a:srgbClr val="0033CC"/>
                </a:solidFill>
              </a:rPr>
              <a:t>“/28.” </a:t>
            </a:r>
          </a:p>
          <a:p>
            <a:r>
              <a:rPr lang="en-US" altLang="en-US" dirty="0"/>
              <a:t>Example: 206.13.1.48/25</a:t>
            </a:r>
          </a:p>
          <a:p>
            <a:pPr lvl="1"/>
            <a:r>
              <a:rPr lang="en-US" altLang="en-US" b="0" dirty="0"/>
              <a:t>“/25” indicates the first 25 bits are used to identify unique network remaining 7 bits to identify the specific hosts.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81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81000" y="990600"/>
            <a:ext cx="7848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tx1"/>
                </a:solidFill>
              </a:rPr>
              <a:t>The school ABC has been assigned a class C network address 218.1.1.0 by an Internet Service Provider.  You are to subnet the proposed network into 3 subnets. Assume each floor is allocated one subnet.</a:t>
            </a:r>
            <a:endParaRPr lang="en-SG" altLang="en-US" sz="2800" dirty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 </a:t>
            </a:r>
            <a:endParaRPr lang="en-SG" altLang="en-US" sz="2800" dirty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Your </a:t>
            </a:r>
            <a:r>
              <a:rPr lang="en-GB" altLang="en-US" sz="2800" dirty="0" err="1">
                <a:solidFill>
                  <a:schemeClr val="tx1"/>
                </a:solidFill>
              </a:rPr>
              <a:t>subnetted</a:t>
            </a:r>
            <a:r>
              <a:rPr lang="en-GB" altLang="en-US" sz="2800" dirty="0">
                <a:solidFill>
                  <a:schemeClr val="tx1"/>
                </a:solidFill>
              </a:rPr>
              <a:t> IP addressing scheme should include the following: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new subnet mask 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number of hosts per subnet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subnet address for each subnet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IP address ranges for the first three subnets</a:t>
            </a:r>
            <a:endParaRPr lang="en-SG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77873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with Class-Based Addressing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Class based address allocation does not match real needs: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A: too few to give out.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C : one address block too small for most sites.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B: What everyone wants but running out.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Classful system of allocating IP addresses is wasteful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anyone who need slightly more than 254 host addresses given a class B address block of 65534 host addresses.</a:t>
            </a:r>
          </a:p>
        </p:txBody>
      </p:sp>
    </p:spTree>
    <p:extLst>
      <p:ext uri="{BB962C8B-B14F-4D97-AF65-F5344CB8AC3E}">
        <p14:creationId xmlns:p14="http://schemas.microsoft.com/office/powerpoint/2010/main" val="66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CIDR?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Classless Inter-Domain Routing (Pronounced as cider)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Also known as classless or prefix based addressing.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Explained in RFC 1517 - 1520.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method that eliminates the traditional concept of Class A, Class B and C network addresses and that enables efficient allocation of IP address space as it assign address space based on needs.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Developed to overcome the exhaustion of class B address space and the explosion of routing between tons of class C addresses.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Allow companies to be allocated exact number of networks they need.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396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CIDR Address Notation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Whole concept of IP address classes is done away with entirely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whole unicast range (any IP address with a first octet of 0 – 223) can be allocated in any size block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CIDR Notation: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Specifies the mask associated with an address by appending a “prefix”.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Instead of being limited to "prefixes" of /8, /16 or /24, CIDR uses </a:t>
            </a:r>
            <a:r>
              <a:rPr lang="en-US" altLang="en-US" sz="2000" dirty="0"/>
              <a:t>varying network </a:t>
            </a:r>
            <a:r>
              <a:rPr lang="en-GB" altLang="en-US" sz="2000" dirty="0"/>
              <a:t>prefixes anywhere from 13 to 30 bits</a:t>
            </a:r>
            <a:r>
              <a:rPr lang="en-US" altLang="en-US" sz="2000" dirty="0"/>
              <a:t>.</a:t>
            </a:r>
            <a:endParaRPr lang="en-US" altLang="en-US" sz="2000" u="sng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ClDR</a:t>
            </a:r>
            <a:r>
              <a:rPr lang="en-US" altLang="en-US" sz="2000" dirty="0"/>
              <a:t> represents network numbers in terms of a </a:t>
            </a:r>
            <a:r>
              <a:rPr lang="en-US" altLang="en-US" sz="2000" u="sng" dirty="0"/>
              <a:t>base network number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mask of contiguous bits</a:t>
            </a:r>
            <a:r>
              <a:rPr lang="en-US" altLang="en-US" sz="2000" dirty="0"/>
              <a:t>.</a:t>
            </a:r>
            <a:endParaRPr lang="en-US" altLang="en-US" sz="2000" u="sng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CIDR Address -192.168.190.0/18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“18” says that the first 18 bits are the network part of the address, leaving 14 bits for specific host addresses.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“192.168.190.0” is the network address itself and is also known as base address.</a:t>
            </a:r>
          </a:p>
        </p:txBody>
      </p:sp>
    </p:spTree>
    <p:extLst>
      <p:ext uri="{BB962C8B-B14F-4D97-AF65-F5344CB8AC3E}">
        <p14:creationId xmlns:p14="http://schemas.microsoft.com/office/powerpoint/2010/main" val="302428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461803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Please view these Powerpoint slides using presentation mode – points in some slides are in sequences.</a:t>
            </a:r>
            <a:endParaRPr lang="en-GB" altLang="en-US" sz="320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197349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IP Addresses (Recap)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382000" cy="5191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 Internet Corporation of Assigned Names and Numbers (ICANN), a private, non government organization, issues all IP addresses.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IP addressing (IPv4) uses a 32-bit Address field; the bits in the Address field are numbered 0 to 31.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IP addresses take the form of four numeric fields separated by periods.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Mechanisms to overcome the limitations in IP address space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Private IP address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Subnet addressing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Classless addressing known as CIDR</a:t>
            </a:r>
          </a:p>
        </p:txBody>
      </p:sp>
    </p:spTree>
    <p:extLst>
      <p:ext uri="{BB962C8B-B14F-4D97-AF65-F5344CB8AC3E}">
        <p14:creationId xmlns:p14="http://schemas.microsoft.com/office/powerpoint/2010/main" val="3156229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Given this network: 192.168.1.0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6375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To design subnet IDs for the network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How many subnets are there?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(1)</a:t>
            </a:r>
            <a:endParaRPr lang="en-SG" altLang="en-US" dirty="0"/>
          </a:p>
        </p:txBody>
      </p: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609600" y="2727325"/>
            <a:ext cx="7751763" cy="3430588"/>
            <a:chOff x="609600" y="2209800"/>
            <a:chExt cx="7751763" cy="3430587"/>
          </a:xfrm>
        </p:grpSpPr>
        <p:pic>
          <p:nvPicPr>
            <p:cNvPr id="6151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5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15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云形 2"/>
          <p:cNvSpPr/>
          <p:nvPr/>
        </p:nvSpPr>
        <p:spPr bwMode="auto">
          <a:xfrm>
            <a:off x="5085409" y="2549525"/>
            <a:ext cx="3869678" cy="1547814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20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20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20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856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(2) </a:t>
            </a:r>
            <a:endParaRPr lang="en-SG" altLang="en-US" dirty="0"/>
          </a:p>
        </p:txBody>
      </p:sp>
      <p:grpSp>
        <p:nvGrpSpPr>
          <p:cNvPr id="7172" name="Group 12"/>
          <p:cNvGrpSpPr>
            <a:grpSpLocks/>
          </p:cNvGrpSpPr>
          <p:nvPr/>
        </p:nvGrpSpPr>
        <p:grpSpPr bwMode="auto">
          <a:xfrm>
            <a:off x="673100" y="1852613"/>
            <a:ext cx="7751763" cy="3430587"/>
            <a:chOff x="609600" y="2209800"/>
            <a:chExt cx="7751763" cy="3430587"/>
          </a:xfrm>
        </p:grpSpPr>
        <p:pic>
          <p:nvPicPr>
            <p:cNvPr id="718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8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19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3" name="TextBox 22"/>
          <p:cNvSpPr txBox="1">
            <a:spLocks noChangeArrowheads="1"/>
          </p:cNvSpPr>
          <p:nvPr/>
        </p:nvSpPr>
        <p:spPr bwMode="auto">
          <a:xfrm>
            <a:off x="354013" y="1071563"/>
            <a:ext cx="8713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C and G each supports 14 hosts, Net E supports 6 nodes 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TextBox 23"/>
          <p:cNvSpPr txBox="1">
            <a:spLocks noChangeArrowheads="1"/>
          </p:cNvSpPr>
          <p:nvPr/>
        </p:nvSpPr>
        <p:spPr bwMode="auto">
          <a:xfrm>
            <a:off x="354013" y="1406525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B, D and F each only has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5" name="TextBox 24"/>
          <p:cNvSpPr txBox="1">
            <a:spLocks noChangeArrowheads="1"/>
          </p:cNvSpPr>
          <p:nvPr/>
        </p:nvSpPr>
        <p:spPr bwMode="auto">
          <a:xfrm>
            <a:off x="354013" y="715963"/>
            <a:ext cx="78819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supports 24 hosts,</a:t>
            </a:r>
          </a:p>
        </p:txBody>
      </p:sp>
      <p:sp>
        <p:nvSpPr>
          <p:cNvPr id="7176" name="TextBox 25"/>
          <p:cNvSpPr txBox="1">
            <a:spLocks noChangeArrowheads="1"/>
          </p:cNvSpPr>
          <p:nvPr/>
        </p:nvSpPr>
        <p:spPr bwMode="auto">
          <a:xfrm>
            <a:off x="2627313" y="3035300"/>
            <a:ext cx="9128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TextBox 26"/>
          <p:cNvSpPr txBox="1">
            <a:spLocks noChangeArrowheads="1"/>
          </p:cNvSpPr>
          <p:nvPr/>
        </p:nvSpPr>
        <p:spPr bwMode="auto">
          <a:xfrm>
            <a:off x="657225" y="1885950"/>
            <a:ext cx="9858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    (24)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8" name="TextBox 27"/>
          <p:cNvSpPr txBox="1">
            <a:spLocks noChangeArrowheads="1"/>
          </p:cNvSpPr>
          <p:nvPr/>
        </p:nvSpPr>
        <p:spPr bwMode="auto">
          <a:xfrm>
            <a:off x="4443413" y="1836738"/>
            <a:ext cx="9001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9" name="TextBox 28"/>
          <p:cNvSpPr txBox="1">
            <a:spLocks noChangeArrowheads="1"/>
          </p:cNvSpPr>
          <p:nvPr/>
        </p:nvSpPr>
        <p:spPr bwMode="auto">
          <a:xfrm>
            <a:off x="4818063" y="3133725"/>
            <a:ext cx="1689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0" name="TextBox 29"/>
          <p:cNvSpPr txBox="1">
            <a:spLocks noChangeArrowheads="1"/>
          </p:cNvSpPr>
          <p:nvPr/>
        </p:nvSpPr>
        <p:spPr bwMode="auto">
          <a:xfrm>
            <a:off x="3694113" y="4899025"/>
            <a:ext cx="102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" name="TextBox 30"/>
          <p:cNvSpPr txBox="1">
            <a:spLocks noChangeArrowheads="1"/>
          </p:cNvSpPr>
          <p:nvPr/>
        </p:nvSpPr>
        <p:spPr bwMode="auto">
          <a:xfrm>
            <a:off x="7454900" y="4748213"/>
            <a:ext cx="11461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2" name="TextBox 31"/>
          <p:cNvSpPr txBox="1">
            <a:spLocks noChangeArrowheads="1"/>
          </p:cNvSpPr>
          <p:nvPr/>
        </p:nvSpPr>
        <p:spPr bwMode="auto">
          <a:xfrm>
            <a:off x="5545138" y="4467225"/>
            <a:ext cx="962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3" name="TextBox 23"/>
          <p:cNvSpPr txBox="1">
            <a:spLocks noChangeArrowheads="1"/>
          </p:cNvSpPr>
          <p:nvPr/>
        </p:nvSpPr>
        <p:spPr bwMode="auto">
          <a:xfrm>
            <a:off x="630238" y="5824538"/>
            <a:ext cx="7881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5180339" y="1592261"/>
            <a:ext cx="3869678" cy="1547814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20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20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20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5348822"/>
      </p:ext>
    </p:extLst>
  </p:cSld>
  <p:clrMapOvr>
    <a:masterClrMapping/>
  </p:clrMapOvr>
  <p:transition>
    <p:cover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FF3399"/>
                </a:solidFill>
                <a:effectLst/>
              </a:rPr>
              <a:t>Given network 192.168.1.0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6375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Derive the subnets</a:t>
            </a:r>
            <a:endParaRPr lang="en-GB" altLang="en-US" sz="320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(3)</a:t>
            </a:r>
            <a:endParaRPr lang="en-SG" altLang="en-US" dirty="0"/>
          </a:p>
        </p:txBody>
      </p:sp>
      <p:grpSp>
        <p:nvGrpSpPr>
          <p:cNvPr id="8198" name="Group 12"/>
          <p:cNvGrpSpPr>
            <a:grpSpLocks/>
          </p:cNvGrpSpPr>
          <p:nvPr/>
        </p:nvGrpSpPr>
        <p:grpSpPr bwMode="auto">
          <a:xfrm>
            <a:off x="747713" y="2055813"/>
            <a:ext cx="7751762" cy="3430587"/>
            <a:chOff x="609600" y="2209800"/>
            <a:chExt cx="7751763" cy="3430587"/>
          </a:xfrm>
        </p:grpSpPr>
        <p:pic>
          <p:nvPicPr>
            <p:cNvPr id="820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21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25" y="2178050"/>
            <a:ext cx="328166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subnet bits:</a:t>
            </a:r>
          </a:p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&lt;= 2 </a:t>
            </a:r>
            <a:r>
              <a:rPr lang="en-US" alt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</a:p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subnet bits = 3</a:t>
            </a:r>
          </a:p>
          <a:p>
            <a:endParaRPr lang="en-SG" alt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62000" y="3448050"/>
            <a:ext cx="24971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mask: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255.255.255.224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7713" y="4191000"/>
            <a:ext cx="360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subnet ID to each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7 subnets.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82638" y="4997450"/>
            <a:ext cx="39147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hosts in each subnet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</a:t>
            </a:r>
            <a:r>
              <a:rPr lang="en-US" altLang="en-US" baseline="30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 = 30.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云形 25"/>
          <p:cNvSpPr/>
          <p:nvPr/>
        </p:nvSpPr>
        <p:spPr bwMode="auto">
          <a:xfrm>
            <a:off x="6011858" y="4995863"/>
            <a:ext cx="2942410" cy="1217388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16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16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16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85430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(4) </a:t>
            </a:r>
            <a:endParaRPr lang="en-SG" altLang="en-US" dirty="0"/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609600" y="2460625"/>
            <a:ext cx="7751763" cy="3430588"/>
            <a:chOff x="609600" y="2209800"/>
            <a:chExt cx="7751763" cy="3430587"/>
          </a:xfrm>
        </p:grpSpPr>
        <p:pic>
          <p:nvPicPr>
            <p:cNvPr id="9231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23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2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1" name="TextBox 22"/>
          <p:cNvSpPr txBox="1">
            <a:spLocks noChangeArrowheads="1"/>
          </p:cNvSpPr>
          <p:nvPr/>
        </p:nvSpPr>
        <p:spPr bwMode="auto">
          <a:xfrm>
            <a:off x="623888" y="1238250"/>
            <a:ext cx="471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mask:   255.255.255.224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TextBox 23"/>
          <p:cNvSpPr txBox="1">
            <a:spLocks noChangeArrowheads="1"/>
          </p:cNvSpPr>
          <p:nvPr/>
        </p:nvSpPr>
        <p:spPr bwMode="auto">
          <a:xfrm>
            <a:off x="623888" y="1676400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subnet ID to each of the 7 subnets: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3" name="TextBox 24"/>
          <p:cNvSpPr txBox="1">
            <a:spLocks noChangeArrowheads="1"/>
          </p:cNvSpPr>
          <p:nvPr/>
        </p:nvSpPr>
        <p:spPr bwMode="auto">
          <a:xfrm>
            <a:off x="623888" y="762000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ID:     192.168.1.0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57413" y="3679825"/>
            <a:ext cx="173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192.168.1.32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34950" y="2701925"/>
            <a:ext cx="15636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43413" y="2422525"/>
            <a:ext cx="1687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192.168.1.64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87888" y="3746500"/>
            <a:ext cx="1687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192.168.1.96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86063" y="5508625"/>
            <a:ext cx="1817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192.168.1.128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005638" y="5276850"/>
            <a:ext cx="1817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192.168.1.192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22875" y="4392613"/>
            <a:ext cx="18176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192.168.1.160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云形 32"/>
          <p:cNvSpPr/>
          <p:nvPr/>
        </p:nvSpPr>
        <p:spPr bwMode="auto">
          <a:xfrm>
            <a:off x="185857" y="4122165"/>
            <a:ext cx="3248337" cy="118961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16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16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16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14410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(5) </a:t>
            </a:r>
            <a:endParaRPr lang="en-SG" altLang="en-US" dirty="0"/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623888" y="1939925"/>
            <a:ext cx="7751762" cy="3430588"/>
            <a:chOff x="609600" y="2209800"/>
            <a:chExt cx="7751763" cy="3430587"/>
          </a:xfrm>
        </p:grpSpPr>
        <p:pic>
          <p:nvPicPr>
            <p:cNvPr id="1025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0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63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TextBox 22"/>
          <p:cNvSpPr txBox="1">
            <a:spLocks noChangeArrowheads="1"/>
          </p:cNvSpPr>
          <p:nvPr/>
        </p:nvSpPr>
        <p:spPr bwMode="auto">
          <a:xfrm>
            <a:off x="354013" y="1071563"/>
            <a:ext cx="3948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bits left in the host portion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6" name="TextBox 23"/>
          <p:cNvSpPr txBox="1">
            <a:spLocks noChangeArrowheads="1"/>
          </p:cNvSpPr>
          <p:nvPr/>
        </p:nvSpPr>
        <p:spPr bwMode="auto">
          <a:xfrm>
            <a:off x="354013" y="1406525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each subnet can have 2</a:t>
            </a:r>
            <a:r>
              <a:rPr lang="en-US" altLang="en-US" baseline="30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 = 30 hosts.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TextBox 24"/>
          <p:cNvSpPr txBox="1">
            <a:spLocks noChangeArrowheads="1"/>
          </p:cNvSpPr>
          <p:nvPr/>
        </p:nvSpPr>
        <p:spPr bwMode="auto">
          <a:xfrm>
            <a:off x="363538" y="74771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bits are “borrowed” from host portion for subnet ID. 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8" name="TextBox 25"/>
          <p:cNvSpPr txBox="1">
            <a:spLocks noChangeArrowheads="1"/>
          </p:cNvSpPr>
          <p:nvPr/>
        </p:nvSpPr>
        <p:spPr bwMode="auto">
          <a:xfrm>
            <a:off x="2627313" y="2997200"/>
            <a:ext cx="9128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9" name="TextBox 26"/>
          <p:cNvSpPr txBox="1">
            <a:spLocks noChangeArrowheads="1"/>
          </p:cNvSpPr>
          <p:nvPr/>
        </p:nvSpPr>
        <p:spPr bwMode="auto">
          <a:xfrm>
            <a:off x="673100" y="1960563"/>
            <a:ext cx="9858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    (24)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0" name="TextBox 27"/>
          <p:cNvSpPr txBox="1">
            <a:spLocks noChangeArrowheads="1"/>
          </p:cNvSpPr>
          <p:nvPr/>
        </p:nvSpPr>
        <p:spPr bwMode="auto">
          <a:xfrm>
            <a:off x="4443413" y="1838325"/>
            <a:ext cx="9001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1" name="TextBox 28"/>
          <p:cNvSpPr txBox="1">
            <a:spLocks noChangeArrowheads="1"/>
          </p:cNvSpPr>
          <p:nvPr/>
        </p:nvSpPr>
        <p:spPr bwMode="auto">
          <a:xfrm>
            <a:off x="4702175" y="3049588"/>
            <a:ext cx="16875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2" name="TextBox 29"/>
          <p:cNvSpPr txBox="1">
            <a:spLocks noChangeArrowheads="1"/>
          </p:cNvSpPr>
          <p:nvPr/>
        </p:nvSpPr>
        <p:spPr bwMode="auto">
          <a:xfrm>
            <a:off x="3679825" y="4935538"/>
            <a:ext cx="1022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3" name="TextBox 30"/>
          <p:cNvSpPr txBox="1">
            <a:spLocks noChangeArrowheads="1"/>
          </p:cNvSpPr>
          <p:nvPr/>
        </p:nvSpPr>
        <p:spPr bwMode="auto">
          <a:xfrm>
            <a:off x="7432675" y="4732338"/>
            <a:ext cx="11461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4" name="TextBox 31"/>
          <p:cNvSpPr txBox="1">
            <a:spLocks noChangeArrowheads="1"/>
          </p:cNvSpPr>
          <p:nvPr/>
        </p:nvSpPr>
        <p:spPr bwMode="auto">
          <a:xfrm>
            <a:off x="5657850" y="3640138"/>
            <a:ext cx="9604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76288" y="5821363"/>
            <a:ext cx="78819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Subnets B, D, F and E are under-utilized.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4515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34925"/>
            <a:ext cx="8988425" cy="682625"/>
          </a:xfrm>
        </p:spPr>
        <p:txBody>
          <a:bodyPr/>
          <a:lstStyle/>
          <a:p>
            <a:r>
              <a:rPr lang="en-US" altLang="en-US"/>
              <a:t>Subnet usage</a:t>
            </a:r>
            <a:endParaRPr lang="en-SG" altLang="en-US"/>
          </a:p>
        </p:txBody>
      </p:sp>
      <p:sp>
        <p:nvSpPr>
          <p:cNvPr id="11267" name="Rectangle 95"/>
          <p:cNvSpPr>
            <a:spLocks noChangeArrowheads="1"/>
          </p:cNvSpPr>
          <p:nvPr/>
        </p:nvSpPr>
        <p:spPr bwMode="auto">
          <a:xfrm>
            <a:off x="533400" y="4287838"/>
            <a:ext cx="762000" cy="735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93" name="Rectangle 192"/>
          <p:cNvSpPr/>
          <p:nvPr/>
        </p:nvSpPr>
        <p:spPr bwMode="auto">
          <a:xfrm>
            <a:off x="533400" y="1208088"/>
            <a:ext cx="762000" cy="3079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69" name="Rectangle 196"/>
          <p:cNvSpPr>
            <a:spLocks noChangeArrowheads="1"/>
          </p:cNvSpPr>
          <p:nvPr/>
        </p:nvSpPr>
        <p:spPr bwMode="auto">
          <a:xfrm>
            <a:off x="1497013" y="2954338"/>
            <a:ext cx="762000" cy="20685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98" name="Rectangle 197"/>
          <p:cNvSpPr/>
          <p:nvPr/>
        </p:nvSpPr>
        <p:spPr bwMode="auto">
          <a:xfrm>
            <a:off x="1497013" y="1208088"/>
            <a:ext cx="762000" cy="174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1" name="Rectangle 200"/>
          <p:cNvSpPr>
            <a:spLocks noChangeArrowheads="1"/>
          </p:cNvSpPr>
          <p:nvPr/>
        </p:nvSpPr>
        <p:spPr bwMode="auto">
          <a:xfrm>
            <a:off x="3338513" y="2008188"/>
            <a:ext cx="762000" cy="30146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2" name="Rectangle 201"/>
          <p:cNvSpPr/>
          <p:nvPr/>
        </p:nvSpPr>
        <p:spPr bwMode="auto">
          <a:xfrm>
            <a:off x="3338513" y="1208088"/>
            <a:ext cx="76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3" name="Rectangle 202"/>
          <p:cNvSpPr>
            <a:spLocks noChangeArrowheads="1"/>
          </p:cNvSpPr>
          <p:nvPr/>
        </p:nvSpPr>
        <p:spPr bwMode="auto">
          <a:xfrm>
            <a:off x="4281488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4" name="Rectangle 203"/>
          <p:cNvSpPr/>
          <p:nvPr/>
        </p:nvSpPr>
        <p:spPr bwMode="auto">
          <a:xfrm>
            <a:off x="4281488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5" name="Rectangle 204"/>
          <p:cNvSpPr>
            <a:spLocks noChangeArrowheads="1"/>
          </p:cNvSpPr>
          <p:nvPr/>
        </p:nvSpPr>
        <p:spPr bwMode="auto">
          <a:xfrm>
            <a:off x="5257800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6" name="Rectangle 205"/>
          <p:cNvSpPr/>
          <p:nvPr/>
        </p:nvSpPr>
        <p:spPr bwMode="auto">
          <a:xfrm>
            <a:off x="5257800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7" name="Rectangle 206"/>
          <p:cNvSpPr>
            <a:spLocks noChangeArrowheads="1"/>
          </p:cNvSpPr>
          <p:nvPr/>
        </p:nvSpPr>
        <p:spPr bwMode="auto">
          <a:xfrm>
            <a:off x="6172200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8" name="Rectangle 207"/>
          <p:cNvSpPr/>
          <p:nvPr/>
        </p:nvSpPr>
        <p:spPr bwMode="auto">
          <a:xfrm>
            <a:off x="6172200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9" name="Rectangle 208"/>
          <p:cNvSpPr>
            <a:spLocks noChangeArrowheads="1"/>
          </p:cNvSpPr>
          <p:nvPr/>
        </p:nvSpPr>
        <p:spPr bwMode="auto">
          <a:xfrm>
            <a:off x="7162800" y="1208088"/>
            <a:ext cx="762000" cy="3787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80" name="Rectangle 210"/>
          <p:cNvSpPr>
            <a:spLocks noChangeArrowheads="1"/>
          </p:cNvSpPr>
          <p:nvPr/>
        </p:nvSpPr>
        <p:spPr bwMode="auto">
          <a:xfrm>
            <a:off x="2411413" y="2954338"/>
            <a:ext cx="762000" cy="20685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12" name="Rectangle 211"/>
          <p:cNvSpPr/>
          <p:nvPr/>
        </p:nvSpPr>
        <p:spPr bwMode="auto">
          <a:xfrm>
            <a:off x="2411413" y="1208088"/>
            <a:ext cx="762000" cy="174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22310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Length Subnet Mask (VLSM)</a:t>
            </a:r>
            <a:endParaRPr lang="en-SG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VLSM, the subnets in a same IP network may have different subnet masks, depending on the number of hosts in each subnet.</a:t>
            </a:r>
          </a:p>
          <a:p>
            <a:r>
              <a:rPr lang="en-US" altLang="en-US" dirty="0"/>
              <a:t>This gives rise to efficient allocation of IP addresses. 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118301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What We Have Covered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IP Addressing (IPv4)</a:t>
            </a:r>
            <a:r>
              <a:rPr lang="ar-SA" altLang="en-US" sz="3200" dirty="0">
                <a:cs typeface="Arial" panose="020B0604020202020204" pitchFamily="34" charset="0"/>
              </a:rPr>
              <a:t>‏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Public and Private IP Addresses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Subnetting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CIDR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FLSM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VLSM (Optional)</a:t>
            </a:r>
          </a:p>
        </p:txBody>
      </p:sp>
    </p:spTree>
    <p:extLst>
      <p:ext uri="{BB962C8B-B14F-4D97-AF65-F5344CB8AC3E}">
        <p14:creationId xmlns:p14="http://schemas.microsoft.com/office/powerpoint/2010/main" val="3698580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8229600" cy="762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Thank You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200400" y="3505200"/>
          <a:ext cx="2971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35016" imgH="754264" progId="">
                  <p:embed/>
                </p:oleObj>
              </mc:Choice>
              <mc:Fallback>
                <p:oleObj r:id="rId3" imgW="1135016" imgH="754264" progId="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29718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35388" y="2057400"/>
            <a:ext cx="19494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altLang="en-US" sz="2800" b="1">
                <a:solidFill>
                  <a:srgbClr val="000000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6945108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6" dur="2000" fill="hold"/>
                                        <p:tgtEl>
                                          <p:spTgt spid="29700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8" dur="2000" fill="hold"/>
                                        <p:tgtEl>
                                          <p:spTgt spid="29699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on</a:t>
            </a:r>
          </a:p>
          <a:p>
            <a:r>
              <a:rPr lang="en-US" dirty="0"/>
              <a:t>VLSM</a:t>
            </a:r>
          </a:p>
        </p:txBody>
      </p:sp>
    </p:spTree>
    <p:extLst>
      <p:ext uri="{BB962C8B-B14F-4D97-AF65-F5344CB8AC3E}">
        <p14:creationId xmlns:p14="http://schemas.microsoft.com/office/powerpoint/2010/main" val="3847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A Address (Recap)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Class A network address has the </a:t>
            </a:r>
            <a:r>
              <a:rPr lang="en-GB" altLang="en-US" sz="2800">
                <a:solidFill>
                  <a:srgbClr val="0033CC"/>
                </a:solidFill>
              </a:rPr>
              <a:t>leading bit set to 0</a:t>
            </a:r>
            <a:r>
              <a:rPr lang="en-GB" altLang="en-US" sz="2800"/>
              <a:t>, a 7-bit network number, and a 24-bit local host address. 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first octet ranges from </a:t>
            </a:r>
            <a:r>
              <a:rPr lang="en-GB" altLang="en-US" sz="2800">
                <a:solidFill>
                  <a:srgbClr val="0033CC"/>
                </a:solidFill>
              </a:rPr>
              <a:t>0–127</a:t>
            </a:r>
            <a:r>
              <a:rPr lang="en-GB" altLang="en-US" sz="2800"/>
              <a:t>, although 0 and 127 are reserved and cannot be assigned to networks and hosts, as shown on the Class A Network Address Diagram.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124200" y="59436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A Network Address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563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9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(1)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866775"/>
            <a:ext cx="89916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from the subnet with the largest number of hosts.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- 24 hosts require 5 host bits [ 24 =&lt; 2</a:t>
            </a:r>
            <a:r>
              <a:rPr lang="en-US" altLang="en-US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-2 ]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with 3 bits for subnet representation (borrow 3 bits)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255.255.255.224 or /27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subnet ID is 192.168.1.0/27, host </a:t>
            </a:r>
            <a:r>
              <a:rPr lang="en-US" altLang="en-US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range: 1 to 30</a:t>
            </a:r>
          </a:p>
          <a:p>
            <a:r>
              <a:rPr lang="en-US" alt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644525" y="2652713"/>
            <a:ext cx="7956550" cy="3760787"/>
            <a:chOff x="623455" y="2062818"/>
            <a:chExt cx="7956117" cy="3761139"/>
          </a:xfrm>
        </p:grpSpPr>
        <p:grpSp>
          <p:nvGrpSpPr>
            <p:cNvPr id="17419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742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1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7434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5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8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0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1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2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4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5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6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1938" y="3797300"/>
            <a:ext cx="3314700" cy="1544638"/>
            <a:chOff x="261216" y="3797810"/>
            <a:chExt cx="3315331" cy="1544102"/>
          </a:xfrm>
        </p:grpSpPr>
        <p:sp>
          <p:nvSpPr>
            <p:cNvPr id="17417" name="TextBox 1"/>
            <p:cNvSpPr txBox="1">
              <a:spLocks noChangeArrowheads="1"/>
            </p:cNvSpPr>
            <p:nvPr/>
          </p:nvSpPr>
          <p:spPr bwMode="auto">
            <a:xfrm>
              <a:off x="261216" y="4252383"/>
              <a:ext cx="3315331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192.168.1.0/27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 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1 to 30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18" name="Straight Arrow Connector 3"/>
            <p:cNvCxnSpPr>
              <a:cxnSpLocks noChangeShapeType="1"/>
              <a:endCxn id="17434" idx="2"/>
            </p:cNvCxnSpPr>
            <p:nvPr/>
          </p:nvCxnSpPr>
          <p:spPr bwMode="auto">
            <a:xfrm flipV="1">
              <a:off x="1091431" y="3797810"/>
              <a:ext cx="0" cy="519209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275" y="5305425"/>
            <a:ext cx="25781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0 0 0 0 1  </a:t>
            </a:r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1 1 1 1 0 </a:t>
            </a:r>
            <a:endParaRPr lang="en-SG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07163" y="3435350"/>
            <a:ext cx="18018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sz="2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3019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(2)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subnet with the largest number of hosts – Net C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hosts require 4 host bits [ 14 =&lt; 2</a:t>
            </a:r>
            <a:r>
              <a:rPr lang="en-US" altLang="en-US" b="1" baseline="3000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-2 ]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with 4 bits for subnet representation (borrow 4 bits)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255.255.255.240 or /28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 subnet ID is 192.168.1.32/28, </a:t>
            </a:r>
          </a:p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host addr range: 33 to 46 (Net A uses 1 to 30)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18445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8453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4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5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57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46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2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3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64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5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7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6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7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8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9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0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1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2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457200" y="3863975"/>
            <a:ext cx="3230563" cy="1477963"/>
            <a:chOff x="261216" y="3864733"/>
            <a:chExt cx="3230372" cy="1477179"/>
          </a:xfrm>
        </p:grpSpPr>
        <p:sp>
          <p:nvSpPr>
            <p:cNvPr id="18443" name="TextBox 1"/>
            <p:cNvSpPr txBox="1">
              <a:spLocks noChangeArrowheads="1"/>
            </p:cNvSpPr>
            <p:nvPr/>
          </p:nvSpPr>
          <p:spPr bwMode="auto">
            <a:xfrm>
              <a:off x="261216" y="4252383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192.168.1.0/27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1 to 30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44" name="Straight Arrow Connector 3"/>
            <p:cNvCxnSpPr>
              <a:cxnSpLocks noChangeShapeType="1"/>
              <a:endCxn id="18460" idx="2"/>
            </p:cNvCxnSpPr>
            <p:nvPr/>
          </p:nvCxnSpPr>
          <p:spPr bwMode="auto">
            <a:xfrm flipV="1">
              <a:off x="1091431" y="3864733"/>
              <a:ext cx="0" cy="519209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64163" y="2779713"/>
            <a:ext cx="3754437" cy="1090612"/>
            <a:chOff x="5364345" y="2780469"/>
            <a:chExt cx="3753745" cy="1089529"/>
          </a:xfrm>
        </p:grpSpPr>
        <p:sp>
          <p:nvSpPr>
            <p:cNvPr id="18441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192.168.1.32/28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33 to 46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4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5364345" y="3153561"/>
              <a:ext cx="52337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22975" y="3863975"/>
            <a:ext cx="25781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0 0 1 0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0 0 0 1  </a:t>
            </a:r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0 0 1 0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1 1 1 0 </a:t>
            </a:r>
            <a:endParaRPr lang="en-SG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2804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(3)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Net G with 14 hosts require 4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4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255.255.255.240 or /28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 subnet ID is 192.168.1.48/28, host addr range: 49 to 62 (Net C uses 33 to 46)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947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0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9483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4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5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6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7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9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0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1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2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3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4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5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5838825" y="3698875"/>
            <a:ext cx="3230563" cy="1323975"/>
            <a:chOff x="5642075" y="3713948"/>
            <a:chExt cx="3230372" cy="1323081"/>
          </a:xfrm>
        </p:grpSpPr>
        <p:sp>
          <p:nvSpPr>
            <p:cNvPr id="19466" name="TextBox 1"/>
            <p:cNvSpPr txBox="1">
              <a:spLocks noChangeArrowheads="1"/>
            </p:cNvSpPr>
            <p:nvPr/>
          </p:nvSpPr>
          <p:spPr bwMode="auto">
            <a:xfrm>
              <a:off x="5642075" y="3713948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192.168.1.48/28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49 to 62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67" name="Straight Arrow Connector 3"/>
            <p:cNvCxnSpPr>
              <a:cxnSpLocks noChangeShapeType="1"/>
            </p:cNvCxnSpPr>
            <p:nvPr/>
          </p:nvCxnSpPr>
          <p:spPr bwMode="auto">
            <a:xfrm>
              <a:off x="7753377" y="4572384"/>
              <a:ext cx="0" cy="46464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5364163" y="2189163"/>
            <a:ext cx="3524250" cy="1090612"/>
            <a:chOff x="5594502" y="2780469"/>
            <a:chExt cx="3523588" cy="1089529"/>
          </a:xfrm>
        </p:grpSpPr>
        <p:sp>
          <p:nvSpPr>
            <p:cNvPr id="19464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192.168.1.32/28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33 to 46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65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5594502" y="3153561"/>
              <a:ext cx="293217" cy="17167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205484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(4)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with 6 hosts require 3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5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255.255.255.248 or /29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subnet ID is 192.168.1.64/29, host addr range: 65 to 70 (Net C uses 49 to 62)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050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1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2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3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04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507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8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9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0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11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3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4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5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6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7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8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9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5838825" y="3698875"/>
            <a:ext cx="3230563" cy="1323975"/>
            <a:chOff x="5642075" y="3713948"/>
            <a:chExt cx="3230372" cy="1323081"/>
          </a:xfrm>
        </p:grpSpPr>
        <p:sp>
          <p:nvSpPr>
            <p:cNvPr id="20490" name="TextBox 1"/>
            <p:cNvSpPr txBox="1">
              <a:spLocks noChangeArrowheads="1"/>
            </p:cNvSpPr>
            <p:nvPr/>
          </p:nvSpPr>
          <p:spPr bwMode="auto">
            <a:xfrm>
              <a:off x="5642075" y="3713948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192.168.1.48/28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49 to 62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91" name="Straight Arrow Connector 3"/>
            <p:cNvCxnSpPr>
              <a:cxnSpLocks noChangeShapeType="1"/>
            </p:cNvCxnSpPr>
            <p:nvPr/>
          </p:nvCxnSpPr>
          <p:spPr bwMode="auto">
            <a:xfrm>
              <a:off x="7753377" y="4572384"/>
              <a:ext cx="0" cy="46464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1042988" y="4546600"/>
            <a:ext cx="3230562" cy="1090613"/>
            <a:chOff x="5887718" y="2780469"/>
            <a:chExt cx="3230372" cy="1089529"/>
          </a:xfrm>
        </p:grpSpPr>
        <p:sp>
          <p:nvSpPr>
            <p:cNvPr id="20488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192.168.1.64/29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65 to 70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89" name="Straight Arrow Connector 33"/>
            <p:cNvCxnSpPr>
              <a:cxnSpLocks noChangeShapeType="1"/>
            </p:cNvCxnSpPr>
            <p:nvPr/>
          </p:nvCxnSpPr>
          <p:spPr bwMode="auto">
            <a:xfrm>
              <a:off x="8552266" y="3605966"/>
              <a:ext cx="221711" cy="191086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6794290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(5)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 with 2 hosts require 2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6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255.255.255.252 or /30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subnet ID is 192.168.1.72/29, host addr range: 73 to 74 (Net C uses 65 to 70)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644525" y="2298700"/>
            <a:ext cx="7956550" cy="3760788"/>
            <a:chOff x="623455" y="2062818"/>
            <a:chExt cx="7956117" cy="3761139"/>
          </a:xfrm>
        </p:grpSpPr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1524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5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1531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3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4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35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7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8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9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0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1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2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3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1171575" y="3752850"/>
            <a:ext cx="3230563" cy="1158875"/>
            <a:chOff x="975357" y="3767654"/>
            <a:chExt cx="3230372" cy="1158814"/>
          </a:xfrm>
        </p:grpSpPr>
        <p:sp>
          <p:nvSpPr>
            <p:cNvPr id="21514" name="TextBox 1"/>
            <p:cNvSpPr txBox="1">
              <a:spLocks noChangeArrowheads="1"/>
            </p:cNvSpPr>
            <p:nvPr/>
          </p:nvSpPr>
          <p:spPr bwMode="auto">
            <a:xfrm>
              <a:off x="975357" y="383693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192.168.1.72/30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73 to 74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15" name="Straight Arrow Connector 3"/>
            <p:cNvCxnSpPr>
              <a:cxnSpLocks noChangeShapeType="1"/>
            </p:cNvCxnSpPr>
            <p:nvPr/>
          </p:nvCxnSpPr>
          <p:spPr bwMode="auto">
            <a:xfrm flipH="1" flipV="1">
              <a:off x="3410899" y="3767654"/>
              <a:ext cx="176318" cy="29523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1" name="Group 6"/>
          <p:cNvGrpSpPr>
            <a:grpSpLocks/>
          </p:cNvGrpSpPr>
          <p:nvPr/>
        </p:nvGrpSpPr>
        <p:grpSpPr bwMode="auto">
          <a:xfrm>
            <a:off x="698500" y="5140325"/>
            <a:ext cx="3232150" cy="1090613"/>
            <a:chOff x="5543606" y="3373481"/>
            <a:chExt cx="3230372" cy="1089529"/>
          </a:xfrm>
        </p:grpSpPr>
        <p:sp>
          <p:nvSpPr>
            <p:cNvPr id="21512" name="TextBox 32"/>
            <p:cNvSpPr txBox="1">
              <a:spLocks noChangeArrowheads="1"/>
            </p:cNvSpPr>
            <p:nvPr/>
          </p:nvSpPr>
          <p:spPr bwMode="auto">
            <a:xfrm>
              <a:off x="5543606" y="3373481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192.168.1.64/29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65 to 70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13" name="Straight Arrow Connector 33"/>
            <p:cNvCxnSpPr>
              <a:cxnSpLocks noChangeShapeType="1"/>
            </p:cNvCxnSpPr>
            <p:nvPr/>
          </p:nvCxnSpPr>
          <p:spPr bwMode="auto">
            <a:xfrm>
              <a:off x="8395193" y="3681702"/>
              <a:ext cx="35259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282126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(6)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both Net D &amp; F have 2 hosts require 2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6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255.255.255.252 or /30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subnet ID is 192.168.1.76/30, host addr : 77 to 78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 subnet ID is 192.168.1.80/30, host addr : 81 to 82</a:t>
            </a:r>
          </a:p>
          <a:p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644525" y="2298700"/>
            <a:ext cx="7956550" cy="3760788"/>
            <a:chOff x="623455" y="2062818"/>
            <a:chExt cx="7956117" cy="3761139"/>
          </a:xfrm>
        </p:grpSpPr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254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1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52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555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7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8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59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1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2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4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5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6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1092200" y="3900488"/>
            <a:ext cx="3230563" cy="1090612"/>
            <a:chOff x="895410" y="3915272"/>
            <a:chExt cx="3230372" cy="1089529"/>
          </a:xfrm>
        </p:grpSpPr>
        <p:sp>
          <p:nvSpPr>
            <p:cNvPr id="22538" name="TextBox 1"/>
            <p:cNvSpPr txBox="1">
              <a:spLocks noChangeArrowheads="1"/>
            </p:cNvSpPr>
            <p:nvPr/>
          </p:nvSpPr>
          <p:spPr bwMode="auto">
            <a:xfrm>
              <a:off x="895410" y="3915272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192.168.1.76/30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77 to 78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39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3587217" y="4210511"/>
              <a:ext cx="452798" cy="1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5759450" y="2951163"/>
            <a:ext cx="3230563" cy="1327150"/>
            <a:chOff x="10602773" y="1186707"/>
            <a:chExt cx="3230372" cy="1325647"/>
          </a:xfrm>
        </p:grpSpPr>
        <p:sp>
          <p:nvSpPr>
            <p:cNvPr id="22536" name="TextBox 32"/>
            <p:cNvSpPr txBox="1">
              <a:spLocks noChangeArrowheads="1"/>
            </p:cNvSpPr>
            <p:nvPr/>
          </p:nvSpPr>
          <p:spPr bwMode="auto">
            <a:xfrm>
              <a:off x="10602773" y="1186707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192.168.1.80/30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81 to 82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37" name="Straight Arrow Connector 33"/>
            <p:cNvCxnSpPr>
              <a:cxnSpLocks noChangeShapeType="1"/>
            </p:cNvCxnSpPr>
            <p:nvPr/>
          </p:nvCxnSpPr>
          <p:spPr bwMode="auto">
            <a:xfrm>
              <a:off x="10736225" y="2276236"/>
              <a:ext cx="0" cy="23611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900993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34925"/>
            <a:ext cx="8988425" cy="682625"/>
          </a:xfrm>
        </p:spPr>
        <p:txBody>
          <a:bodyPr/>
          <a:lstStyle/>
          <a:p>
            <a:r>
              <a:rPr lang="en-US" altLang="en-US"/>
              <a:t>Subnet usage - VLSM</a:t>
            </a:r>
            <a:endParaRPr lang="en-SG" altLang="en-US"/>
          </a:p>
        </p:txBody>
      </p:sp>
      <p:sp>
        <p:nvSpPr>
          <p:cNvPr id="23555" name="Rectangle 95"/>
          <p:cNvSpPr>
            <a:spLocks noChangeArrowheads="1"/>
          </p:cNvSpPr>
          <p:nvPr/>
        </p:nvSpPr>
        <p:spPr bwMode="auto">
          <a:xfrm>
            <a:off x="533400" y="4287838"/>
            <a:ext cx="762000" cy="735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6" name="Rectangle 192"/>
          <p:cNvSpPr>
            <a:spLocks noChangeArrowheads="1"/>
          </p:cNvSpPr>
          <p:nvPr/>
        </p:nvSpPr>
        <p:spPr bwMode="auto">
          <a:xfrm>
            <a:off x="533400" y="1208088"/>
            <a:ext cx="762000" cy="3079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7" name="Rectangle 197"/>
          <p:cNvSpPr>
            <a:spLocks noChangeArrowheads="1"/>
          </p:cNvSpPr>
          <p:nvPr/>
        </p:nvSpPr>
        <p:spPr bwMode="auto">
          <a:xfrm>
            <a:off x="1497013" y="1208088"/>
            <a:ext cx="762000" cy="17462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8" name="Rectangle 201"/>
          <p:cNvSpPr>
            <a:spLocks noChangeArrowheads="1"/>
          </p:cNvSpPr>
          <p:nvPr/>
        </p:nvSpPr>
        <p:spPr bwMode="auto">
          <a:xfrm>
            <a:off x="3338513" y="1208088"/>
            <a:ext cx="762000" cy="8001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9" name="Rectangle 203"/>
          <p:cNvSpPr>
            <a:spLocks noChangeArrowheads="1"/>
          </p:cNvSpPr>
          <p:nvPr/>
        </p:nvSpPr>
        <p:spPr bwMode="auto">
          <a:xfrm>
            <a:off x="4281488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0" name="Rectangle 205"/>
          <p:cNvSpPr>
            <a:spLocks noChangeArrowheads="1"/>
          </p:cNvSpPr>
          <p:nvPr/>
        </p:nvSpPr>
        <p:spPr bwMode="auto">
          <a:xfrm>
            <a:off x="5257800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1" name="Rectangle 207"/>
          <p:cNvSpPr>
            <a:spLocks noChangeArrowheads="1"/>
          </p:cNvSpPr>
          <p:nvPr/>
        </p:nvSpPr>
        <p:spPr bwMode="auto">
          <a:xfrm>
            <a:off x="6172200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2" name="Rectangle 208"/>
          <p:cNvSpPr>
            <a:spLocks noChangeArrowheads="1"/>
          </p:cNvSpPr>
          <p:nvPr/>
        </p:nvSpPr>
        <p:spPr bwMode="auto">
          <a:xfrm>
            <a:off x="7162800" y="1208088"/>
            <a:ext cx="762000" cy="3787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2411413" y="1216025"/>
            <a:ext cx="762000" cy="1744663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cxnSp>
        <p:nvCxnSpPr>
          <p:cNvPr id="23564" name="Straight Connector 3"/>
          <p:cNvCxnSpPr>
            <a:cxnSpLocks noChangeShapeType="1"/>
          </p:cNvCxnSpPr>
          <p:nvPr/>
        </p:nvCxnSpPr>
        <p:spPr bwMode="auto">
          <a:xfrm>
            <a:off x="1497013" y="2960688"/>
            <a:ext cx="0" cy="2062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7"/>
          <p:cNvCxnSpPr>
            <a:cxnSpLocks noChangeShapeType="1"/>
          </p:cNvCxnSpPr>
          <p:nvPr/>
        </p:nvCxnSpPr>
        <p:spPr bwMode="auto">
          <a:xfrm>
            <a:off x="4281488" y="1387475"/>
            <a:ext cx="2143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11"/>
          <p:cNvCxnSpPr>
            <a:cxnSpLocks noChangeShapeType="1"/>
          </p:cNvCxnSpPr>
          <p:nvPr/>
        </p:nvCxnSpPr>
        <p:spPr bwMode="auto">
          <a:xfrm>
            <a:off x="1497013" y="4995863"/>
            <a:ext cx="5437187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13"/>
          <p:cNvCxnSpPr>
            <a:cxnSpLocks noChangeShapeType="1"/>
            <a:stCxn id="23561" idx="3"/>
          </p:cNvCxnSpPr>
          <p:nvPr/>
        </p:nvCxnSpPr>
        <p:spPr bwMode="auto">
          <a:xfrm>
            <a:off x="6934200" y="1298575"/>
            <a:ext cx="0" cy="3709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TextBox 15"/>
          <p:cNvSpPr txBox="1">
            <a:spLocks noChangeArrowheads="1"/>
          </p:cNvSpPr>
          <p:nvPr/>
        </p:nvSpPr>
        <p:spPr bwMode="auto">
          <a:xfrm>
            <a:off x="1425575" y="2095500"/>
            <a:ext cx="903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69" name="TextBox 33"/>
          <p:cNvSpPr txBox="1">
            <a:spLocks noChangeArrowheads="1"/>
          </p:cNvSpPr>
          <p:nvPr/>
        </p:nvSpPr>
        <p:spPr bwMode="auto">
          <a:xfrm>
            <a:off x="2339975" y="2112963"/>
            <a:ext cx="9032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0" name="TextBox 34"/>
          <p:cNvSpPr txBox="1">
            <a:spLocks noChangeArrowheads="1"/>
          </p:cNvSpPr>
          <p:nvPr/>
        </p:nvSpPr>
        <p:spPr bwMode="auto">
          <a:xfrm>
            <a:off x="3268663" y="1390650"/>
            <a:ext cx="903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1" name="TextBox 35"/>
          <p:cNvSpPr txBox="1">
            <a:spLocks noChangeArrowheads="1"/>
          </p:cNvSpPr>
          <p:nvPr/>
        </p:nvSpPr>
        <p:spPr bwMode="auto">
          <a:xfrm>
            <a:off x="4210050" y="1085850"/>
            <a:ext cx="90328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2" name="TextBox 36"/>
          <p:cNvSpPr txBox="1">
            <a:spLocks noChangeArrowheads="1"/>
          </p:cNvSpPr>
          <p:nvPr/>
        </p:nvSpPr>
        <p:spPr bwMode="auto">
          <a:xfrm>
            <a:off x="5187950" y="1085850"/>
            <a:ext cx="9017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3" name="TextBox 37"/>
          <p:cNvSpPr txBox="1">
            <a:spLocks noChangeArrowheads="1"/>
          </p:cNvSpPr>
          <p:nvPr/>
        </p:nvSpPr>
        <p:spPr bwMode="auto">
          <a:xfrm>
            <a:off x="6116638" y="1085850"/>
            <a:ext cx="901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06775" y="3154363"/>
            <a:ext cx="26130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200" b="1">
                <a:solidFill>
                  <a:srgbClr val="002060"/>
                </a:solidFill>
                <a:latin typeface="Algerian" panose="04020705040A02060702" pitchFamily="82" charset="0"/>
              </a:rPr>
              <a:t>Free to use</a:t>
            </a:r>
            <a:endParaRPr lang="en-SG" altLang="en-US" sz="3200" b="1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Tools to use for VLSM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VLSM Chart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VLSM Calculator</a:t>
            </a: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2465944583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B Address (Recap)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A Class B network address has the two highest-order bits set to </a:t>
            </a:r>
            <a:r>
              <a:rPr lang="en-GB" altLang="en-US" sz="3000">
                <a:solidFill>
                  <a:srgbClr val="0033CC"/>
                </a:solidFill>
              </a:rPr>
              <a:t>1-0</a:t>
            </a:r>
            <a:r>
              <a:rPr lang="en-GB" altLang="en-US" sz="3000"/>
              <a:t>, a 14-bit network number, and a 16-bit local host address. 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The first octet ranges from </a:t>
            </a:r>
            <a:r>
              <a:rPr lang="en-GB" altLang="en-US" sz="3000">
                <a:solidFill>
                  <a:srgbClr val="0033CC"/>
                </a:solidFill>
              </a:rPr>
              <a:t>128–191</a:t>
            </a:r>
            <a:r>
              <a:rPr lang="en-GB" altLang="en-US" sz="3000"/>
              <a:t>, as shown on the Class B Network Address Diagram. 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733800" y="5638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B Network Address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563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263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C Address (Recap)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Class C network address has the three leading bits set to</a:t>
            </a:r>
            <a:r>
              <a:rPr lang="en-GB" altLang="en-US" sz="2800">
                <a:solidFill>
                  <a:srgbClr val="0033CC"/>
                </a:solidFill>
              </a:rPr>
              <a:t> 1-1-0</a:t>
            </a:r>
            <a:r>
              <a:rPr lang="en-GB" altLang="en-US" sz="2800"/>
              <a:t>, a 21-bit network number, and an 8-bit local host address. 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first octet ranges from </a:t>
            </a:r>
            <a:r>
              <a:rPr lang="en-GB" altLang="en-US" sz="2800">
                <a:solidFill>
                  <a:srgbClr val="0033CC"/>
                </a:solidFill>
              </a:rPr>
              <a:t>192–223</a:t>
            </a:r>
            <a:r>
              <a:rPr lang="en-GB" altLang="en-US" sz="2800"/>
              <a:t>, as shown on the Class C Network Address Diagram. 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962400" y="53340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C Network Address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63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550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D Address </a:t>
            </a:r>
            <a:r>
              <a:rPr lang="en-GB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 dirty="0"/>
              <a:t>The four highest order bits are set to </a:t>
            </a:r>
            <a:r>
              <a:rPr lang="en-GB" altLang="en-US" sz="3000" dirty="0">
                <a:solidFill>
                  <a:srgbClr val="0033CC"/>
                </a:solidFill>
              </a:rPr>
              <a:t>1-1-1-0</a:t>
            </a:r>
            <a:r>
              <a:rPr lang="en-GB" altLang="en-US" sz="3000" dirty="0"/>
              <a:t>, and the remaining 28 bits specify a multicast group ID. 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 dirty="0"/>
              <a:t>The first octet ranges from </a:t>
            </a:r>
            <a:r>
              <a:rPr lang="en-GB" altLang="en-US" sz="3000" dirty="0">
                <a:solidFill>
                  <a:srgbClr val="0033CC"/>
                </a:solidFill>
              </a:rPr>
              <a:t>224–239</a:t>
            </a:r>
            <a:r>
              <a:rPr lang="en-GB" altLang="en-US" sz="3000" dirty="0"/>
              <a:t>. This concept is illustrated on the Class D Network Address Diagram. 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505200" y="53340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D Network Address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71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4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E Address</a:t>
            </a:r>
            <a:r>
              <a:rPr lang="en-GB" dirty="0">
                <a:solidFill>
                  <a:srgbClr val="FF0000"/>
                </a:solidFill>
              </a:rPr>
              <a:t> (Optional)</a:t>
            </a:r>
            <a:endParaRPr lang="en-GB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five highest order bits are set to </a:t>
            </a:r>
            <a:r>
              <a:rPr lang="en-GB" altLang="en-US">
                <a:solidFill>
                  <a:srgbClr val="0033CC"/>
                </a:solidFill>
              </a:rPr>
              <a:t>1-1-1-1-0</a:t>
            </a:r>
            <a:r>
              <a:rPr lang="en-GB" altLang="en-US"/>
              <a:t>, and the first octet ranges from </a:t>
            </a:r>
            <a:r>
              <a:rPr lang="en-GB" altLang="en-US">
                <a:solidFill>
                  <a:srgbClr val="0033CC"/>
                </a:solidFill>
              </a:rPr>
              <a:t>240–247</a:t>
            </a:r>
            <a:r>
              <a:rPr lang="en-GB" altLang="en-US"/>
              <a:t>, as illustrated on the Class E Network Address Diagram. 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048000" y="51816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E Network Address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24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773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Addressing Rules (Recap)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 following rules pertain to assigning IP addresses: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Bits that define the host portion of an IP address should not be all 1 bits. </a:t>
            </a:r>
            <a:r>
              <a:rPr lang="en-GB" altLang="en-US" sz="2400" dirty="0">
                <a:solidFill>
                  <a:schemeClr val="tx1"/>
                </a:solidFill>
              </a:rPr>
              <a:t>(broadcast addresses)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Bits used to define the host portion of an IP address should not be all 0 bits. </a:t>
            </a:r>
            <a:r>
              <a:rPr lang="en-GB" altLang="en-US" sz="2400" dirty="0">
                <a:solidFill>
                  <a:schemeClr val="tx1"/>
                </a:solidFill>
              </a:rPr>
              <a:t>(network ID)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Class A network number 127 is assigned the </a:t>
            </a:r>
            <a:r>
              <a:rPr lang="en-GB" altLang="en-US" sz="2400" dirty="0">
                <a:solidFill>
                  <a:srgbClr val="FF0000"/>
                </a:solidFill>
              </a:rPr>
              <a:t>loopback function</a:t>
            </a:r>
            <a:r>
              <a:rPr lang="en-GB" altLang="en-US" sz="24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ICANN has designated certain address ranges as </a:t>
            </a:r>
            <a:r>
              <a:rPr lang="en-GB" altLang="en-US" sz="2400" dirty="0">
                <a:solidFill>
                  <a:srgbClr val="FF0000"/>
                </a:solidFill>
              </a:rPr>
              <a:t>private or reserved</a:t>
            </a:r>
            <a:r>
              <a:rPr lang="en-GB" altLang="en-US" sz="2400" dirty="0"/>
              <a:t> addresses.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98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3705</TotalTime>
  <Words>3687</Words>
  <Application>Microsoft Macintosh PowerPoint</Application>
  <PresentationFormat>On-screen Show (4:3)</PresentationFormat>
  <Paragraphs>638</Paragraphs>
  <Slides>47</Slides>
  <Notes>45</Notes>
  <HiddenSlides>9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Algerian</vt:lpstr>
      <vt:lpstr>Arial</vt:lpstr>
      <vt:lpstr>Arial Black</vt:lpstr>
      <vt:lpstr>Arial Narrow</vt:lpstr>
      <vt:lpstr>Calibri</vt:lpstr>
      <vt:lpstr>Monotype Sorts</vt:lpstr>
      <vt:lpstr>Tahoma</vt:lpstr>
      <vt:lpstr>Times New Roman</vt:lpstr>
      <vt:lpstr>Verdana</vt:lpstr>
      <vt:lpstr>Wingdings</vt:lpstr>
      <vt:lpstr>Office Theme</vt:lpstr>
      <vt:lpstr>PowerPoint Presentation</vt:lpstr>
      <vt:lpstr>Main Topics</vt:lpstr>
      <vt:lpstr>IP Addresses (Recap)</vt:lpstr>
      <vt:lpstr>Class A Address (Recap)</vt:lpstr>
      <vt:lpstr>Class B Address (Recap)</vt:lpstr>
      <vt:lpstr>Class C Address (Recap)</vt:lpstr>
      <vt:lpstr>Class D Address (Optional)</vt:lpstr>
      <vt:lpstr>Class E Address (Optional)</vt:lpstr>
      <vt:lpstr>Addressing Rules (Recap)</vt:lpstr>
      <vt:lpstr>Sample Network Using Class A Address (Recap)</vt:lpstr>
      <vt:lpstr>Public and Private IP addresses (Recap)</vt:lpstr>
      <vt:lpstr>IP Broadcast Addresses</vt:lpstr>
      <vt:lpstr>Default Subnet Mask (Recap)</vt:lpstr>
      <vt:lpstr>Subnetting</vt:lpstr>
      <vt:lpstr>Creating Subnets</vt:lpstr>
      <vt:lpstr>Example of Subnetting</vt:lpstr>
      <vt:lpstr>Creating Subnets</vt:lpstr>
      <vt:lpstr>Maximum Usable Subnets and Hosts</vt:lpstr>
      <vt:lpstr>Establishing the Subnet Information</vt:lpstr>
      <vt:lpstr>Establishing the Subnet Information</vt:lpstr>
      <vt:lpstr>PowerPoint Presentation</vt:lpstr>
      <vt:lpstr>PowerPoint Presentation</vt:lpstr>
      <vt:lpstr>PowerPoint Presentation</vt:lpstr>
      <vt:lpstr>IP Prefixes</vt:lpstr>
      <vt:lpstr>PowerPoint Presentation</vt:lpstr>
      <vt:lpstr>Problem with Class-Based Addressing</vt:lpstr>
      <vt:lpstr>What is CIDR?</vt:lpstr>
      <vt:lpstr>CIDR Address Notation</vt:lpstr>
      <vt:lpstr>PowerPoint Presentation</vt:lpstr>
      <vt:lpstr>Given this network: 192.168.1.0</vt:lpstr>
      <vt:lpstr>FLSM Subnetting Example (2) </vt:lpstr>
      <vt:lpstr>Given network 192.168.1.0</vt:lpstr>
      <vt:lpstr>FLSM Subnetting Example (4) </vt:lpstr>
      <vt:lpstr>FLSM Subnetting Example (5) </vt:lpstr>
      <vt:lpstr>Subnet usage</vt:lpstr>
      <vt:lpstr>Variable Length Subnet Mask (VLSM)</vt:lpstr>
      <vt:lpstr>What We Have Covered</vt:lpstr>
      <vt:lpstr>Thank You</vt:lpstr>
      <vt:lpstr>Optional</vt:lpstr>
      <vt:lpstr>VLSM (1) </vt:lpstr>
      <vt:lpstr>VLSM (2) </vt:lpstr>
      <vt:lpstr>VLSM (3) </vt:lpstr>
      <vt:lpstr>VLSM (4) </vt:lpstr>
      <vt:lpstr>VLSM (5) </vt:lpstr>
      <vt:lpstr>VLSM (6) </vt:lpstr>
      <vt:lpstr>Subnet usage - VLSM</vt:lpstr>
      <vt:lpstr>Tools to use for VLSM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Sun Lei</dc:creator>
  <dc:description>Unit 1 Instructional Powerpoint presentation.</dc:description>
  <cp:lastModifiedBy>Lee Yu Yee Dominic /CSF</cp:lastModifiedBy>
  <cp:revision>275</cp:revision>
  <dcterms:created xsi:type="dcterms:W3CDTF">2001-09-29T03:24:16Z</dcterms:created>
  <dcterms:modified xsi:type="dcterms:W3CDTF">2022-06-06T15:00:17Z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2020-05-23T08:18:21.9199902Z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9e7b3bcf-837d-42ad-ade2-300d7baf1cf9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2022-05-19T09:06:52Z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9e7b3bcf-837d-42ad-ade2-300d7baf1cf9</vt:lpwstr>
  </property>
  <property fmtid="{D5CDD505-2E9C-101B-9397-08002B2CF9AE}" pid="16" name="MSIP_Label_30286cb9-b49f-4646-87a5-340028348160_ContentBits">
    <vt:lpwstr>1</vt:lpwstr>
  </property>
</Properties>
</file>