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C7E6-2429-4913-AA81-24540A9E9BFD}" type="datetimeFigureOut">
              <a:rPr lang="en-US" smtClean="0"/>
              <a:t>20/10/2020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4A03-B005-4A65-8D8E-AFC0719C94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838022706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4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Operating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Desktop vs Server Operating </a:t>
            </a:r>
            <a:r>
              <a:rPr lang="en-US" sz="2800" dirty="0" smtClean="0"/>
              <a:t>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Operating System</a:t>
            </a:r>
          </a:p>
          <a:p>
            <a:pPr lvl="1"/>
            <a:r>
              <a:rPr lang="en-US" dirty="0"/>
              <a:t>Installed on a personal computer (PC) that is used by one person at a time</a:t>
            </a:r>
          </a:p>
          <a:p>
            <a:pPr lvl="1"/>
            <a:r>
              <a:rPr lang="en-US" dirty="0"/>
              <a:t>E.g. Microsoft Windows, Mac OS</a:t>
            </a:r>
          </a:p>
          <a:p>
            <a:r>
              <a:rPr lang="en-US" dirty="0" smtClean="0"/>
              <a:t>Server Operating System</a:t>
            </a:r>
          </a:p>
          <a:p>
            <a:pPr lvl="1"/>
            <a:r>
              <a:rPr lang="en-US" dirty="0"/>
              <a:t>Usually installed on a more powerful computer that is connected to a network, and can act in many roles to enable multiple users to access information such as emails and files.</a:t>
            </a:r>
          </a:p>
          <a:p>
            <a:pPr lvl="1"/>
            <a:r>
              <a:rPr lang="en-US" dirty="0"/>
              <a:t>Microsoft Windows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Source vs Proprietary Operating Systems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OSs based on open, published source code that can be modified and improved by anyone. They are free of charge.</a:t>
            </a:r>
          </a:p>
          <a:p>
            <a:pPr lvl="1"/>
            <a:r>
              <a:rPr lang="en-US" dirty="0" smtClean="0"/>
              <a:t>E.g. UNIX and Linux</a:t>
            </a:r>
          </a:p>
          <a:p>
            <a:r>
              <a:rPr lang="en-US" dirty="0" smtClean="0"/>
              <a:t>For Proprietary OSs, the source codes are accessible only by the company that produced that OS, such as Microsoft and Apple.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Microsoft Windows and Apple’s </a:t>
            </a:r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Current versions of Operating Systems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OSs fall into several families:</a:t>
            </a:r>
          </a:p>
          <a:p>
            <a:pPr lvl="1"/>
            <a:r>
              <a:rPr lang="en-US" dirty="0" smtClean="0"/>
              <a:t>Windows 8, 10</a:t>
            </a:r>
          </a:p>
          <a:p>
            <a:pPr lvl="1"/>
            <a:r>
              <a:rPr lang="en-US" dirty="0" smtClean="0"/>
              <a:t>Windows Server 2012, 2016</a:t>
            </a:r>
          </a:p>
          <a:p>
            <a:pPr lvl="1"/>
            <a:r>
              <a:rPr lang="en-US" dirty="0" smtClean="0"/>
              <a:t>Different distributions of UNIX/Linux OSs, such as Fedora, Ubuntu, </a:t>
            </a:r>
            <a:r>
              <a:rPr lang="en-US" dirty="0" err="1" smtClean="0"/>
              <a:t>Redhat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Apple Macintosh Mac OS X (versions 10.12 Sierra, 10.13 High Sierra)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81" y="4846300"/>
            <a:ext cx="1656983" cy="933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82" y="4947755"/>
            <a:ext cx="2286319" cy="9335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350" y="4810989"/>
            <a:ext cx="2115495" cy="603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1" y="4583864"/>
            <a:ext cx="1499213" cy="11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operating system can be broadly classified as:</a:t>
            </a:r>
          </a:p>
          <a:p>
            <a:pPr lvl="1"/>
            <a:r>
              <a:rPr lang="en-US" dirty="0" smtClean="0"/>
              <a:t>Desktop </a:t>
            </a:r>
            <a:r>
              <a:rPr lang="en-US" dirty="0"/>
              <a:t>vs Server</a:t>
            </a:r>
          </a:p>
          <a:p>
            <a:pPr lvl="1"/>
            <a:r>
              <a:rPr lang="en-US" dirty="0"/>
              <a:t>Open Source vs </a:t>
            </a:r>
            <a:r>
              <a:rPr lang="en-US" dirty="0" smtClean="0"/>
              <a:t>Proprietary</a:t>
            </a:r>
          </a:p>
          <a:p>
            <a:pPr lvl="1"/>
            <a:r>
              <a:rPr lang="en-US"/>
              <a:t>Multi-tasking vs Multi-user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2012951" y="1038226"/>
            <a:ext cx="8181975" cy="5078413"/>
          </a:xfrm>
        </p:spPr>
        <p:txBody>
          <a:bodyPr/>
          <a:lstStyle/>
          <a:p>
            <a:pPr>
              <a:buClr>
                <a:srgbClr val="800000"/>
              </a:buClr>
              <a:defRPr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sz="2300" dirty="0">
                <a:solidFill>
                  <a:srgbClr val="FF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multi-tasking</a:t>
            </a: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OS allows more than one program (also called 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task</a:t>
            </a: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to run at the same time in a computer.</a:t>
            </a:r>
          </a:p>
          <a:p>
            <a:pPr>
              <a:buClr>
                <a:srgbClr val="800000"/>
              </a:buClr>
              <a:defRPr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multi-tasking OS should be able to support user in:</a:t>
            </a:r>
          </a:p>
          <a:p>
            <a:pPr lvl="1">
              <a:buClr>
                <a:schemeClr val="hlink"/>
              </a:buClr>
              <a:defRPr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Doing multiple tasks at the same time such as editing PowerPoint slides and surfing the Internet at the same time</a:t>
            </a:r>
          </a:p>
          <a:p>
            <a:pPr lvl="1">
              <a:buClr>
                <a:schemeClr val="hlink"/>
              </a:buClr>
              <a:defRPr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Switching between the different active applications </a:t>
            </a:r>
          </a:p>
          <a:p>
            <a:pPr lvl="1">
              <a:buClr>
                <a:schemeClr val="hlink"/>
              </a:buClr>
              <a:defRPr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Transferring data from one (running) application to another – e.g., moving a picture from a PowerPoint slide to a Word document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464" y="1"/>
            <a:ext cx="7172325" cy="741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Multi-tasking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761382" y="553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028826" y="1092200"/>
            <a:ext cx="8158163" cy="4756150"/>
          </a:xfrm>
        </p:spPr>
        <p:txBody>
          <a:bodyPr/>
          <a:lstStyle/>
          <a:p>
            <a:pPr>
              <a:buClr>
                <a:srgbClr val="800000"/>
              </a:buClr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sz="2400" dirty="0">
                <a:solidFill>
                  <a:srgbClr val="FF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multi-user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OS supports multiple users logging into a computer system concurrently.</a:t>
            </a:r>
          </a:p>
          <a:p>
            <a:pPr>
              <a:buClr>
                <a:srgbClr val="800000"/>
              </a:buClr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Tasks that a multi-user OS needs to handle include:</a:t>
            </a:r>
          </a:p>
          <a:p>
            <a:pPr lvl="1">
              <a:buClr>
                <a:schemeClr val="hlink"/>
              </a:buCl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Fair treatment of users with similar privileges</a:t>
            </a:r>
          </a:p>
          <a:p>
            <a:pPr lvl="1">
              <a:buClr>
                <a:schemeClr val="hlink"/>
              </a:buCl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Priority to super-users – users with high privileges</a:t>
            </a:r>
          </a:p>
          <a:p>
            <a:pPr lvl="1">
              <a:buClr>
                <a:schemeClr val="hlink"/>
              </a:buCl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Privacy of users’ files and data sharing storages</a:t>
            </a:r>
          </a:p>
          <a:p>
            <a:pPr lvl="1">
              <a:buClr>
                <a:schemeClr val="hlink"/>
              </a:buCl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Protection of integrity of each user’s programs and data from either malicious attempt to sabotage another user or accidental mistake by another user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464" y="1"/>
            <a:ext cx="7172325" cy="741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Multi-user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Multi-tasking and Multi- user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09955"/>
              </p:ext>
            </p:extLst>
          </p:nvPr>
        </p:nvGraphicFramePr>
        <p:xfrm>
          <a:off x="1798864" y="1883228"/>
          <a:ext cx="8153400" cy="45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407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Multi-tasking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07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93">
                <a:tc>
                  <a:txBody>
                    <a:bodyPr/>
                    <a:lstStyle/>
                    <a:p>
                      <a:r>
                        <a:rPr lang="en-US" dirty="0" smtClean="0"/>
                        <a:t>Mac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  <a:r>
                        <a:rPr lang="en-US" baseline="0" dirty="0" smtClean="0"/>
                        <a:t> (But only one user can use GUI at a time)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593">
                <a:tc>
                  <a:txBody>
                    <a:bodyPr/>
                    <a:lstStyle/>
                    <a:p>
                      <a:r>
                        <a:rPr lang="en-US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93"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01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   Slide </a:t>
            </a:r>
            <a:fld id="{CD1E3C00-1CCA-42EC-B01C-177DBAD4B2D1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FA68FF2E16F468672D093AE8CC179" ma:contentTypeVersion="34" ma:contentTypeDescription="Create a new document." ma:contentTypeScope="" ma:versionID="f156f21f4d92c94910616c9c7a7c3507">
  <xsd:schema xmlns:xsd="http://www.w3.org/2001/XMLSchema" xmlns:xs="http://www.w3.org/2001/XMLSchema" xmlns:p="http://schemas.microsoft.com/office/2006/metadata/properties" xmlns:ns3="d35e038f-c4a7-46a9-99d4-a3799d0eb7a1" xmlns:ns4="a62f1998-33d4-4a4d-a95f-c939e5057d18" targetNamespace="http://schemas.microsoft.com/office/2006/metadata/properties" ma:root="true" ma:fieldsID="1cf985aa5d1fd6deb9f8d5a4f00d5ab8" ns3:_="" ns4:_="">
    <xsd:import namespace="d35e038f-c4a7-46a9-99d4-a3799d0eb7a1"/>
    <xsd:import namespace="a62f1998-33d4-4a4d-a95f-c939e5057d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e038f-c4a7-46a9-99d4-a3799d0eb7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2f1998-33d4-4a4d-a95f-c939e5057d18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ChannelId" ma:index="35" nillable="true" ma:displayName="Teams Channel Id" ma:internalName="TeamsChannelId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Templates" ma:index="37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40" nillable="true" ma:displayName="Self Registration Enabled" ma:internalName="Self_Registration_Enabled0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s xmlns="a62f1998-33d4-4a4d-a95f-c939e5057d18">
      <UserInfo>
        <DisplayName/>
        <AccountId xsi:nil="true"/>
        <AccountType/>
      </UserInfo>
    </Students>
    <Self_Registration_Enabled xmlns="a62f1998-33d4-4a4d-a95f-c939e5057d18" xsi:nil="true"/>
    <NotebookType xmlns="a62f1998-33d4-4a4d-a95f-c939e5057d18" xsi:nil="true"/>
    <CultureName xmlns="a62f1998-33d4-4a4d-a95f-c939e5057d18" xsi:nil="true"/>
    <Has_Teacher_Only_SectionGroup xmlns="a62f1998-33d4-4a4d-a95f-c939e5057d18" xsi:nil="true"/>
    <Self_Registration_Enabled0 xmlns="a62f1998-33d4-4a4d-a95f-c939e5057d18" xsi:nil="true"/>
    <Is_Collaboration_Space_Locked xmlns="a62f1998-33d4-4a4d-a95f-c939e5057d18" xsi:nil="true"/>
    <AppVersion xmlns="a62f1998-33d4-4a4d-a95f-c939e5057d18" xsi:nil="true"/>
    <IsNotebookLocked xmlns="a62f1998-33d4-4a4d-a95f-c939e5057d18" xsi:nil="true"/>
    <Owner xmlns="a62f1998-33d4-4a4d-a95f-c939e5057d18">
      <UserInfo>
        <DisplayName/>
        <AccountId xsi:nil="true"/>
        <AccountType/>
      </UserInfo>
    </Owner>
    <Teachers xmlns="a62f1998-33d4-4a4d-a95f-c939e5057d18">
      <UserInfo>
        <DisplayName/>
        <AccountId xsi:nil="true"/>
        <AccountType/>
      </UserInfo>
    </Teachers>
    <Distribution_Groups xmlns="a62f1998-33d4-4a4d-a95f-c939e5057d18" xsi:nil="true"/>
    <TeamsChannelId xmlns="a62f1998-33d4-4a4d-a95f-c939e5057d18" xsi:nil="true"/>
    <Math_Settings xmlns="a62f1998-33d4-4a4d-a95f-c939e5057d18" xsi:nil="true"/>
    <LMS_Mappings xmlns="a62f1998-33d4-4a4d-a95f-c939e5057d18" xsi:nil="true"/>
    <FolderType xmlns="a62f1998-33d4-4a4d-a95f-c939e5057d18" xsi:nil="true"/>
    <Student_Groups xmlns="a62f1998-33d4-4a4d-a95f-c939e5057d18">
      <UserInfo>
        <DisplayName/>
        <AccountId xsi:nil="true"/>
        <AccountType/>
      </UserInfo>
    </Student_Groups>
    <Templates xmlns="a62f1998-33d4-4a4d-a95f-c939e5057d18" xsi:nil="true"/>
    <DefaultSectionNames xmlns="a62f1998-33d4-4a4d-a95f-c939e5057d18" xsi:nil="true"/>
    <Invited_Teachers xmlns="a62f1998-33d4-4a4d-a95f-c939e5057d18" xsi:nil="true"/>
    <Invited_Students xmlns="a62f1998-33d4-4a4d-a95f-c939e5057d18" xsi:nil="true"/>
  </documentManagement>
</p:properties>
</file>

<file path=customXml/itemProps1.xml><?xml version="1.0" encoding="utf-8"?>
<ds:datastoreItem xmlns:ds="http://schemas.openxmlformats.org/officeDocument/2006/customXml" ds:itemID="{F657C7CC-04FF-492D-B949-825374C6E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5e038f-c4a7-46a9-99d4-a3799d0eb7a1"/>
    <ds:schemaRef ds:uri="a62f1998-33d4-4a4d-a95f-c939e5057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CF5880-48FA-46B3-9E37-3D82BA75B1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44E06-2B6D-499C-A7A1-826CC9B260AF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a62f1998-33d4-4a4d-a95f-c939e5057d1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35e038f-c4a7-46a9-99d4-a3799d0eb7a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 of Operating Systems</vt:lpstr>
      <vt:lpstr>Desktop vs Server Operating Systems</vt:lpstr>
      <vt:lpstr>Open Source vs Proprietary Operating Systems (Recap)</vt:lpstr>
      <vt:lpstr>Current versions of Operating Systems (Recap)</vt:lpstr>
      <vt:lpstr>Types of Operating System</vt:lpstr>
      <vt:lpstr>Multi-tasking</vt:lpstr>
      <vt:lpstr>Multi-user</vt:lpstr>
      <vt:lpstr>Multi-tasking and Multi- user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Systems</dc:title>
  <dc:creator>Hock Guan TAN (NP)</dc:creator>
  <cp:lastModifiedBy>Hock Guan TAN (NP)</cp:lastModifiedBy>
  <cp:revision>3</cp:revision>
  <dcterms:created xsi:type="dcterms:W3CDTF">2020-10-11T17:45:48Z</dcterms:created>
  <dcterms:modified xsi:type="dcterms:W3CDTF">2020-10-20T14:58:18Z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thg@np.edu.sg</vt:lpwstr>
  </property>
  <property fmtid="{D5CDD505-2E9C-101B-9397-08002B2CF9AE}" pid="5" name="MSIP_Label_84f81056-721b-4b22-8334-0449c6cc893e_SetDate">
    <vt:lpwstr>2020-10-11T17:47:45.8271079Z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1d28fae0-f400-44cf-a72c-b0edbee1af24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thg@np.edu.sg</vt:lpwstr>
  </property>
  <property fmtid="{D5CDD505-2E9C-101B-9397-08002B2CF9AE}" pid="13" name="MSIP_Label_30286cb9-b49f-4646-87a5-340028348160_SetDate">
    <vt:lpwstr>2020-10-11T17:47:45.8271079Z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1d28fae0-f400-44cf-a72c-b0edbee1af24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  <property fmtid="{D5CDD505-2E9C-101B-9397-08002B2CF9AE}" pid="20" name="ContentTypeId">
    <vt:lpwstr>0x0101000ECFA68FF2E16F468672D093AE8CC179</vt:lpwstr>
  </property>
</Properties>
</file>