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</a:p>
          <a:p>
            <a:r>
              <a:rPr lang="en-GB" dirty="0"/>
              <a:t>Last Update: </a:t>
            </a:r>
            <a:r>
              <a:rPr lang="en-GB" dirty="0" smtClean="0"/>
              <a:t>13/10/2021</a:t>
            </a:r>
            <a:endParaRPr lang="en-GB" dirty="0"/>
          </a:p>
          <a:p>
            <a:r>
              <a:rPr lang="en-GB" dirty="0"/>
              <a:t>Slide </a:t>
            </a:r>
            <a:fld id="{35D799AE-2639-4953-8642-6B69DB6D2FC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3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3B9C-F924-4859-9D36-ABDB64F1C72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4A80-0A52-4BBE-9C9B-7C0026AFDF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-181896826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Operating System works?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86" y="-92075"/>
            <a:ext cx="10515600" cy="1325563"/>
          </a:xfrm>
        </p:spPr>
        <p:txBody>
          <a:bodyPr/>
          <a:lstStyle/>
          <a:p>
            <a:r>
              <a:rPr lang="en-US" dirty="0"/>
              <a:t>How Operating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242" y="958755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following elements (in block diagram) enable an OS to work with the computer:</a:t>
            </a:r>
          </a:p>
          <a:p>
            <a:r>
              <a:rPr lang="en-US" sz="2000" dirty="0">
                <a:solidFill>
                  <a:srgbClr val="0033CC"/>
                </a:solidFill>
              </a:rPr>
              <a:t>BIOS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OS kernel</a:t>
            </a:r>
          </a:p>
          <a:p>
            <a:r>
              <a:rPr lang="en-US" sz="2000" dirty="0">
                <a:solidFill>
                  <a:srgbClr val="0033CC"/>
                </a:solidFill>
              </a:rPr>
              <a:t>Device drivers</a:t>
            </a:r>
          </a:p>
          <a:p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1" y="1752600"/>
            <a:ext cx="6143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software is a series of related instructions that tells computer what tasks to perform and how to perform them.</a:t>
            </a:r>
          </a:p>
          <a:p>
            <a:r>
              <a:rPr lang="en-US" dirty="0"/>
              <a:t>The two categories of software are system software and application software.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Software (Recap)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8" y="3219450"/>
            <a:ext cx="6334125" cy="31051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</a:p>
          <a:p>
            <a:r>
              <a:rPr lang="en-GB" dirty="0"/>
              <a:t>Last Update: </a:t>
            </a:r>
            <a:r>
              <a:rPr lang="en-GB" dirty="0" smtClean="0"/>
              <a:t>13/10/2021</a:t>
            </a:r>
            <a:endParaRPr lang="en-GB" dirty="0"/>
          </a:p>
          <a:p>
            <a:r>
              <a:rPr lang="en-GB" dirty="0"/>
              <a:t>Slide </a:t>
            </a:r>
            <a:fld id="{35D799AE-2639-4953-8642-6B69DB6D2FC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4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BIOS &amp;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computer is turned on, the boot process starts; it jumps to a program inside the Basic </a:t>
            </a:r>
            <a:r>
              <a:rPr lang="en-US" dirty="0" err="1"/>
              <a:t>Input/Output</a:t>
            </a:r>
            <a:r>
              <a:rPr lang="en-US" dirty="0"/>
              <a:t> System (BIOS).</a:t>
            </a:r>
          </a:p>
          <a:p>
            <a:r>
              <a:rPr lang="en-US" dirty="0"/>
              <a:t>The BIOS is the low level program code that:</a:t>
            </a:r>
          </a:p>
          <a:p>
            <a:pPr lvl="1"/>
            <a:r>
              <a:rPr lang="en-US" dirty="0"/>
              <a:t>Initiates and enables communications with hardware devices e.g. keyboard, monitor,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Performs power-on self test (POST) to test keyboard, CPU, memory, disk drives,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Loads an operating system that interface with user</a:t>
            </a:r>
          </a:p>
          <a:p>
            <a:r>
              <a:rPr lang="en-US" dirty="0"/>
              <a:t>The BIOS program is stored in </a:t>
            </a:r>
            <a:r>
              <a:rPr lang="en-US" i="1" dirty="0">
                <a:solidFill>
                  <a:srgbClr val="C00000"/>
                </a:solidFill>
              </a:rPr>
              <a:t>nonvolatile random access memory (NVRAM) </a:t>
            </a:r>
            <a:r>
              <a:rPr lang="en-US" dirty="0"/>
              <a:t>chip.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BIOS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785" y="1715967"/>
            <a:ext cx="8153400" cy="16680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type of NVRAM chip used to store the BIOS is called a </a:t>
            </a:r>
            <a:r>
              <a:rPr lang="en-US" i="1" dirty="0">
                <a:solidFill>
                  <a:srgbClr val="C00000"/>
                </a:solidFill>
              </a:rPr>
              <a:t>complementary metal semiconductor (CMOS)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memory chip.</a:t>
            </a:r>
          </a:p>
          <a:p>
            <a:r>
              <a:rPr lang="en-US" dirty="0"/>
              <a:t>The content in the NVRAM is retained even when electric power is switched off (i.e. nonvolatile).</a:t>
            </a:r>
          </a:p>
          <a:p>
            <a:r>
              <a:rPr lang="en-US" dirty="0"/>
              <a:t>Hence, the BIOS program can be accessed when the computer first powered 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14" y="4280236"/>
            <a:ext cx="1802047" cy="14656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6400" y="4110958"/>
            <a:ext cx="92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7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BIOS</a:t>
            </a: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4088" y="3213521"/>
            <a:ext cx="5774484" cy="298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81200" y="1300071"/>
            <a:ext cx="7028772" cy="93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800" kern="0" dirty="0">
                <a:solidFill>
                  <a:srgbClr val="000000"/>
                </a:solidFill>
              </a:rPr>
              <a:t>User is prompted to press a specific key to enter the BIOS setup screen, if there is a need to change the settings.</a:t>
            </a:r>
          </a:p>
          <a:p>
            <a:pPr>
              <a:buClr>
                <a:srgbClr val="000000"/>
              </a:buClr>
            </a:pPr>
            <a:r>
              <a:rPr lang="en-US" sz="2800" kern="0" dirty="0">
                <a:solidFill>
                  <a:srgbClr val="000000"/>
                </a:solidFill>
              </a:rPr>
              <a:t>A BIOS setup screen is shown below.</a:t>
            </a:r>
          </a:p>
          <a:p>
            <a:pPr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4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50720"/>
            <a:ext cx="8382000" cy="5181600"/>
          </a:xfrm>
        </p:spPr>
        <p:txBody>
          <a:bodyPr/>
          <a:lstStyle/>
          <a:p>
            <a:r>
              <a:rPr lang="en-US" dirty="0"/>
              <a:t>Core services provided by an operating system are collectively called the kernel of an operating system.</a:t>
            </a:r>
          </a:p>
          <a:p>
            <a:r>
              <a:rPr lang="en-US" dirty="0"/>
              <a:t>Kernel performs functions such as process, memory and device management.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communicates with devices via the device drivers.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device driver </a:t>
            </a:r>
            <a:r>
              <a:rPr lang="en-US" dirty="0"/>
              <a:t>is a program that controls a particular type of device that is attached to your computer e.g. device driver for monitor, mouse, etc.</a:t>
            </a:r>
          </a:p>
          <a:p>
            <a:r>
              <a:rPr lang="en-US" dirty="0"/>
              <a:t>A </a:t>
            </a:r>
            <a:r>
              <a:rPr lang="en-US" i="1" dirty="0"/>
              <a:t>device driver</a:t>
            </a:r>
            <a:r>
              <a:rPr lang="en-US" dirty="0"/>
              <a:t> translates computer code to display text on a monitor screen, or translates movements of a mouse into 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86" y="-92075"/>
            <a:ext cx="10515600" cy="1325563"/>
          </a:xfrm>
        </p:spPr>
        <p:txBody>
          <a:bodyPr/>
          <a:lstStyle/>
          <a:p>
            <a:r>
              <a:rPr lang="en-US" dirty="0"/>
              <a:t>How Operating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242" y="958755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following elements (in block diagram) enable an OS to work with the computer:</a:t>
            </a:r>
          </a:p>
          <a:p>
            <a:r>
              <a:rPr lang="en-US" sz="2000" dirty="0">
                <a:solidFill>
                  <a:srgbClr val="0033CC"/>
                </a:solidFill>
              </a:rPr>
              <a:t>BIOS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OS kernel</a:t>
            </a:r>
          </a:p>
          <a:p>
            <a:r>
              <a:rPr lang="en-US" sz="2000" dirty="0">
                <a:solidFill>
                  <a:srgbClr val="0033CC"/>
                </a:solidFill>
              </a:rPr>
              <a:t>Device drivers</a:t>
            </a:r>
          </a:p>
          <a:p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Slide </a:t>
            </a:r>
            <a:fld id="{CD1E3C00-1CCA-42EC-B01C-177DBAD4B2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1" y="1752600"/>
            <a:ext cx="6143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6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FA68FF2E16F468672D093AE8CC179" ma:contentTypeVersion="34" ma:contentTypeDescription="Create a new document." ma:contentTypeScope="" ma:versionID="f156f21f4d92c94910616c9c7a7c3507">
  <xsd:schema xmlns:xsd="http://www.w3.org/2001/XMLSchema" xmlns:xs="http://www.w3.org/2001/XMLSchema" xmlns:p="http://schemas.microsoft.com/office/2006/metadata/properties" xmlns:ns3="d35e038f-c4a7-46a9-99d4-a3799d0eb7a1" xmlns:ns4="a62f1998-33d4-4a4d-a95f-c939e5057d18" targetNamespace="http://schemas.microsoft.com/office/2006/metadata/properties" ma:root="true" ma:fieldsID="1cf985aa5d1fd6deb9f8d5a4f00d5ab8" ns3:_="" ns4:_="">
    <xsd:import namespace="d35e038f-c4a7-46a9-99d4-a3799d0eb7a1"/>
    <xsd:import namespace="a62f1998-33d4-4a4d-a95f-c939e5057d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e038f-c4a7-46a9-99d4-a3799d0eb7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f1998-33d4-4a4d-a95f-c939e5057d18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ChannelId" ma:index="35" nillable="true" ma:displayName="Teams Channel Id" ma:internalName="TeamsChannelId">
      <xsd:simpleType>
        <xsd:restriction base="dms:Text"/>
      </xsd:simpleType>
    </xsd:element>
    <xsd:element name="Math_Settings" ma:index="36" nillable="true" ma:displayName="Math Settings" ma:internalName="Math_Settings">
      <xsd:simpleType>
        <xsd:restriction base="dms:Text"/>
      </xsd:simpleType>
    </xsd:element>
    <xsd:element name="Templates" ma:index="37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40" nillable="true" ma:displayName="Self Registration Enabled" ma:internalName="Self_Registration_Enabled0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s xmlns="a62f1998-33d4-4a4d-a95f-c939e5057d18">
      <UserInfo>
        <DisplayName/>
        <AccountId xsi:nil="true"/>
        <AccountType/>
      </UserInfo>
    </Students>
    <Self_Registration_Enabled xmlns="a62f1998-33d4-4a4d-a95f-c939e5057d18" xsi:nil="true"/>
    <NotebookType xmlns="a62f1998-33d4-4a4d-a95f-c939e5057d18" xsi:nil="true"/>
    <CultureName xmlns="a62f1998-33d4-4a4d-a95f-c939e5057d18" xsi:nil="true"/>
    <Has_Teacher_Only_SectionGroup xmlns="a62f1998-33d4-4a4d-a95f-c939e5057d18" xsi:nil="true"/>
    <Self_Registration_Enabled0 xmlns="a62f1998-33d4-4a4d-a95f-c939e5057d18" xsi:nil="true"/>
    <Is_Collaboration_Space_Locked xmlns="a62f1998-33d4-4a4d-a95f-c939e5057d18" xsi:nil="true"/>
    <AppVersion xmlns="a62f1998-33d4-4a4d-a95f-c939e5057d18" xsi:nil="true"/>
    <IsNotebookLocked xmlns="a62f1998-33d4-4a4d-a95f-c939e5057d18" xsi:nil="true"/>
    <Owner xmlns="a62f1998-33d4-4a4d-a95f-c939e5057d18">
      <UserInfo>
        <DisplayName/>
        <AccountId xsi:nil="true"/>
        <AccountType/>
      </UserInfo>
    </Owner>
    <Teachers xmlns="a62f1998-33d4-4a4d-a95f-c939e5057d18">
      <UserInfo>
        <DisplayName/>
        <AccountId xsi:nil="true"/>
        <AccountType/>
      </UserInfo>
    </Teachers>
    <Distribution_Groups xmlns="a62f1998-33d4-4a4d-a95f-c939e5057d18" xsi:nil="true"/>
    <TeamsChannelId xmlns="a62f1998-33d4-4a4d-a95f-c939e5057d18" xsi:nil="true"/>
    <Math_Settings xmlns="a62f1998-33d4-4a4d-a95f-c939e5057d18" xsi:nil="true"/>
    <LMS_Mappings xmlns="a62f1998-33d4-4a4d-a95f-c939e5057d18" xsi:nil="true"/>
    <FolderType xmlns="a62f1998-33d4-4a4d-a95f-c939e5057d18" xsi:nil="true"/>
    <Student_Groups xmlns="a62f1998-33d4-4a4d-a95f-c939e5057d18">
      <UserInfo>
        <DisplayName/>
        <AccountId xsi:nil="true"/>
        <AccountType/>
      </UserInfo>
    </Student_Groups>
    <Templates xmlns="a62f1998-33d4-4a4d-a95f-c939e5057d18" xsi:nil="true"/>
    <DefaultSectionNames xmlns="a62f1998-33d4-4a4d-a95f-c939e5057d18" xsi:nil="true"/>
    <Invited_Teachers xmlns="a62f1998-33d4-4a4d-a95f-c939e5057d18" xsi:nil="true"/>
    <Invited_Students xmlns="a62f1998-33d4-4a4d-a95f-c939e5057d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48DF00-FD61-4CFC-B78D-9F2F4446E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5e038f-c4a7-46a9-99d4-a3799d0eb7a1"/>
    <ds:schemaRef ds:uri="a62f1998-33d4-4a4d-a95f-c939e5057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89912E-B077-4597-8D40-632A5007891B}">
  <ds:schemaRefs>
    <ds:schemaRef ds:uri="a62f1998-33d4-4a4d-a95f-c939e5057d1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35e038f-c4a7-46a9-99d4-a3799d0eb7a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F58588-DA57-4DFD-9334-FE96854167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How Operating System works?</vt:lpstr>
      <vt:lpstr>How Operating System works</vt:lpstr>
      <vt:lpstr>Computer Software (Recap)</vt:lpstr>
      <vt:lpstr>The Role of BIOS &amp; Boot Process</vt:lpstr>
      <vt:lpstr>The Role of BIOS</vt:lpstr>
      <vt:lpstr>The Role of BIOS</vt:lpstr>
      <vt:lpstr>OS Kernel</vt:lpstr>
      <vt:lpstr>Device Drivers</vt:lpstr>
      <vt:lpstr>How Operating System works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Operating System works?</dc:title>
  <dc:creator>Hock Guan TAN (NP)</dc:creator>
  <cp:lastModifiedBy>Mohamed Saifulamri OMAR (NP)</cp:lastModifiedBy>
  <cp:revision>4</cp:revision>
  <dcterms:created xsi:type="dcterms:W3CDTF">2020-10-11T17:49:41Z</dcterms:created>
  <dcterms:modified xsi:type="dcterms:W3CDTF">2021-10-13T05:25:07Z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0x0101000ECFA68FF2E16F468672D093AE8CC179</vt:lpwstr>
  </property>
  <property fmtid="{D5CDD505-2E9C-101B-9397-08002B2CF9AE}" pid="3" name="MSIP_Label_30286cb9-b49f-4646-87a5-340028348160_Enabled">
    <vt:lpwstr>true</vt:lpwstr>
  </property>
  <property fmtid="{D5CDD505-2E9C-101B-9397-08002B2CF9AE}" pid="4" name="MSIP_Label_30286cb9-b49f-4646-87a5-340028348160_SetDate">
    <vt:lpwstr>2021-10-13T05:25:07Z</vt:lpwstr>
  </property>
  <property fmtid="{D5CDD505-2E9C-101B-9397-08002B2CF9AE}" pid="5" name="MSIP_Label_30286cb9-b49f-4646-87a5-340028348160_Method">
    <vt:lpwstr>Standard</vt:lpwstr>
  </property>
  <property fmtid="{D5CDD505-2E9C-101B-9397-08002B2CF9AE}" pid="6" name="MSIP_Label_30286cb9-b49f-4646-87a5-340028348160_Name">
    <vt:lpwstr>30286cb9-b49f-4646-87a5-340028348160</vt:lpwstr>
  </property>
  <property fmtid="{D5CDD505-2E9C-101B-9397-08002B2CF9AE}" pid="7" name="MSIP_Label_30286cb9-b49f-4646-87a5-340028348160_SiteId">
    <vt:lpwstr>cba9e115-3016-4462-a1ab-a565cba0cdf1</vt:lpwstr>
  </property>
  <property fmtid="{D5CDD505-2E9C-101B-9397-08002B2CF9AE}" pid="8" name="MSIP_Label_30286cb9-b49f-4646-87a5-340028348160_ActionId">
    <vt:lpwstr>c7ccf615-37e0-44e9-8bc9-10b630d008a1</vt:lpwstr>
  </property>
  <property fmtid="{D5CDD505-2E9C-101B-9397-08002B2CF9AE}" pid="9" name="MSIP_Label_30286cb9-b49f-4646-87a5-340028348160_ContentBits">
    <vt:lpwstr>1</vt:lpwstr>
  </property>
</Properties>
</file>