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EA479-9638-4B86-952F-042F6A3C75D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EC7D1-FC76-4A38-B33D-90C910F2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</a:t>
            </a:r>
            <a:r>
              <a:rPr lang="en-US" baseline="0" dirty="0"/>
              <a:t> – </a:t>
            </a:r>
            <a:r>
              <a:rPr lang="en-US" baseline="0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EA91C-682A-4264-9ABB-500530C55E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6315A-FFBC-4635-A1FA-63872C49875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3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02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A2AC-0E5D-41D8-ACE1-0F6882CAB3A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54BF-9DF0-4780-A5DE-1395D92162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0B8E2C32-E174-4443-ADFB-274AE35332E8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93399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OS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Functions of Operating System (Recap)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33600" y="3048000"/>
            <a:ext cx="7467600" cy="2971800"/>
            <a:chOff x="381000" y="1676400"/>
            <a:chExt cx="7467600" cy="3505200"/>
          </a:xfrm>
        </p:grpSpPr>
        <p:grpSp>
          <p:nvGrpSpPr>
            <p:cNvPr id="2" name="Group 36"/>
            <p:cNvGrpSpPr>
              <a:grpSpLocks/>
            </p:cNvGrpSpPr>
            <p:nvPr/>
          </p:nvGrpSpPr>
          <p:grpSpPr bwMode="auto">
            <a:xfrm>
              <a:off x="1752600" y="2971800"/>
              <a:ext cx="6096000" cy="914400"/>
              <a:chOff x="960" y="1728"/>
              <a:chExt cx="3840" cy="576"/>
            </a:xfrm>
          </p:grpSpPr>
          <p:sp>
            <p:nvSpPr>
              <p:cNvPr id="38940" name="Rectangle 6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960" cy="384"/>
              </a:xfrm>
              <a:prstGeom prst="rect">
                <a:avLst/>
              </a:pr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File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600"/>
                  <a:t>Management</a:t>
                </a:r>
              </a:p>
            </p:txBody>
          </p:sp>
          <p:sp>
            <p:nvSpPr>
              <p:cNvPr id="38941" name="Rectangle 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960" cy="384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Process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Management</a:t>
                </a:r>
              </a:p>
            </p:txBody>
          </p:sp>
          <p:sp>
            <p:nvSpPr>
              <p:cNvPr id="38942" name="Rectangle 8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960" cy="3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Memory</a:t>
                </a:r>
              </a:p>
              <a:p>
                <a:pPr algn="ctr"/>
                <a:r>
                  <a:rPr lang="en-US" sz="1600"/>
                  <a:t>Management</a:t>
                </a:r>
              </a:p>
            </p:txBody>
          </p:sp>
          <p:sp>
            <p:nvSpPr>
              <p:cNvPr id="38943" name="Rectangle 9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960" cy="38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Device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Management</a:t>
                </a:r>
              </a:p>
            </p:txBody>
          </p:sp>
          <p:sp>
            <p:nvSpPr>
              <p:cNvPr id="38944" name="Rectangle 10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User Interface</a:t>
                </a:r>
              </a:p>
            </p:txBody>
          </p:sp>
          <p:sp>
            <p:nvSpPr>
              <p:cNvPr id="157714" name="Rectangle 18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p:grpSp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4876800" y="3810000"/>
              <a:ext cx="1371600" cy="1295400"/>
              <a:chOff x="2928" y="2352"/>
              <a:chExt cx="864" cy="816"/>
            </a:xfrm>
          </p:grpSpPr>
          <p:sp>
            <p:nvSpPr>
              <p:cNvPr id="38938" name="Oval 23"/>
              <p:cNvSpPr>
                <a:spLocks noChangeArrowheads="1"/>
              </p:cNvSpPr>
              <p:nvPr/>
            </p:nvSpPr>
            <p:spPr bwMode="auto">
              <a:xfrm>
                <a:off x="2928" y="2736"/>
                <a:ext cx="864" cy="4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Main</a:t>
                </a:r>
              </a:p>
              <a:p>
                <a:pPr algn="ctr"/>
                <a:r>
                  <a:rPr lang="en-US" sz="1600"/>
                  <a:t>Memory</a:t>
                </a:r>
              </a:p>
            </p:txBody>
          </p:sp>
          <p:sp>
            <p:nvSpPr>
              <p:cNvPr id="157723" name="AutoShape 27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288" cy="336"/>
              </a:xfrm>
              <a:prstGeom prst="upDownArrow">
                <a:avLst>
                  <a:gd name="adj1" fmla="val 50000"/>
                  <a:gd name="adj2" fmla="val 23333"/>
                </a:avLst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3429000" y="3810000"/>
              <a:ext cx="1219200" cy="1219200"/>
              <a:chOff x="2016" y="2352"/>
              <a:chExt cx="768" cy="768"/>
            </a:xfrm>
          </p:grpSpPr>
          <p:sp>
            <p:nvSpPr>
              <p:cNvPr id="38936" name="Oval 19"/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768" cy="3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CPU</a:t>
                </a:r>
              </a:p>
            </p:txBody>
          </p:sp>
          <p:sp>
            <p:nvSpPr>
              <p:cNvPr id="157724" name="AutoShape 28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8" cy="336"/>
              </a:xfrm>
              <a:prstGeom prst="upDownArrow">
                <a:avLst>
                  <a:gd name="adj1" fmla="val 50000"/>
                  <a:gd name="adj2" fmla="val 23333"/>
                </a:avLst>
              </a:prstGeom>
              <a:solidFill>
                <a:srgbClr val="800000"/>
              </a:solidFill>
              <a:ln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>
                <a:prstShdw prst="shdw17" dist="17961" dir="2700000">
                  <a:srgbClr val="800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6477000" y="3810000"/>
              <a:ext cx="1371600" cy="1295400"/>
              <a:chOff x="3936" y="2352"/>
              <a:chExt cx="864" cy="816"/>
            </a:xfrm>
          </p:grpSpPr>
          <p:sp>
            <p:nvSpPr>
              <p:cNvPr id="38934" name="Oval 21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864" cy="4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I/O</a:t>
                </a:r>
              </a:p>
              <a:p>
                <a:pPr algn="ctr"/>
                <a:r>
                  <a:rPr lang="en-US" sz="1600"/>
                  <a:t>Devices</a:t>
                </a:r>
              </a:p>
            </p:txBody>
          </p:sp>
          <p:sp>
            <p:nvSpPr>
              <p:cNvPr id="157725" name="AutoShape 29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288" cy="336"/>
              </a:xfrm>
              <a:prstGeom prst="upDownArrow">
                <a:avLst>
                  <a:gd name="adj1" fmla="val 50000"/>
                  <a:gd name="adj2" fmla="val 23333"/>
                </a:avLst>
              </a:prstGeom>
              <a:solidFill>
                <a:schemeClr val="hlink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752600" y="3810000"/>
              <a:ext cx="1371600" cy="1295400"/>
              <a:chOff x="960" y="2352"/>
              <a:chExt cx="864" cy="816"/>
            </a:xfrm>
          </p:grpSpPr>
          <p:sp>
            <p:nvSpPr>
              <p:cNvPr id="38932" name="Oval 24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864" cy="4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Storage</a:t>
                </a:r>
              </a:p>
              <a:p>
                <a:pPr algn="ctr"/>
                <a:r>
                  <a:rPr lang="en-US" sz="1600" dirty="0"/>
                  <a:t>Devices</a:t>
                </a:r>
              </a:p>
            </p:txBody>
          </p:sp>
          <p:sp>
            <p:nvSpPr>
              <p:cNvPr id="157727" name="AutoShape 31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88" cy="336"/>
              </a:xfrm>
              <a:prstGeom prst="upDownArrow">
                <a:avLst>
                  <a:gd name="adj1" fmla="val 50000"/>
                  <a:gd name="adj2" fmla="val 23333"/>
                </a:avLst>
              </a:prstGeom>
              <a:solidFill>
                <a:srgbClr val="00CC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prstShdw prst="shdw17" dist="17961" dir="2700000">
                  <a:srgbClr val="00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4343400" y="1676400"/>
              <a:ext cx="1014413" cy="1371600"/>
              <a:chOff x="2592" y="1104"/>
              <a:chExt cx="639" cy="864"/>
            </a:xfrm>
          </p:grpSpPr>
          <p:pic>
            <p:nvPicPr>
              <p:cNvPr id="38930" name="Picture 43" descr="j040919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000" t="43300" r="33299" b="46700"/>
              <a:stretch>
                <a:fillRect/>
              </a:stretch>
            </p:blipFill>
            <p:spPr bwMode="auto">
              <a:xfrm>
                <a:off x="2592" y="1104"/>
                <a:ext cx="639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738" name="AutoShape 42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480" cy="336"/>
              </a:xfrm>
              <a:prstGeom prst="upDownArrow">
                <a:avLst>
                  <a:gd name="adj1" fmla="val 50000"/>
                  <a:gd name="adj2" fmla="val 20000"/>
                </a:avLst>
              </a:prstGeom>
              <a:solidFill>
                <a:srgbClr val="FF9933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>
                <a:prstShdw prst="shdw17" dist="17961" dir="2700000">
                  <a:srgbClr val="FF99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81000" y="2971800"/>
              <a:ext cx="1295400" cy="914400"/>
              <a:chOff x="144" y="1872"/>
              <a:chExt cx="816" cy="576"/>
            </a:xfrm>
          </p:grpSpPr>
          <p:sp>
            <p:nvSpPr>
              <p:cNvPr id="157745" name="AutoShape 49"/>
              <p:cNvSpPr>
                <a:spLocks/>
              </p:cNvSpPr>
              <p:nvPr/>
            </p:nvSpPr>
            <p:spPr bwMode="auto">
              <a:xfrm>
                <a:off x="768" y="1872"/>
                <a:ext cx="192" cy="576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57150">
                <a:solidFill>
                  <a:srgbClr val="FF66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157746" name="Text Box 50"/>
              <p:cNvSpPr txBox="1">
                <a:spLocks noChangeArrowheads="1"/>
              </p:cNvSpPr>
              <p:nvPr/>
            </p:nvSpPr>
            <p:spPr bwMode="auto">
              <a:xfrm>
                <a:off x="144" y="1920"/>
                <a:ext cx="684" cy="4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Operating</a:t>
                </a:r>
              </a:p>
              <a:p>
                <a:pPr eaLnBrk="1" hangingPunct="1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System</a:t>
                </a:r>
              </a:p>
            </p:txBody>
          </p:sp>
        </p:grp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381000" y="4267200"/>
              <a:ext cx="1295400" cy="914400"/>
              <a:chOff x="144" y="2688"/>
              <a:chExt cx="816" cy="576"/>
            </a:xfrm>
          </p:grpSpPr>
          <p:sp>
            <p:nvSpPr>
              <p:cNvPr id="157749" name="AutoShape 53"/>
              <p:cNvSpPr>
                <a:spLocks/>
              </p:cNvSpPr>
              <p:nvPr/>
            </p:nvSpPr>
            <p:spPr bwMode="auto">
              <a:xfrm>
                <a:off x="768" y="2688"/>
                <a:ext cx="192" cy="576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57150">
                <a:solidFill>
                  <a:srgbClr val="FF66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157750" name="Text Box 54"/>
              <p:cNvSpPr txBox="1">
                <a:spLocks noChangeArrowheads="1"/>
              </p:cNvSpPr>
              <p:nvPr/>
            </p:nvSpPr>
            <p:spPr bwMode="auto">
              <a:xfrm>
                <a:off x="144" y="2784"/>
                <a:ext cx="67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Hardware</a:t>
                </a:r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600076" y="1828800"/>
              <a:ext cx="1000125" cy="914400"/>
              <a:chOff x="282" y="1152"/>
              <a:chExt cx="630" cy="576"/>
            </a:xfrm>
          </p:grpSpPr>
          <p:sp>
            <p:nvSpPr>
              <p:cNvPr id="157753" name="AutoShape 57"/>
              <p:cNvSpPr>
                <a:spLocks/>
              </p:cNvSpPr>
              <p:nvPr/>
            </p:nvSpPr>
            <p:spPr bwMode="auto">
              <a:xfrm>
                <a:off x="720" y="1152"/>
                <a:ext cx="192" cy="576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57150">
                <a:solidFill>
                  <a:srgbClr val="FF66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157754" name="Text Box 58"/>
              <p:cNvSpPr txBox="1">
                <a:spLocks noChangeArrowheads="1"/>
              </p:cNvSpPr>
              <p:nvPr/>
            </p:nvSpPr>
            <p:spPr bwMode="auto">
              <a:xfrm>
                <a:off x="282" y="1344"/>
                <a:ext cx="45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Users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838201" y="135218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Operating system performs many functions. Basically, operating system performs:-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File Management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Process Management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Memory Management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Device Management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 Interface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7334"/>
            <a:ext cx="9901989" cy="2438400"/>
          </a:xfrm>
        </p:spPr>
        <p:txBody>
          <a:bodyPr>
            <a:normAutofit/>
          </a:bodyPr>
          <a:lstStyle/>
          <a:p>
            <a:pPr>
              <a:buClr>
                <a:srgbClr val="333399"/>
              </a:buClr>
              <a:defRPr/>
            </a:pPr>
            <a:r>
              <a:rPr lang="en-US" dirty="0"/>
              <a:t>Most visible part of an operating system.</a:t>
            </a:r>
            <a:endParaRPr lang="en-US" sz="1400" dirty="0"/>
          </a:p>
          <a:p>
            <a:pPr>
              <a:buClr>
                <a:srgbClr val="333399"/>
              </a:buClr>
              <a:defRPr/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/>
              <a:t>A visible interface for the user to interact with the computer (graphics user interface and command line interface)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/>
              <a:t>A means for the user to instruct the computer to perform a task</a:t>
            </a:r>
          </a:p>
          <a:p>
            <a:pPr>
              <a:buClr>
                <a:srgbClr val="800000"/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02" y="4000422"/>
            <a:ext cx="4333299" cy="2438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158465"/>
            <a:ext cx="4109494" cy="21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98111"/>
              </p:ext>
            </p:extLst>
          </p:nvPr>
        </p:nvGraphicFramePr>
        <p:xfrm>
          <a:off x="1672389" y="1510030"/>
          <a:ext cx="80772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Takes care of file-related activities such as organization storage, retrieval, naming, sharing, and protection of files.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Process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/>
                        <a:t>Takes care of creation and deletion of processes, and providing mechanisms for synchronization and communication among processes.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dirty="0"/>
                        <a:t>Takes care of allocation and de-allocation of memory space to programs.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Manage I/O devices (e.g. printers, monitors, keyboards, mouse, </a:t>
                      </a:r>
                      <a:r>
                        <a:rPr lang="en-US" sz="2200" dirty="0" err="1"/>
                        <a:t>etc</a:t>
                      </a:r>
                      <a:r>
                        <a:rPr lang="en-US" sz="220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8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Functions of Operating System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58837"/>
            <a:ext cx="8382000" cy="1828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000" dirty="0"/>
              <a:t>What are the steps involved when a user invokes an application such as the Microsoft Word program to run on a computer? </a:t>
            </a:r>
          </a:p>
        </p:txBody>
      </p:sp>
      <p:pic>
        <p:nvPicPr>
          <p:cNvPr id="144388" name="Picture 4" descr="j0409197"/>
          <p:cNvPicPr>
            <a:picLocks noChangeAspect="1" noChangeArrowheads="1"/>
          </p:cNvPicPr>
          <p:nvPr/>
        </p:nvPicPr>
        <p:blipFill>
          <a:blip r:embed="rId2" cstate="print"/>
          <a:srcRect l="53334" t="43333" r="33333" b="44167"/>
          <a:stretch>
            <a:fillRect/>
          </a:stretch>
        </p:blipFill>
        <p:spPr bwMode="auto">
          <a:xfrm>
            <a:off x="3113088" y="226695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0" name="Picture 6" descr="j02378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689" y="3333750"/>
            <a:ext cx="17033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017349" y="3562351"/>
            <a:ext cx="234070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User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</a:rPr>
              <a:t>gives command</a:t>
            </a:r>
            <a:r>
              <a:rPr lang="en-US" sz="1600" dirty="0">
                <a:solidFill>
                  <a:srgbClr val="000099"/>
                </a:solidFill>
                <a:latin typeface="Arial" charset="0"/>
              </a:rPr>
              <a:t>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computer to run the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MS Word program</a:t>
            </a:r>
          </a:p>
        </p:txBody>
      </p:sp>
      <p:sp>
        <p:nvSpPr>
          <p:cNvPr id="144389" name="AutoShape 5"/>
          <p:cNvSpPr>
            <a:spLocks noChangeArrowheads="1"/>
          </p:cNvSpPr>
          <p:nvPr/>
        </p:nvSpPr>
        <p:spPr bwMode="auto">
          <a:xfrm rot="965676">
            <a:off x="4114801" y="2916237"/>
            <a:ext cx="1973263" cy="534988"/>
          </a:xfrm>
          <a:prstGeom prst="curvedDownArrow">
            <a:avLst>
              <a:gd name="adj1" fmla="val 73768"/>
              <a:gd name="adj2" fmla="val 147537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3189289" y="4629151"/>
            <a:ext cx="4495141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333399"/>
                </a:solidFill>
                <a:latin typeface="Arial" charset="0"/>
                <a:sym typeface="Webdings" pitchFamily="18" charset="2"/>
              </a:rPr>
              <a:t>Hidden steps: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800000"/>
                </a:solidFill>
                <a:latin typeface="Arial" charset="0"/>
                <a:sym typeface="Webdings" pitchFamily="18" charset="2"/>
              </a:rPr>
              <a:t></a:t>
            </a: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Computer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  <a:sym typeface="Webdings" pitchFamily="18" charset="2"/>
              </a:rPr>
              <a:t>searches</a:t>
            </a: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 for MS Word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    program on disk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800000"/>
                </a:solidFill>
                <a:latin typeface="Arial" charset="0"/>
                <a:sym typeface="Webdings" pitchFamily="18" charset="2"/>
              </a:rPr>
              <a:t></a:t>
            </a: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Computer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  <a:sym typeface="Webdings" pitchFamily="18" charset="2"/>
              </a:rPr>
              <a:t>loads</a:t>
            </a: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 the program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  <a:sym typeface="Webdings" pitchFamily="18" charset="2"/>
              </a:rPr>
              <a:t>into memory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800000"/>
                </a:solidFill>
                <a:latin typeface="Arial" charset="0"/>
                <a:sym typeface="Webdings" pitchFamily="18" charset="2"/>
              </a:rPr>
              <a:t></a:t>
            </a:r>
            <a:r>
              <a:rPr lang="en-US" sz="1600" dirty="0">
                <a:solidFill>
                  <a:srgbClr val="000099"/>
                </a:solidFill>
                <a:latin typeface="Arial" charset="0"/>
                <a:sym typeface="Webdings" pitchFamily="18" charset="2"/>
              </a:rPr>
              <a:t>Loaded program is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  <a:sym typeface="Webdings" pitchFamily="18" charset="2"/>
              </a:rPr>
              <a:t>scheduled to be executed</a:t>
            </a:r>
            <a:endParaRPr lang="en-US" sz="1600" dirty="0">
              <a:solidFill>
                <a:srgbClr val="000099"/>
              </a:solidFill>
              <a:latin typeface="Arial" charset="0"/>
              <a:sym typeface="Webdings" pitchFamily="18" charset="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239000" y="2763837"/>
            <a:ext cx="1600200" cy="1219200"/>
            <a:chOff x="3792" y="2112"/>
            <a:chExt cx="1008" cy="768"/>
          </a:xfrm>
        </p:grpSpPr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3792" y="2112"/>
              <a:ext cx="1008" cy="768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4350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0" y="2160"/>
              <a:ext cx="916" cy="6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144399" name="AutoShape 15"/>
          <p:cNvSpPr>
            <a:spLocks noChangeArrowheads="1"/>
          </p:cNvSpPr>
          <p:nvPr/>
        </p:nvSpPr>
        <p:spPr bwMode="auto">
          <a:xfrm rot="20634324" flipV="1">
            <a:off x="6161088" y="4095751"/>
            <a:ext cx="1973262" cy="534987"/>
          </a:xfrm>
          <a:prstGeom prst="curvedDownArrow">
            <a:avLst>
              <a:gd name="adj1" fmla="val 73769"/>
              <a:gd name="adj2" fmla="val 147537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8120555" y="4095751"/>
            <a:ext cx="199926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Computer </a:t>
            </a:r>
            <a:r>
              <a:rPr lang="en-US" sz="1600" i="1" dirty="0">
                <a:solidFill>
                  <a:srgbClr val="990000"/>
                </a:solidFill>
                <a:latin typeface="Arial" charset="0"/>
              </a:rPr>
              <a:t>loads</a:t>
            </a:r>
            <a:r>
              <a:rPr lang="en-US" sz="1600" dirty="0">
                <a:solidFill>
                  <a:srgbClr val="000099"/>
                </a:solidFill>
                <a:latin typeface="Arial" charset="0"/>
              </a:rPr>
              <a:t> the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MS Word editor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i="1" dirty="0">
                <a:solidFill>
                  <a:srgbClr val="990000"/>
                </a:solidFill>
                <a:latin typeface="Arial" charset="0"/>
              </a:rPr>
              <a:t>onto monitor screen</a:t>
            </a:r>
          </a:p>
        </p:txBody>
      </p:sp>
    </p:spTree>
    <p:extLst>
      <p:ext uri="{BB962C8B-B14F-4D97-AF65-F5344CB8AC3E}">
        <p14:creationId xmlns:p14="http://schemas.microsoft.com/office/powerpoint/2010/main" val="73014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4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4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utoUpdateAnimBg="0"/>
      <p:bldP spid="144389" grpId="0" animBg="1"/>
      <p:bldP spid="144394" grpId="0" build="p" autoUpdateAnimBg="0"/>
      <p:bldP spid="144399" grpId="0" animBg="1"/>
      <p:bldP spid="1444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3346" y="155575"/>
            <a:ext cx="11069053" cy="835025"/>
          </a:xfrm>
          <a:solidFill>
            <a:srgbClr val="FFC000"/>
          </a:solidFill>
          <a:ln w="9525"/>
        </p:spPr>
        <p:txBody>
          <a:bodyPr/>
          <a:lstStyle/>
          <a:p>
            <a:pPr>
              <a:defRPr/>
            </a:pPr>
            <a:r>
              <a:rPr lang="en-US" sz="2800" dirty="0"/>
              <a:t>Tutorial Question 2.1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13347" y="990600"/>
            <a:ext cx="11454063" cy="16312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tabLst>
                <a:tab pos="685800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Below are the steps involved when a user invokes an application such as the Microsoft Word program to run on a computer.</a:t>
            </a:r>
          </a:p>
          <a:p>
            <a:pPr>
              <a:tabLst>
                <a:tab pos="685800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tabLst>
                <a:tab pos="685800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Complete the table on which OS manager and the hardware involved. Discuss with the class. Your lecturer will moderate the class discussion. No submission needed.</a:t>
            </a:r>
            <a:endParaRPr lang="en-US" alt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81114"/>
              </p:ext>
            </p:extLst>
          </p:nvPr>
        </p:nvGraphicFramePr>
        <p:xfrm>
          <a:off x="1752600" y="2802229"/>
          <a:ext cx="6324600" cy="3373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13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Steps invoked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Manager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Hardware Invoked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9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33CC"/>
                          </a:solidFill>
                          <a:effectLst/>
                        </a:rPr>
                        <a:t>User gives command</a:t>
                      </a:r>
                      <a:r>
                        <a:rPr lang="en-US" sz="1600" dirty="0">
                          <a:effectLst/>
                        </a:rPr>
                        <a:t> to computer to run the MS Word program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9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 searches for MS Word </a:t>
                      </a:r>
                      <a:r>
                        <a:rPr lang="en-US" sz="1600">
                          <a:effectLst/>
                        </a:rPr>
                        <a:t>program on</a:t>
                      </a:r>
                      <a:r>
                        <a:rPr lang="en-US" sz="1600"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33CC"/>
                          </a:solidFill>
                          <a:effectLst/>
                        </a:rPr>
                        <a:t>disk</a:t>
                      </a:r>
                      <a:endParaRPr lang="en-US" sz="18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13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 loads the program into </a:t>
                      </a:r>
                      <a:r>
                        <a:rPr lang="en-US" sz="1600" dirty="0">
                          <a:solidFill>
                            <a:srgbClr val="0033CC"/>
                          </a:solidFill>
                          <a:effectLst/>
                        </a:rPr>
                        <a:t>memory</a:t>
                      </a:r>
                      <a:endParaRPr lang="en-US" sz="18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13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Loaded program is scheduled to be </a:t>
                      </a:r>
                      <a:r>
                        <a:rPr lang="en-US" sz="1600" dirty="0">
                          <a:solidFill>
                            <a:srgbClr val="0033CC"/>
                          </a:solidFill>
                          <a:effectLst/>
                        </a:rPr>
                        <a:t>executed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889">
                <a:tc>
                  <a:txBody>
                    <a:bodyPr/>
                    <a:lstStyle/>
                    <a:p>
                      <a:pPr marL="0" marR="1714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 loads the MS Word editor onto the </a:t>
                      </a:r>
                      <a:r>
                        <a:rPr lang="en-US" sz="1600" dirty="0">
                          <a:solidFill>
                            <a:srgbClr val="0033CC"/>
                          </a:solidFill>
                          <a:effectLst/>
                        </a:rPr>
                        <a:t>screen</a:t>
                      </a:r>
                      <a:endParaRPr lang="en-US" sz="18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r>
              <a:rPr lang="en-US">
                <a:solidFill>
                  <a:srgbClr val="000000"/>
                </a:solidFill>
              </a:rPr>
              <a:t>Slide </a:t>
            </a:r>
            <a:fld id="{378752D7-BD66-4972-98AF-6E8DAE2B30BE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a62f1998-33d4-4a4d-a95f-c939e5057d18">
      <UserInfo>
        <DisplayName/>
        <AccountId xsi:nil="true"/>
        <AccountType/>
      </UserInfo>
    </Students>
    <Self_Registration_Enabled xmlns="a62f1998-33d4-4a4d-a95f-c939e5057d18" xsi:nil="true"/>
    <NotebookType xmlns="a62f1998-33d4-4a4d-a95f-c939e5057d18" xsi:nil="true"/>
    <CultureName xmlns="a62f1998-33d4-4a4d-a95f-c939e5057d18" xsi:nil="true"/>
    <Has_Teacher_Only_SectionGroup xmlns="a62f1998-33d4-4a4d-a95f-c939e5057d18" xsi:nil="true"/>
    <Self_Registration_Enabled0 xmlns="a62f1998-33d4-4a4d-a95f-c939e5057d18" xsi:nil="true"/>
    <Is_Collaboration_Space_Locked xmlns="a62f1998-33d4-4a4d-a95f-c939e5057d18" xsi:nil="true"/>
    <AppVersion xmlns="a62f1998-33d4-4a4d-a95f-c939e5057d18" xsi:nil="true"/>
    <IsNotebookLocked xmlns="a62f1998-33d4-4a4d-a95f-c939e5057d18" xsi:nil="true"/>
    <Owner xmlns="a62f1998-33d4-4a4d-a95f-c939e5057d18">
      <UserInfo>
        <DisplayName/>
        <AccountId xsi:nil="true"/>
        <AccountType/>
      </UserInfo>
    </Owner>
    <Teachers xmlns="a62f1998-33d4-4a4d-a95f-c939e5057d18">
      <UserInfo>
        <DisplayName/>
        <AccountId xsi:nil="true"/>
        <AccountType/>
      </UserInfo>
    </Teachers>
    <Distribution_Groups xmlns="a62f1998-33d4-4a4d-a95f-c939e5057d18" xsi:nil="true"/>
    <TeamsChannelId xmlns="a62f1998-33d4-4a4d-a95f-c939e5057d18" xsi:nil="true"/>
    <Math_Settings xmlns="a62f1998-33d4-4a4d-a95f-c939e5057d18" xsi:nil="true"/>
    <LMS_Mappings xmlns="a62f1998-33d4-4a4d-a95f-c939e5057d18" xsi:nil="true"/>
    <FolderType xmlns="a62f1998-33d4-4a4d-a95f-c939e5057d18" xsi:nil="true"/>
    <Student_Groups xmlns="a62f1998-33d4-4a4d-a95f-c939e5057d18">
      <UserInfo>
        <DisplayName/>
        <AccountId xsi:nil="true"/>
        <AccountType/>
      </UserInfo>
    </Student_Groups>
    <Templates xmlns="a62f1998-33d4-4a4d-a95f-c939e5057d18" xsi:nil="true"/>
    <DefaultSectionNames xmlns="a62f1998-33d4-4a4d-a95f-c939e5057d18" xsi:nil="true"/>
    <Invited_Teachers xmlns="a62f1998-33d4-4a4d-a95f-c939e5057d18" xsi:nil="true"/>
    <Invited_Students xmlns="a62f1998-33d4-4a4d-a95f-c939e5057d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FA68FF2E16F468672D093AE8CC179" ma:contentTypeVersion="34" ma:contentTypeDescription="Create a new document." ma:contentTypeScope="" ma:versionID="f156f21f4d92c94910616c9c7a7c3507">
  <xsd:schema xmlns:xsd="http://www.w3.org/2001/XMLSchema" xmlns:xs="http://www.w3.org/2001/XMLSchema" xmlns:p="http://schemas.microsoft.com/office/2006/metadata/properties" xmlns:ns3="d35e038f-c4a7-46a9-99d4-a3799d0eb7a1" xmlns:ns4="a62f1998-33d4-4a4d-a95f-c939e5057d18" targetNamespace="http://schemas.microsoft.com/office/2006/metadata/properties" ma:root="true" ma:fieldsID="1cf985aa5d1fd6deb9f8d5a4f00d5ab8" ns3:_="" ns4:_="">
    <xsd:import namespace="d35e038f-c4a7-46a9-99d4-a3799d0eb7a1"/>
    <xsd:import namespace="a62f1998-33d4-4a4d-a95f-c939e5057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e038f-c4a7-46a9-99d4-a3799d0eb7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f1998-33d4-4a4d-a95f-c939e5057d18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ChannelId" ma:index="35" nillable="true" ma:displayName="Teams Channel Id" ma:internalName="TeamsChannelId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Templates" ma:index="37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40" nillable="true" ma:displayName="Self Registration Enabled" ma:internalName="Self_Registration_Enabled0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A17840-7FEE-4AC2-8667-A942F8491225}">
  <ds:schemaRefs>
    <ds:schemaRef ds:uri="a62f1998-33d4-4a4d-a95f-c939e5057d18"/>
    <ds:schemaRef ds:uri="http://purl.org/dc/terms/"/>
    <ds:schemaRef ds:uri="http://schemas.microsoft.com/office/2006/documentManagement/types"/>
    <ds:schemaRef ds:uri="http://schemas.microsoft.com/office/infopath/2007/PartnerControls"/>
    <ds:schemaRef ds:uri="d35e038f-c4a7-46a9-99d4-a3799d0eb7a1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4BE2F4-11BD-47D7-A1D1-0A61BC4DA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AD2101-93A2-4A01-9053-7863E0C6F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e038f-c4a7-46a9-99d4-a3799d0eb7a1"/>
    <ds:schemaRef ds:uri="a62f1998-33d4-4a4d-a95f-c939e5057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381</Words>
  <Application>Microsoft Office PowerPoint</Application>
  <PresentationFormat>Widescreen</PresentationFormat>
  <Paragraphs>75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ＭＳ Ｐゴシック</vt:lpstr>
      <vt:lpstr>SimSun</vt:lpstr>
      <vt:lpstr>Arial</vt:lpstr>
      <vt:lpstr>Arial Narrow</vt:lpstr>
      <vt:lpstr>Calibri</vt:lpstr>
      <vt:lpstr>Calibri Light</vt:lpstr>
      <vt:lpstr>Courier New</vt:lpstr>
      <vt:lpstr>Tahoma</vt:lpstr>
      <vt:lpstr>Times New Roman</vt:lpstr>
      <vt:lpstr>Verdana</vt:lpstr>
      <vt:lpstr>Webdings</vt:lpstr>
      <vt:lpstr>Wingdings</vt:lpstr>
      <vt:lpstr>Office Theme</vt:lpstr>
      <vt:lpstr>Four OS Functions</vt:lpstr>
      <vt:lpstr>Functions of Operating System (Recap)</vt:lpstr>
      <vt:lpstr>User Interface</vt:lpstr>
      <vt:lpstr>Functions of Operating System</vt:lpstr>
      <vt:lpstr>Functions of Operating System</vt:lpstr>
      <vt:lpstr>Tutorial Question 2.1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OS Functions</dc:title>
  <dc:creator>Hock Guan TAN (NP)</dc:creator>
  <cp:lastModifiedBy>Chin Seng LEE (NP)</cp:lastModifiedBy>
  <cp:revision>4</cp:revision>
  <dcterms:created xsi:type="dcterms:W3CDTF">2020-10-20T15:11:27Z</dcterms:created>
  <dcterms:modified xsi:type="dcterms:W3CDTF">2020-11-18T08:01:56Z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0x0101000ECFA68FF2E16F468672D093AE8CC179</vt:lpwstr>
  </property>
  <property fmtid="{D5CDD505-2E9C-101B-9397-08002B2CF9AE}" pid="3" name="MSIP_Label_84f81056-721b-4b22-8334-0449c6cc893e_Enabled">
    <vt:lpwstr>True</vt:lpwstr>
  </property>
  <property fmtid="{D5CDD505-2E9C-101B-9397-08002B2CF9AE}" pid="4" name="MSIP_Label_84f81056-721b-4b22-8334-0449c6cc893e_SiteId">
    <vt:lpwstr>cba9e115-3016-4462-a1ab-a565cba0cdf1</vt:lpwstr>
  </property>
  <property fmtid="{D5CDD505-2E9C-101B-9397-08002B2CF9AE}" pid="5" name="MSIP_Label_84f81056-721b-4b22-8334-0449c6cc893e_Owner">
    <vt:lpwstr>lcs@np.edu.sg</vt:lpwstr>
  </property>
  <property fmtid="{D5CDD505-2E9C-101B-9397-08002B2CF9AE}" pid="6" name="MSIP_Label_84f81056-721b-4b22-8334-0449c6cc893e_SetDate">
    <vt:lpwstr>2020-11-18T07:58:56.7988160Z</vt:lpwstr>
  </property>
  <property fmtid="{D5CDD505-2E9C-101B-9397-08002B2CF9AE}" pid="7" name="MSIP_Label_84f81056-721b-4b22-8334-0449c6cc893e_Name">
    <vt:lpwstr>Official (Closed)</vt:lpwstr>
  </property>
  <property fmtid="{D5CDD505-2E9C-101B-9397-08002B2CF9AE}" pid="8" name="MSIP_Label_84f81056-721b-4b22-8334-0449c6cc893e_Application">
    <vt:lpwstr>Microsoft Azure Information Protection</vt:lpwstr>
  </property>
  <property fmtid="{D5CDD505-2E9C-101B-9397-08002B2CF9AE}" pid="9" name="MSIP_Label_84f81056-721b-4b22-8334-0449c6cc893e_ActionId">
    <vt:lpwstr>d4154467-e0d9-42dd-a884-b350310f42e2</vt:lpwstr>
  </property>
  <property fmtid="{D5CDD505-2E9C-101B-9397-08002B2CF9AE}" pid="10" name="MSIP_Label_84f81056-721b-4b22-8334-0449c6cc893e_Extended_MSFT_Method">
    <vt:lpwstr>Automatic</vt:lpwstr>
  </property>
  <property fmtid="{D5CDD505-2E9C-101B-9397-08002B2CF9AE}" pid="11" name="MSIP_Label_30286cb9-b49f-4646-87a5-340028348160_Enabled">
    <vt:lpwstr>True</vt:lpwstr>
  </property>
  <property fmtid="{D5CDD505-2E9C-101B-9397-08002B2CF9AE}" pid="12" name="MSIP_Label_30286cb9-b49f-4646-87a5-340028348160_SiteId">
    <vt:lpwstr>cba9e115-3016-4462-a1ab-a565cba0cdf1</vt:lpwstr>
  </property>
  <property fmtid="{D5CDD505-2E9C-101B-9397-08002B2CF9AE}" pid="13" name="MSIP_Label_30286cb9-b49f-4646-87a5-340028348160_Owner">
    <vt:lpwstr>lcs@np.edu.sg</vt:lpwstr>
  </property>
  <property fmtid="{D5CDD505-2E9C-101B-9397-08002B2CF9AE}" pid="14" name="MSIP_Label_30286cb9-b49f-4646-87a5-340028348160_SetDate">
    <vt:lpwstr>2020-11-18T07:58:56.7988160Z</vt:lpwstr>
  </property>
  <property fmtid="{D5CDD505-2E9C-101B-9397-08002B2CF9AE}" pid="15" name="MSIP_Label_30286cb9-b49f-4646-87a5-340028348160_Name">
    <vt:lpwstr>Non Sensitive</vt:lpwstr>
  </property>
  <property fmtid="{D5CDD505-2E9C-101B-9397-08002B2CF9AE}" pid="16" name="MSIP_Label_30286cb9-b49f-4646-87a5-340028348160_Application">
    <vt:lpwstr>Microsoft Azure Information Protection</vt:lpwstr>
  </property>
  <property fmtid="{D5CDD505-2E9C-101B-9397-08002B2CF9AE}" pid="17" name="MSIP_Label_30286cb9-b49f-4646-87a5-340028348160_ActionId">
    <vt:lpwstr>d4154467-e0d9-42dd-a884-b350310f42e2</vt:lpwstr>
  </property>
  <property fmtid="{D5CDD505-2E9C-101B-9397-08002B2CF9AE}" pid="18" name="MSIP_Label_30286cb9-b49f-4646-87a5-340028348160_Parent">
    <vt:lpwstr>84f81056-721b-4b22-8334-0449c6cc893e</vt:lpwstr>
  </property>
  <property fmtid="{D5CDD505-2E9C-101B-9397-08002B2CF9AE}" pid="19" name="MSIP_Label_30286cb9-b49f-4646-87a5-340028348160_Extended_MSFT_Method">
    <vt:lpwstr>Automatic</vt:lpwstr>
  </property>
  <property fmtid="{D5CDD505-2E9C-101B-9397-08002B2CF9AE}" pid="20" name="Sensitivity">
    <vt:lpwstr>Official (Closed) Non Sensitive</vt:lpwstr>
  </property>
</Properties>
</file>