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C7BBC-B99F-495F-9617-5596C3E9CA2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AAC6F-AB8F-424C-A72E-ED888E3CE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37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063" y="746125"/>
            <a:ext cx="6545262" cy="3683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EA91C-682A-4264-9ABB-500530C55E10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093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063" y="746125"/>
            <a:ext cx="6545262" cy="3683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EA91C-682A-4264-9ABB-500530C55E10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45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063" y="746125"/>
            <a:ext cx="6545262" cy="3683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EA91C-682A-4264-9ABB-500530C55E10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283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063" y="746125"/>
            <a:ext cx="6545262" cy="3683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EA91C-682A-4264-9ABB-500530C55E10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157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063" y="746125"/>
            <a:ext cx="6545262" cy="3683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Microsoft offers</a:t>
            </a:r>
            <a:r>
              <a:rPr lang="en-US" baseline="0" dirty="0"/>
              <a:t> manufacturers a path for having their drivers “signed” (look at Digital Signer in the screen capture).</a:t>
            </a:r>
          </a:p>
          <a:p>
            <a:r>
              <a:rPr lang="en-US" baseline="0" dirty="0"/>
              <a:t>If you try to install an unsigned driver, you will get warning that you are about to install an unsigned driver.</a:t>
            </a:r>
          </a:p>
          <a:p>
            <a:r>
              <a:rPr lang="en-US" baseline="0" dirty="0"/>
              <a:t>You are encouraged not to install unsigned drivers because they may harm your computer.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EA91C-682A-4264-9ABB-500530C55E10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849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063" y="746125"/>
            <a:ext cx="6545262" cy="3683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Possible actions: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Run the installation software which had probably been supplied with the device on a CD-ROM, which contains the driver.</a:t>
            </a: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Many devices require special drivers to work properly. Be sure that you have installed any software discs that came with the device.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Make sure that the hardware device is compatible with your computer and with your version of Windows. If the device isn't compatible, you will need to find the correct driver.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Direct the installation to a known location where the compatible device driver can be found</a:t>
            </a: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Restart the computer. Restarting might be necessary if the driver requires it, or if the driver didn't install correctly.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If the device is a universal serial bus (USB) device, disconnect it and then plug it in to a different USB port. Windows should detect the device and install the drivers, and notify you if the device drivers didn't install properly.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Updated drivers might be available through Windows Update. When you check Windows Update, click View available updates to determine if an updated driver is available for your device.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EA91C-682A-4264-9ABB-500530C55E10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124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063" y="746125"/>
            <a:ext cx="6545262" cy="3683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Possible actions: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Run the installation software which had probably been supplied with the device on a CD-ROM, which contains the driver.</a:t>
            </a: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Many devices require special drivers to work properly. Be sure that you have installed any software discs that came with the device.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Make sure that the hardware device is compatible with your computer and with your version of Windows. If the device isn't compatible, you will need to find the correct driver.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Direct the installation to a known location where the compatible device driver can be found</a:t>
            </a: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Restart the computer. Restarting might be necessary if the driver requires it, or if the driver didn't install correctly.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If the device is a universal serial bus (USB) device, disconnect it and then plug it in to a different USB port. Windows should detect the device and install the drivers, and notify you if the device drivers didn't install properly.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Updated drivers might be available through Windows Update. When you check Windows Update, click View available updates to determine if an updated driver is available for your device.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EA91C-682A-4264-9ABB-500530C55E10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99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037A-ECDF-4E6A-80A5-56F519A3B98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DEA5-D0EF-4A05-9BA3-EFEDE3C2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1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037A-ECDF-4E6A-80A5-56F519A3B98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DEA5-D0EF-4A05-9BA3-EFEDE3C2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1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037A-ECDF-4E6A-80A5-56F519A3B98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DEA5-D0EF-4A05-9BA3-EFEDE3C2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8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037A-ECDF-4E6A-80A5-56F519A3B98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DEA5-D0EF-4A05-9BA3-EFEDE3C2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7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037A-ECDF-4E6A-80A5-56F519A3B98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DEA5-D0EF-4A05-9BA3-EFEDE3C2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6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037A-ECDF-4E6A-80A5-56F519A3B98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DEA5-D0EF-4A05-9BA3-EFEDE3C2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4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037A-ECDF-4E6A-80A5-56F519A3B98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DEA5-D0EF-4A05-9BA3-EFEDE3C2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6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037A-ECDF-4E6A-80A5-56F519A3B98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DEA5-D0EF-4A05-9BA3-EFEDE3C2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2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037A-ECDF-4E6A-80A5-56F519A3B98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DEA5-D0EF-4A05-9BA3-EFEDE3C2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037A-ECDF-4E6A-80A5-56F519A3B98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DEA5-D0EF-4A05-9BA3-EFEDE3C2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9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037A-ECDF-4E6A-80A5-56F519A3B98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DEA5-D0EF-4A05-9BA3-EFEDE3C2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7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8037A-ECDF-4E6A-80A5-56F519A3B98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BDEA5-D0EF-4A05-9BA3-EFEDE3C283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838022706,&quot;Placement&quot;:&quot;Header&quot;}"/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  <p:extLst>
      <p:ext uri="{BB962C8B-B14F-4D97-AF65-F5344CB8AC3E}">
        <p14:creationId xmlns:p14="http://schemas.microsoft.com/office/powerpoint/2010/main" val="189493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Device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21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+mn-lt"/>
              </a:rPr>
              <a:t>Device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device driver translates computer code to display text on a screen, or translates movements of a mouse into action.</a:t>
            </a: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A separate device driver is usually installed for each I/O device.</a:t>
            </a: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The device driver contains the actual programming code (instructions) required to control/manipulate the specific device.</a:t>
            </a:r>
          </a:p>
          <a:p>
            <a:pPr lvl="1"/>
            <a:r>
              <a:rPr lang="en-US" dirty="0"/>
              <a:t>This way, if another piece of hardware is introduced into the computer, the OS code does not have to change.</a:t>
            </a:r>
          </a:p>
          <a:p>
            <a:pPr lvl="1"/>
            <a:r>
              <a:rPr lang="en-US" dirty="0"/>
              <a:t>The computer just need to load a new device driver onto the OS.</a:t>
            </a:r>
          </a:p>
          <a:p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020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OS communicates with devices via the device drivers.</a:t>
            </a:r>
          </a:p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device driver </a:t>
            </a:r>
            <a:r>
              <a:rPr lang="en-US" dirty="0"/>
              <a:t>is a program that controls a particular type of device that is attached to your computer e.g. device driver for monitor, mouse, etc.</a:t>
            </a:r>
          </a:p>
          <a:p>
            <a:r>
              <a:rPr lang="en-US" dirty="0"/>
              <a:t>A </a:t>
            </a:r>
            <a:r>
              <a:rPr lang="en-US" i="1" dirty="0"/>
              <a:t>device driver</a:t>
            </a:r>
            <a:r>
              <a:rPr lang="en-US" dirty="0"/>
              <a:t> translates computer code to display text on a monitor screen, or translates movements of a mouse into action.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 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26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4857750" cy="3886200"/>
          </a:xfrm>
        </p:spPr>
        <p:txBody>
          <a:bodyPr/>
          <a:lstStyle/>
          <a:p>
            <a:r>
              <a:rPr lang="en-US" sz="2100" dirty="0"/>
              <a:t>On Windows computers, you can check the status of a device driver of a device from the list in the Device Manager from Control Panel:</a:t>
            </a:r>
          </a:p>
          <a:p>
            <a:pPr lvl="1"/>
            <a:r>
              <a:rPr lang="en-US" sz="1800" dirty="0"/>
              <a:t>Control Panel </a:t>
            </a:r>
            <a:r>
              <a:rPr lang="en-US" sz="1800" dirty="0">
                <a:sym typeface="Wingdings" panose="05000000000000000000" pitchFamily="2" charset="2"/>
              </a:rPr>
              <a:t> Device Manager and select the device</a:t>
            </a:r>
            <a:endParaRPr lang="en-US" dirty="0"/>
          </a:p>
          <a:p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471" y="1771652"/>
            <a:ext cx="2964656" cy="329326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31520" y="479425"/>
            <a:ext cx="89916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+mn-lt"/>
              </a:rPr>
              <a:t>Device Drivers</a:t>
            </a:r>
          </a:p>
        </p:txBody>
      </p:sp>
    </p:spTree>
    <p:extLst>
      <p:ext uri="{BB962C8B-B14F-4D97-AF65-F5344CB8AC3E}">
        <p14:creationId xmlns:p14="http://schemas.microsoft.com/office/powerpoint/2010/main" val="2630639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57350"/>
            <a:ext cx="4705350" cy="388620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When a hardware device is attached (or installed) on a computer and it doesn't work properly. The device will appear on the Device Manager applet with an exclamation mark on it as shown in the screen capture below.</a:t>
            </a:r>
          </a:p>
          <a:p>
            <a:r>
              <a:rPr lang="en-SG" sz="2600" dirty="0"/>
              <a:t>Explain what actions you would take to set up the device successfully</a:t>
            </a:r>
            <a:r>
              <a:rPr lang="en-SG" sz="2200" dirty="0"/>
              <a:t>.</a:t>
            </a:r>
          </a:p>
          <a:p>
            <a:r>
              <a:rPr lang="en-SG" sz="2400" dirty="0"/>
              <a:t>Enter your solution on the spreadsheet given in Week 2 channel.</a:t>
            </a:r>
          </a:p>
          <a:p>
            <a:endParaRPr lang="en-US" sz="2100" dirty="0"/>
          </a:p>
          <a:p>
            <a:endParaRPr lang="en-US" sz="21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13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42950" y="993775"/>
            <a:ext cx="8991600" cy="51435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+mn-lt"/>
              </a:rPr>
              <a:t>Tutorial Question 2.2 </a:t>
            </a:r>
          </a:p>
        </p:txBody>
      </p:sp>
      <p:pic>
        <p:nvPicPr>
          <p:cNvPr id="5" name="Picture 4" descr="Capture - Device Manager - driver erro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1771650"/>
            <a:ext cx="4781550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1676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US" kern="0" dirty="0">
                <a:effectLst/>
                <a:latin typeface="+mn-lt"/>
              </a:rPr>
              <a:t>Device Drivers</a:t>
            </a:r>
          </a:p>
        </p:txBody>
      </p:sp>
    </p:spTree>
    <p:extLst>
      <p:ext uri="{BB962C8B-B14F-4D97-AF65-F5344CB8AC3E}">
        <p14:creationId xmlns:p14="http://schemas.microsoft.com/office/powerpoint/2010/main" val="1497735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/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14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676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US" kern="0" dirty="0">
                <a:effectLst/>
                <a:latin typeface="+mn-lt"/>
              </a:rPr>
              <a:t>Device Drivers – Thinking Question</a:t>
            </a:r>
          </a:p>
        </p:txBody>
      </p:sp>
    </p:spTree>
    <p:extLst>
      <p:ext uri="{BB962C8B-B14F-4D97-AF65-F5344CB8AC3E}">
        <p14:creationId xmlns:p14="http://schemas.microsoft.com/office/powerpoint/2010/main" val="21240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effectLst/>
              </a:rPr>
              <a:t>Device Management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5000" y="1657350"/>
            <a:ext cx="3790950" cy="3886200"/>
          </a:xfrm>
        </p:spPr>
        <p:txBody>
          <a:bodyPr/>
          <a:lstStyle/>
          <a:p>
            <a:r>
              <a:rPr lang="en-US" sz="2100" dirty="0"/>
              <a:t>One of the main functions of an operating system is to control and manage all the devices connected to the computer system.</a:t>
            </a:r>
          </a:p>
          <a:p>
            <a:endParaRPr lang="en-US" sz="2100" dirty="0"/>
          </a:p>
          <a:p>
            <a:endParaRPr lang="en-US" sz="2100" dirty="0"/>
          </a:p>
          <a:p>
            <a:endParaRPr lang="en-SG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Lecture 1  slide</a:t>
            </a:r>
            <a:fld id="{0C26A06C-9070-4A8E-B687-61C947234CD4}" type="slidenum">
              <a:rPr lang="en-US" smtClean="0">
                <a:solidFill>
                  <a:srgbClr val="FF0000"/>
                </a:solidFill>
              </a:rPr>
              <a:pPr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0" y="958458"/>
            <a:ext cx="3829050" cy="502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3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Device management involves </a:t>
            </a:r>
            <a:r>
              <a:rPr lang="en-US" sz="2100" u="sng" dirty="0"/>
              <a:t>four</a:t>
            </a:r>
            <a:r>
              <a:rPr lang="en-US" sz="2100" dirty="0"/>
              <a:t> functions:</a:t>
            </a:r>
          </a:p>
          <a:p>
            <a:pPr lvl="1"/>
            <a:r>
              <a:rPr lang="en-US" sz="1800" dirty="0"/>
              <a:t>Monitoring the status of each device</a:t>
            </a:r>
          </a:p>
          <a:p>
            <a:pPr lvl="1"/>
            <a:r>
              <a:rPr lang="en-US" sz="1800" dirty="0"/>
              <a:t>Allocating the devices</a:t>
            </a:r>
          </a:p>
          <a:p>
            <a:pPr lvl="1"/>
            <a:r>
              <a:rPr lang="en-US" sz="1800" dirty="0"/>
              <a:t>Deallocating the devices</a:t>
            </a:r>
          </a:p>
          <a:p>
            <a:pPr lvl="1"/>
            <a:r>
              <a:rPr lang="en-US" sz="1800" dirty="0"/>
              <a:t>Enforcing preset policies to determine which process will get a device and for how long</a:t>
            </a:r>
          </a:p>
          <a:p>
            <a:pPr marL="342900" lvl="1" indent="0">
              <a:buNone/>
            </a:pPr>
            <a:endParaRPr lang="en-US" sz="1500" dirty="0"/>
          </a:p>
          <a:p>
            <a:pPr marL="300038"/>
            <a:r>
              <a:rPr lang="en-US" sz="2100" dirty="0">
                <a:solidFill>
                  <a:srgbClr val="FF0000"/>
                </a:solidFill>
              </a:rPr>
              <a:t>The above are what the Device Manager do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55864" y="559344"/>
            <a:ext cx="8991600" cy="685800"/>
          </a:xfrm>
        </p:spPr>
        <p:txBody>
          <a:bodyPr>
            <a:normAutofit fontScale="90000"/>
          </a:bodyPr>
          <a:lstStyle/>
          <a:p>
            <a:r>
              <a:rPr lang="en-SG" dirty="0">
                <a:effectLst/>
                <a:latin typeface="+mn-lt"/>
              </a:rPr>
              <a:t>Device Management Functions</a:t>
            </a:r>
          </a:p>
        </p:txBody>
      </p:sp>
    </p:spTree>
    <p:extLst>
      <p:ext uri="{BB962C8B-B14F-4D97-AF65-F5344CB8AC3E}">
        <p14:creationId xmlns:p14="http://schemas.microsoft.com/office/powerpoint/2010/main" val="106939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+mn-lt"/>
              </a:rPr>
              <a:t>Device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For device manager to perform its assigned tasks, it must be able to : </a:t>
            </a:r>
          </a:p>
          <a:p>
            <a:pPr lvl="1"/>
            <a:r>
              <a:rPr lang="en-US" sz="1800" dirty="0"/>
              <a:t>Control each device’s workings </a:t>
            </a:r>
          </a:p>
          <a:p>
            <a:pPr lvl="1"/>
            <a:r>
              <a:rPr lang="en-US" sz="1800" dirty="0"/>
              <a:t>Track its free/busy status </a:t>
            </a:r>
          </a:p>
          <a:p>
            <a:pPr lvl="1"/>
            <a:r>
              <a:rPr lang="en-US" sz="1800" dirty="0"/>
              <a:t>Know how to accommodate access requests that arrive when the device is busy</a:t>
            </a:r>
          </a:p>
          <a:p>
            <a:pPr lvl="1"/>
            <a:r>
              <a:rPr lang="en-US" sz="1800" dirty="0"/>
              <a:t>Handle the difference in transmission speeds when some devices are slower or faster than other parts of the computer system e.g. between CPU and I/O devices</a:t>
            </a:r>
            <a:endParaRPr lang="en-US" sz="180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8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sz="2100" dirty="0"/>
              <a:t>On the computer system, open Device Manager. </a:t>
            </a:r>
          </a:p>
          <a:p>
            <a:pPr marL="0" indent="0">
              <a:spcBef>
                <a:spcPct val="0"/>
              </a:spcBef>
              <a:buNone/>
            </a:pPr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5</a:t>
            </a:fld>
            <a:endParaRPr lang="en-US"/>
          </a:p>
        </p:txBody>
      </p:sp>
      <p:pic>
        <p:nvPicPr>
          <p:cNvPr id="5" name="Picture 4" descr="Capture - Device Manager - no erro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870" y="2719235"/>
            <a:ext cx="2293144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3992335" y="2719235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0509"/>
            <a:r>
              <a:rPr lang="en-SG" dirty="0">
                <a:latin typeface="Arial" panose="020B0604020202020204" pitchFamily="34" charset="0"/>
                <a:ea typeface="SimSun" panose="02010600030101010101" pitchFamily="2" charset="-122"/>
              </a:rPr>
              <a:t>The interface to the </a:t>
            </a:r>
            <a:r>
              <a:rPr lang="en-SG" b="1" dirty="0">
                <a:latin typeface="Arial" panose="020B0604020202020204" pitchFamily="34" charset="0"/>
                <a:ea typeface="SimSun" panose="02010600030101010101" pitchFamily="2" charset="-122"/>
              </a:rPr>
              <a:t>Device Manager</a:t>
            </a:r>
            <a:r>
              <a:rPr lang="en-SG" dirty="0">
                <a:latin typeface="Arial" panose="020B0604020202020204" pitchFamily="34" charset="0"/>
                <a:ea typeface="SimSun" panose="02010600030101010101" pitchFamily="2" charset="-122"/>
              </a:rPr>
              <a:t> is a </a:t>
            </a:r>
            <a:r>
              <a:rPr lang="en-SG" dirty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Control Panel</a:t>
            </a:r>
            <a:r>
              <a:rPr lang="en-SG" dirty="0"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en-SG" dirty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applet</a:t>
            </a:r>
            <a:r>
              <a:rPr lang="en-SG" dirty="0">
                <a:latin typeface="Arial" panose="020B0604020202020204" pitchFamily="34" charset="0"/>
                <a:ea typeface="SimSun" panose="02010600030101010101" pitchFamily="2" charset="-122"/>
              </a:rPr>
              <a:t> in </a:t>
            </a:r>
            <a:r>
              <a:rPr lang="en-SG" dirty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Microsoft Windows</a:t>
            </a:r>
            <a:r>
              <a:rPr lang="en-SG" dirty="0">
                <a:latin typeface="Arial" panose="020B0604020202020204" pitchFamily="34" charset="0"/>
                <a:ea typeface="SimSun" panose="02010600030101010101" pitchFamily="2" charset="-122"/>
              </a:rPr>
              <a:t> operating systems. It allows users to view and control the hardware attached to the computer. </a:t>
            </a:r>
            <a:endParaRPr lang="en-SG" sz="2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60509"/>
            <a:r>
              <a:rPr lang="en-SG" dirty="0">
                <a:latin typeface="Arial" panose="020B0604020202020204" pitchFamily="34" charset="0"/>
                <a:ea typeface="SimSun" panose="02010600030101010101" pitchFamily="2" charset="-122"/>
              </a:rPr>
              <a:t>For each device, users can:</a:t>
            </a:r>
            <a:endParaRPr lang="en-SG" sz="2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600075" lvl="1" indent="-257175">
              <a:buFont typeface="Arial" panose="020B0604020202020204" pitchFamily="34" charset="0"/>
              <a:buChar char="-"/>
            </a:pPr>
            <a:r>
              <a:rPr lang="en-SG" dirty="0">
                <a:latin typeface="Arial" panose="020B0604020202020204" pitchFamily="34" charset="0"/>
                <a:ea typeface="SimSun" panose="02010600030101010101" pitchFamily="2" charset="-122"/>
              </a:rPr>
              <a:t>Update device drivers</a:t>
            </a:r>
            <a:endParaRPr lang="en-SG" sz="2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600075" lvl="1" indent="-257175">
              <a:buFont typeface="Arial" panose="020B0604020202020204" pitchFamily="34" charset="0"/>
              <a:buChar char="-"/>
            </a:pPr>
            <a:r>
              <a:rPr lang="en-SG" dirty="0">
                <a:latin typeface="Arial" panose="020B0604020202020204" pitchFamily="34" charset="0"/>
                <a:ea typeface="SimSun" panose="02010600030101010101" pitchFamily="2" charset="-122"/>
              </a:rPr>
              <a:t>Enable or disable devices</a:t>
            </a:r>
            <a:endParaRPr lang="en-SG" sz="2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600075" lvl="1" indent="-257175">
              <a:buFont typeface="Arial" panose="020B0604020202020204" pitchFamily="34" charset="0"/>
              <a:buChar char="-"/>
            </a:pPr>
            <a:r>
              <a:rPr lang="en-SG" dirty="0">
                <a:latin typeface="Arial" panose="020B0604020202020204" pitchFamily="34" charset="0"/>
                <a:ea typeface="SimSun" panose="02010600030101010101" pitchFamily="2" charset="-122"/>
              </a:rPr>
              <a:t>Tell Windows to ignore malfunctioning devices</a:t>
            </a:r>
            <a:endParaRPr lang="en-SG" sz="2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600075" lvl="1" indent="-257175">
              <a:buFont typeface="Arial" panose="020B0604020202020204" pitchFamily="34" charset="0"/>
              <a:buChar char="-"/>
            </a:pPr>
            <a:r>
              <a:rPr lang="en-SG" dirty="0">
                <a:latin typeface="Arial" panose="020B0604020202020204" pitchFamily="34" charset="0"/>
                <a:ea typeface="SimSun" panose="02010600030101010101" pitchFamily="2" charset="-122"/>
              </a:rPr>
              <a:t>View other technical properties</a:t>
            </a:r>
            <a:endParaRPr lang="en-SG" sz="2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5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Lecture 1  slide</a:t>
            </a:r>
            <a:fld id="{4D887614-A9B7-4631-AE2F-C75E25F11505}" type="slidenum">
              <a:rPr lang="en-US" smtClean="0">
                <a:solidFill>
                  <a:srgbClr val="FF0000"/>
                </a:solidFill>
              </a:rPr>
              <a:pPr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52650" y="1200151"/>
            <a:ext cx="798195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ea typeface="SimSun" panose="02010600030101010101" pitchFamily="2" charset="-122"/>
              </a:rPr>
              <a:t> </a:t>
            </a:r>
            <a:endParaRPr lang="en-SG" sz="2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71463" indent="-271463"/>
            <a:r>
              <a:rPr lang="en-US" dirty="0">
                <a:latin typeface="Arial" panose="020B0604020202020204" pitchFamily="34" charset="0"/>
                <a:ea typeface="SimSun" panose="02010600030101010101" pitchFamily="2" charset="-122"/>
              </a:rPr>
              <a:t>(</a:t>
            </a:r>
            <a:r>
              <a:rPr lang="en-US" dirty="0" err="1">
                <a:latin typeface="Arial" panose="020B0604020202020204" pitchFamily="34" charset="0"/>
                <a:ea typeface="SimSun" panose="02010600030101010101" pitchFamily="2" charset="-122"/>
              </a:rPr>
              <a:t>i</a:t>
            </a:r>
            <a:r>
              <a:rPr lang="en-US" dirty="0">
                <a:latin typeface="Arial" panose="020B0604020202020204" pitchFamily="34" charset="0"/>
                <a:ea typeface="SimSun" panose="02010600030101010101" pitchFamily="2" charset="-122"/>
              </a:rPr>
              <a:t>) Explore the Device Manager applet in your own computer and identify the various hardware devices on the computer system.</a:t>
            </a:r>
            <a:endParaRPr lang="en-S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09850" y="2571750"/>
          <a:ext cx="6572250" cy="1737360"/>
        </p:xfrm>
        <a:graphic>
          <a:graphicData uri="http://schemas.openxmlformats.org/drawingml/2006/table">
            <a:tbl>
              <a:tblPr firstRow="1" firstCol="1" bandRow="1"/>
              <a:tblGrid>
                <a:gridCol w="2228850">
                  <a:extLst>
                    <a:ext uri="{9D8B030D-6E8A-4147-A177-3AD203B41FA5}">
                      <a16:colId xmlns:a16="http://schemas.microsoft.com/office/drawing/2014/main" val="1655609613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1448429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Item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Actual Hardware Device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3383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CPU or Processor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1783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Storage devices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63382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Input devices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599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Output devices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620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57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Lecture 1  slide</a:t>
            </a:r>
            <a:fld id="{4D887614-A9B7-4631-AE2F-C75E25F11505}" type="slidenum">
              <a:rPr lang="en-US" smtClean="0">
                <a:solidFill>
                  <a:srgbClr val="FF0000"/>
                </a:solidFill>
              </a:rPr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52650" y="1200151"/>
            <a:ext cx="798195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ea typeface="SimSun" panose="02010600030101010101" pitchFamily="2" charset="-122"/>
              </a:rPr>
              <a:t> </a:t>
            </a:r>
            <a:endParaRPr lang="en-SG" sz="2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35756" indent="-335756"/>
            <a:r>
              <a:rPr lang="en-US" dirty="0">
                <a:latin typeface="Arial" panose="020B0604020202020204" pitchFamily="34" charset="0"/>
                <a:ea typeface="SimSun" panose="02010600030101010101" pitchFamily="2" charset="-122"/>
              </a:rPr>
              <a:t>(ii) On the same applet in your own computer, </a:t>
            </a:r>
            <a:r>
              <a:rPr lang="en-US" dirty="0"/>
              <a:t>determine the video card (controller) for the monitor. What category is this device belong to? Explain your answer.</a:t>
            </a:r>
            <a:endParaRPr lang="en-SG" dirty="0"/>
          </a:p>
          <a:p>
            <a:pPr marL="335756" indent="-335756"/>
            <a:endParaRPr lang="en-S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09850" y="2785750"/>
          <a:ext cx="6572250" cy="822960"/>
        </p:xfrm>
        <a:graphic>
          <a:graphicData uri="http://schemas.openxmlformats.org/drawingml/2006/table">
            <a:tbl>
              <a:tblPr firstRow="1" firstCol="1" bandRow="1"/>
              <a:tblGrid>
                <a:gridCol w="2228850">
                  <a:extLst>
                    <a:ext uri="{9D8B030D-6E8A-4147-A177-3AD203B41FA5}">
                      <a16:colId xmlns:a16="http://schemas.microsoft.com/office/drawing/2014/main" val="1655609613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1448429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Item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Actual Hardware Device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3383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SG" sz="12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Video Card/Graphic Controller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b="1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GB" sz="1200" b="1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GB" sz="1200" b="1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178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666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+mn-lt"/>
              </a:rPr>
              <a:t>I/O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4550" y="1765256"/>
            <a:ext cx="4210050" cy="1888830"/>
          </a:xfrm>
        </p:spPr>
        <p:txBody>
          <a:bodyPr>
            <a:normAutofit fontScale="92500" lnSpcReduction="20000"/>
          </a:bodyPr>
          <a:lstStyle/>
          <a:p>
            <a:r>
              <a:rPr lang="en-US" sz="2100" dirty="0"/>
              <a:t>An I/O unit typically consists of :</a:t>
            </a:r>
          </a:p>
          <a:p>
            <a:pPr lvl="1" indent="-385763">
              <a:buSzPct val="100000"/>
            </a:pPr>
            <a:r>
              <a:rPr lang="en-US" sz="1800" dirty="0"/>
              <a:t>an electronic component called the device controller (or adapter), and </a:t>
            </a:r>
          </a:p>
          <a:p>
            <a:pPr lvl="1" indent="-385763">
              <a:buSzPct val="100000"/>
            </a:pPr>
            <a:r>
              <a:rPr lang="en-US" sz="1800" dirty="0"/>
              <a:t>the device itself</a:t>
            </a:r>
          </a:p>
          <a:p>
            <a:pPr>
              <a:buSzPct val="100000"/>
            </a:pPr>
            <a:r>
              <a:rPr lang="en-US" sz="2100" dirty="0"/>
              <a:t>On personal computers, it often takes the form of a printed circuit card that can be inserted into an expansion slot.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994" y="2000250"/>
            <a:ext cx="4028607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8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330096" y="1590179"/>
            <a:ext cx="5068570" cy="20190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30096" y="1605373"/>
            <a:ext cx="50685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Operating System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64588" y="5275973"/>
            <a:ext cx="752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Monitor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01546" y="5267785"/>
            <a:ext cx="847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Disk Drive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87" y="4723624"/>
            <a:ext cx="583943" cy="58308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544" y="4899467"/>
            <a:ext cx="651272" cy="413558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182626" y="5269273"/>
            <a:ext cx="1440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DVD/CDROM drive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452251" y="1930399"/>
            <a:ext cx="2746221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</a:rPr>
              <a:t>Operating System kernel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131028" y="2393518"/>
            <a:ext cx="2192292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</a:rPr>
              <a:t>Generic Disk driver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431243" y="2368863"/>
            <a:ext cx="2066328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</a:rPr>
              <a:t>Generic Monitor driver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796706" y="2840194"/>
            <a:ext cx="1235103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</a:rPr>
              <a:t>Monitor device driver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810250" y="2831414"/>
            <a:ext cx="1152878" cy="784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</a:rPr>
              <a:t>Hard disk device driver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124700" y="2840194"/>
            <a:ext cx="1167754" cy="784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</a:rPr>
              <a:t>DVD/CDROM device driver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194" y="3793656"/>
            <a:ext cx="655579" cy="65557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295" y="3782448"/>
            <a:ext cx="655579" cy="65557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550" y="3825416"/>
            <a:ext cx="655579" cy="655579"/>
          </a:xfrm>
          <a:prstGeom prst="rect">
            <a:avLst/>
          </a:prstGeom>
        </p:spPr>
      </p:pic>
      <p:cxnSp>
        <p:nvCxnSpPr>
          <p:cNvPr id="11" name="Straight Connector 10"/>
          <p:cNvCxnSpPr>
            <a:stCxn id="49" idx="2"/>
          </p:cNvCxnSpPr>
          <p:nvPr/>
        </p:nvCxnSpPr>
        <p:spPr bwMode="auto">
          <a:xfrm>
            <a:off x="4464407" y="2692028"/>
            <a:ext cx="0" cy="13938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7696200" y="2687393"/>
            <a:ext cx="0" cy="16247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6393396" y="2699464"/>
            <a:ext cx="0" cy="16247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Straight Connector 14"/>
          <p:cNvCxnSpPr>
            <a:stCxn id="47" idx="2"/>
          </p:cNvCxnSpPr>
          <p:nvPr/>
        </p:nvCxnSpPr>
        <p:spPr bwMode="auto">
          <a:xfrm flipH="1">
            <a:off x="4464409" y="2253563"/>
            <a:ext cx="1360953" cy="1153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810250" y="2230482"/>
            <a:ext cx="1485900" cy="1630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Straight Connector 19"/>
          <p:cNvCxnSpPr>
            <a:stCxn id="50" idx="2"/>
          </p:cNvCxnSpPr>
          <p:nvPr/>
        </p:nvCxnSpPr>
        <p:spPr bwMode="auto">
          <a:xfrm flipH="1">
            <a:off x="4414257" y="3394192"/>
            <a:ext cx="1" cy="4856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6371819" y="4674530"/>
            <a:ext cx="0" cy="1952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>
            <a:off x="4414258" y="4633664"/>
            <a:ext cx="1" cy="15607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7696200" y="3380216"/>
            <a:ext cx="0" cy="50869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6386689" y="3354877"/>
            <a:ext cx="0" cy="50869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3950137" y="4356521"/>
            <a:ext cx="1033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Video card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312361" y="4328054"/>
            <a:ext cx="1033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DVD/CDROM Controller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009295" y="4290565"/>
            <a:ext cx="1033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Hard disk Controller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085" y="4857442"/>
            <a:ext cx="764243" cy="485294"/>
          </a:xfrm>
          <a:prstGeom prst="rect">
            <a:avLst/>
          </a:prstGeom>
        </p:spPr>
      </p:pic>
      <p:cxnSp>
        <p:nvCxnSpPr>
          <p:cNvPr id="71" name="Straight Connector 70"/>
          <p:cNvCxnSpPr/>
          <p:nvPr/>
        </p:nvCxnSpPr>
        <p:spPr bwMode="auto">
          <a:xfrm>
            <a:off x="7708576" y="4711697"/>
            <a:ext cx="0" cy="29730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3" name="Right Brace 72"/>
          <p:cNvSpPr/>
          <p:nvPr/>
        </p:nvSpPr>
        <p:spPr bwMode="auto">
          <a:xfrm flipH="1">
            <a:off x="3809042" y="3747606"/>
            <a:ext cx="219116" cy="169129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 rot="16200000">
            <a:off x="3125984" y="4184383"/>
            <a:ext cx="738664" cy="7376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I/O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Unit</a:t>
            </a:r>
          </a:p>
        </p:txBody>
      </p:sp>
      <p:sp>
        <p:nvSpPr>
          <p:cNvPr id="37" name="Right Brace 36"/>
          <p:cNvSpPr/>
          <p:nvPr/>
        </p:nvSpPr>
        <p:spPr bwMode="auto">
          <a:xfrm>
            <a:off x="8505824" y="1622167"/>
            <a:ext cx="342900" cy="2012396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871036" y="2023670"/>
            <a:ext cx="461665" cy="13210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Software</a:t>
            </a:r>
          </a:p>
        </p:txBody>
      </p:sp>
      <p:sp>
        <p:nvSpPr>
          <p:cNvPr id="39" name="Right Brace 38"/>
          <p:cNvSpPr/>
          <p:nvPr/>
        </p:nvSpPr>
        <p:spPr bwMode="auto">
          <a:xfrm>
            <a:off x="8497960" y="3712076"/>
            <a:ext cx="342900" cy="177636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863171" y="3996797"/>
            <a:ext cx="461665" cy="120180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Hardware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838200" y="718208"/>
            <a:ext cx="89916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+mn-lt"/>
              </a:rPr>
              <a:t>I/O Unit</a:t>
            </a:r>
          </a:p>
        </p:txBody>
      </p:sp>
    </p:spTree>
    <p:extLst>
      <p:ext uri="{BB962C8B-B14F-4D97-AF65-F5344CB8AC3E}">
        <p14:creationId xmlns:p14="http://schemas.microsoft.com/office/powerpoint/2010/main" val="259868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udents xmlns="a62f1998-33d4-4a4d-a95f-c939e5057d18">
      <UserInfo>
        <DisplayName/>
        <AccountId xsi:nil="true"/>
        <AccountType/>
      </UserInfo>
    </Students>
    <Self_Registration_Enabled xmlns="a62f1998-33d4-4a4d-a95f-c939e5057d18" xsi:nil="true"/>
    <NotebookType xmlns="a62f1998-33d4-4a4d-a95f-c939e5057d18" xsi:nil="true"/>
    <CultureName xmlns="a62f1998-33d4-4a4d-a95f-c939e5057d18" xsi:nil="true"/>
    <Has_Teacher_Only_SectionGroup xmlns="a62f1998-33d4-4a4d-a95f-c939e5057d18" xsi:nil="true"/>
    <Self_Registration_Enabled0 xmlns="a62f1998-33d4-4a4d-a95f-c939e5057d18" xsi:nil="true"/>
    <Is_Collaboration_Space_Locked xmlns="a62f1998-33d4-4a4d-a95f-c939e5057d18" xsi:nil="true"/>
    <AppVersion xmlns="a62f1998-33d4-4a4d-a95f-c939e5057d18" xsi:nil="true"/>
    <IsNotebookLocked xmlns="a62f1998-33d4-4a4d-a95f-c939e5057d18" xsi:nil="true"/>
    <Owner xmlns="a62f1998-33d4-4a4d-a95f-c939e5057d18">
      <UserInfo>
        <DisplayName/>
        <AccountId xsi:nil="true"/>
        <AccountType/>
      </UserInfo>
    </Owner>
    <Teachers xmlns="a62f1998-33d4-4a4d-a95f-c939e5057d18">
      <UserInfo>
        <DisplayName/>
        <AccountId xsi:nil="true"/>
        <AccountType/>
      </UserInfo>
    </Teachers>
    <Distribution_Groups xmlns="a62f1998-33d4-4a4d-a95f-c939e5057d18" xsi:nil="true"/>
    <TeamsChannelId xmlns="a62f1998-33d4-4a4d-a95f-c939e5057d18" xsi:nil="true"/>
    <Math_Settings xmlns="a62f1998-33d4-4a4d-a95f-c939e5057d18" xsi:nil="true"/>
    <LMS_Mappings xmlns="a62f1998-33d4-4a4d-a95f-c939e5057d18" xsi:nil="true"/>
    <FolderType xmlns="a62f1998-33d4-4a4d-a95f-c939e5057d18" xsi:nil="true"/>
    <Student_Groups xmlns="a62f1998-33d4-4a4d-a95f-c939e5057d18">
      <UserInfo>
        <DisplayName/>
        <AccountId xsi:nil="true"/>
        <AccountType/>
      </UserInfo>
    </Student_Groups>
    <Templates xmlns="a62f1998-33d4-4a4d-a95f-c939e5057d18" xsi:nil="true"/>
    <DefaultSectionNames xmlns="a62f1998-33d4-4a4d-a95f-c939e5057d18" xsi:nil="true"/>
    <Invited_Teachers xmlns="a62f1998-33d4-4a4d-a95f-c939e5057d18" xsi:nil="true"/>
    <Invited_Students xmlns="a62f1998-33d4-4a4d-a95f-c939e5057d1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CFA68FF2E16F468672D093AE8CC179" ma:contentTypeVersion="34" ma:contentTypeDescription="Create a new document." ma:contentTypeScope="" ma:versionID="f156f21f4d92c94910616c9c7a7c3507">
  <xsd:schema xmlns:xsd="http://www.w3.org/2001/XMLSchema" xmlns:xs="http://www.w3.org/2001/XMLSchema" xmlns:p="http://schemas.microsoft.com/office/2006/metadata/properties" xmlns:ns3="d35e038f-c4a7-46a9-99d4-a3799d0eb7a1" xmlns:ns4="a62f1998-33d4-4a4d-a95f-c939e5057d18" targetNamespace="http://schemas.microsoft.com/office/2006/metadata/properties" ma:root="true" ma:fieldsID="1cf985aa5d1fd6deb9f8d5a4f00d5ab8" ns3:_="" ns4:_="">
    <xsd:import namespace="d35e038f-c4a7-46a9-99d4-a3799d0eb7a1"/>
    <xsd:import namespace="a62f1998-33d4-4a4d-a95f-c939e5057d1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IsNotebookLock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5e038f-c4a7-46a9-99d4-a3799d0eb7a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2f1998-33d4-4a4d-a95f-c939e5057d18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0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1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2" nillable="true" ma:displayName="Self_Registration_Enabled" ma:internalName="Self_Registration_Enabled">
      <xsd:simpleType>
        <xsd:restriction base="dms:Boolean"/>
      </xsd:simpleType>
    </xsd:element>
    <xsd:element name="Has_Teacher_Only_SectionGroup" ma:index="23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4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30" nillable="true" ma:displayName="Location" ma:internalName="MediaServiceLocation" ma:readOnly="true">
      <xsd:simpleType>
        <xsd:restriction base="dms:Text"/>
      </xsd:simpleType>
    </xsd:element>
    <xsd:element name="MediaServiceGenerationTime" ma:index="3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TeamsChannelId" ma:index="35" nillable="true" ma:displayName="Teams Channel Id" ma:internalName="TeamsChannelId">
      <xsd:simpleType>
        <xsd:restriction base="dms:Text"/>
      </xsd:simpleType>
    </xsd:element>
    <xsd:element name="Math_Settings" ma:index="36" nillable="true" ma:displayName="Math Settings" ma:internalName="Math_Settings">
      <xsd:simpleType>
        <xsd:restriction base="dms:Text"/>
      </xsd:simpleType>
    </xsd:element>
    <xsd:element name="Templates" ma:index="37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40" nillable="true" ma:displayName="Self Registration Enabled" ma:internalName="Self_Registration_Enabled0">
      <xsd:simpleType>
        <xsd:restriction base="dms:Boolean"/>
      </xsd:simpleType>
    </xsd:element>
    <xsd:element name="IsNotebookLocked" ma:index="41" nillable="true" ma:displayName="Is Notebook Locked" ma:internalName="IsNotebookLock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8C3B93-ED42-450D-AA11-FBC09D289FA2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d35e038f-c4a7-46a9-99d4-a3799d0eb7a1"/>
    <ds:schemaRef ds:uri="http://schemas.microsoft.com/office/2006/metadata/properties"/>
    <ds:schemaRef ds:uri="http://schemas.microsoft.com/office/2006/documentManagement/types"/>
    <ds:schemaRef ds:uri="http://purl.org/dc/elements/1.1/"/>
    <ds:schemaRef ds:uri="a62f1998-33d4-4a4d-a95f-c939e5057d18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C2032FE-1D7D-42AF-AA96-2AF9E6D7C3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28FFB-22EA-493D-98BB-09ECE5C6BA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5e038f-c4a7-46a9-99d4-a3799d0eb7a1"/>
    <ds:schemaRef ds:uri="a62f1998-33d4-4a4d-a95f-c939e5057d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1166</Words>
  <Application>Microsoft Office PowerPoint</Application>
  <PresentationFormat>Widescreen</PresentationFormat>
  <Paragraphs>123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Device Management</vt:lpstr>
      <vt:lpstr>Device Management</vt:lpstr>
      <vt:lpstr>Device Management Functions</vt:lpstr>
      <vt:lpstr>Device Manager</vt:lpstr>
      <vt:lpstr>PowerPoint Presentation</vt:lpstr>
      <vt:lpstr>PowerPoint Presentation</vt:lpstr>
      <vt:lpstr>PowerPoint Presentation</vt:lpstr>
      <vt:lpstr>I/O Unit</vt:lpstr>
      <vt:lpstr>I/O Unit</vt:lpstr>
      <vt:lpstr>Device Drivers</vt:lpstr>
      <vt:lpstr>Device Drivers</vt:lpstr>
      <vt:lpstr>Device Drivers</vt:lpstr>
      <vt:lpstr>Tutorial Question 2.2 </vt:lpstr>
      <vt:lpstr>End</vt:lpstr>
    </vt:vector>
  </TitlesOfParts>
  <Company>NP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Device Management</dc:title>
  <dc:creator>Hock Guan TAN (NP)</dc:creator>
  <cp:lastModifiedBy>Hock Guan TAN (NP)</cp:lastModifiedBy>
  <cp:revision>4</cp:revision>
  <dcterms:created xsi:type="dcterms:W3CDTF">2020-10-11T17:01:07Z</dcterms:created>
  <dcterms:modified xsi:type="dcterms:W3CDTF">2020-10-29T09:49:08Z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4f81056-721b-4b22-8334-0449c6cc893e_Enabled">
    <vt:lpwstr>True</vt:lpwstr>
  </property>
  <property fmtid="{D5CDD505-2E9C-101B-9397-08002B2CF9AE}" pid="3" name="MSIP_Label_84f81056-721b-4b22-8334-0449c6cc893e_SiteId">
    <vt:lpwstr>cba9e115-3016-4462-a1ab-a565cba0cdf1</vt:lpwstr>
  </property>
  <property fmtid="{D5CDD505-2E9C-101B-9397-08002B2CF9AE}" pid="4" name="MSIP_Label_84f81056-721b-4b22-8334-0449c6cc893e_Owner">
    <vt:lpwstr>thg@np.edu.sg</vt:lpwstr>
  </property>
  <property fmtid="{D5CDD505-2E9C-101B-9397-08002B2CF9AE}" pid="5" name="MSIP_Label_84f81056-721b-4b22-8334-0449c6cc893e_SetDate">
    <vt:lpwstr>2020-10-11T17:01:53.9774060Z</vt:lpwstr>
  </property>
  <property fmtid="{D5CDD505-2E9C-101B-9397-08002B2CF9AE}" pid="6" name="MSIP_Label_84f81056-721b-4b22-8334-0449c6cc893e_Name">
    <vt:lpwstr>Official (Closed)</vt:lpwstr>
  </property>
  <property fmtid="{D5CDD505-2E9C-101B-9397-08002B2CF9AE}" pid="7" name="MSIP_Label_84f81056-721b-4b22-8334-0449c6cc893e_Application">
    <vt:lpwstr>Microsoft Azure Information Protection</vt:lpwstr>
  </property>
  <property fmtid="{D5CDD505-2E9C-101B-9397-08002B2CF9AE}" pid="8" name="MSIP_Label_84f81056-721b-4b22-8334-0449c6cc893e_ActionId">
    <vt:lpwstr>0c16bda8-9cb9-43f3-97bd-e358e632e544</vt:lpwstr>
  </property>
  <property fmtid="{D5CDD505-2E9C-101B-9397-08002B2CF9AE}" pid="9" name="MSIP_Label_84f81056-721b-4b22-8334-0449c6cc893e_Extended_MSFT_Method">
    <vt:lpwstr>Automatic</vt:lpwstr>
  </property>
  <property fmtid="{D5CDD505-2E9C-101B-9397-08002B2CF9AE}" pid="10" name="MSIP_Label_30286cb9-b49f-4646-87a5-340028348160_Enabled">
    <vt:lpwstr>True</vt:lpwstr>
  </property>
  <property fmtid="{D5CDD505-2E9C-101B-9397-08002B2CF9AE}" pid="11" name="MSIP_Label_30286cb9-b49f-4646-87a5-340028348160_SiteId">
    <vt:lpwstr>cba9e115-3016-4462-a1ab-a565cba0cdf1</vt:lpwstr>
  </property>
  <property fmtid="{D5CDD505-2E9C-101B-9397-08002B2CF9AE}" pid="12" name="MSIP_Label_30286cb9-b49f-4646-87a5-340028348160_Owner">
    <vt:lpwstr>thg@np.edu.sg</vt:lpwstr>
  </property>
  <property fmtid="{D5CDD505-2E9C-101B-9397-08002B2CF9AE}" pid="13" name="MSIP_Label_30286cb9-b49f-4646-87a5-340028348160_SetDate">
    <vt:lpwstr>2020-10-11T17:01:53.9774060Z</vt:lpwstr>
  </property>
  <property fmtid="{D5CDD505-2E9C-101B-9397-08002B2CF9AE}" pid="14" name="MSIP_Label_30286cb9-b49f-4646-87a5-340028348160_Name">
    <vt:lpwstr>Non Sensitive</vt:lpwstr>
  </property>
  <property fmtid="{D5CDD505-2E9C-101B-9397-08002B2CF9AE}" pid="15" name="MSIP_Label_30286cb9-b49f-4646-87a5-340028348160_Application">
    <vt:lpwstr>Microsoft Azure Information Protection</vt:lpwstr>
  </property>
  <property fmtid="{D5CDD505-2E9C-101B-9397-08002B2CF9AE}" pid="16" name="MSIP_Label_30286cb9-b49f-4646-87a5-340028348160_ActionId">
    <vt:lpwstr>0c16bda8-9cb9-43f3-97bd-e358e632e544</vt:lpwstr>
  </property>
  <property fmtid="{D5CDD505-2E9C-101B-9397-08002B2CF9AE}" pid="17" name="MSIP_Label_30286cb9-b49f-4646-87a5-340028348160_Parent">
    <vt:lpwstr>84f81056-721b-4b22-8334-0449c6cc893e</vt:lpwstr>
  </property>
  <property fmtid="{D5CDD505-2E9C-101B-9397-08002B2CF9AE}" pid="18" name="MSIP_Label_30286cb9-b49f-4646-87a5-340028348160_Extended_MSFT_Method">
    <vt:lpwstr>Automatic</vt:lpwstr>
  </property>
  <property fmtid="{D5CDD505-2E9C-101B-9397-08002B2CF9AE}" pid="19" name="Sensitivity">
    <vt:lpwstr>Official (Closed) Non Sensitive</vt:lpwstr>
  </property>
  <property fmtid="{D5CDD505-2E9C-101B-9397-08002B2CF9AE}" pid="20" name="ContentTypeId">
    <vt:lpwstr>0x0101000ECFA68FF2E16F468672D093AE8CC179</vt:lpwstr>
  </property>
</Properties>
</file>