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76" r:id="rId3"/>
    <p:sldId id="445" r:id="rId4"/>
    <p:sldId id="446" r:id="rId5"/>
    <p:sldId id="438" r:id="rId6"/>
    <p:sldId id="447" r:id="rId7"/>
    <p:sldId id="403" r:id="rId8"/>
    <p:sldId id="426" r:id="rId9"/>
    <p:sldId id="455" r:id="rId10"/>
    <p:sldId id="437" r:id="rId11"/>
    <p:sldId id="429" r:id="rId12"/>
    <p:sldId id="427" r:id="rId13"/>
    <p:sldId id="428" r:id="rId14"/>
    <p:sldId id="418" r:id="rId15"/>
    <p:sldId id="435" r:id="rId16"/>
    <p:sldId id="454" r:id="rId17"/>
    <p:sldId id="385" r:id="rId18"/>
    <p:sldId id="404" r:id="rId19"/>
    <p:sldId id="449" r:id="rId20"/>
    <p:sldId id="407" r:id="rId21"/>
    <p:sldId id="409" r:id="rId22"/>
    <p:sldId id="421" r:id="rId23"/>
    <p:sldId id="453" r:id="rId24"/>
    <p:sldId id="442" r:id="rId25"/>
  </p:sldIdLst>
  <p:sldSz cx="9144000" cy="6858000" type="screen4x3"/>
  <p:notesSz cx="6858000" cy="9525000"/>
  <p:custDataLst>
    <p:tags r:id="rId28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FF"/>
    <a:srgbClr val="CCECFF"/>
    <a:srgbClr val="DFF0C8"/>
    <a:srgbClr val="FFFFCC"/>
    <a:srgbClr val="FFFF66"/>
    <a:srgbClr val="009900"/>
    <a:srgbClr val="800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8590" autoAdjust="0"/>
  </p:normalViewPr>
  <p:slideViewPr>
    <p:cSldViewPr>
      <p:cViewPr varScale="1">
        <p:scale>
          <a:sx n="67" d="100"/>
          <a:sy n="67" d="100"/>
        </p:scale>
        <p:origin x="189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0"/>
    </p:cViewPr>
  </p:sorterViewPr>
  <p:notesViewPr>
    <p:cSldViewPr>
      <p:cViewPr>
        <p:scale>
          <a:sx n="100" d="100"/>
          <a:sy n="100" d="100"/>
        </p:scale>
        <p:origin x="1628" y="-2916"/>
      </p:cViewPr>
      <p:guideLst>
        <p:guide orient="horz" pos="2094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96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05" y="1"/>
            <a:ext cx="2971694" cy="47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307" y="1"/>
            <a:ext cx="2971693" cy="47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20725"/>
            <a:ext cx="4745037" cy="355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010" y="4523954"/>
            <a:ext cx="5030376" cy="428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05" y="9047906"/>
            <a:ext cx="2971694" cy="47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307" y="9047906"/>
            <a:ext cx="2971693" cy="47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itchFamily="34" charset="0"/>
              </a:defRPr>
            </a:lvl1pPr>
          </a:lstStyle>
          <a:p>
            <a:fld id="{7FF6315A-FFBC-4635-A1FA-63872C49875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24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223702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7C875-1934-4FBB-8878-1B941AEB9B95}" type="slidenum">
              <a:rPr lang="en-GB"/>
              <a:pPr/>
              <a:t>16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14375"/>
            <a:ext cx="4765675" cy="357505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525487"/>
            <a:ext cx="5028772" cy="4284639"/>
          </a:xfrm>
        </p:spPr>
        <p:txBody>
          <a:bodyPr lIns="87765" tIns="43883" rIns="87765" bIns="43883"/>
          <a:lstStyle/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4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B0093-56D7-4942-94DA-FDD44653563C}" type="slidenum">
              <a:rPr lang="en-GB"/>
              <a:pPr/>
              <a:t>17</a:t>
            </a:fld>
            <a:endParaRPr lang="en-GB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14375"/>
            <a:ext cx="4765675" cy="357505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525487"/>
            <a:ext cx="5028772" cy="4284639"/>
          </a:xfrm>
        </p:spPr>
        <p:txBody>
          <a:bodyPr lIns="87765" tIns="43883" rIns="87765" bIns="43883"/>
          <a:lstStyle/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B55ED-46EC-4EC3-9197-9E75429F6E43}" type="slidenum">
              <a:rPr lang="en-GB"/>
              <a:pPr/>
              <a:t>19</a:t>
            </a:fld>
            <a:endParaRPr lang="en-GB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7750" y="714375"/>
            <a:ext cx="4765675" cy="3575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615" y="4525487"/>
            <a:ext cx="5028772" cy="42846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765" tIns="43883" rIns="87765" bIns="43883"/>
          <a:lstStyle/>
          <a:p>
            <a:pPr lvl="1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E353E-4513-43EF-A84E-62CA2E665A3D}" type="slidenum">
              <a:rPr lang="en-GB"/>
              <a:pPr/>
              <a:t>20</a:t>
            </a:fld>
            <a:endParaRPr lang="en-GB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7750" y="714375"/>
            <a:ext cx="4765675" cy="3575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615" y="4525487"/>
            <a:ext cx="5028772" cy="42846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765" tIns="43883" rIns="87765" bIns="43883"/>
          <a:lstStyle/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28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C9205-FDCE-4DC4-87B6-B4777BCC40E5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14375"/>
            <a:ext cx="4765675" cy="35750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525487"/>
            <a:ext cx="5028772" cy="4284639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Optical Fibre is</a:t>
            </a:r>
            <a:r>
              <a:rPr lang="en-US" baseline="0" dirty="0"/>
              <a:t> also known as </a:t>
            </a:r>
            <a:r>
              <a:rPr lang="en-US" baseline="0" dirty="0" err="1"/>
              <a:t>Fibre</a:t>
            </a:r>
            <a:r>
              <a:rPr lang="en-US" baseline="0" dirty="0"/>
              <a:t> Optics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7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Some points to ponder over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What is the key advantage of UTP compared to STP and why UTP is still widely used for LAN?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Its performance can match that of the STP for most LAN in normal environment although it doesn’t have the shield to cut down EMI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Its low price and flexibility (thinner) makes it the most suitable choice in LANs where security and interference are not the issues.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95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C9205-FDCE-4DC4-87B6-B4777BCC40E5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14375"/>
            <a:ext cx="4765675" cy="35750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525487"/>
            <a:ext cx="5028772" cy="4284639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Optical Fibre is</a:t>
            </a:r>
            <a:r>
              <a:rPr lang="en-US" baseline="0" dirty="0"/>
              <a:t> also known as </a:t>
            </a:r>
            <a:r>
              <a:rPr lang="en-US" baseline="0" dirty="0" err="1"/>
              <a:t>Fibre</a:t>
            </a:r>
            <a:r>
              <a:rPr lang="en-US" baseline="0" dirty="0"/>
              <a:t> Optics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0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used UTP cables in your practical session.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59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Rollover cable (also known as Cisco console cable) is used to connect a computer terminal to a router's console port. </a:t>
            </a:r>
          </a:p>
          <a:p>
            <a:r>
              <a:rPr lang="en-SG" dirty="0"/>
              <a:t>This cable is typically flat (and has a light blue colour) to help distinguish it from other types of network cabling.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98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baseline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Electromagnetic Interference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RFI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(Radio Frequency Interference)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Although the terms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 and RFI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are often used interchangeably,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actually any frequency of electrical noise, whereas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RFI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specific subset of electrical noise on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spectrum.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Radiated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RFI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emitted through the air.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4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Needed </a:t>
            </a:r>
            <a:r>
              <a:rPr lang="en-US" dirty="0"/>
              <a:t>for the Assignment.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93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Week 3</a:t>
            </a:r>
            <a:br>
              <a:rPr lang="en-US" dirty="0"/>
            </a:br>
            <a:r>
              <a:rPr lang="en-US" dirty="0"/>
              <a:t> Slide </a:t>
            </a:r>
            <a:fld id="{87CBF083-A864-4B81-8679-15544D59E22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79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6324600"/>
            <a:ext cx="1066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26B1BED5-8925-4739-9302-4F7380833CB0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45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 Slide </a:t>
            </a:r>
            <a:fld id="{13CAD1D1-8025-4C20-8C5E-0243070B97FE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 Slide </a:t>
            </a:r>
            <a:fld id="{39CC0B5F-5B72-48C6-BC30-E7E40DDBDFBD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 Slide </a:t>
            </a:r>
            <a:fld id="{F3888861-DDA2-46DA-99C3-C2AE4134E32A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3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038600" y="6324600"/>
            <a:ext cx="838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Slide </a:t>
            </a:r>
            <a:fld id="{D12D789A-B803-4D56-ADD1-6332FC176144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029200"/>
          </a:xfrm>
        </p:spPr>
        <p:txBody>
          <a:bodyPr/>
          <a:lstStyle>
            <a:lvl1pPr>
              <a:defRPr sz="2400"/>
            </a:lvl1pPr>
            <a:lvl2pPr>
              <a:spcBef>
                <a:spcPts val="10"/>
              </a:spcBef>
              <a:defRPr sz="2000"/>
            </a:lvl2pPr>
            <a:lvl3pPr>
              <a:spcBef>
                <a:spcPts val="10"/>
              </a:spcBef>
              <a:defRPr sz="2000">
                <a:solidFill>
                  <a:srgbClr val="800000"/>
                </a:solidFill>
              </a:defRPr>
            </a:lvl3pPr>
            <a:lvl4pPr>
              <a:spcBef>
                <a:spcPts val="10"/>
              </a:spcBef>
              <a:defRPr/>
            </a:lvl4pPr>
            <a:lvl5pPr>
              <a:spcBef>
                <a:spcPts val="1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1722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pic>
        <p:nvPicPr>
          <p:cNvPr id="48150" name="Picture 22" descr="School of IC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</p:spPr>
      </p:pic>
      <p:sp>
        <p:nvSpPr>
          <p:cNvPr id="2" name="Rectangle 16"/>
          <p:cNvSpPr>
            <a:spLocks noChangeArrowheads="1"/>
          </p:cNvSpPr>
          <p:nvPr userDrawn="1"/>
        </p:nvSpPr>
        <p:spPr bwMode="auto">
          <a:xfrm>
            <a:off x="2590800" y="64008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Diploma in CSF/IT	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		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Last update: </a:t>
            </a:r>
            <a:fld id="{05311992-46EE-4EB6-A452-D7FD1C289749}" type="datetime1"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1/15/2022</a:t>
            </a:fld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OSNF 21/22, Sem 2	Slide </a:t>
            </a:r>
            <a:fld id="{6BC9363B-C022-4C0D-ADF0-5657D629B08C}" type="slidenum">
              <a:rPr lang="en-US" sz="1200" smtClean="0"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90E805A-BDAD-45DB-8689-5E82C6290701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0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ts val="1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rgbClr val="800000"/>
          </a:solidFill>
          <a:latin typeface="+mn-lt"/>
        </a:defRPr>
      </a:lvl3pPr>
      <a:lvl4pPr marL="1600200" indent="-228600" algn="l" rtl="0" eaLnBrk="0" fontAlgn="base" hangingPunct="0">
        <a:spcBef>
          <a:spcPts val="1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1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3627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slide </a:t>
            </a:r>
            <a:fld id="{28CF8FA6-EEA4-4BB8-9B32-19689C1468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438400" y="47244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1" algn="ctr">
              <a:spcBef>
                <a:spcPct val="50000"/>
              </a:spcBef>
            </a:pPr>
            <a:endParaRPr lang="en-US" sz="1200" dirty="0">
              <a:latin typeface="Arial Narrow" pitchFamily="34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1722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381000" y="6324600"/>
          <a:ext cx="1362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9" imgW="1362265" imgH="466543" progId="PBrush">
                  <p:embed/>
                </p:oleObj>
              </mc:Choice>
              <mc:Fallback>
                <p:oleObj name="Bitmap Image" r:id="rId9" imgW="1362265" imgH="466543" progId="PBrush">
                  <p:embed/>
                  <p:pic>
                    <p:nvPicPr>
                      <p:cNvPr id="481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324600"/>
                        <a:ext cx="1362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E574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914400" y="63246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CSF/FI/IT  </a:t>
            </a:r>
          </a:p>
          <a:p>
            <a:pPr marL="274320" lvl="1" algn="ctr">
              <a:spcBef>
                <a:spcPts val="0"/>
              </a:spcBef>
            </a:pPr>
            <a:r>
              <a:rPr lang="en-US" sz="1200" dirty="0">
                <a:latin typeface="Arial Narrow" pitchFamily="34" charset="0"/>
              </a:rPr>
              <a:t>       OSNF19/20, Sem 2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  Last update: </a:t>
            </a:r>
            <a:fld id="{7D6F43D3-1ABD-4C3A-A269-74ADA2B28036}" type="datetime5">
              <a:rPr lang="en-US" altLang="en-US" sz="1200" smtClean="0">
                <a:latin typeface="Arial Narrow" pitchFamily="34" charset="0"/>
              </a:rPr>
              <a:t>15-Jan-22</a:t>
            </a:fld>
            <a:endParaRPr lang="en-US" altLang="en-US" sz="1200" dirty="0">
              <a:latin typeface="Arial Narrow" pitchFamily="34" charset="0"/>
            </a:endParaRPr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C416496-7847-4542-AC13-207BA0C92341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5559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sg/imgres?imgurl=http://nlpd.netlynkdirect.com/images/RJ11Cable10m_large.jpg&amp;imgrefurl=http://www.dslsource.co.uk/details.aspx?idProduct=730&amp;usg=__m_8FsV5KppaRm7STATLNSj1sJD0=&amp;h=240&amp;w=240&amp;sz=26&amp;hl=en&amp;start=1&amp;um=1&amp;tbnid=eX1QkWjMTL0MnM:&amp;tbnh=110&amp;tbnw=110&amp;prev=/images?q=rj11+cable&amp;hl=en&amp;rlz=1W1GPEA_en&amp;sa=G&amp;um=1" TargetMode="External"/><Relationship Id="rId3" Type="http://schemas.openxmlformats.org/officeDocument/2006/relationships/hyperlink" Target="http://images.google.com.sg/imgres?imgurl=https://users.cs.jmu.edu/bernstdh/web/common/lectures/images/twisted-pair-cable.gif&amp;imgrefurl=https://users.cs.jmu.edu/bernstdh/web/common/lectures/slides_transmission-media.php&amp;usg=__dSbDH_djdTfeMm9fk7nJgOoVhiY=&amp;h=285&amp;w=350&amp;sz=19&amp;hl=en&amp;start=7&amp;um=1&amp;tbnid=1cjgklGPlHjxrM:&amp;tbnh=98&amp;tbnw=120&amp;prev=/images?q=unshielded+twisted+pair+cable&amp;hl=en&amp;rlz=1W1GPEA_en&amp;sa=N&amp;um=1" TargetMode="Externa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m2.sourcingmap.com/smap/images/item/n/08d/ux_a08110600ux0041_ux_n.jpg&amp;imgrefurl=http://www.sourcingmap.com/db9-female-rj45-male-cable-for-cisco-console-management-p-26578.html&amp;usg=__TwKvoIwHLW7LoYX6SCxCSNKHZ2Q=&amp;h=280&amp;w=280&amp;sz=16&amp;hl=en&amp;start=105&amp;um=1&amp;tbnid=asenqIHAV1Ma_M:&amp;tbnh=114&amp;tbnw=114&amp;prev=/images?q=rj45+cable&amp;ndsp=20&amp;hl=en&amp;rlz=1W1GPEA_en&amp;sa=N&amp;start=100&amp;um=1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bercon.com/ST-Connector.html" TargetMode="External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mbercon.com/SC-Connector.htm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images.google.com.sg/imgres?imgurl=http://www.weissereng.com/iStock_000005009863XSmall.jpg&amp;imgrefurl=http://www.weissereng.com/services.html&amp;usg=__9SNDYU_mgS5wdhQDq9n8fIAd1Ks=&amp;h=300&amp;w=400&amp;sz=109&amp;hl=en&amp;start=82&amp;um=1&amp;tbnid=xiWVN88YnoMDiM:&amp;tbnh=93&amp;tbnw=124&amp;prev=/images?q=fibre+optic+cable&amp;ndsp=20&amp;hl=en&amp;sa=N&amp;start=80&amp;um=1" TargetMode="External"/><Relationship Id="rId7" Type="http://schemas.openxmlformats.org/officeDocument/2006/relationships/hyperlink" Target="http://images.google.com.sg/imgres?imgurl=http://ocw.weber.edu/automotive-technology/ausv-1320-automotive-electronics/images/TwistedPairWirePhoto.jpg&amp;imgrefurl=http://ocw.weber.edu/automotive-technology/ausv-1320-automotive-electronics/9-wiring-repair/twisted-pair-wire-repair&amp;usg=__hA13elJUN4AYvpfgt2OZa_GGkjs=&amp;h=135&amp;w=360&amp;sz=11&amp;hl=en&amp;start=8&amp;um=1&amp;tbnid=-ry08u-2Pxyf5M:&amp;tbnh=45&amp;tbnw=121&amp;prev=/images?q=twisted+pair+wire&amp;hl=en&amp;um=1" TargetMode="External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hyperlink" Target="http://images.google.com.sg/imgres?imgurl=http://images.overstock.com/f/102/3117/8h/www.overstock.com/images/products/etilize/images/300/10060589.jpg&amp;imgrefurl=http://www.tipsdr.com/overstock/10846826.php&amp;usg=__kmOkDUMkSMSTKG-asrizcKleWQg=&amp;h=300&amp;w=300&amp;sz=8&amp;hl=en&amp;start=60&amp;um=1&amp;tbnid=HlPTA1B5uVEleM:&amp;tbnh=116&amp;tbnw=116&amp;prev=/images?q=rj45+cable&amp;ndsp=20&amp;hl=en&amp;sa=N&amp;start=40&amp;um=1" TargetMode="External"/><Relationship Id="rId5" Type="http://schemas.openxmlformats.org/officeDocument/2006/relationships/hyperlink" Target="http://images.google.com.sg/imgres?imgurl=http://www.timbercon.com/News-Releases/Images/Light-ARMOR-Fiber-Optic-Cable-hires.jpg&amp;imgrefurl=http://www.timbercon.com/News-Releases/Light-ARMOR-Fiber-Optic-Cables.html&amp;usg=___m1d7SlUkxfRyYH5jCQZQjaescs=&amp;h=1580&amp;w=2000&amp;sz=414&amp;hl=en&amp;start=1&amp;um=1&amp;tbnid=JixTXbGt5fogJM:&amp;tbnh=119&amp;tbnw=150&amp;prev=/images?q=fibre+optic+cable&amp;ndsp=20&amp;hl=en&amp;sa=N&amp;um=1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6.jpeg"/><Relationship Id="rId9" Type="http://schemas.openxmlformats.org/officeDocument/2006/relationships/hyperlink" Target="http://images.google.com.sg/imgres?imgurl=http://www.made-in-china.com/image/2f0j00AMzQROIKEfonM/Twisted-Pair-Cable-UTP.jpg&amp;imgrefurl=http://www.made-in-china.com/showroom/linkee/product-detailZMUQTsuKnfWC/China-Twisted-Pair-Cable-UTP.html&amp;usg=__aBXsajNqlxRqVtz0XXOX18W5ipI=&amp;h=307&amp;w=700&amp;sz=11&amp;hl=en&amp;start=13&amp;um=1&amp;tbnid=nThX5C5dIRzEnM:&amp;tbnh=61&amp;tbnw=140&amp;prev=/images?q=twisted+pair+wire&amp;hl=en&amp;um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sg/imgres?imgurl=http://upload.wikimedia.org/wikipedia/commons/c/cb/UTP_cable.jpg&amp;imgrefurl=http://reference.findtarget.com/search/twisted%20pair/&amp;usg=__p-qQ9eBzKtKbblC1ZmIOiN5CZ6c=&amp;h=571&amp;w=700&amp;sz=74&amp;hl=en&amp;start=125&amp;um=1&amp;tbnid=ild8S3oCFaqYtM:&amp;tbnh=114&amp;tbnw=140&amp;prev=/images?q=twisted+pair+cable&amp;ndsp=20&amp;hl=en&amp;rlz=1W1GPEA_en&amp;sa=N&amp;start=120&amp;um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42119"/>
            <a:ext cx="57150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endParaRPr lang="en-GB" sz="40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Cabling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OSNF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28900" y="4800599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CSF/IT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1 (2021/22), Semester 2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51426"/>
            <a:ext cx="4757638" cy="2064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kern="1200" dirty="0"/>
              <a:t>Connection </a:t>
            </a:r>
            <a:r>
              <a:rPr lang="en-US" sz="3200" kern="1200"/>
              <a:t>using UTP Cables (with RJ45 connectors)</a:t>
            </a:r>
            <a:endParaRPr lang="en-US" sz="3200" kern="1200" dirty="0"/>
          </a:p>
        </p:txBody>
      </p:sp>
      <p:pic>
        <p:nvPicPr>
          <p:cNvPr id="17411" name="Picture 4" descr="n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2466546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6" descr="n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148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8" descr="switc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3581400"/>
            <a:ext cx="3581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33CC"/>
                </a:solidFill>
                <a:latin typeface="Arial" charset="0"/>
              </a:rPr>
              <a:t>A switch with RJ45 sockets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562600" y="1066800"/>
            <a:ext cx="2743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33CC"/>
                </a:solidFill>
                <a:latin typeface="Arial" charset="0"/>
              </a:rPr>
              <a:t>An NIC with RJ45 socket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" y="1066800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33CC"/>
                </a:solidFill>
                <a:latin typeface="Arial" charset="0"/>
              </a:rPr>
              <a:t>Connecting a host to switch with </a:t>
            </a:r>
            <a:r>
              <a:rPr lang="en-US" sz="1600" b="1">
                <a:solidFill>
                  <a:srgbClr val="0033CC"/>
                </a:solidFill>
                <a:latin typeface="Arial" charset="0"/>
              </a:rPr>
              <a:t>a UTP </a:t>
            </a:r>
            <a:r>
              <a:rPr lang="en-US" sz="1600" b="1" dirty="0">
                <a:solidFill>
                  <a:srgbClr val="0033CC"/>
                </a:solidFill>
                <a:latin typeface="Arial" charset="0"/>
              </a:rPr>
              <a:t>cable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05400" y="3429000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33CC"/>
                </a:solidFill>
                <a:latin typeface="Arial" charset="0"/>
              </a:rPr>
              <a:t>A desktop connected to a network using </a:t>
            </a:r>
            <a:r>
              <a:rPr lang="en-US" sz="1600" b="1">
                <a:solidFill>
                  <a:srgbClr val="0033CC"/>
                </a:solidFill>
                <a:latin typeface="Arial" charset="0"/>
              </a:rPr>
              <a:t>a UTP cable</a:t>
            </a:r>
            <a:endParaRPr lang="en-US" sz="1600" b="1" dirty="0">
              <a:solidFill>
                <a:srgbClr val="0033CC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796256"/>
            <a:ext cx="426720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/>
              <a:t>UTP  (Unshielded Twisted Pair)</a:t>
            </a:r>
            <a:endParaRPr lang="en-SG" sz="3200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629400" cy="3810000"/>
          </a:xfrm>
        </p:spPr>
        <p:txBody>
          <a:bodyPr/>
          <a:lstStyle/>
          <a:p>
            <a:r>
              <a:rPr lang="en-SG" sz="1800" dirty="0"/>
              <a:t>Cables </a:t>
            </a:r>
            <a:r>
              <a:rPr lang="en-SG" sz="1800" dirty="0">
                <a:solidFill>
                  <a:srgbClr val="FF0000"/>
                </a:solidFill>
              </a:rPr>
              <a:t>without a shield </a:t>
            </a:r>
            <a:r>
              <a:rPr lang="en-SG" sz="1800" dirty="0"/>
              <a:t>are called unshielded twisted pair or </a:t>
            </a:r>
            <a:r>
              <a:rPr lang="en-SG" sz="1800" dirty="0">
                <a:solidFill>
                  <a:srgbClr val="FF0000"/>
                </a:solidFill>
              </a:rPr>
              <a:t>UTP</a:t>
            </a:r>
            <a:r>
              <a:rPr lang="en-SG" sz="1800" dirty="0"/>
              <a:t>.</a:t>
            </a:r>
          </a:p>
          <a:p>
            <a:pPr>
              <a:buNone/>
            </a:pPr>
            <a:endParaRPr lang="en-SG" sz="1800" dirty="0"/>
          </a:p>
          <a:p>
            <a:r>
              <a:rPr lang="en-US" sz="1800" dirty="0"/>
              <a:t>UTP is most commonly used as RJ45 cable. </a:t>
            </a:r>
          </a:p>
          <a:p>
            <a:pPr indent="20638">
              <a:buNone/>
            </a:pPr>
            <a:r>
              <a:rPr lang="en-US" sz="1800" dirty="0"/>
              <a:t>It consists of 4 pairs (8 wires) connected to RJ45 connectors on both ends.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RJ45 cables connect LAN devices e.g. PC to Switch.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Another type of RJ45 cable, rollover cable uses UTP has one end with a RJ45 connector and the other end a serial connector. </a:t>
            </a:r>
          </a:p>
          <a:p>
            <a:endParaRPr lang="en-US" sz="1800" dirty="0"/>
          </a:p>
          <a:p>
            <a:r>
              <a:rPr lang="en-US" sz="1800" dirty="0"/>
              <a:t>Another widely used cable using UTP is the telephone wire known as RJ11, which consists of only 2 pairs. It looks like the RJ45 cable, except the connectors are smaller.  It is also used for ADSL broadband connection.</a:t>
            </a:r>
            <a:endParaRPr lang="en-SG" sz="1800" dirty="0"/>
          </a:p>
          <a:p>
            <a:pPr>
              <a:buNone/>
            </a:pP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2930" name="Picture 2" descr="http://t0.gstatic.com/images?q=tbn:1cjgklGPlHjxrM:https://users.cs.jmu.edu/bernstdh/web/common/lectures/images/twisted-pair-cable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86000"/>
            <a:ext cx="1066800" cy="871220"/>
          </a:xfrm>
          <a:prstGeom prst="rect">
            <a:avLst/>
          </a:prstGeom>
          <a:noFill/>
        </p:spPr>
      </p:pic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447800"/>
            <a:ext cx="15898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935" name="Picture 7" descr="http://t3.gstatic.com/images?q=tbn:asenqIHAV1Ma_M:http://m2.sourcingmap.com/smap/images/item/n/08d/ux_a08110600ux0041_ux_n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886200"/>
            <a:ext cx="1085850" cy="1085850"/>
          </a:xfrm>
          <a:prstGeom prst="rect">
            <a:avLst/>
          </a:prstGeom>
          <a:noFill/>
        </p:spPr>
      </p:pic>
      <p:pic>
        <p:nvPicPr>
          <p:cNvPr id="252937" name="Picture 9" descr="http://t0.gstatic.com/images?q=tbn:eX1QkWjMTL0MnM:http://nlpd.netlynkdirect.com/images/RJ11Cable10m_large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2800" y="5105400"/>
            <a:ext cx="1047750" cy="1047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34200" y="243840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RJ45 cable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525780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RJ11 cable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358140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Serial-RJ45 cable</a:t>
            </a:r>
            <a:endParaRPr lang="en-SG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/>
              <a:t>UTP (continued)</a:t>
            </a:r>
            <a:endParaRPr lang="en-SG" sz="32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610600" cy="3733800"/>
          </a:xfrm>
          <a:noFill/>
          <a:ln/>
        </p:spPr>
        <p:txBody>
          <a:bodyPr lIns="90476" tIns="44443" rIns="90476" bIns="44443"/>
          <a:lstStyle/>
          <a:p>
            <a:pPr>
              <a:lnSpc>
                <a:spcPct val="90000"/>
              </a:lnSpc>
            </a:pPr>
            <a:r>
              <a:rPr lang="en-US" sz="2800" b="0" dirty="0"/>
              <a:t>UTP is </a:t>
            </a:r>
            <a:r>
              <a:rPr lang="en-US" sz="2800" b="0" dirty="0">
                <a:solidFill>
                  <a:srgbClr val="FF0000"/>
                </a:solidFill>
              </a:rPr>
              <a:t>cheap</a:t>
            </a:r>
            <a:r>
              <a:rPr lang="en-US" sz="2800" b="0" dirty="0"/>
              <a:t> and </a:t>
            </a:r>
            <a:r>
              <a:rPr lang="en-US" sz="2800" b="0" dirty="0">
                <a:solidFill>
                  <a:srgbClr val="FF0000"/>
                </a:solidFill>
              </a:rPr>
              <a:t>flexible</a:t>
            </a:r>
            <a:r>
              <a:rPr lang="en-US" sz="2800" b="0" dirty="0"/>
              <a:t> making it </a:t>
            </a:r>
            <a:r>
              <a:rPr lang="en-US" sz="2800" b="0" dirty="0">
                <a:solidFill>
                  <a:srgbClr val="FF0000"/>
                </a:solidFill>
              </a:rPr>
              <a:t>easy to install </a:t>
            </a:r>
            <a:r>
              <a:rPr lang="en-US" sz="2800" b="0" dirty="0"/>
              <a:t>hence effective for most LAN. </a:t>
            </a:r>
          </a:p>
          <a:p>
            <a:pPr>
              <a:lnSpc>
                <a:spcPct val="90000"/>
              </a:lnSpc>
            </a:pPr>
            <a:r>
              <a:rPr lang="en-US" sz="2800" b="0" dirty="0"/>
              <a:t>There are many categories of UTP:</a:t>
            </a:r>
            <a:endParaRPr lang="en-US" sz="2800" b="0" dirty="0">
              <a:solidFill>
                <a:srgbClr val="F50B3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Cat 1 : Carry voice but not data (telephone network)  RJ11 cable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Cat 2 : Up to 4Mbps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Cat 3 : Up to 10 Mbps              obsolete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Cat 4 : Up to 20 Mbps</a:t>
            </a:r>
          </a:p>
          <a:p>
            <a:pPr lvl="2">
              <a:lnSpc>
                <a:spcPct val="90000"/>
              </a:lnSpc>
              <a:buClr>
                <a:srgbClr val="5F5F5F"/>
              </a:buClr>
            </a:pPr>
            <a:r>
              <a:rPr lang="en-US" sz="1400" dirty="0">
                <a:solidFill>
                  <a:schemeClr val="tx1"/>
                </a:solidFill>
              </a:rPr>
              <a:t>Cat 5 : Up to 100 Mbps</a:t>
            </a:r>
            <a:r>
              <a:rPr lang="en-US" sz="1400" dirty="0">
                <a:solidFill>
                  <a:srgbClr val="F50B32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- almost obsolete</a:t>
            </a:r>
            <a:endParaRPr lang="en-US" sz="2000" b="1" dirty="0">
              <a:solidFill>
                <a:srgbClr val="F50B3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Cat 5e (enhanced)  up to 1 </a:t>
            </a:r>
            <a:r>
              <a:rPr lang="en-US" altLang="en-US" sz="2400" b="1" dirty="0" err="1">
                <a:solidFill>
                  <a:schemeClr val="tx1"/>
                </a:solidFill>
              </a:rPr>
              <a:t>Gbps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Category 6: </a:t>
            </a:r>
            <a:r>
              <a:rPr lang="en-US" sz="2400" b="1" dirty="0">
                <a:solidFill>
                  <a:schemeClr val="tx1"/>
                </a:solidFill>
              </a:rPr>
              <a:t> up to 10 </a:t>
            </a:r>
            <a:r>
              <a:rPr lang="en-US" sz="2400" b="1" dirty="0" err="1">
                <a:solidFill>
                  <a:schemeClr val="tx1"/>
                </a:solidFill>
              </a:rPr>
              <a:t>Gbps</a:t>
            </a:r>
            <a:r>
              <a:rPr lang="en-US" sz="2400" b="1" dirty="0">
                <a:solidFill>
                  <a:schemeClr val="tx1"/>
                </a:solidFill>
              </a:rPr>
              <a:t> (but distance is limited to 55m)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Cat 6A (augmented) – up to 10 Gbps</a:t>
            </a:r>
            <a:r>
              <a:rPr lang="en-US" sz="2400" b="1" dirty="0">
                <a:solidFill>
                  <a:srgbClr val="F50B32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(can go up to 100m)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Note: Cat 7 is the shielded version of Cat 6</a:t>
            </a:r>
          </a:p>
          <a:p>
            <a:pPr marL="444500" lvl="2" indent="12700">
              <a:lnSpc>
                <a:spcPct val="9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174625" lvl="2" indent="1270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A UTP category determines the max speed and distance supported. For example, a Category 6 RJ45 cable can support speed of 10 </a:t>
            </a:r>
            <a:r>
              <a:rPr lang="en-US" altLang="en-US" sz="2400" b="1" dirty="0" err="1">
                <a:solidFill>
                  <a:schemeClr val="tx1"/>
                </a:solidFill>
              </a:rPr>
              <a:t>Gbps</a:t>
            </a:r>
            <a:r>
              <a:rPr lang="en-US" altLang="en-US" sz="2400" b="1" dirty="0">
                <a:solidFill>
                  <a:schemeClr val="tx1"/>
                </a:solidFill>
              </a:rPr>
              <a:t> up to 55m (or support speed of 1 </a:t>
            </a:r>
            <a:r>
              <a:rPr lang="en-US" altLang="en-US" sz="2400" b="1" dirty="0" err="1">
                <a:solidFill>
                  <a:schemeClr val="tx1"/>
                </a:solidFill>
              </a:rPr>
              <a:t>Gbps</a:t>
            </a:r>
            <a:r>
              <a:rPr lang="en-US" altLang="en-US" sz="2400" b="1" dirty="0">
                <a:solidFill>
                  <a:schemeClr val="tx1"/>
                </a:solidFill>
              </a:rPr>
              <a:t> up to 100m).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3238500" y="2590800"/>
            <a:ext cx="228600" cy="4572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kern="1200" dirty="0"/>
              <a:t>Optical Fibre (an overview)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685801"/>
            <a:ext cx="8763000" cy="5638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Optical </a:t>
            </a:r>
            <a:r>
              <a:rPr lang="en-US" dirty="0" err="1">
                <a:solidFill>
                  <a:srgbClr val="FF0000"/>
                </a:solidFill>
              </a:rPr>
              <a:t>fibre</a:t>
            </a:r>
            <a:r>
              <a:rPr lang="en-US" dirty="0">
                <a:solidFill>
                  <a:srgbClr val="FF0000"/>
                </a:solidFill>
              </a:rPr>
              <a:t> cabling is used in LANs, especially in cases where electromagnetic interference (EMI) is a problem (as light travels in </a:t>
            </a:r>
            <a:r>
              <a:rPr lang="en-US" dirty="0" err="1">
                <a:solidFill>
                  <a:srgbClr val="FF0000"/>
                </a:solidFill>
              </a:rPr>
              <a:t>fibre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S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FF0000"/>
                </a:solidFill>
              </a:rPr>
              <a:t>Advantages </a:t>
            </a:r>
            <a:r>
              <a:rPr lang="en-SG" sz="2400" dirty="0">
                <a:solidFill>
                  <a:srgbClr val="FF0000"/>
                </a:solidFill>
              </a:rPr>
              <a:t>of optical fibre cable over copper (</a:t>
            </a:r>
            <a:r>
              <a:rPr lang="en-SG" dirty="0">
                <a:solidFill>
                  <a:srgbClr val="FF0000"/>
                </a:solidFill>
              </a:rPr>
              <a:t>UTP/STP</a:t>
            </a:r>
            <a:r>
              <a:rPr lang="en-SG" sz="2400" dirty="0">
                <a:solidFill>
                  <a:srgbClr val="FF0000"/>
                </a:solidFill>
              </a:rPr>
              <a:t>)</a:t>
            </a:r>
          </a:p>
          <a:p>
            <a:pPr marL="1611313" indent="-1611313">
              <a:spcBef>
                <a:spcPts val="0"/>
              </a:spcBef>
              <a:spcAft>
                <a:spcPts val="600"/>
              </a:spcAft>
              <a:buNone/>
              <a:tabLst>
                <a:tab pos="1616075" algn="l"/>
              </a:tabLst>
            </a:pPr>
            <a:r>
              <a:rPr lang="en-SG" sz="2000" dirty="0">
                <a:solidFill>
                  <a:srgbClr val="FF0000"/>
                </a:solidFill>
              </a:rPr>
              <a:t>DATA RATE</a:t>
            </a:r>
            <a:r>
              <a:rPr lang="en-SG" sz="2000" dirty="0"/>
              <a:t>: 	 Optical fibre networks operate at high data rate </a:t>
            </a:r>
          </a:p>
          <a:p>
            <a:pPr marL="1611313" indent="-1611313">
              <a:spcBef>
                <a:spcPts val="0"/>
              </a:spcBef>
              <a:spcAft>
                <a:spcPts val="600"/>
              </a:spcAft>
              <a:buNone/>
              <a:tabLst>
                <a:tab pos="1616075" algn="l"/>
              </a:tabLst>
            </a:pPr>
            <a:r>
              <a:rPr lang="en-SG" sz="2000" dirty="0">
                <a:solidFill>
                  <a:srgbClr val="FF0000"/>
                </a:solidFill>
              </a:rPr>
              <a:t>DISTANCE:</a:t>
            </a:r>
            <a:r>
              <a:rPr lang="en-SG" sz="2000" dirty="0"/>
              <a:t> 	Signals can be transmitted further without the need to be repeated or strengthened.</a:t>
            </a:r>
          </a:p>
          <a:p>
            <a:pPr marL="1616075" indent="-1616075">
              <a:spcBef>
                <a:spcPts val="0"/>
              </a:spcBef>
              <a:spcAft>
                <a:spcPts val="600"/>
              </a:spcAft>
              <a:buNone/>
              <a:tabLst>
                <a:tab pos="1616075" algn="l"/>
              </a:tabLst>
            </a:pPr>
            <a:r>
              <a:rPr lang="en-SG" sz="2000" dirty="0">
                <a:solidFill>
                  <a:srgbClr val="FF0000"/>
                </a:solidFill>
              </a:rPr>
              <a:t>RESISTANCE:</a:t>
            </a:r>
            <a:r>
              <a:rPr lang="en-SG" sz="2000" dirty="0"/>
              <a:t> 	Immune to electromagnetic interference such as radios, motors or other nearby cables.</a:t>
            </a:r>
          </a:p>
          <a:p>
            <a:pPr marL="1616075" indent="-1616075">
              <a:spcBef>
                <a:spcPts val="0"/>
              </a:spcBef>
              <a:spcAft>
                <a:spcPts val="600"/>
              </a:spcAft>
              <a:buNone/>
              <a:tabLst>
                <a:tab pos="1616075" algn="l"/>
              </a:tabLst>
            </a:pPr>
            <a:r>
              <a:rPr lang="en-SG" sz="2000" dirty="0">
                <a:solidFill>
                  <a:srgbClr val="FF0000"/>
                </a:solidFill>
              </a:rPr>
              <a:t>MAINTENANCE</a:t>
            </a:r>
            <a:r>
              <a:rPr lang="en-SG" sz="2000" dirty="0"/>
              <a:t>: Optical fibre costs much less to maintain but more costly (in terms of cable cost and interfaces); no short circuit thus fire safety is good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2 main types of optical fibre cable:</a:t>
            </a:r>
          </a:p>
          <a:p>
            <a:pPr marL="808038"/>
            <a:r>
              <a:rPr lang="en-US" sz="2000" dirty="0"/>
              <a:t>  single-mode </a:t>
            </a:r>
          </a:p>
          <a:p>
            <a:pPr marL="1208088" lvl="1"/>
            <a:r>
              <a:rPr lang="en-US" sz="1600" dirty="0"/>
              <a:t>laser light source for transmission</a:t>
            </a:r>
          </a:p>
          <a:p>
            <a:pPr marL="808038"/>
            <a:r>
              <a:rPr lang="en-US" sz="2000" dirty="0"/>
              <a:t>  multimode</a:t>
            </a:r>
          </a:p>
          <a:p>
            <a:pPr marL="1208088" lvl="1"/>
            <a:r>
              <a:rPr lang="en-US" sz="1600" dirty="0"/>
              <a:t>LED light source for transmission</a:t>
            </a:r>
            <a:endParaRPr lang="en-SG" sz="1600" dirty="0"/>
          </a:p>
        </p:txBody>
      </p:sp>
      <p:pic>
        <p:nvPicPr>
          <p:cNvPr id="2050" name="Picture 2" descr="Image result for single  multimode  Laser LED cabling">
            <a:extLst>
              <a:ext uri="{FF2B5EF4-FFF2-40B4-BE49-F238E27FC236}">
                <a16:creationId xmlns:a16="http://schemas.microsoft.com/office/drawing/2014/main" id="{03433FEA-269D-454C-9162-D477F7CA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78" y="4343400"/>
            <a:ext cx="3495675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kern="1200" dirty="0"/>
              <a:t>Optical Fibre Cabling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5077"/>
            <a:ext cx="8686800" cy="914400"/>
          </a:xfrm>
        </p:spPr>
        <p:txBody>
          <a:bodyPr/>
          <a:lstStyle/>
          <a:p>
            <a:r>
              <a:rPr lang="en-US" sz="2000" dirty="0">
                <a:cs typeface="Arial" charset="0"/>
              </a:rPr>
              <a:t>Optical </a:t>
            </a:r>
            <a:r>
              <a:rPr lang="en-US" sz="2000" dirty="0" err="1">
                <a:cs typeface="Arial" charset="0"/>
              </a:rPr>
              <a:t>fibre</a:t>
            </a:r>
            <a:r>
              <a:rPr lang="en-US" sz="2000" dirty="0">
                <a:cs typeface="Arial" charset="0"/>
              </a:rPr>
              <a:t> cables can come with different types of connector</a:t>
            </a:r>
          </a:p>
          <a:p>
            <a:r>
              <a:rPr lang="en-US" sz="2000" dirty="0">
                <a:cs typeface="Arial" charset="0"/>
              </a:rPr>
              <a:t>Here are some common ones </a:t>
            </a:r>
          </a:p>
        </p:txBody>
      </p:sp>
      <p:pic>
        <p:nvPicPr>
          <p:cNvPr id="252930" name="Picture 2" descr="ST Connector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1856" y="1769477"/>
            <a:ext cx="1403681" cy="1066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6960" y="2133600"/>
            <a:ext cx="5612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Arial" charset="0"/>
              </a:rPr>
              <a:t>ST Connector – commonly used for multimode </a:t>
            </a:r>
            <a:r>
              <a:rPr lang="en-US" sz="1600" dirty="0" err="1">
                <a:cs typeface="Arial" charset="0"/>
              </a:rPr>
              <a:t>fibre</a:t>
            </a:r>
            <a:r>
              <a:rPr lang="en-US" sz="1600" dirty="0">
                <a:cs typeface="Arial" charset="0"/>
              </a:rPr>
              <a:t> </a:t>
            </a:r>
            <a:endParaRPr lang="en-SG" sz="1600" dirty="0"/>
          </a:p>
        </p:txBody>
      </p:sp>
      <p:sp>
        <p:nvSpPr>
          <p:cNvPr id="10" name="Rectangle 9"/>
          <p:cNvSpPr/>
          <p:nvPr/>
        </p:nvSpPr>
        <p:spPr>
          <a:xfrm>
            <a:off x="2377440" y="3569432"/>
            <a:ext cx="5798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Arial" charset="0"/>
              </a:rPr>
              <a:t>SC Connector </a:t>
            </a:r>
            <a:r>
              <a:rPr lang="en-SG" sz="1600" dirty="0">
                <a:cs typeface="Arial" charset="0"/>
              </a:rPr>
              <a:t>– commonly used for single-mode fibre</a:t>
            </a:r>
            <a:r>
              <a:rPr lang="en-US" sz="1600" dirty="0">
                <a:cs typeface="Arial" charset="0"/>
              </a:rPr>
              <a:t> </a:t>
            </a:r>
            <a:endParaRPr lang="en-SG" sz="1600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9" y="4226390"/>
            <a:ext cx="1403281" cy="9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2" name="Picture 4" descr="SC Connector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3679" y="3074132"/>
            <a:ext cx="1303419" cy="990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415537" y="4725637"/>
            <a:ext cx="559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Arial" charset="0"/>
              </a:rPr>
              <a:t>LC Connector - highly favored for single-mode </a:t>
            </a:r>
            <a:r>
              <a:rPr lang="en-US" sz="1600" dirty="0" err="1">
                <a:cs typeface="Arial" charset="0"/>
              </a:rPr>
              <a:t>fibre</a:t>
            </a:r>
            <a:endParaRPr lang="en-SG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9B7B-CD1D-4D4F-B25F-FF8D9AE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Activity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554A-12F9-4B42-A7CF-7982DAB1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home network, discover the following:</a:t>
            </a:r>
          </a:p>
          <a:p>
            <a:r>
              <a:rPr lang="en-US" dirty="0"/>
              <a:t>Which devices are connected by a Optical </a:t>
            </a:r>
            <a:r>
              <a:rPr lang="en-US" dirty="0" err="1"/>
              <a:t>Fibre</a:t>
            </a:r>
            <a:r>
              <a:rPr lang="en-US" dirty="0"/>
              <a:t> cable?</a:t>
            </a:r>
          </a:p>
          <a:p>
            <a:r>
              <a:rPr lang="en-US" dirty="0"/>
              <a:t>Is it single-mode or multimode?</a:t>
            </a:r>
          </a:p>
          <a:p>
            <a:r>
              <a:rPr lang="en-US" dirty="0"/>
              <a:t>What connectors are used on the cable?</a:t>
            </a:r>
          </a:p>
          <a:p>
            <a:r>
              <a:rPr lang="en-US" dirty="0"/>
              <a:t>With only one </a:t>
            </a:r>
            <a:r>
              <a:rPr lang="en-US" dirty="0" err="1"/>
              <a:t>fibre</a:t>
            </a:r>
            <a:r>
              <a:rPr lang="en-US" dirty="0"/>
              <a:t>, what technique is used to support upload and download streams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52679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029200"/>
          </a:xfrm>
          <a:noFill/>
          <a:ln/>
        </p:spPr>
        <p:txBody>
          <a:bodyPr lIns="90476" tIns="44443" rIns="90476" bIns="44443"/>
          <a:lstStyle/>
          <a:p>
            <a:pPr>
              <a:lnSpc>
                <a:spcPct val="80000"/>
              </a:lnSpc>
            </a:pPr>
            <a:r>
              <a:rPr lang="en-US" sz="2400" dirty="0"/>
              <a:t>The main objective in network transmission is to maximize bandwidth (volume of data) to achieve high speed and  reliability with minimal error.</a:t>
            </a:r>
          </a:p>
          <a:p>
            <a:pPr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400" dirty="0"/>
              <a:t>Different types of transmission media are made to combat different negative factors and enhance different good factors</a:t>
            </a:r>
          </a:p>
          <a:p>
            <a:pPr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400" dirty="0"/>
              <a:t>The factors to consider when selecting the desired transmission media are: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Max speed/data rate and distance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Electromagnetic interference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Fire safety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Ease of installation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Ease of maintenance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Relative cost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52400" y="152400"/>
            <a:ext cx="80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Factors in Network Cable Performance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04800" y="90488"/>
            <a:ext cx="4389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Data Rate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22238" y="1043731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200" b="1" dirty="0">
                <a:latin typeface="Arial Narrow" pitchFamily="34" charset="0"/>
              </a:rPr>
              <a:t>Measured in 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Kbps, Mbps and Gbps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endParaRPr lang="en-US" sz="2200" b="1" dirty="0">
              <a:latin typeface="Arial Narrow" pitchFamily="34" charset="0"/>
            </a:endParaRP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200" b="1" dirty="0">
                <a:latin typeface="Arial Narrow" pitchFamily="34" charset="0"/>
              </a:rPr>
              <a:t>The maximum data rate for a cable is affected by attenuation and interferences.</a:t>
            </a:r>
          </a:p>
          <a:p>
            <a:pPr>
              <a:spcAft>
                <a:spcPts val="600"/>
              </a:spcAft>
            </a:pPr>
            <a:endParaRPr lang="en-US" sz="2200" b="1" dirty="0">
              <a:latin typeface="Arial Narrow" pitchFamily="34" charset="0"/>
            </a:endParaRP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200" b="1" dirty="0">
                <a:latin typeface="Arial Narrow" pitchFamily="34" charset="0"/>
              </a:rPr>
              <a:t>Potentially, 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optical </a:t>
            </a:r>
            <a:r>
              <a:rPr lang="en-US" sz="2200" b="1" dirty="0" err="1">
                <a:solidFill>
                  <a:srgbClr val="0033CC"/>
                </a:solidFill>
                <a:latin typeface="Arial Narrow" pitchFamily="34" charset="0"/>
              </a:rPr>
              <a:t>fibre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 cables </a:t>
            </a:r>
            <a:r>
              <a:rPr lang="en-US" sz="2200" b="1" dirty="0">
                <a:latin typeface="Arial Narrow" pitchFamily="34" charset="0"/>
              </a:rPr>
              <a:t>have the highest data rate (&gt; 10Gbps)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endParaRPr lang="en-US" sz="2200" b="1" dirty="0">
              <a:solidFill>
                <a:srgbClr val="0033CC"/>
              </a:solidFill>
              <a:latin typeface="Arial Narrow" pitchFamily="34" charset="0"/>
            </a:endParaRP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Unshielded twisted pairs (UTP) </a:t>
            </a:r>
            <a:r>
              <a:rPr lang="en-US" sz="2200" b="1" dirty="0">
                <a:latin typeface="Arial Narrow" pitchFamily="34" charset="0"/>
              </a:rPr>
              <a:t>are next (up to 10 Gbps)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endParaRPr lang="en-US" sz="2200" b="1" dirty="0">
              <a:solidFill>
                <a:srgbClr val="0033CC"/>
              </a:solidFill>
              <a:latin typeface="Arial Narrow" pitchFamily="34" charset="0"/>
            </a:endParaRP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Wireless (radio waves)</a:t>
            </a:r>
            <a:r>
              <a:rPr lang="en-US" sz="2200" b="1" dirty="0">
                <a:latin typeface="Arial Narrow" pitchFamily="34" charset="0"/>
              </a:rPr>
              <a:t> has the lowest data rate mainly because of attenuation and interference.</a:t>
            </a:r>
            <a:endParaRPr lang="en-US" sz="2200" b="1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D581-D8D0-486B-B551-00DCA134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9067800" cy="685800"/>
          </a:xfrm>
        </p:spPr>
        <p:txBody>
          <a:bodyPr/>
          <a:lstStyle/>
          <a:p>
            <a:r>
              <a:rPr lang="en-SG" dirty="0"/>
              <a:t>Recap - Type of cables used for different Ethernet standards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595102-36B2-4C86-9B67-41DD409A0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80733"/>
              </p:ext>
            </p:extLst>
          </p:nvPr>
        </p:nvGraphicFramePr>
        <p:xfrm>
          <a:off x="456289" y="841292"/>
          <a:ext cx="8298180" cy="492154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74545">
                  <a:extLst>
                    <a:ext uri="{9D8B030D-6E8A-4147-A177-3AD203B41FA5}">
                      <a16:colId xmlns:a16="http://schemas.microsoft.com/office/drawing/2014/main" val="479095068"/>
                    </a:ext>
                  </a:extLst>
                </a:gridCol>
                <a:gridCol w="1275106">
                  <a:extLst>
                    <a:ext uri="{9D8B030D-6E8A-4147-A177-3AD203B41FA5}">
                      <a16:colId xmlns:a16="http://schemas.microsoft.com/office/drawing/2014/main" val="4258886575"/>
                    </a:ext>
                  </a:extLst>
                </a:gridCol>
                <a:gridCol w="2662529">
                  <a:extLst>
                    <a:ext uri="{9D8B030D-6E8A-4147-A177-3AD203B41FA5}">
                      <a16:colId xmlns:a16="http://schemas.microsoft.com/office/drawing/2014/main" val="322914456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51207099"/>
                    </a:ext>
                  </a:extLst>
                </a:gridCol>
              </a:tblGrid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Ethernet PHY Standard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</a:rPr>
                        <a:t>Speed / Data </a:t>
                      </a: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Rate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Cable Type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Maximum Distance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25254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 Base-TX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100 </a:t>
                      </a:r>
                      <a:r>
                        <a:rPr lang="en-SG" dirty="0" err="1"/>
                        <a:t>Mbps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UTP – Cat 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 m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23792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 Base-FX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Optical Fibre (multi-mode)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400m (half duplex) </a:t>
                      </a:r>
                    </a:p>
                    <a:p>
                      <a:pPr algn="ctr"/>
                      <a:r>
                        <a:rPr lang="en-SG" dirty="0"/>
                        <a:t> 2 km (full duplex)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41055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 Base-T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SG" dirty="0"/>
                    </a:p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1 </a:t>
                      </a:r>
                      <a:r>
                        <a:rPr lang="en-SG" dirty="0" err="1"/>
                        <a:t>Gbps</a:t>
                      </a:r>
                      <a:endParaRPr lang="en-SG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UTP – 5e or 6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 m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77526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 Base-TX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UTP – Cat 6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 m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32860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1000 Base-SX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Optical Fibre – multi-mode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550 m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46858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1000 Base-LX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Optical Fibre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 550 m (multi-mode)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  5 km (single-mode)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83337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10G Base-T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Gbps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UTP  - Cat 6 &amp; 6a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  55 m (Cat 6)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      100 m (Cat 6a)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84494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tx1"/>
                          </a:solidFill>
                        </a:rPr>
                        <a:t>10G Base-SR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Optical Fibre – multi-mode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300 m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21765"/>
                  </a:ext>
                </a:extLst>
              </a:tr>
              <a:tr h="532427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tx1"/>
                          </a:solidFill>
                        </a:rPr>
                        <a:t>10G Base-LR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Optical Fibre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– single-mode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 km</a:t>
                      </a:r>
                    </a:p>
                  </a:txBody>
                  <a:tcPr>
                    <a:solidFill>
                      <a:srgbClr val="DF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753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46E72-B51D-41B0-A505-D6D02DE032C5}"/>
              </a:ext>
            </a:extLst>
          </p:cNvPr>
          <p:cNvSpPr txBox="1"/>
          <p:nvPr/>
        </p:nvSpPr>
        <p:spPr>
          <a:xfrm>
            <a:off x="420600" y="5790811"/>
            <a:ext cx="574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(SR- short reach &amp; LR – long reach)</a:t>
            </a:r>
          </a:p>
        </p:txBody>
      </p:sp>
    </p:spTree>
    <p:extLst>
      <p:ext uri="{BB962C8B-B14F-4D97-AF65-F5344CB8AC3E}">
        <p14:creationId xmlns:p14="http://schemas.microsoft.com/office/powerpoint/2010/main" val="148183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81000" y="7620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Interference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Optical </a:t>
            </a:r>
            <a:r>
              <a:rPr lang="en-US" sz="2200" b="1" dirty="0" err="1">
                <a:solidFill>
                  <a:srgbClr val="0033CC"/>
                </a:solidFill>
                <a:latin typeface="Arial Narrow" pitchFamily="34" charset="0"/>
              </a:rPr>
              <a:t>fibres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latin typeface="Arial Narrow" pitchFamily="34" charset="0"/>
              </a:rPr>
              <a:t>are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immune</a:t>
            </a:r>
            <a:r>
              <a:rPr lang="en-US" sz="2200" b="1" dirty="0">
                <a:latin typeface="Arial Narrow" pitchFamily="34" charset="0"/>
              </a:rPr>
              <a:t> to electromagnetic induction as they are made from non-electrical conductors material</a:t>
            </a:r>
          </a:p>
          <a:p>
            <a:pPr marL="230188" indent="-230188">
              <a:buFontTx/>
              <a:buChar char="•"/>
            </a:pPr>
            <a:endParaRPr lang="en-US" sz="2200" b="1" dirty="0">
              <a:solidFill>
                <a:srgbClr val="0033CC"/>
              </a:solidFill>
              <a:latin typeface="Arial Narrow" pitchFamily="34" charset="0"/>
            </a:endParaRPr>
          </a:p>
          <a:p>
            <a:pPr marL="230188" indent="-230188"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Unshielded twisted pairs (UTP) </a:t>
            </a:r>
            <a:r>
              <a:rPr lang="en-US" sz="2200" b="1" dirty="0">
                <a:latin typeface="Arial Narrow" pitchFamily="34" charset="0"/>
              </a:rPr>
              <a:t>are susceptible to interference. </a:t>
            </a:r>
          </a:p>
          <a:p>
            <a:r>
              <a:rPr lang="en-US" sz="2200" b="1" dirty="0">
                <a:latin typeface="Arial Narrow" pitchFamily="34" charset="0"/>
              </a:rPr>
              <a:t>    Twisting the pair of wires used to connect a transmitting circuit to a </a:t>
            </a:r>
          </a:p>
          <a:p>
            <a:r>
              <a:rPr lang="en-US" sz="2200" b="1" dirty="0">
                <a:latin typeface="Arial Narrow" pitchFamily="34" charset="0"/>
              </a:rPr>
              <a:t>    receiver also reduces interference to some degree.</a:t>
            </a:r>
          </a:p>
          <a:p>
            <a:endParaRPr lang="en-US" sz="2200" b="1" dirty="0">
              <a:latin typeface="Arial Narrow" pitchFamily="34" charset="0"/>
            </a:endParaRPr>
          </a:p>
          <a:p>
            <a:pPr marL="230188" indent="-230188"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Shielded twisted pairs (STP) cables </a:t>
            </a:r>
            <a:r>
              <a:rPr lang="en-US" sz="2200" b="1" dirty="0">
                <a:latin typeface="Arial Narrow" pitchFamily="34" charset="0"/>
              </a:rPr>
              <a:t>are more protected from interference by shielding with a metallic screen.</a:t>
            </a:r>
          </a:p>
          <a:p>
            <a:pPr marL="230188" indent="-230188">
              <a:buFontTx/>
              <a:buChar char="•"/>
            </a:pPr>
            <a:endParaRPr lang="en-US" sz="2200" b="1" dirty="0">
              <a:solidFill>
                <a:srgbClr val="0033CC"/>
              </a:solidFill>
              <a:latin typeface="Arial Narrow" pitchFamily="34" charset="0"/>
            </a:endParaRPr>
          </a:p>
          <a:p>
            <a:pPr marL="230188" indent="-230188">
              <a:buFontTx/>
              <a:buChar char="•"/>
            </a:pP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</a:rPr>
              <a:t>Wireless (radio waves)</a:t>
            </a:r>
            <a:r>
              <a:rPr lang="en-US" sz="2200" b="1" dirty="0">
                <a:latin typeface="Arial Narrow" pitchFamily="34" charset="0"/>
              </a:rPr>
              <a:t> is the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most</a:t>
            </a:r>
            <a:r>
              <a:rPr lang="en-US" sz="2200" b="1" dirty="0">
                <a:latin typeface="Arial Narrow" pitchFamily="34" charset="0"/>
              </a:rPr>
              <a:t> susceptible to interference</a:t>
            </a:r>
            <a:endParaRPr lang="en-US" sz="2200" b="1" dirty="0">
              <a:latin typeface="Tahom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At the end of this lecture, you will be able to</a:t>
            </a:r>
          </a:p>
          <a:p>
            <a:pPr lvl="1"/>
            <a:r>
              <a:rPr lang="en-US" sz="2800" dirty="0"/>
              <a:t>Describe how data is transmitted between devices</a:t>
            </a:r>
          </a:p>
          <a:p>
            <a:pPr lvl="1"/>
            <a:r>
              <a:rPr lang="en-US" sz="2800" dirty="0"/>
              <a:t>Understand the characteristics of transmission media: STP, UTP and optical </a:t>
            </a:r>
            <a:r>
              <a:rPr lang="en-US" sz="2800" dirty="0" err="1"/>
              <a:t>fibre</a:t>
            </a:r>
            <a:endParaRPr lang="en-US" sz="2800" dirty="0"/>
          </a:p>
          <a:p>
            <a:pPr lvl="1"/>
            <a:r>
              <a:rPr lang="en-US" sz="2800" dirty="0"/>
              <a:t>Understand the factors affecting the performance of network cables</a:t>
            </a:r>
          </a:p>
          <a:p>
            <a:pPr lvl="1"/>
            <a:r>
              <a:rPr lang="en-US" sz="2800" dirty="0"/>
              <a:t>Identify and select network cables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1000" y="7620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Mechanical Factors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35977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solidFill>
                  <a:srgbClr val="0033CC"/>
                </a:solidFill>
                <a:latin typeface="Arial Narrow" pitchFamily="34" charset="0"/>
              </a:rPr>
              <a:t>Optical </a:t>
            </a:r>
            <a:r>
              <a:rPr lang="en-US" sz="2000" b="1" dirty="0" err="1">
                <a:solidFill>
                  <a:srgbClr val="0033CC"/>
                </a:solidFill>
                <a:latin typeface="Arial Narrow" pitchFamily="34" charset="0"/>
              </a:rPr>
              <a:t>fibres</a:t>
            </a:r>
            <a:r>
              <a:rPr lang="en-US" sz="2000" b="1" dirty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sz="2000" b="1" dirty="0">
                <a:latin typeface="Arial Narrow" pitchFamily="34" charset="0"/>
              </a:rPr>
              <a:t>are fragile and mechanical protection in the form of plastic sleeves or even steel amour (submarine cables) may be needed.  They are difficult to install.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latin typeface="Arial Narrow" pitchFamily="34" charset="0"/>
              </a:rPr>
              <a:t>Although optical </a:t>
            </a:r>
            <a:r>
              <a:rPr lang="en-US" sz="2000" b="1" dirty="0" err="1">
                <a:latin typeface="Arial Narrow" pitchFamily="34" charset="0"/>
              </a:rPr>
              <a:t>fibre</a:t>
            </a:r>
            <a:r>
              <a:rPr lang="en-US" sz="2000" b="1" dirty="0">
                <a:latin typeface="Arial Narrow" pitchFamily="34" charset="0"/>
              </a:rPr>
              <a:t> cables containing only a few </a:t>
            </a:r>
            <a:r>
              <a:rPr lang="en-US" sz="2000" b="1" dirty="0" err="1">
                <a:latin typeface="Arial Narrow" pitchFamily="34" charset="0"/>
              </a:rPr>
              <a:t>fibres</a:t>
            </a:r>
            <a:r>
              <a:rPr lang="en-US" sz="2000" b="1" dirty="0">
                <a:latin typeface="Arial Narrow" pitchFamily="34" charset="0"/>
              </a:rPr>
              <a:t> can be made quite flexible, they cannot be bent too much lest light can escape from the </a:t>
            </a:r>
            <a:r>
              <a:rPr lang="en-US" sz="2000" b="1" dirty="0" err="1">
                <a:latin typeface="Arial Narrow" pitchFamily="34" charset="0"/>
              </a:rPr>
              <a:t>fibre</a:t>
            </a:r>
            <a:r>
              <a:rPr lang="en-US" sz="2000" b="1" dirty="0">
                <a:latin typeface="Arial Narrow" pitchFamily="34" charset="0"/>
              </a:rPr>
              <a:t> or the </a:t>
            </a:r>
            <a:r>
              <a:rPr lang="en-US" sz="2000" b="1" dirty="0" err="1">
                <a:latin typeface="Arial Narrow" pitchFamily="34" charset="0"/>
              </a:rPr>
              <a:t>fibre</a:t>
            </a:r>
            <a:r>
              <a:rPr lang="en-US" sz="2000" b="1" dirty="0">
                <a:latin typeface="Arial Narrow" pitchFamily="34" charset="0"/>
              </a:rPr>
              <a:t> may break or snap.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latin typeface="Arial Narrow" pitchFamily="34" charset="0"/>
              </a:rPr>
              <a:t>Optical </a:t>
            </a:r>
            <a:r>
              <a:rPr lang="en-US" sz="2000" b="1" dirty="0" err="1">
                <a:latin typeface="Arial Narrow" pitchFamily="34" charset="0"/>
              </a:rPr>
              <a:t>fibre</a:t>
            </a:r>
            <a:r>
              <a:rPr lang="en-US" sz="2000" b="1" dirty="0">
                <a:latin typeface="Arial Narrow" pitchFamily="34" charset="0"/>
              </a:rPr>
              <a:t> can last a long period without maintenance while twisted pairs copper cables can deteriorates over time.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latin typeface="Arial Narrow" pitchFamily="34" charset="0"/>
              </a:rPr>
              <a:t>Electric current flowing through copper cable poses shock, spark, and fire hazard. Optical </a:t>
            </a:r>
            <a:r>
              <a:rPr lang="en-US" sz="2000" b="1" dirty="0" err="1">
                <a:latin typeface="Arial Narrow" pitchFamily="34" charset="0"/>
              </a:rPr>
              <a:t>fibre</a:t>
            </a:r>
            <a:r>
              <a:rPr lang="en-US" sz="2000" b="1" dirty="0">
                <a:latin typeface="Arial Narrow" pitchFamily="34" charset="0"/>
              </a:rPr>
              <a:t> does not carry electrical current and present no such hazard.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solidFill>
                  <a:srgbClr val="0033CC"/>
                </a:solidFill>
                <a:latin typeface="Arial Narrow" pitchFamily="34" charset="0"/>
              </a:rPr>
              <a:t>Shielded twisted pairs </a:t>
            </a:r>
            <a:r>
              <a:rPr lang="en-US" sz="2000" b="1" dirty="0">
                <a:latin typeface="Arial Narrow" pitchFamily="34" charset="0"/>
              </a:rPr>
              <a:t>are thicker and less flexible than UTP</a:t>
            </a:r>
          </a:p>
          <a:p>
            <a:pPr marL="230188" indent="-230188">
              <a:spcAft>
                <a:spcPts val="600"/>
              </a:spcAft>
              <a:buFontTx/>
              <a:buChar char="•"/>
            </a:pPr>
            <a:r>
              <a:rPr lang="en-US" sz="2000" b="1" dirty="0">
                <a:solidFill>
                  <a:srgbClr val="0033CC"/>
                </a:solidFill>
                <a:latin typeface="Arial Narrow" pitchFamily="34" charset="0"/>
              </a:rPr>
              <a:t>Wireless (radio </a:t>
            </a:r>
            <a:r>
              <a:rPr lang="en-US" sz="2000" b="1">
                <a:solidFill>
                  <a:srgbClr val="0033CC"/>
                </a:solidFill>
                <a:latin typeface="Arial Narrow" pitchFamily="34" charset="0"/>
              </a:rPr>
              <a:t>waves)</a:t>
            </a:r>
            <a:r>
              <a:rPr lang="en-US" sz="2000" b="1">
                <a:latin typeface="Arial Narrow" pitchFamily="34" charset="0"/>
              </a:rPr>
              <a:t> </a:t>
            </a:r>
            <a:r>
              <a:rPr lang="en-US" sz="2000" b="1" dirty="0">
                <a:latin typeface="Arial Narrow" pitchFamily="34" charset="0"/>
              </a:rPr>
              <a:t>the paths of the electromagnetic radiations can be blocked by objects.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kern="1200" dirty="0"/>
              <a:t>Optical </a:t>
            </a:r>
            <a:r>
              <a:rPr lang="en-US" sz="3200" kern="1200" dirty="0" err="1"/>
              <a:t>Fibre</a:t>
            </a:r>
            <a:r>
              <a:rPr lang="en-US" sz="3200" kern="1200" dirty="0"/>
              <a:t> vs Twister Pairs copper cable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829675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Immune to </a:t>
            </a:r>
            <a:r>
              <a:rPr kumimoji="1" lang="en-US" sz="2000" kern="0" dirty="0">
                <a:latin typeface="+mn-lt"/>
              </a:rPr>
              <a:t>electrical interference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(EMI, RFI) and low attenuation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High </a:t>
            </a:r>
            <a:r>
              <a:rPr kumimoji="1" lang="en-US" sz="2000" kern="0" dirty="0">
                <a:latin typeface="+mn-lt"/>
              </a:rPr>
              <a:t>data rate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over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long distances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(up to 100km) for single-mode fibre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Secure medium.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(Difficult to tap into </a:t>
            </a:r>
            <a:r>
              <a:rPr kumimoji="1" lang="en-US" sz="2000" b="1" kern="0" dirty="0" err="1">
                <a:latin typeface="+mn-lt"/>
              </a:rPr>
              <a:t>fibre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More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Expensive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 terms of material and installation</a:t>
            </a:r>
            <a:r>
              <a:rPr kumimoji="1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harder to </a:t>
            </a:r>
            <a:r>
              <a:rPr kumimoji="1" lang="en-US" sz="2000" b="1" kern="0" dirty="0">
                <a:latin typeface="+mn-lt"/>
              </a:rPr>
              <a:t>i</a:t>
            </a:r>
            <a:r>
              <a:rPr kumimoji="1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nstall</a:t>
            </a:r>
            <a:r>
              <a:rPr kumimoji="1" lang="en-US" sz="2000" b="1" kern="0" dirty="0">
                <a:latin typeface="+mn-lt"/>
              </a:rPr>
              <a:t>)</a:t>
            </a:r>
            <a:endParaRPr kumimoji="1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Use fibre</a:t>
            </a:r>
            <a:r>
              <a:rPr kumimoji="1" lang="en-US" sz="20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if: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/>
            </a:pPr>
            <a:r>
              <a:rPr kumimoji="1" lang="en-US" sz="2000" b="1" kern="0" dirty="0">
                <a:latin typeface="+mn-lt"/>
              </a:rPr>
              <a:t>Immunity to interferences critical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High </a:t>
            </a:r>
            <a:r>
              <a:rPr kumimoji="1" lang="en-US" sz="2000" b="1" kern="0" dirty="0">
                <a:latin typeface="+mn-lt"/>
              </a:rPr>
              <a:t>data rate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000" b="1" kern="0" noProof="0" dirty="0">
                <a:latin typeface="+mn-lt"/>
              </a:rPr>
              <a:t>over long </a:t>
            </a:r>
            <a:r>
              <a:rPr kumimoji="1" lang="en-US" sz="2000" b="1" kern="0" dirty="0">
                <a:latin typeface="+mn-lt"/>
              </a:rPr>
              <a:t>distances is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necessity (</a:t>
            </a:r>
            <a:r>
              <a:rPr kumimoji="1" lang="en-US" sz="2000" b="1" kern="0" dirty="0">
                <a:solidFill>
                  <a:srgbClr val="FF0000"/>
                </a:solidFill>
                <a:latin typeface="+mn-lt"/>
              </a:rPr>
              <a:t>e.g. backbone network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Security is a top priority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1" lang="en-US" sz="2000" b="1" kern="0" dirty="0">
                <a:latin typeface="+mn-lt"/>
              </a:rPr>
              <a:t>F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ire</a:t>
            </a:r>
            <a:r>
              <a:rPr kumimoji="1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safety</a:t>
            </a:r>
            <a:endParaRPr kumimoji="1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Do not use fibre if: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Ease of installation is important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Cost is an issue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latin typeface="+mn-lt"/>
              </a:rPr>
              <a:t>Activities: Network Cabling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Do the Activity 1 and 2 in the Word document.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Slide </a:t>
            </a:r>
            <a:fld id="{26B1BED5-8925-4739-9302-4F7380833C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73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sz="3200" kern="1200" dirty="0"/>
              <a:t>Summary</a:t>
            </a:r>
            <a:endParaRPr lang="en-SG" sz="3200" kern="1200" dirty="0"/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1148375"/>
            <a:ext cx="86106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en-US" sz="2200" dirty="0"/>
              <a:t>Ethernet LANs use mainly 2 types of cables: Twisted pair and Optical Fibre.</a:t>
            </a:r>
          </a:p>
          <a:p>
            <a:pPr marL="357188" indent="-357188"/>
            <a:r>
              <a:rPr lang="en-US" sz="2200" dirty="0"/>
              <a:t>2 types of Twisted Pair: STP and UTP. As STP is more expensive, most networks are implemented using UTP.</a:t>
            </a:r>
          </a:p>
          <a:p>
            <a:pPr marL="357188" indent="-357188"/>
            <a:r>
              <a:rPr lang="en-US" sz="2200" dirty="0"/>
              <a:t>Common categories of UTP are Cat 6, 6A and 7.</a:t>
            </a:r>
          </a:p>
          <a:p>
            <a:pPr marL="357188" indent="-357188"/>
            <a:r>
              <a:rPr lang="en-US" sz="2200" dirty="0"/>
              <a:t>Types of optical fiber are single-mode and multimode.</a:t>
            </a:r>
          </a:p>
          <a:p>
            <a:pPr marL="357188" indent="-357188"/>
            <a:r>
              <a:rPr lang="en-US" sz="2200" dirty="0"/>
              <a:t>Selection of cables for Ethernet LANs are based on a number of factors including data rate, distance, etc.</a:t>
            </a:r>
          </a:p>
          <a:p>
            <a:pPr marL="357188" indent="-357188"/>
            <a:r>
              <a:rPr lang="en-US" sz="2200" dirty="0"/>
              <a:t>Optical </a:t>
            </a:r>
            <a:r>
              <a:rPr lang="en-US" sz="2200" dirty="0" err="1"/>
              <a:t>fibre</a:t>
            </a:r>
            <a:r>
              <a:rPr lang="en-US" sz="2200" dirty="0"/>
              <a:t> performs the best in situation where electrical interference (EMI/RFI) is a problem but it is most expensive and difficult to install.</a:t>
            </a:r>
          </a:p>
          <a:p>
            <a:pPr marL="357188" indent="-357188"/>
            <a:r>
              <a:rPr lang="en-US" sz="2200" dirty="0"/>
              <a:t>Wireless has the advantage of mobility but it is ranked below other media in terms of data rate, distance and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Transmission</a:t>
            </a:r>
          </a:p>
          <a:p>
            <a:r>
              <a:rPr lang="en-US" sz="2800" dirty="0"/>
              <a:t>Transmission Media vs Network Cabling</a:t>
            </a:r>
          </a:p>
          <a:p>
            <a:r>
              <a:rPr lang="en-US" sz="2800" dirty="0"/>
              <a:t>Factors affecting Cable Performance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24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sz="3200" dirty="0"/>
              <a:t>Data Transmission</a:t>
            </a:r>
            <a:endParaRPr lang="en-SG" sz="3200" dirty="0"/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425116" y="990600"/>
            <a:ext cx="853440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2800" dirty="0"/>
              <a:t>Data is transmitted in bits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Depending on physical (PHY) layer specification, bits can be transmitted one at a time or multiple bits at a time</a:t>
            </a:r>
          </a:p>
          <a:p>
            <a:r>
              <a:rPr lang="en-SG" sz="2800" dirty="0"/>
              <a:t>The bits are transmitted in the form of signals which can be in one of the following forms: 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Electric current or voltage,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Electromagnetic waves</a:t>
            </a:r>
          </a:p>
          <a:p>
            <a:pPr lvl="2">
              <a:spcBef>
                <a:spcPts val="10"/>
              </a:spcBef>
            </a:pPr>
            <a:r>
              <a:rPr lang="en-SG" dirty="0"/>
              <a:t>Radio waves</a:t>
            </a:r>
          </a:p>
          <a:p>
            <a:pPr lvl="2">
              <a:spcBef>
                <a:spcPts val="10"/>
              </a:spcBef>
            </a:pPr>
            <a:r>
              <a:rPr lang="en-SG" dirty="0"/>
              <a:t>Light</a:t>
            </a:r>
          </a:p>
          <a:p>
            <a:endParaRPr lang="en-SG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96" y="3253397"/>
            <a:ext cx="3071203" cy="3071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sz="3200" dirty="0"/>
              <a:t>Data Transmission – cont.</a:t>
            </a:r>
            <a:endParaRPr lang="en-SG" sz="3200" dirty="0"/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433137" y="9906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2800" dirty="0"/>
              <a:t>The signals travel from the transmitter of the sender to the receiver of receiving devices through a transmission medium.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Transmitters and receivers are electronic circuits in the NICs of their respective devices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Common transmission media are copper and optical fibre</a:t>
            </a:r>
          </a:p>
          <a:p>
            <a:pPr lvl="1">
              <a:spcBef>
                <a:spcPts val="10"/>
              </a:spcBef>
            </a:pPr>
            <a:r>
              <a:rPr lang="en-SG" sz="2400" dirty="0"/>
              <a:t>Radio wave and infrared are considered unguided (without wires) transmission media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3329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9232" y="2432538"/>
            <a:ext cx="2824331" cy="838200"/>
          </a:xfrm>
          <a:noFill/>
          <a:ln/>
        </p:spPr>
        <p:txBody>
          <a:bodyPr lIns="90476" tIns="44443" rIns="90476" bIns="44443"/>
          <a:lstStyle/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17480" y="6225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Transmission Media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17480" y="1123508"/>
            <a:ext cx="742632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The two common type of transmission media are: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83411" y="3575538"/>
            <a:ext cx="4211157" cy="1143000"/>
            <a:chOff x="4495800" y="3657600"/>
            <a:chExt cx="4203805" cy="1219200"/>
          </a:xfrm>
        </p:grpSpPr>
        <p:pic>
          <p:nvPicPr>
            <p:cNvPr id="246786" name="Picture 2" descr="http://t1.gstatic.com/images?q=tbn:xiWVN88YnoMDiM:http://www.weissereng.com/iStock_000005009863XSmall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3733800"/>
              <a:ext cx="1181100" cy="885825"/>
            </a:xfrm>
            <a:prstGeom prst="rect">
              <a:avLst/>
            </a:prstGeom>
            <a:noFill/>
          </p:spPr>
        </p:pic>
        <p:pic>
          <p:nvPicPr>
            <p:cNvPr id="246788" name="Picture 4" descr="http://t3.gstatic.com/images?q=tbn:JixTXbGt5fogJM:http://www.timbercon.com/News-Releases/Images/Light-ARMOR-Fiber-Optic-Cable-hires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3657600"/>
              <a:ext cx="1536805" cy="1219200"/>
            </a:xfrm>
            <a:prstGeom prst="rect">
              <a:avLst/>
            </a:prstGeom>
            <a:noFill/>
          </p:spPr>
        </p:pic>
      </p:grpSp>
      <p:pic>
        <p:nvPicPr>
          <p:cNvPr id="246794" name="Picture 10" descr="http://t0.gstatic.com/images?q=tbn:-ry08u-2Pxyf5M:http://ocw.weber.edu/automotive-technology/ausv-1320-automotive-electronics/images/TwistedPairWirePhoto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87897" y="2280138"/>
            <a:ext cx="1642010" cy="609600"/>
          </a:xfrm>
          <a:prstGeom prst="rect">
            <a:avLst/>
          </a:prstGeom>
          <a:noFill/>
        </p:spPr>
      </p:pic>
      <p:pic>
        <p:nvPicPr>
          <p:cNvPr id="246792" name="Picture 8" descr="http://t3.gstatic.com/images?q=tbn:nThX5C5dIRzEnM:http://www.made-in-china.com/image/2f0j00AMzQROIKEfonM/Twisted-Pair-Cable-UTP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34765" y="2661138"/>
            <a:ext cx="2060998" cy="762000"/>
          </a:xfrm>
          <a:prstGeom prst="rect">
            <a:avLst/>
          </a:prstGeom>
          <a:noFill/>
        </p:spPr>
      </p:pic>
      <p:pic>
        <p:nvPicPr>
          <p:cNvPr id="246797" name="Picture 13" descr="http://t3.gstatic.com/images?q=tbn:HlPTA1B5uVEleM:http://images.overstock.com/f/102/3117/8h/www.overstock.com/images/products/etilize/images/300/10060589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4431" y="2432538"/>
            <a:ext cx="1106832" cy="1104901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66826" y="3806370"/>
            <a:ext cx="259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Optical Fibre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6698" y="2523323"/>
            <a:ext cx="2671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Twisted Pair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/>
              <a:t>Twisted Pair</a:t>
            </a:r>
            <a:endParaRPr lang="en-SG" sz="32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8600" y="9906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6" tIns="44443" rIns="90476" bIns="44443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tabLst/>
              <a:defRPr/>
            </a:pPr>
            <a:r>
              <a:rPr kumimoji="1" lang="en-US" sz="2800" b="1" kern="0" dirty="0">
                <a:latin typeface="+mn-lt"/>
              </a:rPr>
              <a:t>Two types of twisted pair </a:t>
            </a:r>
          </a:p>
          <a:p>
            <a:pPr marL="687388" lvl="1" indent="-230188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</a:pPr>
            <a:r>
              <a:rPr kumimoji="1" lang="en-US" b="1" kern="0" dirty="0">
                <a:latin typeface="+mn-lt"/>
              </a:rPr>
              <a:t>Shielded Twisted Pair (</a:t>
            </a:r>
            <a:r>
              <a:rPr kumimoji="1" lang="en-US" b="1" kern="0" dirty="0">
                <a:solidFill>
                  <a:srgbClr val="FF0000"/>
                </a:solidFill>
                <a:latin typeface="+mn-lt"/>
              </a:rPr>
              <a:t>STP</a:t>
            </a:r>
            <a:r>
              <a:rPr kumimoji="1" lang="en-US" b="1" kern="0" dirty="0">
                <a:latin typeface="+mn-lt"/>
              </a:rPr>
              <a:t>)</a:t>
            </a:r>
          </a:p>
          <a:p>
            <a:pPr marL="444500" lvl="1" indent="12700"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>
                <a:latin typeface="+mn-lt"/>
              </a:rPr>
              <a:t>Besides twisting, to further improve noise rejection, a foil or wire braid "shield" is woven around the twisted pairs</a:t>
            </a:r>
            <a:endParaRPr kumimoji="1" lang="en-US" b="1" kern="0" dirty="0">
              <a:latin typeface="+mn-lt"/>
            </a:endParaRPr>
          </a:p>
          <a:p>
            <a:pPr marL="444500" lvl="1" indent="1270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</a:pPr>
            <a:r>
              <a:rPr kumimoji="1" lang="en-US" b="1" kern="0" dirty="0">
                <a:latin typeface="+mn-lt"/>
              </a:rPr>
              <a:t> Unshielded Twisted Pair (</a:t>
            </a:r>
            <a:r>
              <a:rPr kumimoji="1" lang="en-US" b="1" kern="0" dirty="0">
                <a:solidFill>
                  <a:srgbClr val="FF0000"/>
                </a:solidFill>
                <a:latin typeface="+mn-lt"/>
              </a:rPr>
              <a:t>UTP</a:t>
            </a:r>
            <a:r>
              <a:rPr kumimoji="1" lang="en-US" b="1" kern="0" dirty="0">
                <a:latin typeface="+mn-lt"/>
              </a:rPr>
              <a:t>)</a:t>
            </a:r>
          </a:p>
          <a:p>
            <a:pPr marL="444500" lvl="1" indent="12700"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kern="0" dirty="0">
                <a:latin typeface="+mn-lt"/>
              </a:rPr>
              <a:t>Because of its cheaper cost, it is the most widely used</a:t>
            </a:r>
          </a:p>
          <a:p>
            <a:pPr marL="444500" lvl="1" indent="12700"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51909" name="Picture 5" descr="http://t0.gstatic.com/images?q=tbn:ild8S3oCFaqYtM:http://upload.wikimedia.org/wikipedia/commons/c/cb/UTP_cabl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2354" y="4619625"/>
            <a:ext cx="1333500" cy="10858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12" y="1905000"/>
            <a:ext cx="219075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9232" y="2432538"/>
            <a:ext cx="2824331" cy="838200"/>
          </a:xfrm>
          <a:noFill/>
          <a:ln/>
        </p:spPr>
        <p:txBody>
          <a:bodyPr lIns="90476" tIns="44443" rIns="90476" bIns="44443"/>
          <a:lstStyle/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17480" y="6225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Types of Transmission Media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228599" y="960815"/>
            <a:ext cx="851779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We have covered Twisted Pair and Optical </a:t>
            </a:r>
            <a:r>
              <a:rPr lang="en-US" sz="2800" b="1" dirty="0" err="1">
                <a:latin typeface="Arial Narrow" pitchFamily="34" charset="0"/>
              </a:rPr>
              <a:t>Fibre</a:t>
            </a:r>
            <a:r>
              <a:rPr lang="en-US" sz="2800" b="1" dirty="0">
                <a:latin typeface="Arial Narrow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E0D6E-83D4-431A-8FC6-7FB426DB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9" y="2432538"/>
            <a:ext cx="8365890" cy="28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360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sz="3200" dirty="0"/>
              <a:t>Transmission Medium vs Network Cable</a:t>
            </a:r>
            <a:endParaRPr lang="en-SG" sz="3200" dirty="0"/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228600" y="1066800"/>
            <a:ext cx="853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Network cable uses </a:t>
            </a:r>
            <a:r>
              <a:rPr lang="en-SG" sz="2800" dirty="0"/>
              <a:t>transmission medium and </a:t>
            </a:r>
            <a:r>
              <a:rPr lang="en-US" sz="2800" dirty="0"/>
              <a:t>follows standards.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a typeface="+mn-ea"/>
                <a:cs typeface="+mn-cs"/>
              </a:rPr>
              <a:t>Example: RJ45 cable uses Twisted Pair with RJ45 connectors</a:t>
            </a:r>
            <a:endParaRPr lang="en-SG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SG" sz="2800" dirty="0"/>
              <a:t>Network cables are used for connecting up devices in the network.</a:t>
            </a:r>
            <a:endParaRPr lang="en-SG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80&quot;/&gt;&lt;/object&gt;&lt;object type=&quot;3&quot; unique_id=&quot;10006&quot;&gt;&lt;property id=&quot;20148&quot; value=&quot;5&quot;/&gt;&lt;property id=&quot;20300&quot; value=&quot;Slide 3 - &amp;quot;Topics&amp;quot;&quot;/&gt;&lt;property id=&quot;20307&quot; value=&quot;408&quot;/&gt;&lt;/object&gt;&lt;object type=&quot;3&quot; unique_id=&quot;10007&quot;&gt;&lt;property id=&quot;20148&quot; value=&quot;5&quot;/&gt;&lt;property id=&quot;20300&quot; value=&quot;Slide 4&quot;/&gt;&lt;property id=&quot;20307&quot; value=&quot;382&quot;/&gt;&lt;/object&gt;&lt;object type=&quot;3&quot; unique_id=&quot;10008&quot;&gt;&lt;property id=&quot;20148&quot; value=&quot;5&quot;/&gt;&lt;property id=&quot;20300&quot; value=&quot;Slide 5&quot;/&gt;&lt;property id=&quot;20307&quot; value=&quot;401&quot;/&gt;&lt;/object&gt;&lt;object type=&quot;3&quot; unique_id=&quot;10009&quot;&gt;&lt;property id=&quot;20148&quot; value=&quot;5&quot;/&gt;&lt;property id=&quot;20300&quot; value=&quot;Slide 6&quot;/&gt;&lt;property id=&quot;20307&quot; value=&quot;400&quot;/&gt;&lt;/object&gt;&lt;object type=&quot;3&quot; unique_id=&quot;10010&quot;&gt;&lt;property id=&quot;20148&quot; value=&quot;5&quot;/&gt;&lt;property id=&quot;20300&quot; value=&quot;Slide 7&quot;/&gt;&lt;property id=&quot;20307&quot; value=&quot;383&quot;/&gt;&lt;/object&gt;&lt;object type=&quot;3&quot; unique_id=&quot;10011&quot;&gt;&lt;property id=&quot;20148&quot; value=&quot;5&quot;/&gt;&lt;property id=&quot;20300&quot; value=&quot;Slide 8&quot;/&gt;&lt;property id=&quot;20307&quot; value=&quot;384&quot;/&gt;&lt;/object&gt;&lt;object type=&quot;3&quot; unique_id=&quot;10012&quot;&gt;&lt;property id=&quot;20148&quot; value=&quot;5&quot;/&gt;&lt;property id=&quot;20300&quot; value=&quot;Slide 9&quot;/&gt;&lt;property id=&quot;20307&quot; value=&quot;402&quot;/&gt;&lt;/object&gt;&lt;object type=&quot;3&quot; unique_id=&quot;10013&quot;&gt;&lt;property id=&quot;20148&quot; value=&quot;5&quot;/&gt;&lt;property id=&quot;20300&quot; value=&quot;Slide 10&quot;/&gt;&lt;property id=&quot;20307&quot; value=&quot;403&quot;/&gt;&lt;/object&gt;&lt;object type=&quot;3&quot; unique_id=&quot;10014&quot;&gt;&lt;property id=&quot;20148&quot; value=&quot;5&quot;/&gt;&lt;property id=&quot;20300&quot; value=&quot;Slide 11 - &amp;quot;Co-axial Cable&amp;quot;&quot;/&gt;&lt;property id=&quot;20307&quot; value=&quot;410&quot;/&gt;&lt;/object&gt;&lt;object type=&quot;3&quot; unique_id=&quot;10015&quot;&gt;&lt;property id=&quot;20148&quot; value=&quot;5&quot;/&gt;&lt;property id=&quot;20300&quot; value=&quot;Slide 12 - &amp;quot;Twisted Pair&amp;quot;&quot;/&gt;&lt;property id=&quot;20307&quot; value=&quot;411&quot;/&gt;&lt;/object&gt;&lt;object type=&quot;3&quot; unique_id=&quot;10016&quot;&gt;&lt;property id=&quot;20148&quot; value=&quot;5&quot;/&gt;&lt;property id=&quot;20300&quot; value=&quot;Slide 13 - &amp;quot;UTP Straight-through Cable&amp;quot;&quot;/&gt;&lt;property id=&quot;20307&quot; value=&quot;412&quot;/&gt;&lt;/object&gt;&lt;object type=&quot;3&quot; unique_id=&quot;10017&quot;&gt;&lt;property id=&quot;20148&quot; value=&quot;5&quot;/&gt;&lt;property id=&quot;20300&quot; value=&quot;Slide 14 - &amp;quot;UTP Straight-through Cable&amp;quot;&quot;/&gt;&lt;property id=&quot;20307&quot; value=&quot;413&quot;/&gt;&lt;/object&gt;&lt;object type=&quot;3&quot; unique_id=&quot;10018&quot;&gt;&lt;property id=&quot;20148&quot; value=&quot;5&quot;/&gt;&lt;property id=&quot;20300&quot; value=&quot;Slide 15 - &amp;quot;UTP Cross-over Cable&amp;quot;&quot;/&gt;&lt;property id=&quot;20307&quot; value=&quot;414&quot;/&gt;&lt;/object&gt;&lt;object type=&quot;3&quot; unique_id=&quot;10019&quot;&gt;&lt;property id=&quot;20148&quot; value=&quot;5&quot;/&gt;&lt;property id=&quot;20300&quot; value=&quot;Slide 16 - &amp;quot;UTP Cross-over Cable&amp;quot;&quot;/&gt;&lt;property id=&quot;20307&quot; value=&quot;415&quot;/&gt;&lt;/object&gt;&lt;object type=&quot;3&quot; unique_id=&quot;10020&quot;&gt;&lt;property id=&quot;20148&quot; value=&quot;5&quot;/&gt;&lt;property id=&quot;20300&quot; value=&quot;Slide 17 - &amp;quot;UTP Rollover Cable&amp;quot;&quot;/&gt;&lt;property id=&quot;20307&quot; value=&quot;416&quot;/&gt;&lt;/object&gt;&lt;object type=&quot;3&quot; unique_id=&quot;10021&quot;&gt;&lt;property id=&quot;20148&quot; value=&quot;5&quot;/&gt;&lt;property id=&quot;20300&quot; value=&quot;Slide 18 - &amp;quot;UTP Rollover Cable&amp;quot;&quot;/&gt;&lt;property id=&quot;20307&quot; value=&quot;417&quot;/&gt;&lt;/object&gt;&lt;object type=&quot;3&quot; unique_id=&quot;10022&quot;&gt;&lt;property id=&quot;20148&quot; value=&quot;5&quot;/&gt;&lt;property id=&quot;20300&quot; value=&quot;Slide 19 - &amp;quot;Fiber Optic&amp;quot;&quot;/&gt;&lt;property id=&quot;20307&quot; value=&quot;418&quot;/&gt;&lt;/object&gt;&lt;object type=&quot;3&quot; unique_id=&quot;10023&quot;&gt;&lt;property id=&quot;20148&quot; value=&quot;5&quot;/&gt;&lt;property id=&quot;20300&quot; value=&quot;Slide 20 - &amp;quot;Fiber Optic Cabling&amp;quot;&quot;/&gt;&lt;property id=&quot;20307&quot; value=&quot;419&quot;/&gt;&lt;/object&gt;&lt;object type=&quot;3&quot; unique_id=&quot;10024&quot;&gt;&lt;property id=&quot;20148&quot; value=&quot;5&quot;/&gt;&lt;property id=&quot;20300&quot; value=&quot;Slide 21 - &amp;quot;Fiber Optic Cabling&amp;quot;&quot;/&gt;&lt;property id=&quot;20307&quot; value=&quot;420&quot;/&gt;&lt;/object&gt;&lt;object type=&quot;3&quot; unique_id=&quot;10025&quot;&gt;&lt;property id=&quot;20148&quot; value=&quot;5&quot;/&gt;&lt;property id=&quot;20300&quot; value=&quot;Slide 22 - &amp;quot;Fiber Optic Patch Panel&amp;quot;&quot;/&gt;&lt;property id=&quot;20307&quot; value=&quot;421&quot;/&gt;&lt;/object&gt;&lt;object type=&quot;3&quot; unique_id=&quot;10026&quot;&gt;&lt;property id=&quot;20148&quot; value=&quot;5&quot;/&gt;&lt;property id=&quot;20300&quot; value=&quot;Slide 23&quot;/&gt;&lt;property id=&quot;20307&quot; value=&quot;385&quot;/&gt;&lt;/object&gt;&lt;object type=&quot;3&quot; unique_id=&quot;10027&quot;&gt;&lt;property id=&quot;20148&quot; value=&quot;5&quot;/&gt;&lt;property id=&quot;20300&quot; value=&quot;Slide 24&quot;/&gt;&lt;property id=&quot;20307&quot; value=&quot;404&quot;/&gt;&lt;/object&gt;&lt;object type=&quot;3&quot; unique_id=&quot;10028&quot;&gt;&lt;property id=&quot;20148&quot; value=&quot;5&quot;/&gt;&lt;property id=&quot;20300&quot; value=&quot;Slide 25 - &amp;quot;Media bandwidth and Limitations&amp;quot;&quot;/&gt;&lt;property id=&quot;20307&quot; value=&quot;422&quot;/&gt;&lt;/object&gt;&lt;object type=&quot;3&quot; unique_id=&quot;10029&quot;&gt;&lt;property id=&quot;20148&quot; value=&quot;5&quot;/&gt;&lt;property id=&quot;20300&quot; value=&quot;Slide 26&quot;/&gt;&lt;property id=&quot;20307&quot; value=&quot;386&quot;/&gt;&lt;/object&gt;&lt;object type=&quot;3&quot; unique_id=&quot;10030&quot;&gt;&lt;property id=&quot;20148&quot; value=&quot;5&quot;/&gt;&lt;property id=&quot;20300&quot; value=&quot;Slide 27 - &amp;quot;Attenuation&amp;quot;&quot;/&gt;&lt;property id=&quot;20307&quot; value=&quot;423&quot;/&gt;&lt;/object&gt;&lt;object type=&quot;3&quot; unique_id=&quot;10031&quot;&gt;&lt;property id=&quot;20148&quot; value=&quot;5&quot;/&gt;&lt;property id=&quot;20300&quot; value=&quot;Slide 28&quot;/&gt;&lt;property id=&quot;20307&quot; value=&quot;406&quot;/&gt;&lt;/object&gt;&lt;object type=&quot;3&quot; unique_id=&quot;10032&quot;&gt;&lt;property id=&quot;20148&quot; value=&quot;5&quot;/&gt;&lt;property id=&quot;20300&quot; value=&quot;Slide 29&quot;/&gt;&lt;property id=&quot;20307&quot; value=&quot;407&quot;/&gt;&lt;/object&gt;&lt;object type=&quot;3&quot; unique_id=&quot;10033&quot;&gt;&lt;property id=&quot;20148&quot; value=&quot;5&quot;/&gt;&lt;property id=&quot;20300&quot; value=&quot;Slide 30&quot;/&gt;&lt;property id=&quot;20307&quot; value=&quot;409&quot;/&gt;&lt;/object&gt;&lt;object type=&quot;3&quot; unique_id=&quot;10034&quot;&gt;&lt;property id=&quot;20148&quot; value=&quot;5&quot;/&gt;&lt;property id=&quot;20300&quot; value=&quot;Slide 31&quot;/&gt;&lt;property id=&quot;20307&quot; value=&quot;405&quot;/&gt;&lt;/object&gt;&lt;object type=&quot;3&quot; unique_id=&quot;10035&quot;&gt;&lt;property id=&quot;20148&quot; value=&quot;5&quot;/&gt;&lt;property id=&quot;20300&quot; value=&quot;Slide 32 - &amp;quot;References&amp;quot;&quot;/&gt;&lt;property id=&quot;20307&quot; value=&quot;399&quot;/&gt;&lt;/object&gt;&lt;object type=&quot;3&quot; unique_id=&quot;10036&quot;&gt;&lt;property id=&quot;20148&quot; value=&quot;5&quot;/&gt;&lt;property id=&quot;20300&quot; value=&quot;Slide 33 - &amp;quot;Summary 1 of 2&amp;quot;&quot;/&gt;&lt;property id=&quot;20307&quot; value=&quot;424&quot;/&gt;&lt;/object&gt;&lt;object type=&quot;3&quot; unique_id=&quot;10037&quot;&gt;&lt;property id=&quot;20148&quot; value=&quot;5&quot;/&gt;&lt;property id=&quot;20300&quot; value=&quot;Slide 34 - &amp;quot;Summary 2 of 2&amp;quot;&quot;/&gt;&lt;property id=&quot;20307&quot; value=&quot;425&quot;/&gt;&lt;/object&gt;&lt;/object&gt;&lt;/object&gt;&lt;/database&gt;"/>
</p:tagLst>
</file>

<file path=ppt/theme/theme1.xml><?xml version="1.0" encoding="utf-8"?>
<a:theme xmlns:a="http://schemas.openxmlformats.org/drawingml/2006/main" name="Contpor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20079</TotalTime>
  <Words>1903</Words>
  <Application>Microsoft Office PowerPoint</Application>
  <PresentationFormat>On-screen Show (4:3)</PresentationFormat>
  <Paragraphs>253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</vt:lpstr>
      <vt:lpstr>Arial Narrow</vt:lpstr>
      <vt:lpstr>Calibri</vt:lpstr>
      <vt:lpstr>Tahoma</vt:lpstr>
      <vt:lpstr>Verdana</vt:lpstr>
      <vt:lpstr>Wingdings</vt:lpstr>
      <vt:lpstr>Contport</vt:lpstr>
      <vt:lpstr>1_Contport</vt:lpstr>
      <vt:lpstr>Bitmap Image</vt:lpstr>
      <vt:lpstr>PowerPoint Presentation</vt:lpstr>
      <vt:lpstr>Objectives</vt:lpstr>
      <vt:lpstr>Topics</vt:lpstr>
      <vt:lpstr>Data Transmission</vt:lpstr>
      <vt:lpstr>Data Transmission – cont.</vt:lpstr>
      <vt:lpstr>PowerPoint Presentation</vt:lpstr>
      <vt:lpstr>Twisted Pair</vt:lpstr>
      <vt:lpstr>PowerPoint Presentation</vt:lpstr>
      <vt:lpstr>Transmission Medium vs Network Cable</vt:lpstr>
      <vt:lpstr>Connection using UTP Cables (with RJ45 connectors)</vt:lpstr>
      <vt:lpstr>UTP  (Unshielded Twisted Pair)</vt:lpstr>
      <vt:lpstr>UTP (continued)</vt:lpstr>
      <vt:lpstr>Optical Fibre (an overview)</vt:lpstr>
      <vt:lpstr>Optical Fibre Cabling</vt:lpstr>
      <vt:lpstr>Research Activity</vt:lpstr>
      <vt:lpstr>PowerPoint Presentation</vt:lpstr>
      <vt:lpstr>PowerPoint Presentation</vt:lpstr>
      <vt:lpstr>Recap - Type of cables used for different Ethernet standards</vt:lpstr>
      <vt:lpstr>PowerPoint Presentation</vt:lpstr>
      <vt:lpstr>PowerPoint Presentation</vt:lpstr>
      <vt:lpstr>Optical Fibre vs Twister Pairs copper cable</vt:lpstr>
      <vt:lpstr>Activities: Network Cabling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535</cp:revision>
  <cp:lastPrinted>2018-10-11T01:26:18Z</cp:lastPrinted>
  <dcterms:created xsi:type="dcterms:W3CDTF">1995-05-28T16:29:18Z</dcterms:created>
  <dcterms:modified xsi:type="dcterms:W3CDTF">2022-01-14T20:51:21Z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2021-01-17T05:02:11Z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3096a6a7-0f4c-4a12-95f4-64c64a24d106</vt:lpwstr>
  </property>
  <property fmtid="{D5CDD505-2E9C-101B-9397-08002B2CF9AE}" pid="8" name="MSIP_Label_30286cb9-b49f-4646-87a5-340028348160_ContentBits">
    <vt:lpwstr>1</vt:lpwstr>
  </property>
</Properties>
</file>