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</p:sldMasterIdLst>
  <p:notesMasterIdLst>
    <p:notesMasterId r:id="rId30"/>
  </p:notesMasterIdLst>
  <p:handoutMasterIdLst>
    <p:handoutMasterId r:id="rId31"/>
  </p:handoutMasterIdLst>
  <p:sldIdLst>
    <p:sldId id="282" r:id="rId3"/>
    <p:sldId id="283" r:id="rId4"/>
    <p:sldId id="284" r:id="rId5"/>
    <p:sldId id="285" r:id="rId6"/>
    <p:sldId id="286" r:id="rId7"/>
    <p:sldId id="288" r:id="rId8"/>
    <p:sldId id="327" r:id="rId9"/>
    <p:sldId id="289" r:id="rId10"/>
    <p:sldId id="325" r:id="rId11"/>
    <p:sldId id="291" r:id="rId12"/>
    <p:sldId id="292" r:id="rId13"/>
    <p:sldId id="293" r:id="rId14"/>
    <p:sldId id="295" r:id="rId15"/>
    <p:sldId id="308" r:id="rId16"/>
    <p:sldId id="297" r:id="rId17"/>
    <p:sldId id="301" r:id="rId18"/>
    <p:sldId id="324" r:id="rId19"/>
    <p:sldId id="305" r:id="rId20"/>
    <p:sldId id="329" r:id="rId21"/>
    <p:sldId id="328" r:id="rId22"/>
    <p:sldId id="320" r:id="rId23"/>
    <p:sldId id="321" r:id="rId24"/>
    <p:sldId id="322" r:id="rId25"/>
    <p:sldId id="330" r:id="rId26"/>
    <p:sldId id="331" r:id="rId27"/>
    <p:sldId id="332" r:id="rId28"/>
    <p:sldId id="30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5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0984" autoAdjust="0"/>
  </p:normalViewPr>
  <p:slideViewPr>
    <p:cSldViewPr>
      <p:cViewPr varScale="1">
        <p:scale>
          <a:sx n="55" d="100"/>
          <a:sy n="55" d="100"/>
        </p:scale>
        <p:origin x="17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D8676-A7A1-4B13-BC27-EE906BB4B56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Diploma in IT/ISF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9CAB-0E15-4B85-82AB-B5D205A31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079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AB51-2B25-4DDA-8C1E-C5141BBE5C2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Diploma in IT/ISF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60757-F33B-49C9-8006-C6BEA46E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321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dguide.net/faq/is-5ghz-wireless-better-than-24ghz-34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7013" indent="-227013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Replace Lecture Title</a:t>
            </a:r>
          </a:p>
          <a:p>
            <a:pPr marL="227013" indent="-227013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Replace &lt; Module Name &gt;</a:t>
            </a:r>
          </a:p>
          <a:p>
            <a:pPr marL="227013" indent="-227013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Replace Year and Semester if necessary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78332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100" dirty="0">
                <a:latin typeface="Arial" panose="020B0604020202020204" pitchFamily="34" charset="0"/>
              </a:rPr>
              <a:t>How to Manually Connect to a Wi-Fi Network on Windows 10:</a:t>
            </a:r>
          </a:p>
          <a:p>
            <a:pPr>
              <a:lnSpc>
                <a:spcPct val="90000"/>
              </a:lnSpc>
            </a:pPr>
            <a:r>
              <a:rPr lang="en-US" altLang="en-US" sz="1100" dirty="0">
                <a:latin typeface="Arial" panose="020B0604020202020204" pitchFamily="34" charset="0"/>
              </a:rPr>
              <a:t>- From the Windows desktop, navigate: Start &gt; Settings icon (lower-left) &gt; Network &amp; Internet &gt; Wi-</a:t>
            </a:r>
            <a:r>
              <a:rPr lang="en-US" altLang="en-US" sz="1100" dirty="0" err="1">
                <a:latin typeface="Arial" panose="020B0604020202020204" pitchFamily="34" charset="0"/>
              </a:rPr>
              <a:t>Fi.Utilize</a:t>
            </a:r>
            <a:r>
              <a:rPr lang="en-US" altLang="en-US" sz="1100" dirty="0">
                <a:latin typeface="Arial" panose="020B0604020202020204" pitchFamily="34" charset="0"/>
              </a:rPr>
              <a:t> the...</a:t>
            </a:r>
          </a:p>
          <a:p>
            <a:pPr>
              <a:lnSpc>
                <a:spcPct val="90000"/>
              </a:lnSpc>
            </a:pPr>
            <a:r>
              <a:rPr lang="en-US" altLang="en-US" sz="1100" dirty="0">
                <a:latin typeface="Arial" panose="020B0604020202020204" pitchFamily="34" charset="0"/>
              </a:rPr>
              <a:t>- From the Related settings section, select Network and Sharing Center.</a:t>
            </a:r>
          </a:p>
          <a:p>
            <a:pPr>
              <a:lnSpc>
                <a:spcPct val="90000"/>
              </a:lnSpc>
            </a:pPr>
            <a:r>
              <a:rPr lang="en-US" altLang="en-US" sz="1100" dirty="0">
                <a:latin typeface="Arial" panose="020B0604020202020204" pitchFamily="34" charset="0"/>
              </a:rPr>
              <a:t>- Select Set up a new connection or network.</a:t>
            </a:r>
          </a:p>
          <a:p>
            <a:pPr>
              <a:lnSpc>
                <a:spcPct val="90000"/>
              </a:lnSpc>
            </a:pPr>
            <a:r>
              <a:rPr lang="en-US" altLang="en-US" sz="1100" dirty="0">
                <a:latin typeface="Arial" panose="020B0604020202020204" pitchFamily="34" charset="0"/>
              </a:rPr>
              <a:t>- Select Manually connect to a wireless network then select Next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31A5B41-CFE5-47A5-81B4-7B5213C9451E}" type="slidenum">
              <a:rPr lang="en-GB" altLang="en-US" sz="1000">
                <a:latin typeface="Arial" panose="020B0604020202020204" pitchFamily="34" charset="0"/>
              </a:rPr>
              <a:pPr/>
              <a:t>10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74425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altLang="en-US" sz="1200" dirty="0"/>
              <a:t>To connect to a WLAN that has SSID broadcast disabled (security through obscurity),</a:t>
            </a:r>
            <a:r>
              <a:rPr lang="en-SG" altLang="en-US" sz="1200" baseline="0" dirty="0"/>
              <a:t> you can:</a:t>
            </a:r>
            <a:endParaRPr lang="en-SG" altLang="en-US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altLang="en-US" sz="1200" dirty="0">
                <a:latin typeface="Arial" panose="020B0604020202020204" pitchFamily="34" charset="0"/>
              </a:rPr>
              <a:t>Look for the Hidden</a:t>
            </a:r>
            <a:r>
              <a:rPr lang="en-SG" altLang="en-US" sz="1200" baseline="0" dirty="0">
                <a:latin typeface="Arial" panose="020B0604020202020204" pitchFamily="34" charset="0"/>
              </a:rPr>
              <a:t> Network and enter the SSID (refer to the screen snapshot on the slide) or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altLang="en-US" sz="1200" baseline="0" dirty="0">
                <a:latin typeface="Arial" panose="020B0604020202020204" pitchFamily="34" charset="0"/>
              </a:rPr>
              <a:t>Manually set up a Connection and provide the necessary information: SSID, Security type, Security key (passphrase).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12C04E7-F3E5-4BEB-B392-6CC15BDCCC00}" type="slidenum">
              <a:rPr lang="en-GB" altLang="en-US" sz="1000">
                <a:latin typeface="Arial" panose="020B0604020202020204" pitchFamily="34" charset="0"/>
              </a:rPr>
              <a:pPr/>
              <a:t>11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94869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altLang="en-US" dirty="0">
                <a:latin typeface="Arial" panose="020B0604020202020204" pitchFamily="34" charset="0"/>
              </a:rPr>
              <a:t>2.</a:t>
            </a:r>
            <a:r>
              <a:rPr lang="en-SG" altLang="en-US" baseline="0" dirty="0">
                <a:latin typeface="Arial" panose="020B0604020202020204" pitchFamily="34" charset="0"/>
              </a:rPr>
              <a:t>4 GHz band – 14 channels (For Singapore use, only channel 1 to 13), only 3 non-overlapping channels (1, 6 and 11)</a:t>
            </a:r>
          </a:p>
          <a:p>
            <a:pPr>
              <a:lnSpc>
                <a:spcPct val="90000"/>
              </a:lnSpc>
            </a:pPr>
            <a:r>
              <a:rPr lang="en-SG" altLang="en-US" baseline="0" dirty="0">
                <a:latin typeface="Arial" panose="020B0604020202020204" pitchFamily="34" charset="0"/>
              </a:rPr>
              <a:t>5 GHz band – 23 non-overlapping channels</a:t>
            </a:r>
          </a:p>
          <a:p>
            <a:pPr>
              <a:lnSpc>
                <a:spcPct val="90000"/>
              </a:lnSpc>
            </a:pPr>
            <a:r>
              <a:rPr lang="en-SG" altLang="en-US" baseline="0" dirty="0">
                <a:latin typeface="Arial" panose="020B0604020202020204" pitchFamily="34" charset="0"/>
              </a:rPr>
              <a:t>Usually the AP will automatically select the best Frequency Channel to use. 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D287C09-A261-4422-8992-FC6B903DCFBE}" type="slidenum">
              <a:rPr lang="en-GB" altLang="en-US" sz="1000">
                <a:latin typeface="Arial" panose="020B0604020202020204" pitchFamily="34" charset="0"/>
              </a:rPr>
              <a:pPr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402431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SG" altLang="en-US" sz="1100" dirty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52B971-9D9C-462B-BD8B-49D25B88091C}" type="slidenum">
              <a:rPr lang="en-GB" altLang="en-US" sz="1000">
                <a:latin typeface="Arial" panose="020B0604020202020204" pitchFamily="34" charset="0"/>
              </a:rPr>
              <a:pPr/>
              <a:t>13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43420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altLang="en-US" sz="1100" dirty="0">
                <a:latin typeface="Arial" panose="020B0604020202020204" pitchFamily="34" charset="0"/>
              </a:rPr>
              <a:t>Wireless</a:t>
            </a:r>
            <a:r>
              <a:rPr lang="en-SG" altLang="en-US" sz="1100" baseline="0" dirty="0">
                <a:latin typeface="Arial" panose="020B0604020202020204" pitchFamily="34" charset="0"/>
              </a:rPr>
              <a:t> router at home: </a:t>
            </a:r>
            <a:r>
              <a:rPr lang="en-SG" altLang="en-US" sz="1100" dirty="0">
                <a:latin typeface="Arial" panose="020B0604020202020204" pitchFamily="34" charset="0"/>
              </a:rPr>
              <a:t> Wi-Fi Protected Access 2 (WPA2) - Personal; user is authenticated using the </a:t>
            </a:r>
            <a:r>
              <a:rPr lang="en-SG" altLang="en-US" sz="1100" baseline="0" dirty="0">
                <a:latin typeface="Arial" panose="020B0604020202020204" pitchFamily="34" charset="0"/>
              </a:rPr>
              <a:t>security key set on </a:t>
            </a:r>
            <a:r>
              <a:rPr lang="en-SG" altLang="en-US" sz="1100" dirty="0">
                <a:latin typeface="Arial" panose="020B0604020202020204" pitchFamily="34" charset="0"/>
              </a:rPr>
              <a:t>the wireless router</a:t>
            </a:r>
            <a:r>
              <a:rPr lang="en-SG" altLang="en-US" sz="1100" baseline="0" dirty="0">
                <a:latin typeface="Arial" panose="020B0604020202020204" pitchFamily="34" charset="0"/>
              </a:rPr>
              <a:t>.</a:t>
            </a:r>
            <a:endParaRPr lang="en-SG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NPWirelessx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WPA2 – Enterprise; user is authenticated by RADIUS server using User ID and password.</a:t>
            </a:r>
            <a:endParaRPr lang="en-SG" altLang="en-US" sz="1100" dirty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52B971-9D9C-462B-BD8B-49D25B88091C}" type="slidenum">
              <a:rPr lang="en-GB" altLang="en-US" sz="1000">
                <a:latin typeface="Arial" panose="020B0604020202020204" pitchFamily="34" charset="0"/>
              </a:rPr>
              <a:pPr/>
              <a:t>14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632474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IP address is needed so that you can configure the AP Wireless Settings, LAN Setting and Internet Settings.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SG" altLang="en-US" sz="1100" dirty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B2D505-27A8-4936-86B1-91B78BDBBC5D}" type="slidenum">
              <a:rPr lang="en-GB" altLang="en-US" sz="1000">
                <a:latin typeface="Arial" panose="020B0604020202020204" pitchFamily="34" charset="0"/>
              </a:rPr>
              <a:pPr/>
              <a:t>15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353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 dirty="0">
                <a:latin typeface="Arial" panose="020B0604020202020204" pitchFamily="34" charset="0"/>
              </a:rPr>
              <a:t>Basic</a:t>
            </a:r>
            <a:r>
              <a:rPr lang="en-SG" altLang="en-US" baseline="0" dirty="0">
                <a:latin typeface="Arial" panose="020B0604020202020204" pitchFamily="34" charset="0"/>
              </a:rPr>
              <a:t> Service Set (BSS) – only 1 AP. Frequency Channel typically set to “Auto”.</a:t>
            </a:r>
          </a:p>
          <a:p>
            <a:r>
              <a:rPr lang="en-SG" altLang="en-US" dirty="0">
                <a:latin typeface="Arial" panose="020B0604020202020204" pitchFamily="34" charset="0"/>
              </a:rPr>
              <a:t>Extended Service Set (ESS) – 2 or more</a:t>
            </a:r>
            <a:r>
              <a:rPr lang="en-SG" altLang="en-US" baseline="0" dirty="0">
                <a:latin typeface="Arial" panose="020B0604020202020204" pitchFamily="34" charset="0"/>
              </a:rPr>
              <a:t> APs</a:t>
            </a:r>
            <a:r>
              <a:rPr lang="en-SG" altLang="en-US" dirty="0">
                <a:latin typeface="Arial" panose="020B0604020202020204" pitchFamily="34" charset="0"/>
              </a:rPr>
              <a:t>. For 2.4GHz frequency band, use channels 1,</a:t>
            </a:r>
            <a:r>
              <a:rPr lang="en-SG" altLang="en-US" baseline="0" dirty="0">
                <a:latin typeface="Arial" panose="020B0604020202020204" pitchFamily="34" charset="0"/>
              </a:rPr>
              <a:t> 6 and 11.</a:t>
            </a:r>
            <a:endParaRPr lang="en-SG" altLang="en-US" dirty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97AA9BA-0ED6-42BE-AAD9-8AAE0ECE5063}" type="slidenum">
              <a:rPr lang="en-GB" altLang="en-US" sz="1000">
                <a:latin typeface="Arial" panose="020B0604020202020204" pitchFamily="34" charset="0"/>
              </a:rPr>
              <a:pPr/>
              <a:t>16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96922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11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SG" altLang="en-US" sz="1100" dirty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B2D505-27A8-4936-86B1-91B78BDBBC5D}" type="slidenum">
              <a:rPr lang="en-GB" altLang="en-US" sz="1000">
                <a:solidFill>
                  <a:prstClr val="black"/>
                </a:solidFill>
                <a:latin typeface="Arial" panose="020B0604020202020204" pitchFamily="34" charset="0"/>
              </a:rPr>
              <a:pPr/>
              <a:t>17</a:t>
            </a:fld>
            <a:endParaRPr lang="en-GB" altLang="en-US" sz="1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72061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8EC8FD-36C0-471C-AA1C-641400A34079}" type="slidenum">
              <a:rPr lang="en-GB" altLang="en-US" sz="1000">
                <a:latin typeface="Arial" panose="020B0604020202020204" pitchFamily="34" charset="0"/>
              </a:rPr>
              <a:pPr/>
              <a:t>18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802.11 g and n, the channels are 20 megahertz wide and have non-overlapping channel at channel one, channel six, and channel 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802.11 n can have twice the size of the channel width at 40 megahertz, so you can have the higher speeds.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Typical speed of 802.11ac is 1300 Mbps, which is about 3x faster than the typical 450Mbps of 802.11n.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802.11ac uses 5GHz while 802.11n uses both 5GHz and 2.4GHz.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47664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  <a:p>
            <a:endParaRPr lang="en-GB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150948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F32B379-953B-4BF8-AB48-27C611A4C6CC}" type="slidenum">
              <a:rPr lang="en-GB" altLang="en-US" sz="1000"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823647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SG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079219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SG" sz="2000" dirty="0"/>
              <a:t>Source: </a:t>
            </a:r>
            <a:r>
              <a:rPr kumimoji="1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+mn-ea"/>
                <a:cs typeface="+mn-cs"/>
                <a:hlinkClick r:id="rId3"/>
              </a:rPr>
              <a:t>http://www.speedguide.net/faq/is-5ghz-wireless-better-than-24ghz-340</a:t>
            </a:r>
            <a:endParaRPr kumimoji="1" lang="en-SG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endParaRPr lang="en-SG" dirty="0"/>
          </a:p>
          <a:p>
            <a:r>
              <a:rPr lang="en-SG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5GHz connectivity is recommended for more bandwidth intensive activities such as video streaming within shorter range.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2.4GHz connectivity is recommended for normal surfing activities within a larger area.</a:t>
            </a:r>
          </a:p>
          <a:p>
            <a:endParaRPr lang="en-SG" dirty="0"/>
          </a:p>
          <a:p>
            <a:r>
              <a:rPr lang="en-SG" dirty="0"/>
              <a:t>The higher frequency wireless signals of 5GHz networks do not penetrate solid objects nearly as well as 2.4GHz signals, limiting their reach inside buildings with solid walls and floors.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477746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D-Link DIR-880L Wireless AC1900 is capable of a maximum combined data rate of 1900 Mbps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- 1300 Mbps (3 x </a:t>
            </a:r>
            <a:r>
              <a:rPr kumimoji="0" lang="en-SG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433.3 Mbps) </a:t>
            </a: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5GHz </a:t>
            </a:r>
            <a:r>
              <a:rPr kumimoji="0" lang="en-SG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freq</a:t>
            </a: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band, MIMO 3x3:3 i.e. 3 data streams (specified by 802.11ac)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- 600 Mbps for 2.4GHz </a:t>
            </a:r>
            <a:r>
              <a:rPr kumimoji="0" lang="en-SG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freq</a:t>
            </a: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band, MIMO (specified by 802.11n)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Reference for IEEE 802.11ac Standards: https://en.wikipedia.org/wiki/IEEE_802.11ac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497233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SG" sz="1200" b="0" dirty="0">
                <a:solidFill>
                  <a:srgbClr val="000000"/>
                </a:solidFill>
              </a:rPr>
              <a:t>Optional:</a:t>
            </a:r>
            <a:r>
              <a:rPr lang="en-SG" sz="1200" b="0" baseline="0" dirty="0">
                <a:solidFill>
                  <a:srgbClr val="000000"/>
                </a:solidFill>
              </a:rPr>
              <a:t> </a:t>
            </a:r>
            <a:r>
              <a:rPr lang="en-SG" sz="1200" b="0" dirty="0">
                <a:solidFill>
                  <a:srgbClr val="000000"/>
                </a:solidFill>
              </a:rPr>
              <a:t>Install the Android App: Wi-fi Analyzer to an Android phone and discover</a:t>
            </a:r>
            <a:r>
              <a:rPr lang="en-SG" sz="1200" b="0" baseline="0" dirty="0">
                <a:solidFill>
                  <a:srgbClr val="000000"/>
                </a:solidFill>
              </a:rPr>
              <a:t> and analyse wireless network(s).</a:t>
            </a:r>
            <a:endParaRPr lang="en-SG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1071732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SG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608221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b="0" dirty="0"/>
              <a:t> </a:t>
            </a:r>
            <a:endParaRPr lang="en-SG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237006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b="0" dirty="0" err="1"/>
              <a:t>WiFi</a:t>
            </a:r>
            <a:r>
              <a:rPr lang="en-US" b="0" dirty="0"/>
              <a:t> 6 standard was formerly called IEEE 802.11ax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SG" b="0" dirty="0"/>
              <a:t>MU-MIMO (multi-user MIMO) technology allows </a:t>
            </a:r>
            <a:r>
              <a:rPr lang="en-US" b="0" dirty="0"/>
              <a:t>AP to transmit multiple frames to different clients, all at the same time over the same frequency</a:t>
            </a:r>
            <a:endParaRPr lang="en-SG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3712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0F3C31E-BE88-4CFD-85DF-6D4935CECB29}" type="slidenum">
              <a:rPr lang="en-GB" altLang="en-US" sz="1000">
                <a:latin typeface="Arial" panose="020B0604020202020204" pitchFamily="34" charset="0"/>
              </a:rPr>
              <a:pPr/>
              <a:t>27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83200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z="1000" dirty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E336E11-418C-4282-867A-E77EB7D29250}" type="slidenum">
              <a:rPr lang="en-GB" altLang="en-US" sz="100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90299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z="1000" dirty="0">
              <a:latin typeface="Arial" panose="020B0604020202020204" pitchFamily="34" charset="0"/>
            </a:endParaRPr>
          </a:p>
          <a:p>
            <a:endParaRPr lang="en-SG" altLang="en-US" sz="1000" dirty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16AFE8F-1D2E-42FE-ACFF-C8F1F33FF104}" type="slidenum">
              <a:rPr lang="en-GB" altLang="en-US" sz="1000"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41531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dirty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1C32628-93B2-4B51-8B5B-6AC46F7A0F9A}" type="slidenum">
              <a:rPr lang="en-GB" altLang="en-US" sz="1000">
                <a:latin typeface="Arial" panose="020B0604020202020204" pitchFamily="34" charset="0"/>
              </a:rPr>
              <a:pPr/>
              <a:t>5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12636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 sz="1000" dirty="0">
                <a:latin typeface="Arial" panose="020B0604020202020204" pitchFamily="34" charset="0"/>
              </a:rPr>
              <a:t>Note: Characteristics</a:t>
            </a:r>
            <a:r>
              <a:rPr lang="en-SG" altLang="en-US" sz="1000" baseline="0" dirty="0">
                <a:latin typeface="Arial" panose="020B0604020202020204" pitchFamily="34" charset="0"/>
              </a:rPr>
              <a:t> of an </a:t>
            </a:r>
            <a:r>
              <a:rPr lang="en-SG" altLang="en-US" sz="1000" dirty="0">
                <a:latin typeface="Arial" panose="020B0604020202020204" pitchFamily="34" charset="0"/>
              </a:rPr>
              <a:t>AP is similar to a hub where</a:t>
            </a:r>
            <a:r>
              <a:rPr lang="en-SG" altLang="en-US" sz="1000" baseline="0" dirty="0">
                <a:latin typeface="Arial" panose="020B0604020202020204" pitchFamily="34" charset="0"/>
              </a:rPr>
              <a:t> one device in the WLAN transmits a frame, all the devices receive it.</a:t>
            </a:r>
            <a:endParaRPr lang="en-SG" altLang="en-US" sz="1000" dirty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C217FE1-2D42-4521-97CD-6E2B2BA6C3FF}" type="slidenum">
              <a:rPr lang="en-GB" altLang="en-US" sz="1000">
                <a:latin typeface="Arial" panose="020B0604020202020204" pitchFamily="34" charset="0"/>
              </a:rPr>
              <a:pPr/>
              <a:t>6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98721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z="1000" dirty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B78C366-A1EA-421D-8BB4-93AA87916993}" type="slidenum"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4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+mj-lt"/>
              <a:buNone/>
            </a:pPr>
            <a:r>
              <a:rPr lang="en-US" altLang="en-US" dirty="0">
                <a:latin typeface="Arial" panose="020B0604020202020204" pitchFamily="34" charset="0"/>
              </a:rPr>
              <a:t>ONT (optical network terminal)</a:t>
            </a:r>
          </a:p>
          <a:p>
            <a:pPr>
              <a:buFont typeface="+mj-lt"/>
              <a:buNone/>
            </a:pPr>
            <a:r>
              <a:rPr lang="en-US" altLang="en-US" dirty="0">
                <a:latin typeface="Arial" panose="020B0604020202020204" pitchFamily="34" charset="0"/>
              </a:rPr>
              <a:t>ONR (optical network router): ONT with router functionality</a:t>
            </a:r>
          </a:p>
          <a:p>
            <a:pPr>
              <a:buFont typeface="+mj-lt"/>
              <a:buNone/>
            </a:pPr>
            <a:r>
              <a:rPr lang="en-US" altLang="en-US" dirty="0">
                <a:latin typeface="Arial" panose="020B0604020202020204" pitchFamily="34" charset="0"/>
              </a:rPr>
              <a:t>ISP like Singtel may use an ONR and a separate access point for </a:t>
            </a:r>
            <a:r>
              <a:rPr lang="en-US" altLang="en-US" dirty="0" err="1">
                <a:latin typeface="Arial" panose="020B0604020202020204" pitchFamily="34" charset="0"/>
              </a:rPr>
              <a:t>WiFi</a:t>
            </a:r>
            <a:endParaRPr lang="en-SG" altLang="en-US" dirty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EE26F95-3A98-4E2D-BD9B-72CF6D39C1F9}" type="slidenum">
              <a:rPr lang="en-GB" altLang="en-US" sz="1000"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285428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11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SG" altLang="en-US" sz="1100" dirty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8B2D505-27A8-4936-86B1-91B78BDBBC5D}" type="slidenum">
              <a:rPr lang="en-GB" altLang="en-US" sz="1000">
                <a:solidFill>
                  <a:prstClr val="black"/>
                </a:solidFill>
                <a:latin typeface="Arial" panose="020B0604020202020204" pitchFamily="34" charset="0"/>
              </a:rPr>
              <a:pPr/>
              <a:t>9</a:t>
            </a:fld>
            <a:endParaRPr lang="en-GB" altLang="en-US" sz="1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Diploma in IT/ISF</a:t>
            </a:r>
          </a:p>
        </p:txBody>
      </p:sp>
    </p:spTree>
    <p:extLst>
      <p:ext uri="{BB962C8B-B14F-4D97-AF65-F5344CB8AC3E}">
        <p14:creationId xmlns:p14="http://schemas.microsoft.com/office/powerpoint/2010/main" val="396485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79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2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61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9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03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SG" noProof="0"/>
          </a:p>
        </p:txBody>
      </p:sp>
    </p:spTree>
    <p:extLst>
      <p:ext uri="{BB962C8B-B14F-4D97-AF65-F5344CB8AC3E}">
        <p14:creationId xmlns:p14="http://schemas.microsoft.com/office/powerpoint/2010/main" val="346203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15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04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52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09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2C983154-5C8B-4AA2-8C4D-1F9E5BEC6C35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6767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B0EACF6A-FD4C-452E-A18D-5B38DE21828A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55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04AC7803-D08B-4B4D-901D-3C5C394AF788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3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A9B5D719-D6FE-4DA5-821D-3EF45476D55F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21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75379CCE-B0D1-4070-AAC5-217E7DB98359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28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86EA6C4B-9D6E-4332-B1FF-4E0A83C9FEB6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05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10670905-7129-418C-958F-3C0FC1BA5C4A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  Lecture 2  slide</a:t>
            </a:r>
            <a:fld id="{C0285974-5B1D-4143-A8B5-E28B3BF0A271}" type="slidenum">
              <a:rPr lang="en-US" altLang="en-US" sz="2400">
                <a:solidFill>
                  <a:srgbClr val="FF0000"/>
                </a:solidFill>
                <a:latin typeface="Verdan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3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4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2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9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09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29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22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SG"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SG"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1" name="Picture 22" descr="School of ICT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2209800" y="64008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anose="020B0606020202030204" pitchFamily="34" charset="0"/>
              </a:rPr>
              <a:t>Diploma in CSF/IT		</a:t>
            </a:r>
            <a:br>
              <a:rPr lang="en-US" altLang="en-US" sz="1200" dirty="0">
                <a:latin typeface="Arial Narrow" panose="020B0606020202030204" pitchFamily="34" charset="0"/>
              </a:rPr>
            </a:br>
            <a:r>
              <a:rPr lang="en-US" altLang="en-US" sz="1200" dirty="0">
                <a:latin typeface="Arial Narrow" panose="020B0606020202030204" pitchFamily="34" charset="0"/>
              </a:rPr>
              <a:t>OSNF AY21/22, Sem 2		Slide </a:t>
            </a:r>
            <a:fld id="{CBC7B187-C370-49F5-9C13-CFCC527D132D}" type="slidenum">
              <a:rPr lang="en-US" altLang="en-US" sz="1200" smtClean="0">
                <a:latin typeface="Arial Narrow" panose="020B0606020202030204" pitchFamily="34" charset="0"/>
              </a:rPr>
              <a:pPr lvl="1">
                <a:spcBef>
                  <a:spcPct val="50000"/>
                </a:spcBef>
                <a:defRPr/>
              </a:pPr>
              <a:t>‹#›</a:t>
            </a:fld>
            <a:endParaRPr lang="en-US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Rectangle 15"/>
          <p:cNvSpPr txBox="1">
            <a:spLocks noChangeArrowheads="1"/>
          </p:cNvSpPr>
          <p:nvPr userDrawn="1"/>
        </p:nvSpPr>
        <p:spPr bwMode="auto">
          <a:xfrm>
            <a:off x="6629400" y="64008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  Last update: 24/01/2022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2C97709C-7AB3-461D-972E-5AFD81111BF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26060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3238500" y="6564312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Diploma in FI</a:t>
            </a:r>
          </a:p>
          <a:p>
            <a:pPr lvl="1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    Year 2(2017/18), Semeste3 1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 userDrawn="1"/>
        </p:nvSpPr>
        <p:spPr bwMode="auto">
          <a:xfrm>
            <a:off x="6248400" y="6324600"/>
            <a:ext cx="259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</a:t>
            </a:r>
            <a:r>
              <a:rPr lang="en-US" altLang="en-US" sz="1000" dirty="0">
                <a:solidFill>
                  <a:srgbClr val="000000"/>
                </a:solidFill>
              </a:rPr>
              <a:t>Last updated 7/7/17  slide </a:t>
            </a:r>
            <a:fld id="{EDA0DF91-D9EB-417C-BA08-95F23FB9DB9F}" type="slidenum">
              <a:rPr lang="en-US" altLang="en-US" sz="1000">
                <a:solidFill>
                  <a:srgbClr val="FF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B4EAFD24-8787-4512-8B4E-F8F25FBDC920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85499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videos/search?q=802.11+wireless+standards+%2b+comptia&amp;&amp;view=detail&amp;mid=FA5C680B97E15F99003CFA5C680B97E15F99003C&amp;&amp;FORM=VRDGAR&amp;ru=%2Fvideos%2Fsearch%3Fq%3D802.11%2Bwireless%2Bstandards%2B%252b%2Bcomptia%26FORM%3DHDRSC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ZuUu9z0nr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howstuffworks.com/radio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essormesser.com/network-plus/n10-006/wireless-network-devic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0" y="0"/>
            <a:ext cx="1828800" cy="6165304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1600200"/>
            <a:ext cx="6629400" cy="1036712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Wireless Networks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 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en-US" dirty="0">
                <a:solidFill>
                  <a:schemeClr val="bg1"/>
                </a:solidFill>
                <a:latin typeface="Tahoma" panose="020B0604030504040204" pitchFamily="34" charset="0"/>
              </a:rPr>
              <a:t>OSNF</a:t>
            </a:r>
          </a:p>
        </p:txBody>
      </p:sp>
      <p:sp>
        <p:nvSpPr>
          <p:cNvPr id="6152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3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93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555776" y="3429000"/>
            <a:ext cx="6057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GB" altLang="en-US" sz="2400" dirty="0"/>
              <a:t>Operating Systems &amp; Networking Fundamentals</a:t>
            </a:r>
          </a:p>
          <a:p>
            <a:pPr algn="ctr">
              <a:lnSpc>
                <a:spcPct val="90000"/>
              </a:lnSpc>
              <a:buNone/>
              <a:defRPr/>
            </a:pPr>
            <a:r>
              <a:rPr lang="en-GB" sz="2400" dirty="0"/>
              <a:t>Diploma in CSF/IT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GB" altLang="en-US" sz="2400" b="0" dirty="0"/>
              <a:t>Year 1 (2021/22), Semester 2</a:t>
            </a:r>
          </a:p>
        </p:txBody>
      </p:sp>
    </p:spTree>
    <p:extLst>
      <p:ext uri="{BB962C8B-B14F-4D97-AF65-F5344CB8AC3E}">
        <p14:creationId xmlns:p14="http://schemas.microsoft.com/office/powerpoint/2010/main" val="74998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836712"/>
            <a:ext cx="8458200" cy="5181600"/>
          </a:xfrm>
        </p:spPr>
        <p:txBody>
          <a:bodyPr/>
          <a:lstStyle/>
          <a:p>
            <a:pPr marL="0" indent="0">
              <a:buSzTx/>
              <a:buFont typeface="Wingdings" panose="05000000000000000000" pitchFamily="2" charset="2"/>
              <a:buNone/>
            </a:pPr>
            <a:r>
              <a:rPr lang="en-US" altLang="en-US" sz="2800" dirty="0"/>
              <a:t>An AP or a wireless router needs to be configured to establish a WLAN. The following parameters are specified unless default settings are used:</a:t>
            </a:r>
          </a:p>
          <a:p>
            <a:pPr marL="914400" lvl="1" indent="-457200">
              <a:buSzTx/>
              <a:buFont typeface="Tahoma" panose="020B0604030504040204" pitchFamily="34" charset="0"/>
              <a:buAutoNum type="arabicParenR"/>
            </a:pPr>
            <a:r>
              <a:rPr lang="en-US" altLang="en-US" sz="2400" dirty="0"/>
              <a:t>SSID (e.g. </a:t>
            </a:r>
            <a:r>
              <a:rPr lang="en-US" altLang="en-US" sz="2400" dirty="0" err="1"/>
              <a:t>NPWirelessx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wireless@SG</a:t>
            </a:r>
            <a:r>
              <a:rPr lang="en-US" altLang="en-US" sz="2400" dirty="0"/>
              <a:t>, Linksys, D-Link, etc.)</a:t>
            </a:r>
          </a:p>
          <a:p>
            <a:pPr marL="914400" lvl="1" indent="-457200">
              <a:buSzTx/>
              <a:buFont typeface="Tahoma" panose="020B0604030504040204" pitchFamily="34" charset="0"/>
              <a:buAutoNum type="arabicParenR"/>
            </a:pPr>
            <a:r>
              <a:rPr lang="en-US" altLang="en-US" sz="2400" dirty="0"/>
              <a:t>Frequency channel</a:t>
            </a:r>
          </a:p>
          <a:p>
            <a:pPr marL="914400" lvl="1" indent="-457200">
              <a:buSzTx/>
              <a:buFont typeface="Tahoma" panose="020B0604030504040204" pitchFamily="34" charset="0"/>
              <a:buAutoNum type="arabicParenR"/>
            </a:pPr>
            <a:r>
              <a:rPr lang="en-US" altLang="en-US" sz="2400" dirty="0"/>
              <a:t>Security type (authentication) and Encryption type</a:t>
            </a:r>
          </a:p>
          <a:p>
            <a:pPr marL="914400" lvl="1" indent="-457200">
              <a:buSzTx/>
              <a:buFont typeface="Tahoma" panose="020B0604030504040204" pitchFamily="34" charset="0"/>
              <a:buAutoNum type="arabicParenR"/>
            </a:pPr>
            <a:r>
              <a:rPr lang="en-US" altLang="en-US" sz="2400" dirty="0"/>
              <a:t>Other </a:t>
            </a:r>
            <a:r>
              <a:rPr lang="en-US" altLang="en-US" sz="2400" dirty="0" err="1"/>
              <a:t>config</a:t>
            </a:r>
            <a:r>
              <a:rPr lang="en-US" altLang="en-US" sz="2400" dirty="0"/>
              <a:t>: IP address,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914400" lvl="1" indent="-457200">
              <a:buSzTx/>
              <a:buFont typeface="Tahoma" panose="020B0604030504040204" pitchFamily="34" charset="0"/>
              <a:buAutoNum type="arabicParenR"/>
            </a:pPr>
            <a:endParaRPr lang="en-US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WLAN Configuration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70196"/>
            <a:ext cx="3326879" cy="22996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119EF9-D935-460F-A1D3-CB154DF9D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96" y="3963631"/>
            <a:ext cx="2695032" cy="21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6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WLAN </a:t>
            </a:r>
            <a:r>
              <a:rPr lang="en-US" sz="3200" dirty="0" err="1"/>
              <a:t>config</a:t>
            </a:r>
            <a:r>
              <a:rPr lang="en-US" sz="3200" dirty="0"/>
              <a:t>: (1) Identification (SSID)</a:t>
            </a:r>
            <a:endParaRPr lang="en-SG" sz="3200" dirty="0"/>
          </a:p>
        </p:txBody>
      </p:sp>
      <p:sp>
        <p:nvSpPr>
          <p:cNvPr id="23555" name="Text Placeholder 2"/>
          <p:cNvSpPr txBox="1">
            <a:spLocks/>
          </p:cNvSpPr>
          <p:nvPr/>
        </p:nvSpPr>
        <p:spPr bwMode="auto">
          <a:xfrm>
            <a:off x="533400" y="836712"/>
            <a:ext cx="576679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SG" altLang="en-US" sz="2400" dirty="0"/>
              <a:t>An SSID (service set identifier)- name of a WLAN </a:t>
            </a:r>
            <a:r>
              <a:rPr lang="en-SG" altLang="en-US" sz="1800" dirty="0">
                <a:solidFill>
                  <a:srgbClr val="FF0000"/>
                </a:solidFill>
              </a:rPr>
              <a:t>(what is the SSID of NP’s WLAN?)</a:t>
            </a:r>
            <a:endParaRPr lang="en-SG" altLang="en-US" sz="2400" dirty="0"/>
          </a:p>
          <a:p>
            <a:r>
              <a:rPr lang="en-SG" altLang="en-US" sz="2400" dirty="0"/>
              <a:t>SSIDs are </a:t>
            </a:r>
            <a:r>
              <a:rPr lang="en-SG" altLang="en-US" sz="2400" dirty="0">
                <a:solidFill>
                  <a:srgbClr val="FF0000"/>
                </a:solidFill>
              </a:rPr>
              <a:t>case sensitive </a:t>
            </a:r>
            <a:r>
              <a:rPr lang="en-SG" altLang="en-US" sz="2400" dirty="0"/>
              <a:t>text strings. The SSID is a sequence of alphanumeric characters (letters or numbers). SSIDs have a maximum length of 32 characters.  </a:t>
            </a:r>
          </a:p>
          <a:p>
            <a:r>
              <a:rPr lang="en-SG" altLang="en-US" sz="2400" dirty="0"/>
              <a:t>An AP is usually set to </a:t>
            </a:r>
            <a:r>
              <a:rPr lang="en-SG" altLang="en-US" sz="2400" dirty="0">
                <a:solidFill>
                  <a:srgbClr val="FF0000"/>
                </a:solidFill>
              </a:rPr>
              <a:t>broadcast</a:t>
            </a:r>
            <a:r>
              <a:rPr lang="en-SG" altLang="en-US" sz="2400" dirty="0"/>
              <a:t> its SSID to all wireless devices within its coverage range. </a:t>
            </a:r>
          </a:p>
          <a:p>
            <a:r>
              <a:rPr lang="en-SG" altLang="en-US" sz="2400" dirty="0"/>
              <a:t>Wireless clients </a:t>
            </a:r>
            <a:r>
              <a:rPr lang="en-SG" altLang="en-US" sz="2400" dirty="0">
                <a:solidFill>
                  <a:srgbClr val="FF0000"/>
                </a:solidFill>
              </a:rPr>
              <a:t>automatically</a:t>
            </a:r>
            <a:r>
              <a:rPr lang="en-SG" altLang="en-US" sz="2400" dirty="0"/>
              <a:t> or </a:t>
            </a:r>
            <a:r>
              <a:rPr lang="en-SG" altLang="en-US" sz="2400" dirty="0">
                <a:solidFill>
                  <a:srgbClr val="FF0000"/>
                </a:solidFill>
              </a:rPr>
              <a:t>manually </a:t>
            </a:r>
            <a:r>
              <a:rPr lang="en-SG" altLang="en-US" sz="2400" dirty="0"/>
              <a:t>select the SSID of the WLAN to connect.</a:t>
            </a:r>
          </a:p>
          <a:p>
            <a:pPr marL="0" indent="0">
              <a:buNone/>
            </a:pPr>
            <a:r>
              <a:rPr lang="en-SG" altLang="en-US" sz="2400" dirty="0">
                <a:solidFill>
                  <a:srgbClr val="FF0000"/>
                </a:solidFill>
              </a:rPr>
              <a:t>How do you connect to a WLAN that has SSID broadcast disabled?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196752"/>
            <a:ext cx="2447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0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WLAN </a:t>
            </a:r>
            <a:r>
              <a:rPr lang="en-US" sz="3200" dirty="0" err="1"/>
              <a:t>config</a:t>
            </a:r>
            <a:r>
              <a:rPr lang="en-US" sz="3200" dirty="0"/>
              <a:t>: (2) Frequency Channels</a:t>
            </a:r>
          </a:p>
        </p:txBody>
      </p:sp>
      <p:sp>
        <p:nvSpPr>
          <p:cNvPr id="24579" name="Rectangle 2062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9067800" cy="5181600"/>
          </a:xfrm>
        </p:spPr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altLang="en-US" sz="2000" dirty="0"/>
              <a:t>WLAN uses a certain radio frequency range</a:t>
            </a:r>
            <a:r>
              <a:rPr lang="en-SG" altLang="en-US" sz="2000" dirty="0"/>
              <a:t>, for example, IEEE 802.11n operates on either the 2.4 or 5 GHz bands.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en-US" sz="2000" dirty="0"/>
              <a:t>Each band is divided into frequency channels. 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en-US" sz="2000" dirty="0"/>
              <a:t>A WLAN can utilize one of these channels.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en-US" sz="2000" dirty="0"/>
              <a:t>To lessen interference, adjacent WLANs should use different frequency channels.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2" y="2744062"/>
            <a:ext cx="8034010" cy="33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34413" cy="6858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WLAN </a:t>
            </a:r>
            <a:r>
              <a:rPr lang="en-US" sz="3200" dirty="0" err="1"/>
              <a:t>config</a:t>
            </a:r>
            <a:r>
              <a:rPr lang="en-US" sz="3200" dirty="0"/>
              <a:t>: (3) Security Type</a:t>
            </a:r>
            <a:endParaRPr lang="en-SG" sz="3200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2401" y="1484784"/>
            <a:ext cx="2979439" cy="4176464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/>
              <a:defRPr/>
            </a:pPr>
            <a:r>
              <a:rPr lang="en-US" sz="2000" dirty="0"/>
              <a:t>Open </a:t>
            </a:r>
          </a:p>
          <a:p>
            <a:pPr marL="0" indent="0" algn="just">
              <a:buSzPct val="100000"/>
              <a:buNone/>
              <a:defRPr/>
            </a:pPr>
            <a:r>
              <a:rPr lang="en-US" sz="2000" dirty="0"/>
              <a:t>No authentication and no encryption; only need to know SSID to connect</a:t>
            </a:r>
          </a:p>
          <a:p>
            <a:pPr marL="0" indent="0" algn="just">
              <a:buSzPct val="100000"/>
              <a:buNone/>
              <a:defRPr/>
            </a:pPr>
            <a:endParaRPr lang="en-US" sz="2000" dirty="0"/>
          </a:p>
          <a:p>
            <a:pPr marL="0" indent="0" algn="just">
              <a:buSzPct val="100000"/>
              <a:buNone/>
              <a:defRPr/>
            </a:pPr>
            <a:r>
              <a:rPr lang="en-US" sz="2000" dirty="0"/>
              <a:t>2. WEP </a:t>
            </a:r>
          </a:p>
          <a:p>
            <a:pPr marL="0" indent="0" algn="just">
              <a:buSzPct val="100000"/>
              <a:buNone/>
              <a:defRPr/>
            </a:pPr>
            <a:r>
              <a:rPr lang="en-US" sz="2000" dirty="0"/>
              <a:t>(WEP was widely adopted and used since 1999, but it suffered from several critical security issues, became easily cracked)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1196752"/>
            <a:ext cx="5686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34413" cy="6858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WLAN </a:t>
            </a:r>
            <a:r>
              <a:rPr lang="en-US" sz="3200" dirty="0" err="1"/>
              <a:t>config</a:t>
            </a:r>
            <a:r>
              <a:rPr lang="en-US" sz="3200" dirty="0"/>
              <a:t>: (3) Security Type</a:t>
            </a:r>
            <a:endParaRPr lang="en-SG" sz="3200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" y="770902"/>
            <a:ext cx="9144000" cy="4824536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  <a:defRPr/>
            </a:pPr>
            <a:r>
              <a:rPr lang="en-US" sz="2000" dirty="0"/>
              <a:t>WPA2 (stronger encryption, more secured, superseded WEP)</a:t>
            </a:r>
          </a:p>
          <a:p>
            <a:pPr marL="857250" lvl="1" indent="-457200">
              <a:buClr>
                <a:srgbClr val="0000FF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00FF"/>
                </a:solidFill>
              </a:rPr>
              <a:t>WPA2-Personal or Pre-Shared Key (PSK)</a:t>
            </a:r>
          </a:p>
          <a:p>
            <a:pPr marL="400050" lvl="1" indent="0">
              <a:buClr>
                <a:schemeClr val="accent1">
                  <a:lumMod val="75000"/>
                </a:schemeClr>
              </a:buClr>
              <a:buSzPct val="100000"/>
              <a:buNone/>
              <a:defRPr/>
            </a:pPr>
            <a:r>
              <a:rPr lang="en-US" sz="2000" b="0" dirty="0">
                <a:solidFill>
                  <a:srgbClr val="0000FF"/>
                </a:solidFill>
              </a:rPr>
              <a:t>This mode is appropriate for most home and small office networks. When a security key (password) is set on a wireless router or an access point (AP), the same key must be entered by users when connecting to the Wi-Fi network.</a:t>
            </a:r>
          </a:p>
          <a:p>
            <a:pPr marL="857250" lvl="1" indent="-457200">
              <a:buClr>
                <a:srgbClr val="0000FF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0000FF"/>
                </a:solidFill>
              </a:rPr>
              <a:t>WPA2-Enterprise</a:t>
            </a:r>
          </a:p>
          <a:p>
            <a:pPr marL="400050" lvl="1" indent="0">
              <a:buClr>
                <a:schemeClr val="accent1">
                  <a:lumMod val="75000"/>
                </a:schemeClr>
              </a:buClr>
              <a:buSzPct val="100000"/>
              <a:buNone/>
              <a:defRPr/>
            </a:pPr>
            <a:r>
              <a:rPr lang="en-US" sz="2000" b="0" dirty="0">
                <a:solidFill>
                  <a:srgbClr val="0000FF"/>
                </a:solidFill>
              </a:rPr>
              <a:t>WPA2-Enterprise provides wireless security in enterprise environments where a remote authentication server (e.g. RADIUS server) is deployed.</a:t>
            </a:r>
            <a:endParaRPr lang="en-US" sz="2000" dirty="0">
              <a:solidFill>
                <a:srgbClr val="0033CC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594793"/>
            <a:ext cx="5854055" cy="2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38200"/>
            <a:ext cx="8458200" cy="5181600"/>
          </a:xfrm>
        </p:spPr>
        <p:txBody>
          <a:bodyPr/>
          <a:lstStyle/>
          <a:p>
            <a:pPr marL="457200" lvl="1" indent="-457200">
              <a:buClr>
                <a:schemeClr val="tx1"/>
              </a:buClr>
              <a:buSzPct val="140000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IP address, subnet mask, gateway</a:t>
            </a:r>
          </a:p>
          <a:p>
            <a:pPr marL="717550" lvl="1" indent="0">
              <a:buSzTx/>
              <a:buFont typeface="Wingdings" panose="05000000000000000000" pitchFamily="2" charset="2"/>
              <a:buNone/>
              <a:defRPr/>
            </a:pPr>
            <a:r>
              <a:rPr lang="en-US" sz="2400" dirty="0"/>
              <a:t>An AP or wireless Router is also an IP host, hence it requires an IP address (to allow administrator to configure the settings over the network)</a:t>
            </a:r>
          </a:p>
          <a:p>
            <a:pPr marL="457200" lvl="1" indent="-457200">
              <a:buClr>
                <a:schemeClr val="tx1"/>
              </a:buClr>
              <a:buSzPct val="140000"/>
              <a:defRPr/>
            </a:pPr>
            <a:r>
              <a:rPr lang="en-US" sz="2400" dirty="0">
                <a:solidFill>
                  <a:schemeClr val="tx1"/>
                </a:solidFill>
              </a:rPr>
              <a:t>MAC address filter list</a:t>
            </a:r>
            <a:endParaRPr lang="en-US" sz="2400" dirty="0">
              <a:solidFill>
                <a:schemeClr val="tx1"/>
              </a:solidFill>
              <a:ea typeface="+mn-ea"/>
              <a:cs typeface="+mn-cs"/>
            </a:endParaRPr>
          </a:p>
          <a:p>
            <a:pPr marL="717550" lvl="1" indent="0">
              <a:buSzTx/>
              <a:buFont typeface="Wingdings" panose="05000000000000000000" pitchFamily="2" charset="2"/>
              <a:buNone/>
              <a:defRPr/>
            </a:pPr>
            <a:r>
              <a:rPr lang="en-US" sz="2400" dirty="0"/>
              <a:t>Administrator can specify a list of valid MAC-addresses which </a:t>
            </a:r>
          </a:p>
          <a:p>
            <a:pPr marL="717550" lvl="1" indent="0">
              <a:buSzTx/>
              <a:buFont typeface="Wingdings" panose="05000000000000000000" pitchFamily="2" charset="2"/>
              <a:buNone/>
              <a:defRPr/>
            </a:pPr>
            <a:r>
              <a:rPr lang="en-US" sz="2400" dirty="0"/>
              <a:t>are allowed to join the WLAN – for security purpose.</a:t>
            </a:r>
          </a:p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Other </a:t>
            </a:r>
            <a:r>
              <a:rPr lang="en-US" sz="3200" dirty="0" err="1"/>
              <a:t>config</a:t>
            </a:r>
            <a:r>
              <a:rPr lang="en-US" sz="3200" dirty="0"/>
              <a:t> (4): IP Address, </a:t>
            </a:r>
            <a:r>
              <a:rPr lang="en-US" sz="3200" dirty="0" err="1"/>
              <a:t>etc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5957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92153"/>
            <a:ext cx="8534400" cy="5181600"/>
          </a:xfrm>
        </p:spPr>
        <p:txBody>
          <a:bodyPr/>
          <a:lstStyle/>
          <a:p>
            <a:pPr>
              <a:buSzTx/>
            </a:pPr>
            <a:r>
              <a:rPr lang="en-US" altLang="en-US" sz="2000" dirty="0"/>
              <a:t>More APs can be added to extend the coverage range of WLAN.</a:t>
            </a:r>
          </a:p>
          <a:p>
            <a:pPr>
              <a:buSzTx/>
            </a:pPr>
            <a:r>
              <a:rPr lang="en-US" altLang="en-US" sz="2000" dirty="0"/>
              <a:t>Coverage areas of these APs should overlap </a:t>
            </a:r>
          </a:p>
          <a:p>
            <a:pPr>
              <a:buSzTx/>
            </a:pPr>
            <a:r>
              <a:rPr lang="en-US" altLang="en-US" sz="2000" dirty="0">
                <a:solidFill>
                  <a:schemeClr val="accent1"/>
                </a:solidFill>
              </a:rPr>
              <a:t>WLAN Roaming</a:t>
            </a:r>
            <a:r>
              <a:rPr lang="en-US" altLang="en-US" sz="2000" dirty="0"/>
              <a:t> is when a wireless client moves from one point to another, it surveys radio frequencies to find an AP that provides a better service (e.g. stronger signal or higher data rate)</a:t>
            </a:r>
          </a:p>
          <a:p>
            <a:pPr>
              <a:buSzTx/>
            </a:pPr>
            <a:r>
              <a:rPr lang="en-US" altLang="en-US" sz="2000" dirty="0"/>
              <a:t>A seamless handoff occurs when client associates with the new AP.</a:t>
            </a:r>
          </a:p>
          <a:p>
            <a:endParaRPr lang="en-US" altLang="en-US" sz="2200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>
              <a:defRPr/>
            </a:pPr>
            <a:r>
              <a:rPr lang="en-US" sz="3200" dirty="0"/>
              <a:t>WLAN Roaming</a:t>
            </a:r>
            <a:endParaRPr lang="en-GB" sz="3200" dirty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48" y="2924944"/>
            <a:ext cx="4631432" cy="32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2773" name="TextBox 2"/>
          <p:cNvSpPr txBox="1">
            <a:spLocks noChangeArrowheads="1"/>
          </p:cNvSpPr>
          <p:nvPr/>
        </p:nvSpPr>
        <p:spPr bwMode="auto">
          <a:xfrm>
            <a:off x="457200" y="3429000"/>
            <a:ext cx="346672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kumimoji="0"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SSID, authentication and encryption used on all APs.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Channel frequency should be </a:t>
            </a:r>
            <a:r>
              <a:rPr kumimoji="0"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kumimoji="0"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for adjacent APs.</a:t>
            </a:r>
            <a:endParaRPr kumimoji="0" lang="en-SG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7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38200"/>
            <a:ext cx="8458200" cy="5181600"/>
          </a:xfrm>
        </p:spPr>
        <p:txBody>
          <a:bodyPr/>
          <a:lstStyle/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r>
              <a:rPr lang="en-US" sz="2400" dirty="0"/>
              <a:t>Watch the video on IEEE 802.11 Wireless Standards:</a:t>
            </a:r>
          </a:p>
          <a:p>
            <a:pPr marL="457200" lvl="1" indent="0">
              <a:buSzTx/>
              <a:buNone/>
              <a:defRPr/>
            </a:pPr>
            <a:r>
              <a:rPr lang="en-US" sz="2400" dirty="0">
                <a:hlinkClick r:id="rId3"/>
              </a:rPr>
              <a:t>https://www.bing.com/videos/search?q=802.11+wireless+standards+%2b+comptia&amp;&amp;view=detail&amp;mid=FA5C680B97E15F99003CFA5C680B97E15F99003C&amp;&amp;FORM=VRDGAR&amp;ru=%2Fvideos%2Fsearch%3Fq%3D802.11%2Bwireless%2Bstandards%2B%252b%2Bcomptia%26FORM%3DHDRSC4</a:t>
            </a:r>
            <a:endParaRPr lang="en-US" sz="2400" dirty="0"/>
          </a:p>
          <a:p>
            <a:pPr marL="457200" lvl="1" indent="0">
              <a:buSzTx/>
              <a:buNone/>
              <a:defRPr/>
            </a:pPr>
            <a:r>
              <a:rPr lang="en-US" sz="2400" dirty="0"/>
              <a:t>(6:22 mins)</a:t>
            </a:r>
          </a:p>
          <a:p>
            <a:pPr marL="457200" lvl="1" indent="0">
              <a:buSzTx/>
              <a:buNone/>
              <a:defRPr/>
            </a:pPr>
            <a:endParaRPr lang="en-US" sz="2400" dirty="0"/>
          </a:p>
          <a:p>
            <a:pPr marL="457200" lvl="1" indent="0">
              <a:buSzTx/>
              <a:buNone/>
              <a:defRPr/>
            </a:pPr>
            <a:r>
              <a:rPr lang="en-US" sz="2400" dirty="0"/>
              <a:t>Fill in the Maximum Speed column in the next slide.</a:t>
            </a:r>
          </a:p>
          <a:p>
            <a:pPr marL="457200" lvl="1" indent="0">
              <a:buSzTx/>
              <a:buNone/>
              <a:defRPr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Activity 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2093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IEEE 802.11 Standards</a:t>
            </a:r>
          </a:p>
        </p:txBody>
      </p:sp>
      <p:graphicFrame>
        <p:nvGraphicFramePr>
          <p:cNvPr id="3686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8437563" y="0"/>
          <a:ext cx="7064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Clip" r:id="rId4" imgW="706831" imgH="759866" progId="MS_ClipArt_Gallery.2">
                  <p:embed/>
                </p:oleObj>
              </mc:Choice>
              <mc:Fallback>
                <p:oleObj name="Clip" r:id="rId4" imgW="706831" imgH="75986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0"/>
                        <a:ext cx="7064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buSzTx/>
            </a:pPr>
            <a:r>
              <a:rPr lang="en-US" altLang="en-US" sz="2400" dirty="0"/>
              <a:t>IEEE 802.11 is a set of media access control (MAC) and physical layer (PHY) specifications for implementing WLAN communication</a:t>
            </a:r>
            <a:r>
              <a:rPr lang="en-US" altLang="en-US" sz="2000" dirty="0"/>
              <a:t>.                                     </a:t>
            </a:r>
          </a:p>
          <a:p>
            <a:pPr algn="just">
              <a:buSzTx/>
            </a:pPr>
            <a:r>
              <a:rPr lang="en-US" altLang="en-US" sz="2400" dirty="0"/>
              <a:t>IEEE 802.11ac standard was approved in January 2014. It is replacing current WLAN using IEEE 802.11n standard or earlier.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5958"/>
              </p:ext>
            </p:extLst>
          </p:nvPr>
        </p:nvGraphicFramePr>
        <p:xfrm>
          <a:off x="714172" y="2564904"/>
          <a:ext cx="8076609" cy="321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137">
                <a:tc>
                  <a:txBody>
                    <a:bodyPr/>
                    <a:lstStyle/>
                    <a:p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Frequency Band (GHz)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Maximum Speed (Mbps)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802.11a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2400" b="0" dirty="0">
                          <a:latin typeface="+mn-lt"/>
                        </a:rPr>
                        <a:t>5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kumimoji="0" lang="en-US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802.11b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kumimoji="0" lang="en-US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802.11g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kumimoji="0" lang="en-US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802.11n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2.4 or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kumimoji="0" lang="en-US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802.11ac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10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723D-70E5-4A9B-A1F4-E5A77E8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Wi-Fi Alliance’s Naming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E1F3-3FE5-4F1A-AF73-D56A7AFC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6: </a:t>
            </a:r>
            <a:r>
              <a:rPr lang="en-US" b="0" dirty="0"/>
              <a:t>802.11ax (2019)</a:t>
            </a:r>
          </a:p>
          <a:p>
            <a:r>
              <a:rPr lang="en-US" dirty="0"/>
              <a:t>Wi-Fi 5: </a:t>
            </a:r>
            <a:r>
              <a:rPr lang="en-US" b="0" dirty="0"/>
              <a:t>802.11ac (2014)</a:t>
            </a:r>
          </a:p>
          <a:p>
            <a:r>
              <a:rPr lang="en-US" dirty="0"/>
              <a:t>Wi-Fi 4: </a:t>
            </a:r>
            <a:r>
              <a:rPr lang="en-US" b="0" dirty="0"/>
              <a:t>802.11n (2009)</a:t>
            </a:r>
          </a:p>
          <a:p>
            <a:r>
              <a:rPr lang="en-US" dirty="0"/>
              <a:t>Wi-Fi 3: </a:t>
            </a:r>
            <a:r>
              <a:rPr lang="en-US" b="0" dirty="0"/>
              <a:t>802.11g (2003)</a:t>
            </a:r>
          </a:p>
          <a:p>
            <a:r>
              <a:rPr lang="en-US" dirty="0"/>
              <a:t>Wi-Fi 2: </a:t>
            </a:r>
            <a:r>
              <a:rPr lang="en-US" b="0" dirty="0"/>
              <a:t>802.11a (1999)</a:t>
            </a:r>
          </a:p>
          <a:p>
            <a:r>
              <a:rPr lang="en-US" dirty="0"/>
              <a:t>Wi-Fi 1: </a:t>
            </a:r>
            <a:r>
              <a:rPr lang="en-US" b="0" dirty="0"/>
              <a:t>802.11b (1999)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At the end of this lecture, you will be able to:</a:t>
            </a:r>
          </a:p>
          <a:p>
            <a:pPr>
              <a:buSzTx/>
              <a:buFontTx/>
              <a:buChar char="•"/>
            </a:pPr>
            <a:r>
              <a:rPr lang="en-US" altLang="en-US" sz="2400" b="0" dirty="0"/>
              <a:t>Have a good understanding of wireless local area networks (WLANs) </a:t>
            </a:r>
          </a:p>
          <a:p>
            <a:pPr>
              <a:buSzTx/>
              <a:buFontTx/>
              <a:buChar char="•"/>
            </a:pPr>
            <a:r>
              <a:rPr lang="en-US" altLang="en-US" sz="2400" b="0" dirty="0"/>
              <a:t>Identify the components and network devices deployed in a WLAN</a:t>
            </a:r>
          </a:p>
          <a:p>
            <a:pPr>
              <a:buSzTx/>
              <a:buFontTx/>
              <a:buChar char="•"/>
            </a:pPr>
            <a:r>
              <a:rPr lang="en-US" altLang="en-US" sz="2400" b="0" dirty="0"/>
              <a:t>Understand WLAN identification, SSID and accessibility via wireless access point (AP)</a:t>
            </a:r>
          </a:p>
          <a:p>
            <a:pPr>
              <a:buSzTx/>
              <a:buFontTx/>
              <a:buChar char="•"/>
            </a:pPr>
            <a:r>
              <a:rPr lang="en-US" altLang="en-US" sz="2400" b="0" dirty="0"/>
              <a:t>Have an introductory knowledge of WLAN security</a:t>
            </a:r>
          </a:p>
          <a:p>
            <a:pPr>
              <a:buSzTx/>
              <a:buFontTx/>
              <a:buChar char="•"/>
            </a:pPr>
            <a:r>
              <a:rPr lang="en-US" altLang="en-US" sz="2400" b="0" dirty="0"/>
              <a:t>Compare WLAN standards</a:t>
            </a:r>
          </a:p>
        </p:txBody>
      </p:sp>
    </p:spTree>
    <p:extLst>
      <p:ext uri="{BB962C8B-B14F-4D97-AF65-F5344CB8AC3E}">
        <p14:creationId xmlns:p14="http://schemas.microsoft.com/office/powerpoint/2010/main" val="157989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124744"/>
            <a:ext cx="827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b="1" dirty="0">
                <a:solidFill>
                  <a:srgbClr val="000000"/>
                </a:solidFill>
              </a:rPr>
              <a:t>Watch the video on “Wireless Connection Setup with </a:t>
            </a:r>
            <a:r>
              <a:rPr lang="en-US" sz="2400" b="1" dirty="0" err="1">
                <a:solidFill>
                  <a:srgbClr val="000000"/>
                </a:solidFill>
              </a:rPr>
              <a:t>Singtel</a:t>
            </a:r>
            <a:r>
              <a:rPr lang="en-US" sz="2400" b="1" dirty="0">
                <a:solidFill>
                  <a:srgbClr val="000000"/>
                </a:solidFill>
              </a:rPr>
              <a:t> - Dual-Band Wireless Router”: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u="sng" dirty="0">
                <a:solidFill>
                  <a:srgbClr val="000000"/>
                </a:solidFill>
                <a:hlinkClick r:id="rId3"/>
              </a:rPr>
              <a:t>https://www.youtube.com/watch?v=AZuUu9z0nrY</a:t>
            </a:r>
            <a:r>
              <a:rPr kumimoji="1" lang="en-US" sz="2400" b="1" kern="0" dirty="0">
                <a:solidFill>
                  <a:srgbClr val="0033CC"/>
                </a:solidFill>
              </a:rPr>
              <a:t> (2:19 mins)</a:t>
            </a:r>
          </a:p>
        </p:txBody>
      </p:sp>
    </p:spTree>
    <p:extLst>
      <p:ext uri="{BB962C8B-B14F-4D97-AF65-F5344CB8AC3E}">
        <p14:creationId xmlns:p14="http://schemas.microsoft.com/office/powerpoint/2010/main" val="190159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2.4GHz versus 5GHz Frequency Band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409" y="764704"/>
            <a:ext cx="8563582" cy="622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SG" sz="2400" b="1" dirty="0">
                <a:solidFill>
                  <a:srgbClr val="000000"/>
                </a:solidFill>
              </a:rPr>
              <a:t>Advantages of 5GHz: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kumimoji="1" lang="en-SG" sz="2400" b="1" dirty="0">
                <a:solidFill>
                  <a:srgbClr val="000000"/>
                </a:solidFill>
              </a:rPr>
              <a:t>Remains relatively interference free while 2.4GHz band is more prone to interference as cordless home phones and microwaves also use this band</a:t>
            </a:r>
            <a:endParaRPr lang="en-US" sz="240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SG" sz="2400" b="1" dirty="0"/>
              <a:t>Offers much higher speed with the same channel width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SG" sz="2400" b="1" dirty="0"/>
              <a:t>Has 23 non-overlapping channels vs. only 3 in the 2.4 GHz band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en-SG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SG" sz="2400" b="1" dirty="0">
                <a:solidFill>
                  <a:srgbClr val="000000"/>
                </a:solidFill>
              </a:rPr>
              <a:t>Disadvantages of 5GHz: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kumimoji="1" lang="en-SG" sz="2400" b="1" dirty="0">
                <a:solidFill>
                  <a:srgbClr val="000000"/>
                </a:solidFill>
              </a:rPr>
              <a:t>Covers a shorter range than 2.4GHz band (the higher the frequency of a wireless signal, the shorter its range)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SG" sz="2400" b="1" dirty="0">
                <a:solidFill>
                  <a:srgbClr val="FF0000"/>
                </a:solidFill>
              </a:rPr>
              <a:t>Note: </a:t>
            </a:r>
            <a:r>
              <a:rPr kumimoji="1" lang="en-US" sz="2400" b="1" dirty="0">
                <a:solidFill>
                  <a:srgbClr val="FF0000"/>
                </a:solidFill>
              </a:rPr>
              <a:t>Recent 802.11ac devices are able to mitigate this disadvantage by using beamforming feature which focus the signals toward each receiving client device.</a:t>
            </a:r>
            <a:endParaRPr kumimoji="1" lang="en-SG" sz="2400" b="1" dirty="0">
              <a:solidFill>
                <a:srgbClr val="FF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en-SG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SG" sz="2000" b="1" dirty="0">
                <a:solidFill>
                  <a:srgbClr val="000000"/>
                </a:solidFill>
              </a:rPr>
              <a:t> </a:t>
            </a:r>
            <a:endParaRPr kumimoji="1" lang="en-SG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5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Dual Band Wireless Routers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914" y="908720"/>
            <a:ext cx="827555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sz="2400" b="1" dirty="0">
                <a:solidFill>
                  <a:srgbClr val="000000"/>
                </a:solidFill>
              </a:rPr>
              <a:t>D-Link DIR-880L Wireless AC1900 Dual Band Gigabit Cloud Router</a:t>
            </a:r>
            <a:r>
              <a:rPr kumimoji="1" lang="en-SG" sz="2400" b="1" dirty="0">
                <a:solidFill>
                  <a:srgbClr val="000000"/>
                </a:solidFill>
              </a:rPr>
              <a:t>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kumimoji="1" lang="en-SG" sz="2400" b="1" dirty="0">
                <a:solidFill>
                  <a:srgbClr val="000000"/>
                </a:solidFill>
              </a:rPr>
              <a:t>1300 Mbps for 5GHz </a:t>
            </a:r>
            <a:r>
              <a:rPr kumimoji="1" lang="en-SG" sz="2400" b="1" dirty="0" err="1">
                <a:solidFill>
                  <a:srgbClr val="000000"/>
                </a:solidFill>
              </a:rPr>
              <a:t>freq</a:t>
            </a:r>
            <a:r>
              <a:rPr kumimoji="1" lang="en-SG" sz="2400" b="1" dirty="0">
                <a:solidFill>
                  <a:srgbClr val="000000"/>
                </a:solidFill>
              </a:rPr>
              <a:t> band, MIMO (specified by 802.11ac)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kumimoji="1" lang="en-SG" sz="2400" b="1" dirty="0">
                <a:solidFill>
                  <a:srgbClr val="000000"/>
                </a:solidFill>
              </a:rPr>
              <a:t>600 Mbps for 2.4GHz </a:t>
            </a:r>
            <a:r>
              <a:rPr kumimoji="1" lang="en-SG" sz="2400" b="1" dirty="0" err="1">
                <a:solidFill>
                  <a:srgbClr val="000000"/>
                </a:solidFill>
              </a:rPr>
              <a:t>freq</a:t>
            </a:r>
            <a:r>
              <a:rPr kumimoji="1" lang="en-SG" sz="2400" b="1" dirty="0">
                <a:solidFill>
                  <a:srgbClr val="000000"/>
                </a:solidFill>
              </a:rPr>
              <a:t> band, MIMO (specified by 802.11n)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en-SG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SG" sz="2400" b="1" dirty="0">
                <a:solidFill>
                  <a:srgbClr val="000000"/>
                </a:solidFill>
              </a:rPr>
              <a:t>Two WLAN SSIDs </a:t>
            </a:r>
            <a:br>
              <a:rPr kumimoji="1" lang="en-SG" sz="2400" b="1" dirty="0">
                <a:solidFill>
                  <a:srgbClr val="000000"/>
                </a:solidFill>
              </a:rPr>
            </a:br>
            <a:r>
              <a:rPr kumimoji="1" lang="en-SG" sz="2400" b="1" dirty="0">
                <a:solidFill>
                  <a:srgbClr val="000000"/>
                </a:solidFill>
              </a:rPr>
              <a:t>(5GHz and 2.4GHz)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SG" sz="2400" b="1" dirty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en-SG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en-SG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9B03F-42E0-457D-968B-F17C94E23A15}"/>
              </a:ext>
            </a:extLst>
          </p:cNvPr>
          <p:cNvSpPr/>
          <p:nvPr/>
        </p:nvSpPr>
        <p:spPr>
          <a:xfrm>
            <a:off x="4440870" y="5718447"/>
            <a:ext cx="4163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400" b="1" dirty="0"/>
              <a:t>5GHz Band, 802.11ac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D9E67-BA85-4700-B485-043E775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04864"/>
            <a:ext cx="3564521" cy="3444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0FE41E-E009-418F-9748-63F6E8F5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50" t="49189" b="6837"/>
          <a:stretch/>
        </p:blipFill>
        <p:spPr>
          <a:xfrm>
            <a:off x="539552" y="3460789"/>
            <a:ext cx="3116604" cy="2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0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 4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052736"/>
            <a:ext cx="82755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4.1. Check the “Wi-Fi Status” on your notebook to discover: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(a) SSID of WLAN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(b) Speed</a:t>
            </a:r>
            <a:endParaRPr kumimoji="1" lang="en-SG" sz="2400" b="1" dirty="0">
              <a:solidFill>
                <a:srgbClr val="000000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4.2. Click on “Wireless Properties” to discover: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(a) Network type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(b) Connection setting</a:t>
            </a:r>
            <a:endParaRPr kumimoji="1" lang="en-US" sz="2400" b="1" dirty="0">
              <a:solidFill>
                <a:prstClr val="black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sz="2400" b="1" dirty="0">
                <a:solidFill>
                  <a:prstClr val="black"/>
                </a:solidFill>
              </a:rPr>
              <a:t>4.3 Click on “Security” tab to </a:t>
            </a:r>
            <a:r>
              <a:rPr lang="en-US" altLang="en-US" sz="2400" b="1" dirty="0">
                <a:solidFill>
                  <a:prstClr val="black"/>
                </a:solidFill>
              </a:rPr>
              <a:t>discover: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(a) Security type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(b) Encryption type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solidFill>
                  <a:prstClr val="black"/>
                </a:solidFill>
              </a:rPr>
              <a:t>	(c) Security key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en-SG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9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Wireless Mesh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3686944" cy="5181600"/>
          </a:xfrm>
        </p:spPr>
        <p:txBody>
          <a:bodyPr/>
          <a:lstStyle/>
          <a:p>
            <a:r>
              <a:rPr lang="en-US" altLang="en-US" sz="2800" b="0" dirty="0">
                <a:solidFill>
                  <a:prstClr val="black"/>
                </a:solidFill>
              </a:rPr>
              <a:t>IEEE 802.11s standard</a:t>
            </a:r>
          </a:p>
          <a:p>
            <a:r>
              <a:rPr lang="en-US" sz="2800" b="0" dirty="0"/>
              <a:t>Enables wireless devices to interconnect to create a WLAN mesh network</a:t>
            </a:r>
          </a:p>
        </p:txBody>
      </p:sp>
      <p:pic>
        <p:nvPicPr>
          <p:cNvPr id="6148" name="Picture 4" descr="Image result for wifi mesh stand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0767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9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Wi-Fi Alliance Wireless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83488" cy="1210072"/>
          </a:xfrm>
        </p:spPr>
        <p:txBody>
          <a:bodyPr/>
          <a:lstStyle/>
          <a:p>
            <a:r>
              <a:rPr lang="en-US" b="0" dirty="0"/>
              <a:t>Created new standard call Wi-Fi </a:t>
            </a:r>
            <a:r>
              <a:rPr lang="en-US" b="0" dirty="0" err="1"/>
              <a:t>EasyMesh</a:t>
            </a:r>
            <a:r>
              <a:rPr lang="en-US" b="0" dirty="0"/>
              <a:t>®</a:t>
            </a:r>
          </a:p>
          <a:p>
            <a:r>
              <a:rPr lang="en-US" b="0" dirty="0"/>
              <a:t>Brings interoperability to mesh Wi-Fi hardware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8E1BE-D131-4E04-A2CE-CA9C750D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6" y="2626990"/>
            <a:ext cx="8583488" cy="33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of </a:t>
            </a:r>
            <a:r>
              <a:rPr lang="en-US" sz="3200" dirty="0" err="1"/>
              <a:t>WiFi</a:t>
            </a:r>
            <a:r>
              <a:rPr lang="en-US" sz="3200" dirty="0"/>
              <a:t> 6 </a:t>
            </a:r>
            <a:r>
              <a:rPr lang="en-US" sz="3200" dirty="0" err="1"/>
              <a:t>EasyMesh</a:t>
            </a:r>
            <a:r>
              <a:rPr lang="en-US" sz="3200" dirty="0"/>
              <a:t>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6507832" cy="4464496"/>
          </a:xfrm>
        </p:spPr>
        <p:txBody>
          <a:bodyPr/>
          <a:lstStyle/>
          <a:p>
            <a:r>
              <a:rPr lang="en-US" b="0" dirty="0"/>
              <a:t>Linksys E9450 </a:t>
            </a:r>
            <a:r>
              <a:rPr lang="en-US" b="0" dirty="0" err="1"/>
              <a:t>WiFi</a:t>
            </a:r>
            <a:r>
              <a:rPr lang="en-US" b="0" dirty="0"/>
              <a:t> 6 Router specifications:</a:t>
            </a:r>
          </a:p>
          <a:p>
            <a:pPr lvl="1"/>
            <a:r>
              <a:rPr lang="en-US" b="0" dirty="0" err="1"/>
              <a:t>EasyMesh</a:t>
            </a:r>
            <a:r>
              <a:rPr lang="en-US" b="0" dirty="0"/>
              <a:t> support</a:t>
            </a:r>
          </a:p>
          <a:p>
            <a:pPr lvl="1"/>
            <a:r>
              <a:rPr lang="en-US" b="0" dirty="0"/>
              <a:t>802.11ax wireless technology</a:t>
            </a:r>
          </a:p>
          <a:p>
            <a:pPr lvl="1"/>
            <a:r>
              <a:rPr lang="en-US" b="0" dirty="0"/>
              <a:t>Dual-Band AX5400 router delivers speed of up to 5.4 Gbps</a:t>
            </a:r>
          </a:p>
          <a:p>
            <a:pPr lvl="1"/>
            <a:r>
              <a:rPr lang="en-US" b="0" dirty="0"/>
              <a:t>MU-MIMO technology</a:t>
            </a:r>
          </a:p>
          <a:p>
            <a:pPr lvl="1"/>
            <a:r>
              <a:rPr lang="en-US" b="0" dirty="0"/>
              <a:t>2x2 + 4x4 Spatial streams (6 streams)</a:t>
            </a:r>
          </a:p>
          <a:p>
            <a:pPr lvl="1"/>
            <a:r>
              <a:rPr lang="en-US" b="0" dirty="0"/>
              <a:t>4 gigabit Ethernet ports and one gigabit Internet port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9BE0A-CDC6-4A1C-8E81-35842F62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419" y="1772816"/>
            <a:ext cx="1962251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810000" cy="381000"/>
          </a:xfrm>
        </p:spPr>
        <p:txBody>
          <a:bodyPr/>
          <a:lstStyle/>
          <a:p>
            <a:pPr>
              <a:defRPr/>
            </a:pPr>
            <a:r>
              <a:rPr lang="en-GB" sz="3200">
                <a:cs typeface="Times New Roman" pitchFamily="18" charset="0"/>
              </a:rPr>
              <a:t>Summary</a:t>
            </a:r>
            <a:br>
              <a:rPr lang="en-GB" sz="3200">
                <a:cs typeface="Times New Roman" pitchFamily="18" charset="0"/>
              </a:rPr>
            </a:br>
            <a:endParaRPr lang="en-US" sz="3200"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buSzTx/>
              <a:buNone/>
            </a:pPr>
            <a:r>
              <a:rPr lang="en-US" altLang="en-US" sz="2800" b="0" kern="0" dirty="0"/>
              <a:t>We have covered the following:</a:t>
            </a:r>
          </a:p>
          <a:p>
            <a:pPr>
              <a:buSzTx/>
              <a:buFontTx/>
              <a:buChar char="•"/>
            </a:pPr>
            <a:r>
              <a:rPr lang="en-US" altLang="en-US" sz="2800" b="0" kern="0" dirty="0"/>
              <a:t>Definition of wireless networks </a:t>
            </a:r>
          </a:p>
          <a:p>
            <a:pPr>
              <a:buSzTx/>
              <a:buFontTx/>
              <a:buChar char="•"/>
            </a:pPr>
            <a:r>
              <a:rPr lang="en-US" altLang="en-US" sz="2800" b="0" kern="0" dirty="0"/>
              <a:t>Components and network devices deployed in a WLAN</a:t>
            </a:r>
          </a:p>
          <a:p>
            <a:pPr>
              <a:buSzTx/>
              <a:buFontTx/>
              <a:buChar char="•"/>
            </a:pPr>
            <a:r>
              <a:rPr lang="en-US" altLang="en-US" sz="2800" b="0" kern="0" dirty="0"/>
              <a:t>WLAN identification, SSID and accessibility via access point (AP)</a:t>
            </a:r>
          </a:p>
          <a:p>
            <a:pPr>
              <a:buSzTx/>
              <a:buFontTx/>
              <a:buChar char="•"/>
            </a:pPr>
            <a:r>
              <a:rPr lang="en-US" altLang="en-US" sz="2800" b="0" kern="0" dirty="0"/>
              <a:t>WLAN security</a:t>
            </a:r>
          </a:p>
          <a:p>
            <a:pPr>
              <a:buSzTx/>
              <a:buFontTx/>
              <a:buChar char="•"/>
            </a:pPr>
            <a:r>
              <a:rPr lang="en-US" altLang="en-US" sz="2800" b="0" kern="0" dirty="0"/>
              <a:t>Comparison of WLAN standards</a:t>
            </a:r>
          </a:p>
        </p:txBody>
      </p:sp>
    </p:spTree>
    <p:extLst>
      <p:ext uri="{BB962C8B-B14F-4D97-AF65-F5344CB8AC3E}">
        <p14:creationId xmlns:p14="http://schemas.microsoft.com/office/powerpoint/2010/main" val="49705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Wireless Network?</a:t>
            </a:r>
            <a:endParaRPr lang="en-SG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/>
              <a:t>A Wireless Network is one where the users access the networks via wireless technology, i.e. without using cable or wire.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SG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SG" altLang="en-US" sz="2400" dirty="0"/>
              <a:t>A wireless network uses </a:t>
            </a:r>
            <a:r>
              <a:rPr lang="en-SG" altLang="en-US" sz="2400" dirty="0">
                <a:hlinkClick r:id="rId3"/>
              </a:rPr>
              <a:t>radio frequency (RF) waves</a:t>
            </a:r>
            <a:r>
              <a:rPr lang="en-SG" altLang="en-US" sz="2400" dirty="0"/>
              <a:t>, as transmission medium instead of cables.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SG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SG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39" y="1844824"/>
            <a:ext cx="3819525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844824"/>
            <a:ext cx="3887949" cy="25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Wireless Network?</a:t>
            </a:r>
            <a:endParaRPr lang="en-SG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SG" sz="2400" dirty="0"/>
              <a:t>Communication across a wireless network is like a two-way radio communication.</a:t>
            </a:r>
            <a:r>
              <a:rPr lang="en-US" sz="2400" dirty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SG" sz="2400" dirty="0"/>
              <a:t>Any radio setup has two parts:</a:t>
            </a:r>
          </a:p>
          <a:p>
            <a:pPr>
              <a:defRPr/>
            </a:pPr>
            <a:r>
              <a:rPr lang="en-SG" sz="2400" dirty="0"/>
              <a:t>The transmitter</a:t>
            </a:r>
          </a:p>
          <a:p>
            <a:pPr>
              <a:defRPr/>
            </a:pPr>
            <a:r>
              <a:rPr lang="en-SG" sz="2400" dirty="0"/>
              <a:t>The receiver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SG" sz="2400" dirty="0"/>
              <a:t>The transmitter takes the message, encodes it and transmits it with radio waves.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SG" sz="2400" dirty="0"/>
              <a:t>The receiver receives the radio waves and decodes the message.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SG" sz="2400" dirty="0"/>
              <a:t>Both the transmitter and receiver use </a:t>
            </a:r>
            <a:r>
              <a:rPr lang="en-SG" sz="2400" dirty="0">
                <a:solidFill>
                  <a:srgbClr val="FF0000"/>
                </a:solidFill>
              </a:rPr>
              <a:t>antennas</a:t>
            </a:r>
            <a:r>
              <a:rPr lang="en-SG" sz="2400" dirty="0"/>
              <a:t> to radiate and capture the radio signal.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9191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1. Hardware for WLAN – Wireless NIC</a:t>
            </a:r>
            <a:endParaRPr lang="en-SG" sz="2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53400" cy="5181600"/>
          </a:xfrm>
        </p:spPr>
        <p:txBody>
          <a:bodyPr/>
          <a:lstStyle/>
          <a:p>
            <a:pPr>
              <a:buSzTx/>
            </a:pPr>
            <a:r>
              <a:rPr lang="en-US" altLang="en-US" sz="2800" dirty="0"/>
              <a:t>The hardware that a PC, laptop or mobile device requires on a wireless network is the Wireless Network Interface Controller (Wireless NIC) component. It may be plugged on motherboard or an external USB adapter.</a:t>
            </a:r>
            <a:endParaRPr lang="en-SG" altLang="en-US" sz="2800" dirty="0"/>
          </a:p>
          <a:p>
            <a:endParaRPr lang="en-SG" altLang="en-US" sz="2800" dirty="0"/>
          </a:p>
          <a:p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83576"/>
            <a:ext cx="2807286" cy="2192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212976"/>
            <a:ext cx="1676131" cy="1957958"/>
          </a:xfrm>
          <a:prstGeom prst="rect">
            <a:avLst/>
          </a:prstGeom>
        </p:spPr>
      </p:pic>
      <p:pic>
        <p:nvPicPr>
          <p:cNvPr id="17414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86" y="4494950"/>
            <a:ext cx="136343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28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Wireless Access Point features/functionalities</a:t>
            </a:r>
          </a:p>
          <a:p>
            <a:pPr>
              <a:lnSpc>
                <a:spcPct val="90000"/>
              </a:lnSpc>
              <a:buSzTx/>
              <a:defRPr/>
            </a:pPr>
            <a:r>
              <a:rPr lang="en-US" sz="2400" dirty="0"/>
              <a:t>Antennas &amp; RF transmitter/receiver</a:t>
            </a:r>
          </a:p>
          <a:p>
            <a:pPr>
              <a:lnSpc>
                <a:spcPct val="90000"/>
              </a:lnSpc>
              <a:buSzTx/>
              <a:defRPr/>
            </a:pPr>
            <a:r>
              <a:rPr lang="en-US" sz="2400" dirty="0"/>
              <a:t>A RJ-45 wired network interface for connecting to wired network</a:t>
            </a:r>
          </a:p>
          <a:p>
            <a:pPr>
              <a:lnSpc>
                <a:spcPct val="90000"/>
              </a:lnSpc>
              <a:buSzTx/>
              <a:defRPr/>
            </a:pPr>
            <a:r>
              <a:rPr lang="en-US" sz="2400" dirty="0"/>
              <a:t>Power supply</a:t>
            </a:r>
          </a:p>
          <a:p>
            <a:pPr lvl="1">
              <a:lnSpc>
                <a:spcPct val="90000"/>
              </a:lnSpc>
              <a:buSzTx/>
              <a:defRPr/>
            </a:pPr>
            <a:r>
              <a:rPr lang="en-GB" sz="2000" dirty="0"/>
              <a:t>Power-Over-Ethernet (POE) – power supply is from the Ethernet switch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SG" sz="2400" dirty="0"/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0425"/>
            <a:ext cx="4003005" cy="146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729223" y="4760430"/>
            <a:ext cx="46057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latin typeface="Verdana" panose="020B0604030504040204" pitchFamily="34" charset="0"/>
              </a:rPr>
              <a:t>The UTP cable connects the AP 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latin typeface="Verdana" panose="020B0604030504040204" pitchFamily="34" charset="0"/>
              </a:rPr>
              <a:t>the switch in the wired LAN</a:t>
            </a:r>
            <a:endParaRPr kumimoji="0" lang="en-SG" altLang="en-US" sz="1800" dirty="0">
              <a:latin typeface="Verdana" panose="020B060403050404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</a:rPr>
              <a:t>2. Hardware for WLAN – Wireless Access Point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797" y="2924944"/>
            <a:ext cx="3270803" cy="3154450"/>
          </a:xfrm>
          <a:prstGeom prst="rect">
            <a:avLst/>
          </a:prstGeom>
        </p:spPr>
      </p:pic>
      <p:cxnSp>
        <p:nvCxnSpPr>
          <p:cNvPr id="19462" name="Straight Connector 4"/>
          <p:cNvCxnSpPr>
            <a:cxnSpLocks noChangeShapeType="1"/>
          </p:cNvCxnSpPr>
          <p:nvPr/>
        </p:nvCxnSpPr>
        <p:spPr bwMode="auto">
          <a:xfrm flipV="1">
            <a:off x="3275856" y="3505200"/>
            <a:ext cx="3240360" cy="431841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0361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0999" y="838200"/>
            <a:ext cx="8465585" cy="5334000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Wireless Access Point features/functionalities</a:t>
            </a:r>
          </a:p>
          <a:p>
            <a:pPr>
              <a:lnSpc>
                <a:spcPct val="90000"/>
              </a:lnSpc>
              <a:buSzTx/>
              <a:defRPr/>
            </a:pPr>
            <a:r>
              <a:rPr lang="en-US" sz="2400" dirty="0"/>
              <a:t>MIMO </a:t>
            </a:r>
            <a:r>
              <a:rPr lang="en-SG" sz="2400" b="0" dirty="0"/>
              <a:t>Multiple-Input Multiple-Output (MIMO) technology is a wireless technology that uses multiple transmitters and receivers to transfer more data at the same time. </a:t>
            </a:r>
          </a:p>
          <a:p>
            <a:pPr>
              <a:lnSpc>
                <a:spcPct val="90000"/>
              </a:lnSpc>
              <a:buSzTx/>
              <a:defRPr/>
            </a:pPr>
            <a:r>
              <a:rPr lang="en-SG" sz="2400" b="0" dirty="0"/>
              <a:t>All wireless products with 802.11n and above support MIMO</a:t>
            </a:r>
            <a:endParaRPr lang="en-SG" sz="2400" dirty="0"/>
          </a:p>
          <a:p>
            <a:pPr>
              <a:lnSpc>
                <a:spcPct val="90000"/>
              </a:lnSpc>
              <a:buSzTx/>
              <a:defRPr/>
            </a:pPr>
            <a:r>
              <a:rPr lang="en-SG" sz="2400" b="0" dirty="0"/>
              <a:t>For optimal performance and range, both the mobile device and the access point (AP) needs to support MIMO</a:t>
            </a:r>
          </a:p>
          <a:p>
            <a:pPr>
              <a:lnSpc>
                <a:spcPct val="90000"/>
              </a:lnSpc>
              <a:buSzTx/>
              <a:defRPr/>
            </a:pPr>
            <a:r>
              <a:rPr lang="en-SG" sz="2400" b="0" dirty="0"/>
              <a:t>Example of a MIMO access point specification is</a:t>
            </a:r>
          </a:p>
          <a:p>
            <a:pPr marL="0" indent="0">
              <a:lnSpc>
                <a:spcPct val="90000"/>
              </a:lnSpc>
              <a:buSzTx/>
              <a:buNone/>
              <a:defRPr/>
            </a:pPr>
            <a:r>
              <a:rPr lang="en-SG" sz="2400" b="0" dirty="0"/>
              <a:t>	3x3:2 </a:t>
            </a:r>
          </a:p>
          <a:p>
            <a:pPr marL="347663" indent="0">
              <a:lnSpc>
                <a:spcPct val="90000"/>
              </a:lnSpc>
              <a:buSzTx/>
              <a:buNone/>
              <a:defRPr/>
            </a:pPr>
            <a:r>
              <a:rPr lang="en-SG" sz="2400" b="0" dirty="0"/>
              <a:t>3 output and 3 input antennas </a:t>
            </a:r>
            <a:br>
              <a:rPr lang="en-SG" sz="2400" b="0" dirty="0"/>
            </a:br>
            <a:r>
              <a:rPr lang="en-SG" sz="2400" b="0" dirty="0"/>
              <a:t>capable of transmitting or receiving </a:t>
            </a:r>
            <a:br>
              <a:rPr lang="en-SG" sz="2400" b="0" dirty="0"/>
            </a:br>
            <a:r>
              <a:rPr lang="en-SG" sz="2400" b="0" dirty="0"/>
              <a:t>2 separate data streams at the same time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</a:rPr>
              <a:t>2. Hardware for WLAN – Wireless Access Point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394F1-758F-46DA-A78F-93A7A0D1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58" y="3933056"/>
            <a:ext cx="2444263" cy="20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3. Hardware for WLAN – Wireless Router</a:t>
            </a:r>
            <a:endParaRPr lang="en-SG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944716"/>
            <a:ext cx="83058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In most homes,  a </a:t>
            </a:r>
            <a:r>
              <a:rPr lang="en-US" altLang="en-US" sz="2400" dirty="0">
                <a:solidFill>
                  <a:srgbClr val="FF0000"/>
                </a:solidFill>
              </a:rPr>
              <a:t>wireless router (or residential gateway) </a:t>
            </a:r>
            <a:r>
              <a:rPr lang="en-US" altLang="en-US" sz="2400" dirty="0"/>
              <a:t>is used.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It comprises:</a:t>
            </a:r>
          </a:p>
          <a:p>
            <a:pPr>
              <a:buSzTx/>
            </a:pPr>
            <a:r>
              <a:rPr lang="en-US" altLang="en-US" sz="2400" u="sng" dirty="0"/>
              <a:t>Access Point</a:t>
            </a:r>
            <a:r>
              <a:rPr lang="en-US" altLang="en-US" sz="2400" dirty="0"/>
              <a:t>  (AP) (with antennas or built-in antennas)</a:t>
            </a:r>
          </a:p>
          <a:p>
            <a:pPr>
              <a:buSzTx/>
            </a:pPr>
            <a:r>
              <a:rPr lang="en-US" altLang="en-US" sz="2400" u="sng" dirty="0"/>
              <a:t>Switch:</a:t>
            </a:r>
            <a:r>
              <a:rPr lang="en-US" altLang="en-US" sz="2400" dirty="0"/>
              <a:t> supports LAN ports for desktops, printers, servers to be attached to it</a:t>
            </a:r>
          </a:p>
          <a:p>
            <a:pPr>
              <a:buSzTx/>
            </a:pPr>
            <a:r>
              <a:rPr lang="en-US" altLang="en-US" sz="2400" u="sng" dirty="0"/>
              <a:t>Router:</a:t>
            </a:r>
            <a:r>
              <a:rPr lang="en-US" altLang="en-US" sz="2400" dirty="0"/>
              <a:t> to provide Internet connectivity through the ISP via an external ONT/modem</a:t>
            </a:r>
          </a:p>
          <a:p>
            <a:pPr>
              <a:buSzTx/>
            </a:pPr>
            <a:r>
              <a:rPr lang="en-US" altLang="en-US" sz="2400" dirty="0"/>
              <a:t>Software components/features:</a:t>
            </a:r>
          </a:p>
          <a:p>
            <a:pPr lvl="1">
              <a:buSzTx/>
            </a:pPr>
            <a:r>
              <a:rPr lang="en-US" altLang="en-US" sz="2400" dirty="0"/>
              <a:t>DHCP </a:t>
            </a:r>
            <a:r>
              <a:rPr lang="en-US" altLang="en-US" sz="1400" dirty="0">
                <a:solidFill>
                  <a:srgbClr val="0000FF"/>
                </a:solidFill>
              </a:rPr>
              <a:t>(Dynamic Host Configuration Protocol)</a:t>
            </a:r>
            <a:endParaRPr lang="en-US" altLang="en-US" sz="2400" dirty="0"/>
          </a:p>
          <a:p>
            <a:pPr lvl="1">
              <a:buSzTx/>
            </a:pPr>
            <a:r>
              <a:rPr lang="en-US" altLang="en-US" sz="2400" dirty="0"/>
              <a:t>NAT </a:t>
            </a:r>
            <a:r>
              <a:rPr lang="en-US" altLang="en-US" sz="1400" dirty="0">
                <a:solidFill>
                  <a:srgbClr val="0000FF"/>
                </a:solidFill>
              </a:rPr>
              <a:t>(Network Address Translation)</a:t>
            </a:r>
            <a:endParaRPr lang="en-US" altLang="en-US" sz="2400" dirty="0"/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0E29F-6CF1-4E11-9CA1-8C5D60155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0" r="18794"/>
          <a:stretch/>
        </p:blipFill>
        <p:spPr>
          <a:xfrm>
            <a:off x="6372200" y="3729380"/>
            <a:ext cx="1269434" cy="21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38200"/>
            <a:ext cx="8458200" cy="5181600"/>
          </a:xfrm>
        </p:spPr>
        <p:txBody>
          <a:bodyPr/>
          <a:lstStyle/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r>
              <a:rPr lang="en-US" sz="2400" dirty="0"/>
              <a:t>Watch the video on wireless network devices and roaming:</a:t>
            </a:r>
          </a:p>
          <a:p>
            <a:pPr marL="457200" lvl="1" indent="0">
              <a:buSzTx/>
              <a:buNone/>
              <a:defRPr/>
            </a:pPr>
            <a:r>
              <a:rPr lang="en-US" sz="2400" dirty="0">
                <a:hlinkClick r:id="rId3"/>
              </a:rPr>
              <a:t>http://www.professormesser.com/network-plus/n10-006/wireless-network-devices/</a:t>
            </a:r>
            <a:endParaRPr lang="en-US" sz="2400" dirty="0"/>
          </a:p>
          <a:p>
            <a:pPr marL="457200" lvl="1" indent="0">
              <a:buSzTx/>
              <a:buNone/>
              <a:defRPr/>
            </a:pPr>
            <a:r>
              <a:rPr lang="en-US" sz="2400" dirty="0"/>
              <a:t>(watch till 2:47 mins)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Activity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4081470"/>
      </p:ext>
    </p:extLst>
  </p:cSld>
  <p:clrMapOvr>
    <a:masterClrMapping/>
  </p:clrMapOvr>
</p:sld>
</file>

<file path=ppt/theme/theme1.xml><?xml version="1.0" encoding="utf-8"?>
<a:theme xmlns:a="http://schemas.openxmlformats.org/drawingml/2006/main" name="ICT Theme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T Theme" id="{97F2A7C2-4EBA-4E42-B6F1-8110B4179881}" vid="{E4E4B550-65DC-4CA2-8ABD-0493CFDD49E7}"/>
    </a:ext>
  </a:extLst>
</a:theme>
</file>

<file path=ppt/theme/theme2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Theme</Template>
  <TotalTime>9781</TotalTime>
  <Words>2475</Words>
  <Application>Microsoft Office PowerPoint</Application>
  <PresentationFormat>On-screen Show (4:3)</PresentationFormat>
  <Paragraphs>279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ICT Theme</vt:lpstr>
      <vt:lpstr>Contport</vt:lpstr>
      <vt:lpstr>Clip</vt:lpstr>
      <vt:lpstr>PowerPoint Presentation</vt:lpstr>
      <vt:lpstr>Objectives</vt:lpstr>
      <vt:lpstr>What is a Wireless Network?</vt:lpstr>
      <vt:lpstr>What is Wireless Network?</vt:lpstr>
      <vt:lpstr>1. Hardware for WLAN – Wireless NIC</vt:lpstr>
      <vt:lpstr>2. Hardware for WLAN – Wireless Access Point</vt:lpstr>
      <vt:lpstr>2. Hardware for WLAN – Wireless Access Point</vt:lpstr>
      <vt:lpstr>3. Hardware for WLAN – Wireless Router</vt:lpstr>
      <vt:lpstr>Activity 1</vt:lpstr>
      <vt:lpstr>WLAN Configuration</vt:lpstr>
      <vt:lpstr>WLAN config: (1) Identification (SSID)</vt:lpstr>
      <vt:lpstr>WLAN config: (2) Frequency Channels</vt:lpstr>
      <vt:lpstr>WLAN config: (3) Security Type</vt:lpstr>
      <vt:lpstr>WLAN config: (3) Security Type</vt:lpstr>
      <vt:lpstr>Other config (4): IP Address, etc</vt:lpstr>
      <vt:lpstr>WLAN Roaming</vt:lpstr>
      <vt:lpstr>Activity 2</vt:lpstr>
      <vt:lpstr>IEEE 802.11 Standards</vt:lpstr>
      <vt:lpstr> Wi-Fi Alliance’s Naming System</vt:lpstr>
      <vt:lpstr>Activity 3</vt:lpstr>
      <vt:lpstr>2.4GHz versus 5GHz Frequency Band</vt:lpstr>
      <vt:lpstr>Dual Band Wireless Routers </vt:lpstr>
      <vt:lpstr>Activity 4</vt:lpstr>
      <vt:lpstr>Wireless Mesh Network</vt:lpstr>
      <vt:lpstr>Wi-Fi Alliance Wireless Mesh</vt:lpstr>
      <vt:lpstr>Example of WiFi 6 EasyMesh Router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Lei</dc:creator>
  <cp:lastModifiedBy>Chin Seng LEE (NP)</cp:lastModifiedBy>
  <cp:revision>385</cp:revision>
  <dcterms:created xsi:type="dcterms:W3CDTF">2014-04-25T01:07:40Z</dcterms:created>
  <dcterms:modified xsi:type="dcterms:W3CDTF">2022-01-23T16:51:02Z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2022-01-23T16:51:02Z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33ee33b2-b3f2-449c-84b8-010b88d17571</vt:lpwstr>
  </property>
  <property fmtid="{D5CDD505-2E9C-101B-9397-08002B2CF9AE}" pid="8" name="MSIP_Label_30286cb9-b49f-4646-87a5-340028348160_ContentBits">
    <vt:lpwstr>1</vt:lpwstr>
  </property>
</Properties>
</file>