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0"/>
  </p:notesMasterIdLst>
  <p:handoutMasterIdLst>
    <p:handoutMasterId r:id="rId21"/>
  </p:handoutMasterIdLst>
  <p:sldIdLst>
    <p:sldId id="376" r:id="rId2"/>
    <p:sldId id="380" r:id="rId3"/>
    <p:sldId id="490" r:id="rId4"/>
    <p:sldId id="483" r:id="rId5"/>
    <p:sldId id="491" r:id="rId6"/>
    <p:sldId id="494" r:id="rId7"/>
    <p:sldId id="498" r:id="rId8"/>
    <p:sldId id="499" r:id="rId9"/>
    <p:sldId id="470" r:id="rId10"/>
    <p:sldId id="493" r:id="rId11"/>
    <p:sldId id="451" r:id="rId12"/>
    <p:sldId id="452" r:id="rId13"/>
    <p:sldId id="496" r:id="rId14"/>
    <p:sldId id="478" r:id="rId15"/>
    <p:sldId id="501" r:id="rId16"/>
    <p:sldId id="500" r:id="rId17"/>
    <p:sldId id="453" r:id="rId18"/>
    <p:sldId id="429" r:id="rId19"/>
  </p:sldIdLst>
  <p:sldSz cx="9144000" cy="6858000" type="screen4x3"/>
  <p:notesSz cx="6692900" cy="9867900"/>
  <p:custDataLst>
    <p:tags r:id="rId22"/>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70">
          <p15:clr>
            <a:srgbClr val="A4A3A4"/>
          </p15:clr>
        </p15:guide>
        <p15:guide id="2" pos="28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9900"/>
    <a:srgbClr val="FF0000"/>
    <a:srgbClr val="CCECFF"/>
    <a:srgbClr val="800000"/>
    <a:srgbClr val="00CC00"/>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2" autoAdjust="0"/>
    <p:restoredTop sz="93584" autoAdjust="0"/>
  </p:normalViewPr>
  <p:slideViewPr>
    <p:cSldViewPr>
      <p:cViewPr varScale="1">
        <p:scale>
          <a:sx n="119" d="100"/>
          <a:sy n="119" d="100"/>
        </p:scale>
        <p:origin x="10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0" y="648"/>
      </p:cViewPr>
      <p:guideLst>
        <p:guide orient="horz" pos="2170"/>
        <p:guide pos="28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BC06B1BA-8D31-4D6A-927A-E41A9204A898}"/>
    <pc:docChg chg="modSld">
      <pc:chgData name="Lee Yu Yee Dominic /CSF" userId="59ddad63-47f1-4317-b088-d34171f6460d" providerId="ADAL" clId="{BC06B1BA-8D31-4D6A-927A-E41A9204A898}" dt="2022-02-08T05:09:02.328" v="0" actId="5793"/>
      <pc:docMkLst>
        <pc:docMk/>
      </pc:docMkLst>
      <pc:sldChg chg="modSp mod">
        <pc:chgData name="Lee Yu Yee Dominic /CSF" userId="59ddad63-47f1-4317-b088-d34171f6460d" providerId="ADAL" clId="{BC06B1BA-8D31-4D6A-927A-E41A9204A898}" dt="2022-02-08T05:09:02.328" v="0" actId="5793"/>
        <pc:sldMkLst>
          <pc:docMk/>
          <pc:sldMk cId="2707730780" sldId="500"/>
        </pc:sldMkLst>
        <pc:spChg chg="mod">
          <ac:chgData name="Lee Yu Yee Dominic /CSF" userId="59ddad63-47f1-4317-b088-d34171f6460d" providerId="ADAL" clId="{BC06B1BA-8D31-4D6A-927A-E41A9204A898}" dt="2022-02-08T05:09:02.328" v="0" actId="5793"/>
          <ac:spMkLst>
            <pc:docMk/>
            <pc:sldMk cId="2707730780" sldId="500"/>
            <ac:spMk id="4" creationId="{ACB01C37-089B-4C81-B486-689349AFA847}"/>
          </ac:spMkLst>
        </pc:spChg>
      </pc:sldChg>
    </pc:docChg>
  </pc:docChgLst>
  <pc:docChgLst>
    <pc:chgData name="Lee Yu Yee Dominic /CSF" userId="59ddad63-47f1-4317-b088-d34171f6460d" providerId="ADAL" clId="{14BEACCC-9A33-4926-89D2-A8DE73AF805B}"/>
    <pc:docChg chg="undo custSel modSld">
      <pc:chgData name="Lee Yu Yee Dominic /CSF" userId="59ddad63-47f1-4317-b088-d34171f6460d" providerId="ADAL" clId="{14BEACCC-9A33-4926-89D2-A8DE73AF805B}" dt="2022-01-11T02:00:50.536" v="587" actId="20577"/>
      <pc:docMkLst>
        <pc:docMk/>
      </pc:docMkLst>
      <pc:sldChg chg="modSp">
        <pc:chgData name="Lee Yu Yee Dominic /CSF" userId="59ddad63-47f1-4317-b088-d34171f6460d" providerId="ADAL" clId="{14BEACCC-9A33-4926-89D2-A8DE73AF805B}" dt="2022-01-11T01:21:54.939" v="1"/>
        <pc:sldMkLst>
          <pc:docMk/>
          <pc:sldMk cId="0" sldId="376"/>
        </pc:sldMkLst>
        <pc:graphicFrameChg chg="mod">
          <ac:chgData name="Lee Yu Yee Dominic /CSF" userId="59ddad63-47f1-4317-b088-d34171f6460d" providerId="ADAL" clId="{14BEACCC-9A33-4926-89D2-A8DE73AF805B}" dt="2022-01-11T01:21:54.939" v="1"/>
          <ac:graphicFrameMkLst>
            <pc:docMk/>
            <pc:sldMk cId="0" sldId="376"/>
            <ac:graphicFrameMk id="129080" creationId="{00000000-0000-0000-0000-000000000000}"/>
          </ac:graphicFrameMkLst>
        </pc:graphicFrameChg>
      </pc:sldChg>
      <pc:sldChg chg="modSp mod">
        <pc:chgData name="Lee Yu Yee Dominic /CSF" userId="59ddad63-47f1-4317-b088-d34171f6460d" providerId="ADAL" clId="{14BEACCC-9A33-4926-89D2-A8DE73AF805B}" dt="2022-01-11T01:26:29.522" v="284" actId="20577"/>
        <pc:sldMkLst>
          <pc:docMk/>
          <pc:sldMk cId="2494253026" sldId="498"/>
        </pc:sldMkLst>
        <pc:graphicFrameChg chg="mod modGraphic">
          <ac:chgData name="Lee Yu Yee Dominic /CSF" userId="59ddad63-47f1-4317-b088-d34171f6460d" providerId="ADAL" clId="{14BEACCC-9A33-4926-89D2-A8DE73AF805B}" dt="2022-01-11T01:26:29.522" v="284" actId="20577"/>
          <ac:graphicFrameMkLst>
            <pc:docMk/>
            <pc:sldMk cId="2494253026" sldId="498"/>
            <ac:graphicFrameMk id="5" creationId="{00000000-0000-0000-0000-000000000000}"/>
          </ac:graphicFrameMkLst>
        </pc:graphicFrameChg>
      </pc:sldChg>
      <pc:sldChg chg="modSp mod">
        <pc:chgData name="Lee Yu Yee Dominic /CSF" userId="59ddad63-47f1-4317-b088-d34171f6460d" providerId="ADAL" clId="{14BEACCC-9A33-4926-89D2-A8DE73AF805B}" dt="2022-01-11T01:33:52.580" v="391" actId="20577"/>
        <pc:sldMkLst>
          <pc:docMk/>
          <pc:sldMk cId="2622191522" sldId="499"/>
        </pc:sldMkLst>
        <pc:spChg chg="mod">
          <ac:chgData name="Lee Yu Yee Dominic /CSF" userId="59ddad63-47f1-4317-b088-d34171f6460d" providerId="ADAL" clId="{14BEACCC-9A33-4926-89D2-A8DE73AF805B}" dt="2022-01-11T01:33:52.580" v="391" actId="20577"/>
          <ac:spMkLst>
            <pc:docMk/>
            <pc:sldMk cId="2622191522" sldId="499"/>
            <ac:spMk id="3" creationId="{00000000-0000-0000-0000-000000000000}"/>
          </ac:spMkLst>
        </pc:spChg>
      </pc:sldChg>
      <pc:sldChg chg="addSp modSp mod">
        <pc:chgData name="Lee Yu Yee Dominic /CSF" userId="59ddad63-47f1-4317-b088-d34171f6460d" providerId="ADAL" clId="{14BEACCC-9A33-4926-89D2-A8DE73AF805B}" dt="2022-01-11T02:00:50.536" v="587" actId="20577"/>
        <pc:sldMkLst>
          <pc:docMk/>
          <pc:sldMk cId="2707730780" sldId="500"/>
        </pc:sldMkLst>
        <pc:spChg chg="add mod">
          <ac:chgData name="Lee Yu Yee Dominic /CSF" userId="59ddad63-47f1-4317-b088-d34171f6460d" providerId="ADAL" clId="{14BEACCC-9A33-4926-89D2-A8DE73AF805B}" dt="2022-01-11T02:00:50.536" v="587" actId="20577"/>
          <ac:spMkLst>
            <pc:docMk/>
            <pc:sldMk cId="2707730780" sldId="500"/>
            <ac:spMk id="4" creationId="{ACB01C37-089B-4C81-B486-689349AFA847}"/>
          </ac:spMkLst>
        </pc:spChg>
        <pc:spChg chg="mod">
          <ac:chgData name="Lee Yu Yee Dominic /CSF" userId="59ddad63-47f1-4317-b088-d34171f6460d" providerId="ADAL" clId="{14BEACCC-9A33-4926-89D2-A8DE73AF805B}" dt="2022-01-11T01:59:42.829" v="544" actId="14100"/>
          <ac:spMkLst>
            <pc:docMk/>
            <pc:sldMk cId="2707730780" sldId="500"/>
            <ac:spMk id="6" creationId="{00000000-0000-0000-0000-000000000000}"/>
          </ac:spMkLst>
        </pc:spChg>
        <pc:spChg chg="mod">
          <ac:chgData name="Lee Yu Yee Dominic /CSF" userId="59ddad63-47f1-4317-b088-d34171f6460d" providerId="ADAL" clId="{14BEACCC-9A33-4926-89D2-A8DE73AF805B}" dt="2022-01-11T01:59:40.810" v="543" actId="14100"/>
          <ac:spMkLst>
            <pc:docMk/>
            <pc:sldMk cId="2707730780" sldId="500"/>
            <ac:spMk id="8" creationId="{00000000-0000-0000-0000-000000000000}"/>
          </ac:spMkLst>
        </pc:spChg>
        <pc:spChg chg="mod">
          <ac:chgData name="Lee Yu Yee Dominic /CSF" userId="59ddad63-47f1-4317-b088-d34171f6460d" providerId="ADAL" clId="{14BEACCC-9A33-4926-89D2-A8DE73AF805B}" dt="2022-01-11T01:59:39.148" v="542" actId="14100"/>
          <ac:spMkLst>
            <pc:docMk/>
            <pc:sldMk cId="2707730780" sldId="500"/>
            <ac:spMk id="9" creationId="{00000000-0000-0000-0000-000000000000}"/>
          </ac:spMkLst>
        </pc:spChg>
        <pc:spChg chg="mod">
          <ac:chgData name="Lee Yu Yee Dominic /CSF" userId="59ddad63-47f1-4317-b088-d34171f6460d" providerId="ADAL" clId="{14BEACCC-9A33-4926-89D2-A8DE73AF805B}" dt="2022-01-11T01:59:34.757" v="540" actId="14100"/>
          <ac:spMkLst>
            <pc:docMk/>
            <pc:sldMk cId="2707730780" sldId="500"/>
            <ac:spMk id="10" creationId="{00000000-0000-0000-0000-000000000000}"/>
          </ac:spMkLst>
        </pc:spChg>
        <pc:spChg chg="mod">
          <ac:chgData name="Lee Yu Yee Dominic /CSF" userId="59ddad63-47f1-4317-b088-d34171f6460d" providerId="ADAL" clId="{14BEACCC-9A33-4926-89D2-A8DE73AF805B}" dt="2022-01-11T01:59:37.160" v="541" actId="14100"/>
          <ac:spMkLst>
            <pc:docMk/>
            <pc:sldMk cId="2707730780" sldId="500"/>
            <ac:spMk id="11" creationId="{00000000-0000-0000-0000-000000000000}"/>
          </ac:spMkLst>
        </pc:spChg>
        <pc:spChg chg="mod">
          <ac:chgData name="Lee Yu Yee Dominic /CSF" userId="59ddad63-47f1-4317-b088-d34171f6460d" providerId="ADAL" clId="{14BEACCC-9A33-4926-89D2-A8DE73AF805B}" dt="2022-01-11T01:59:32.247" v="539" actId="14100"/>
          <ac:spMkLst>
            <pc:docMk/>
            <pc:sldMk cId="2707730780" sldId="500"/>
            <ac:spMk id="1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846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00363" cy="495300"/>
          </a:xfrm>
          <a:prstGeom prst="rect">
            <a:avLst/>
          </a:prstGeom>
          <a:noFill/>
          <a:ln w="9525">
            <a:noFill/>
            <a:miter lim="800000"/>
            <a:headEnd/>
            <a:tailEnd/>
          </a:ln>
          <a:effectLst/>
        </p:spPr>
        <p:txBody>
          <a:bodyPr vert="horz" wrap="square" lIns="19122" tIns="0" rIns="19122" bIns="0" numCol="1" anchor="t" anchorCtr="0" compatLnSpc="1">
            <a:prstTxWarp prst="textNoShape">
              <a:avLst/>
            </a:prstTxWarp>
          </a:bodyPr>
          <a:lstStyle>
            <a:lvl1pPr defTabSz="917575">
              <a:defRPr sz="1000" i="1">
                <a:latin typeface="Arial" charset="0"/>
              </a:defRPr>
            </a:lvl1pPr>
          </a:lstStyle>
          <a:p>
            <a:endParaRPr lang="en-GB" dirty="0"/>
          </a:p>
        </p:txBody>
      </p:sp>
      <p:sp>
        <p:nvSpPr>
          <p:cNvPr id="2051" name="Rectangle 3"/>
          <p:cNvSpPr>
            <a:spLocks noGrp="1" noChangeArrowheads="1"/>
          </p:cNvSpPr>
          <p:nvPr>
            <p:ph type="dt" idx="1"/>
          </p:nvPr>
        </p:nvSpPr>
        <p:spPr bwMode="auto">
          <a:xfrm>
            <a:off x="3792538" y="0"/>
            <a:ext cx="2900362" cy="495300"/>
          </a:xfrm>
          <a:prstGeom prst="rect">
            <a:avLst/>
          </a:prstGeom>
          <a:noFill/>
          <a:ln w="9525">
            <a:noFill/>
            <a:miter lim="800000"/>
            <a:headEnd/>
            <a:tailEnd/>
          </a:ln>
          <a:effectLst/>
        </p:spPr>
        <p:txBody>
          <a:bodyPr vert="horz" wrap="square" lIns="19122" tIns="0" rIns="19122" bIns="0" numCol="1" anchor="t" anchorCtr="0" compatLnSpc="1">
            <a:prstTxWarp prst="textNoShape">
              <a:avLst/>
            </a:prstTxWarp>
          </a:bodyPr>
          <a:lstStyle>
            <a:lvl1pPr algn="r" defTabSz="917575">
              <a:defRPr sz="1000" i="1">
                <a:latin typeface="Arial" charset="0"/>
              </a:defRPr>
            </a:lvl1pPr>
          </a:lstStyle>
          <a:p>
            <a:endParaRPr lang="en-GB" dirty="0"/>
          </a:p>
        </p:txBody>
      </p:sp>
      <p:sp>
        <p:nvSpPr>
          <p:cNvPr id="2052" name="Rectangle 4"/>
          <p:cNvSpPr>
            <a:spLocks noGrp="1" noRot="1" noChangeAspect="1" noChangeArrowheads="1" noTextEdit="1"/>
          </p:cNvSpPr>
          <p:nvPr>
            <p:ph type="sldImg" idx="2"/>
          </p:nvPr>
        </p:nvSpPr>
        <p:spPr bwMode="auto">
          <a:xfrm>
            <a:off x="887413" y="746125"/>
            <a:ext cx="4916487" cy="3687763"/>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890588" y="4687888"/>
            <a:ext cx="4910137" cy="4440237"/>
          </a:xfrm>
          <a:prstGeom prst="rect">
            <a:avLst/>
          </a:prstGeom>
          <a:noFill/>
          <a:ln w="9525">
            <a:noFill/>
            <a:miter lim="800000"/>
            <a:headEnd/>
            <a:tailEnd/>
          </a:ln>
          <a:effectLst/>
        </p:spPr>
        <p:txBody>
          <a:bodyPr vert="horz" wrap="square" lIns="92423" tIns="46212" rIns="92423" bIns="46212"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54" name="Rectangle 6"/>
          <p:cNvSpPr>
            <a:spLocks noGrp="1" noChangeArrowheads="1"/>
          </p:cNvSpPr>
          <p:nvPr>
            <p:ph type="ftr" sz="quarter" idx="4"/>
          </p:nvPr>
        </p:nvSpPr>
        <p:spPr bwMode="auto">
          <a:xfrm>
            <a:off x="-1588" y="9372600"/>
            <a:ext cx="2900363" cy="495300"/>
          </a:xfrm>
          <a:prstGeom prst="rect">
            <a:avLst/>
          </a:prstGeom>
          <a:noFill/>
          <a:ln w="9525">
            <a:noFill/>
            <a:miter lim="800000"/>
            <a:headEnd/>
            <a:tailEnd/>
          </a:ln>
          <a:effectLst/>
        </p:spPr>
        <p:txBody>
          <a:bodyPr vert="horz" wrap="square" lIns="19122" tIns="0" rIns="19122" bIns="0" numCol="1" anchor="b" anchorCtr="0" compatLnSpc="1">
            <a:prstTxWarp prst="textNoShape">
              <a:avLst/>
            </a:prstTxWarp>
          </a:bodyPr>
          <a:lstStyle>
            <a:lvl1pPr defTabSz="917575">
              <a:defRPr sz="1000" i="1">
                <a:latin typeface="Arial" charset="0"/>
              </a:defRPr>
            </a:lvl1pPr>
          </a:lstStyle>
          <a:p>
            <a:endParaRPr lang="en-GB" dirty="0"/>
          </a:p>
        </p:txBody>
      </p:sp>
    </p:spTree>
    <p:extLst>
      <p:ext uri="{BB962C8B-B14F-4D97-AF65-F5344CB8AC3E}">
        <p14:creationId xmlns:p14="http://schemas.microsoft.com/office/powerpoint/2010/main" val="3955210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92538" y="9372600"/>
            <a:ext cx="2900362" cy="495300"/>
          </a:xfrm>
          <a:prstGeom prst="rect">
            <a:avLst/>
          </a:prstGeom>
          <a:ln/>
        </p:spPr>
        <p:txBody>
          <a:bodyPr/>
          <a:lstStyle/>
          <a:p>
            <a:fld id="{1E682F46-B987-4360-8111-8F5C9FCB56D4}" type="slidenum">
              <a:rPr lang="en-GB"/>
              <a:pPr/>
              <a:t>1</a:t>
            </a:fld>
            <a:endParaRPr lang="en-GB" dirty="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627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92538" y="9372600"/>
            <a:ext cx="2900362" cy="495300"/>
          </a:xfrm>
          <a:prstGeom prst="rect">
            <a:avLst/>
          </a:prstGeom>
          <a:ln/>
        </p:spPr>
        <p:txBody>
          <a:bodyPr/>
          <a:lstStyle/>
          <a:p>
            <a:fld id="{97C93209-FCB1-46DF-97AE-FC4A5FC3CC54}" type="slidenum">
              <a:rPr lang="en-GB"/>
              <a:pPr/>
              <a:t>18</a:t>
            </a:fld>
            <a:endParaRPr lang="en-GB" dirty="0"/>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241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SG" sz="1200" dirty="0">
                <a:solidFill>
                  <a:srgbClr val="FF0000"/>
                </a:solidFill>
              </a:rPr>
              <a:t>Recall network hardware component: Network Interface Controller</a:t>
            </a:r>
            <a:r>
              <a:rPr lang="en-SG" sz="1200" baseline="0" dirty="0">
                <a:solidFill>
                  <a:srgbClr val="FF0000"/>
                </a:solidFill>
              </a:rPr>
              <a:t> (or Network Adapter)</a:t>
            </a:r>
            <a:r>
              <a:rPr lang="en-SG" sz="1200" dirty="0">
                <a:solidFill>
                  <a:srgbClr val="FF0000"/>
                </a:solidFill>
              </a:rPr>
              <a:t>.</a:t>
            </a:r>
          </a:p>
          <a:p>
            <a:r>
              <a:rPr lang="en-US" sz="1200" dirty="0">
                <a:solidFill>
                  <a:srgbClr val="FF0000"/>
                </a:solidFill>
              </a:rPr>
              <a:t>Ethernet is a protocol designed to take care of communication requirements in a LAN (Network</a:t>
            </a:r>
            <a:r>
              <a:rPr lang="en-US" sz="1200" baseline="0" dirty="0">
                <a:solidFill>
                  <a:srgbClr val="FF0000"/>
                </a:solidFill>
              </a:rPr>
              <a:t> Interface in TCP/IP Suite)</a:t>
            </a:r>
            <a:r>
              <a:rPr lang="en-US" sz="1200" dirty="0">
                <a:solidFill>
                  <a:srgbClr val="FF0000"/>
                </a:solidFill>
              </a:rPr>
              <a:t>.</a:t>
            </a:r>
          </a:p>
        </p:txBody>
      </p:sp>
    </p:spTree>
    <p:extLst>
      <p:ext uri="{BB962C8B-B14F-4D97-AF65-F5344CB8AC3E}">
        <p14:creationId xmlns:p14="http://schemas.microsoft.com/office/powerpoint/2010/main" val="85187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52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Note: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Hubs has been replaced by Switches</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Wireless APs operate like Hubs </a:t>
            </a:r>
          </a:p>
        </p:txBody>
      </p:sp>
    </p:spTree>
    <p:extLst>
      <p:ext uri="{BB962C8B-B14F-4D97-AF65-F5344CB8AC3E}">
        <p14:creationId xmlns:p14="http://schemas.microsoft.com/office/powerpoint/2010/main" val="352214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Gig Ethernet is backward compatible</a:t>
            </a:r>
            <a:r>
              <a:rPr lang="en-US" baseline="0" dirty="0"/>
              <a:t> with Gigabit Ethernet and Fast Ethernet</a:t>
            </a:r>
          </a:p>
        </p:txBody>
      </p:sp>
    </p:spTree>
    <p:extLst>
      <p:ext uri="{BB962C8B-B14F-4D97-AF65-F5344CB8AC3E}">
        <p14:creationId xmlns:p14="http://schemas.microsoft.com/office/powerpoint/2010/main" val="29012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solidFill>
                  <a:schemeClr val="bg1"/>
                </a:solidFill>
                <a:latin typeface="Tahoma" pitchFamily="34" charset="0"/>
              </a:rPr>
              <a:t>ETHERNET / IEEE 802.3</a:t>
            </a:r>
          </a:p>
          <a:p>
            <a:r>
              <a:rPr lang="en-US" dirty="0"/>
              <a:t>Ethernet is standardized as IEEE 802.3, a LAN standard which is the most commonly used.</a:t>
            </a:r>
          </a:p>
          <a:p>
            <a:r>
              <a:rPr lang="en-US" dirty="0"/>
              <a:t>IEEE 802.3 is a collection of IEEE standards (based on Ethernet) that define:</a:t>
            </a:r>
          </a:p>
          <a:p>
            <a:r>
              <a:rPr lang="en-US" dirty="0"/>
              <a:t>-Physical specification which includes physical transmission medium and signaling method</a:t>
            </a:r>
          </a:p>
          <a:p>
            <a:r>
              <a:rPr lang="en-US" dirty="0"/>
              <a:t>-Media Access Control (MAC) specification which includes addressing and frame structure</a:t>
            </a:r>
          </a:p>
          <a:p>
            <a:endParaRPr lang="en-US" dirty="0"/>
          </a:p>
          <a:p>
            <a:r>
              <a:rPr lang="en-US" dirty="0"/>
              <a:t>Ethernet standards describe:</a:t>
            </a:r>
          </a:p>
          <a:p>
            <a:endParaRPr lang="en-US" dirty="0"/>
          </a:p>
          <a:p>
            <a:r>
              <a:rPr lang="en-US" dirty="0"/>
              <a:t>-Physical specification:</a:t>
            </a:r>
          </a:p>
          <a:p>
            <a:r>
              <a:rPr lang="en-US" dirty="0"/>
              <a:t>physical transmission medium e.g. UTP, optical fibre</a:t>
            </a:r>
          </a:p>
          <a:p>
            <a:r>
              <a:rPr lang="en-US" dirty="0"/>
              <a:t>signaling method e.g. baseband</a:t>
            </a:r>
          </a:p>
          <a:p>
            <a:endParaRPr lang="en-US" dirty="0"/>
          </a:p>
          <a:p>
            <a:r>
              <a:rPr lang="en-US" dirty="0"/>
              <a:t>-Media Access Control (MAC) specification:</a:t>
            </a:r>
          </a:p>
          <a:p>
            <a:r>
              <a:rPr lang="en-US" dirty="0"/>
              <a:t>MAC addressing (identify the Ethernet NIC/Adapter in computer, laptop, network printer or network device) </a:t>
            </a:r>
          </a:p>
          <a:p>
            <a:r>
              <a:rPr lang="en-US" dirty="0"/>
              <a:t>Ethernet frame structure (like the structure of a letter)</a:t>
            </a:r>
          </a:p>
          <a:p>
            <a:r>
              <a:rPr lang="en-US" dirty="0"/>
              <a:t>Medium access control method (control access to a shared physical medium by multiple devices)</a:t>
            </a:r>
          </a:p>
          <a:p>
            <a:endParaRPr lang="en-US" dirty="0"/>
          </a:p>
        </p:txBody>
      </p:sp>
    </p:spTree>
    <p:extLst>
      <p:ext uri="{BB962C8B-B14F-4D97-AF65-F5344CB8AC3E}">
        <p14:creationId xmlns:p14="http://schemas.microsoft.com/office/powerpoint/2010/main" val="71487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92538" y="9372600"/>
            <a:ext cx="2900362" cy="495300"/>
          </a:xfrm>
          <a:prstGeom prst="rect">
            <a:avLst/>
          </a:prstGeom>
          <a:ln/>
        </p:spPr>
        <p:txBody>
          <a:bodyPr/>
          <a:lstStyle/>
          <a:p>
            <a:fld id="{E2B94E50-F1FB-4BB9-8796-7BD6A164690D}" type="slidenum">
              <a:rPr lang="en-GB"/>
              <a:pPr/>
              <a:t>11</a:t>
            </a:fld>
            <a:endParaRPr lang="en-GB" dirty="0"/>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72841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2000" dirty="0"/>
              <a:t>There are two versions of Ethernet in current use:</a:t>
            </a:r>
          </a:p>
          <a:p>
            <a:r>
              <a:rPr lang="en-SG" sz="2000" dirty="0"/>
              <a:t>-</a:t>
            </a:r>
            <a:r>
              <a:rPr lang="en-SG" sz="2000" baseline="0" dirty="0"/>
              <a:t> </a:t>
            </a:r>
            <a:r>
              <a:rPr lang="en-SG" sz="2000" dirty="0"/>
              <a:t>Ethernet II</a:t>
            </a:r>
          </a:p>
          <a:p>
            <a:r>
              <a:rPr lang="en-SG" sz="2000" dirty="0"/>
              <a:t>- IEEE 802.3</a:t>
            </a:r>
          </a:p>
          <a:p>
            <a:endParaRPr lang="en-SG" sz="2000" dirty="0"/>
          </a:p>
          <a:p>
            <a:r>
              <a:rPr lang="en-SG" sz="2000" dirty="0"/>
              <a:t>The difference is in the frame structure: IEEE 802.3 uses Length of Data Field while Ethernet II uses Type (or </a:t>
            </a:r>
            <a:r>
              <a:rPr lang="en-SG" sz="2000" dirty="0" err="1"/>
              <a:t>Ethertype</a:t>
            </a:r>
            <a:r>
              <a:rPr lang="en-SG" sz="2000" dirty="0"/>
              <a:t>)</a:t>
            </a:r>
            <a:r>
              <a:rPr lang="en-SG" sz="2000" baseline="0" dirty="0"/>
              <a:t> to indicate which upper layer protocol data unit is encapsulated in the Data (or payload) of an Ethernet Frame</a:t>
            </a:r>
            <a:r>
              <a:rPr lang="en-SG" sz="2000" dirty="0"/>
              <a:t>.</a:t>
            </a:r>
          </a:p>
          <a:p>
            <a:pPr>
              <a:spcBef>
                <a:spcPct val="20000"/>
              </a:spcBef>
              <a:buClr>
                <a:schemeClr val="tx2"/>
              </a:buClr>
              <a:buSzPct val="140000"/>
              <a:buFont typeface="Wingdings" panose="05000000000000000000" pitchFamily="2" charset="2"/>
              <a:buNone/>
            </a:pPr>
            <a:endParaRPr kumimoji="1" lang="en-US" sz="2000" b="0" dirty="0">
              <a:solidFill>
                <a:srgbClr val="0000FF"/>
              </a:solidFill>
              <a:latin typeface="Arial Narrow" panose="020B0606020202030204" pitchFamily="34" charset="0"/>
            </a:endParaRPr>
          </a:p>
          <a:p>
            <a:pPr>
              <a:spcBef>
                <a:spcPct val="20000"/>
              </a:spcBef>
              <a:buClr>
                <a:schemeClr val="tx2"/>
              </a:buClr>
              <a:buSzPct val="140000"/>
              <a:buFont typeface="Wingdings" panose="05000000000000000000" pitchFamily="2" charset="2"/>
              <a:buNone/>
            </a:pPr>
            <a:r>
              <a:rPr kumimoji="1" lang="en-US" sz="2000" b="0" dirty="0">
                <a:solidFill>
                  <a:srgbClr val="0000FF"/>
                </a:solidFill>
                <a:latin typeface="Arial Narrow" panose="020B0606020202030204" pitchFamily="34" charset="0"/>
              </a:rPr>
              <a:t>For IEEE</a:t>
            </a:r>
            <a:r>
              <a:rPr kumimoji="1" lang="en-US" sz="2000" b="0" baseline="0" dirty="0">
                <a:solidFill>
                  <a:srgbClr val="0000FF"/>
                </a:solidFill>
                <a:latin typeface="Arial Narrow" panose="020B0606020202030204" pitchFamily="34" charset="0"/>
              </a:rPr>
              <a:t> 802.3 Frame, the Preamble (8 bytes) comprises:</a:t>
            </a:r>
            <a:endParaRPr kumimoji="1" lang="en-SG" sz="2000" b="0" dirty="0">
              <a:solidFill>
                <a:srgbClr val="0000FF"/>
              </a:solidFill>
              <a:latin typeface="Arial Narrow" panose="020B0606020202030204" pitchFamily="34" charset="0"/>
            </a:endParaRPr>
          </a:p>
          <a:p>
            <a:pPr>
              <a:spcBef>
                <a:spcPct val="20000"/>
              </a:spcBef>
              <a:buClr>
                <a:schemeClr val="tx2"/>
              </a:buClr>
              <a:buSzPct val="140000"/>
              <a:buFont typeface="Wingdings" panose="05000000000000000000" pitchFamily="2" charset="2"/>
              <a:buNone/>
            </a:pPr>
            <a:r>
              <a:rPr kumimoji="1" lang="en-SG" sz="2000" b="0" dirty="0">
                <a:solidFill>
                  <a:srgbClr val="0000FF"/>
                </a:solidFill>
                <a:latin typeface="Arial Narrow" panose="020B0606020202030204" pitchFamily="34" charset="0"/>
              </a:rPr>
              <a:t> - Preamble,</a:t>
            </a:r>
            <a:r>
              <a:rPr kumimoji="1" lang="en-SG" sz="2000" b="0" baseline="0" dirty="0">
                <a:solidFill>
                  <a:srgbClr val="0000FF"/>
                </a:solidFill>
                <a:latin typeface="Arial Narrow" panose="020B0606020202030204" pitchFamily="34" charset="0"/>
              </a:rPr>
              <a:t> </a:t>
            </a:r>
            <a:r>
              <a:rPr kumimoji="1" lang="en-SG" sz="2000" b="0" dirty="0">
                <a:solidFill>
                  <a:srgbClr val="0000FF"/>
                </a:solidFill>
                <a:latin typeface="Arial Narrow" panose="020B0606020202030204" pitchFamily="34" charset="0"/>
              </a:rPr>
              <a:t>7 bytes of 10101010</a:t>
            </a:r>
            <a:r>
              <a:rPr kumimoji="1" lang="en-SG" sz="2000" b="0" baseline="0" dirty="0">
                <a:solidFill>
                  <a:srgbClr val="0000FF"/>
                </a:solidFill>
                <a:latin typeface="Arial Narrow" panose="020B0606020202030204" pitchFamily="34" charset="0"/>
              </a:rPr>
              <a:t> </a:t>
            </a:r>
          </a:p>
          <a:p>
            <a:pPr>
              <a:spcBef>
                <a:spcPct val="20000"/>
              </a:spcBef>
              <a:buClr>
                <a:schemeClr val="tx2"/>
              </a:buClr>
              <a:buSzPct val="140000"/>
              <a:buFont typeface="Wingdings" panose="05000000000000000000" pitchFamily="2" charset="2"/>
              <a:buNone/>
            </a:pPr>
            <a:r>
              <a:rPr kumimoji="1" lang="en-SG" sz="2000" b="0" baseline="0" dirty="0">
                <a:solidFill>
                  <a:srgbClr val="0000FF"/>
                </a:solidFill>
                <a:latin typeface="Arial Narrow" panose="020B0606020202030204" pitchFamily="34" charset="0"/>
              </a:rPr>
              <a:t> - </a:t>
            </a:r>
            <a:r>
              <a:rPr kumimoji="1" lang="en-SG" sz="2000" b="0" dirty="0">
                <a:solidFill>
                  <a:srgbClr val="0000FF"/>
                </a:solidFill>
                <a:latin typeface="Arial Narrow" panose="020B0606020202030204" pitchFamily="34" charset="0"/>
              </a:rPr>
              <a:t>Start of Frame Delimiter (SFD) –1 byte of 10101011  (note the double 1’s</a:t>
            </a:r>
            <a:r>
              <a:rPr kumimoji="1" lang="en-SG" sz="2000" b="0" baseline="0" dirty="0">
                <a:solidFill>
                  <a:srgbClr val="0000FF"/>
                </a:solidFill>
                <a:latin typeface="Arial Narrow" panose="020B0606020202030204" pitchFamily="34" charset="0"/>
              </a:rPr>
              <a:t> i</a:t>
            </a:r>
            <a:r>
              <a:rPr kumimoji="1" lang="en-SG" sz="2000" b="0" dirty="0">
                <a:solidFill>
                  <a:srgbClr val="0000FF"/>
                </a:solidFill>
                <a:latin typeface="Arial Narrow" panose="020B0606020202030204" pitchFamily="34" charset="0"/>
              </a:rPr>
              <a:t>ndicates that the frame starts after this)</a:t>
            </a:r>
          </a:p>
          <a:p>
            <a:endParaRPr lang="en-US" altLang="en-US" sz="2400" dirty="0"/>
          </a:p>
          <a:p>
            <a:r>
              <a:rPr lang="en-US" altLang="en-US" sz="2400" dirty="0"/>
              <a:t>Data Field – PDU of next higher protocol encapsulated by Ethernet.</a:t>
            </a:r>
          </a:p>
          <a:p>
            <a:r>
              <a:rPr lang="en-US" altLang="en-US" sz="2400" baseline="0" dirty="0"/>
              <a:t> </a:t>
            </a:r>
            <a:r>
              <a:rPr lang="en-US" altLang="en-US" sz="2000" dirty="0"/>
              <a:t>- If data is less than 46, data is padded with 0’s until  total data length is 46</a:t>
            </a:r>
          </a:p>
          <a:p>
            <a:r>
              <a:rPr lang="en-US" altLang="en-US" sz="2000" baseline="0" dirty="0"/>
              <a:t> </a:t>
            </a:r>
            <a:r>
              <a:rPr lang="en-US" altLang="en-US" sz="2000" dirty="0"/>
              <a:t>-</a:t>
            </a:r>
            <a:r>
              <a:rPr lang="en-US" altLang="en-US" sz="2000" baseline="0" dirty="0"/>
              <a:t> </a:t>
            </a:r>
            <a:r>
              <a:rPr lang="en-US" altLang="en-US" sz="2000" dirty="0"/>
              <a:t>Upper protocol will be configured to be have a maximum transmission unit (MTU) of 1500 bytes</a:t>
            </a:r>
          </a:p>
          <a:p>
            <a:pPr lvl="1"/>
            <a:endParaRPr lang="en-US" altLang="en-US" sz="2000" dirty="0"/>
          </a:p>
          <a:p>
            <a:pPr>
              <a:spcBef>
                <a:spcPct val="20000"/>
              </a:spcBef>
              <a:buClr>
                <a:schemeClr val="tx2"/>
              </a:buClr>
              <a:buSzPct val="140000"/>
              <a:buFont typeface="Wingdings" panose="05000000000000000000" pitchFamily="2" charset="2"/>
              <a:buNone/>
            </a:pPr>
            <a:endParaRPr kumimoji="1" lang="en-SG" sz="2000" b="0" dirty="0">
              <a:solidFill>
                <a:srgbClr val="0000FF"/>
              </a:solidFill>
              <a:latin typeface="Arial Narrow" panose="020B0606020202030204" pitchFamily="34" charset="0"/>
            </a:endParaRPr>
          </a:p>
          <a:p>
            <a:pPr>
              <a:spcBef>
                <a:spcPct val="20000"/>
              </a:spcBef>
              <a:buClr>
                <a:schemeClr val="tx2"/>
              </a:buClr>
              <a:buSzPct val="140000"/>
              <a:buFont typeface="Wingdings" panose="05000000000000000000" pitchFamily="2" charset="2"/>
              <a:buNone/>
            </a:pPr>
            <a:endParaRPr kumimoji="1" lang="en-US" sz="2000" b="0" dirty="0">
              <a:solidFill>
                <a:srgbClr val="0000FF"/>
              </a:solidFill>
              <a:latin typeface="Arial Narrow" panose="020B0606020202030204" pitchFamily="34" charset="0"/>
            </a:endParaRPr>
          </a:p>
        </p:txBody>
      </p:sp>
    </p:spTree>
    <p:extLst>
      <p:ext uri="{BB962C8B-B14F-4D97-AF65-F5344CB8AC3E}">
        <p14:creationId xmlns:p14="http://schemas.microsoft.com/office/powerpoint/2010/main" val="44154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439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dirty="0"/>
              <a:t>slide </a:t>
            </a:r>
            <a:fld id="{706E993E-7C85-4B57-9FEA-7914AC97E206}" type="slidenum">
              <a:rPr lang="en-US" smtClean="0">
                <a:solidFill>
                  <a:srgbClr val="FF0000"/>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dirty="0"/>
              <a:t>slide </a:t>
            </a:r>
            <a:fld id="{FB71A171-A0D7-4F2A-8D53-A2E5B9FB8003}" type="slidenum">
              <a:rPr lang="en-US" smtClean="0">
                <a:solidFill>
                  <a:srgbClr val="FF0000"/>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4038600" y="6324600"/>
            <a:ext cx="838200" cy="381000"/>
          </a:xfrm>
        </p:spPr>
        <p:txBody>
          <a:bodyPr/>
          <a:lstStyle>
            <a:lvl1pPr>
              <a:defRPr/>
            </a:lvl1pPr>
          </a:lstStyle>
          <a:p>
            <a:r>
              <a:rPr lang="en-US" dirty="0"/>
              <a:t>slide </a:t>
            </a:r>
            <a:fld id="{D12D789A-B803-4D56-ADD1-6332FC176144}" type="slidenum">
              <a:rPr lang="en-US" smtClean="0">
                <a:solidFill>
                  <a:srgbClr val="FF0000"/>
                </a:solidFill>
              </a: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Slide Number Placeholder 2"/>
          <p:cNvSpPr>
            <a:spLocks noGrp="1"/>
          </p:cNvSpPr>
          <p:nvPr>
            <p:ph type="sldNum" sz="quarter" idx="10"/>
          </p:nvPr>
        </p:nvSpPr>
        <p:spPr/>
        <p:txBody>
          <a:bodyPr/>
          <a:lstStyle/>
          <a:p>
            <a:r>
              <a:rPr lang="en-US" dirty="0"/>
              <a:t>slide </a:t>
            </a:r>
            <a:fld id="{28CF8FA6-EEA4-4BB8-9B32-19689C146848}" type="slidenum">
              <a:rPr lang="en-US" smtClean="0">
                <a:solidFill>
                  <a:srgbClr val="FF0000"/>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3886200" y="6324600"/>
            <a:ext cx="1066800" cy="381000"/>
          </a:xfrm>
        </p:spPr>
        <p:txBody>
          <a:bodyPr/>
          <a:lstStyle>
            <a:lvl1pPr>
              <a:defRPr/>
            </a:lvl1pPr>
          </a:lstStyle>
          <a:p>
            <a:r>
              <a:rPr lang="en-US" dirty="0"/>
              <a:t>Slide </a:t>
            </a:r>
            <a:fld id="{26B1BED5-8925-4739-9302-4F7380833CB0}" type="slidenum">
              <a:rPr lang="en-US" smtClean="0">
                <a:solidFill>
                  <a:srgbClr val="FF0000"/>
                </a:solidFill>
              </a: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dirty="0"/>
              <a:t>slide </a:t>
            </a:r>
            <a:fld id="{13CAD1D1-8025-4C20-8C5E-0243070B97FE}" type="slidenum">
              <a:rPr lang="en-US" smtClean="0">
                <a:solidFill>
                  <a:srgbClr val="FF0000"/>
                </a:solidFill>
              </a: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dirty="0"/>
              <a:t>slide </a:t>
            </a:r>
            <a:fld id="{39CC0B5F-5B72-48C6-BC30-E7E40DDBDFBD}" type="slidenum">
              <a:rPr lang="en-US" smtClean="0">
                <a:solidFill>
                  <a:srgbClr val="FF0000"/>
                </a:solidFill>
              </a: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dirty="0"/>
              <a:t>slide </a:t>
            </a:r>
            <a:fld id="{0F44C59E-3DDF-4EB8-BAE8-598013411554}" type="slidenum">
              <a:rPr lang="en-US" smtClean="0">
                <a:solidFill>
                  <a:srgbClr val="FF0000"/>
                </a:solidFill>
              </a: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dirty="0"/>
              <a:t>slide </a:t>
            </a:r>
            <a:fld id="{DB56B0AB-D792-4C36-9FF3-BF3A62506A1E}" type="slidenum">
              <a:rPr lang="en-US" smtClean="0">
                <a:solidFill>
                  <a:srgbClr val="FF0000"/>
                </a:solidFill>
              </a: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dirty="0"/>
              <a:t>slide </a:t>
            </a:r>
            <a:fld id="{F3888861-DDA2-46DA-99C3-C2AE4134E32A}" type="slidenum">
              <a:rPr lang="en-US" smtClean="0">
                <a:solidFill>
                  <a:srgbClr val="FF0000"/>
                </a:solidFill>
              </a: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dirty="0"/>
              <a:t>slide </a:t>
            </a:r>
            <a:fld id="{64B2C68A-F76D-46A8-8424-748DA44026F9}" type="slidenum">
              <a:rPr lang="en-US" smtClean="0">
                <a:solidFill>
                  <a:srgbClr val="FF0000"/>
                </a:solidFill>
              </a: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dirty="0"/>
              <a:t>slide </a:t>
            </a:r>
            <a:fld id="{78F08AD0-AA2F-4AC6-A8EC-2D85FD0FFCF1}" type="slidenum">
              <a:rPr lang="en-US" smtClean="0">
                <a:solidFill>
                  <a:srgbClr val="FF0000"/>
                </a:solidFill>
              </a: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4000500" y="6362700"/>
            <a:ext cx="1066800" cy="304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mn-lt"/>
              </a:defRPr>
            </a:lvl1pPr>
          </a:lstStyle>
          <a:p>
            <a:endParaRPr lang="en-US" dirty="0"/>
          </a:p>
          <a:p>
            <a:r>
              <a:rPr lang="en-US" dirty="0"/>
              <a:t>slide </a:t>
            </a:r>
            <a:fld id="{28CF8FA6-EEA4-4BB8-9B32-19689C146848}" type="slidenum">
              <a:rPr lang="en-US" smtClean="0"/>
              <a:pPr/>
              <a:t>‹#›</a:t>
            </a:fld>
            <a:endParaRPr lang="en-US" dirty="0"/>
          </a:p>
        </p:txBody>
      </p:sp>
      <p:sp>
        <p:nvSpPr>
          <p:cNvPr id="48144" name="Rectangle 16"/>
          <p:cNvSpPr>
            <a:spLocks noChangeArrowheads="1"/>
          </p:cNvSpPr>
          <p:nvPr userDrawn="1"/>
        </p:nvSpPr>
        <p:spPr bwMode="auto">
          <a:xfrm>
            <a:off x="2438400" y="4724400"/>
            <a:ext cx="2209800" cy="838200"/>
          </a:xfrm>
          <a:prstGeom prst="rect">
            <a:avLst/>
          </a:prstGeom>
          <a:noFill/>
          <a:ln w="9525">
            <a:noFill/>
            <a:miter lim="800000"/>
            <a:headEnd/>
            <a:tailEnd/>
          </a:ln>
        </p:spPr>
        <p:txBody>
          <a:bodyPr anchor="b"/>
          <a:lstStyle/>
          <a:p>
            <a:pPr lvl="1" algn="ctr">
              <a:spcBef>
                <a:spcPct val="50000"/>
              </a:spcBef>
            </a:pPr>
            <a:endParaRPr lang="en-US" sz="1200" dirty="0">
              <a:latin typeface="Arial Narrow" pitchFamily="34" charset="0"/>
            </a:endParaRPr>
          </a:p>
        </p:txBody>
      </p:sp>
      <p:sp>
        <p:nvSpPr>
          <p:cNvPr id="48145" name="Line 17"/>
          <p:cNvSpPr>
            <a:spLocks noChangeShapeType="1"/>
          </p:cNvSpPr>
          <p:nvPr userDrawn="1"/>
        </p:nvSpPr>
        <p:spPr bwMode="auto">
          <a:xfrm>
            <a:off x="457200" y="6172200"/>
            <a:ext cx="8153400" cy="0"/>
          </a:xfrm>
          <a:prstGeom prst="line">
            <a:avLst/>
          </a:prstGeom>
          <a:noFill/>
          <a:ln w="12700">
            <a:solidFill>
              <a:schemeClr val="tx1"/>
            </a:solidFill>
            <a:round/>
            <a:headEnd/>
            <a:tailEnd/>
          </a:ln>
          <a:effectLst/>
        </p:spPr>
        <p:txBody>
          <a:bodyPr/>
          <a:lstStyle/>
          <a:p>
            <a:endParaRPr lang="en-US" dirty="0"/>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dirty="0"/>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graphicFrame>
        <p:nvGraphicFramePr>
          <p:cNvPr id="48153" name="Object 25"/>
          <p:cNvGraphicFramePr>
            <a:graphicFrameLocks noChangeAspect="1"/>
          </p:cNvGraphicFramePr>
          <p:nvPr/>
        </p:nvGraphicFramePr>
        <p:xfrm>
          <a:off x="381000" y="6324600"/>
          <a:ext cx="1362075" cy="533400"/>
        </p:xfrm>
        <a:graphic>
          <a:graphicData uri="http://schemas.openxmlformats.org/presentationml/2006/ole">
            <mc:AlternateContent xmlns:mc="http://schemas.openxmlformats.org/markup-compatibility/2006">
              <mc:Choice xmlns:v="urn:schemas-microsoft-com:vml" Requires="v">
                <p:oleObj name="Bitmap Image" r:id="rId15" imgW="1362265" imgH="466543" progId="PBrush">
                  <p:embed/>
                </p:oleObj>
              </mc:Choice>
              <mc:Fallback>
                <p:oleObj name="Bitmap Image" r:id="rId15" imgW="1362265" imgH="466543" progId="PBrush">
                  <p:embed/>
                  <p:pic>
                    <p:nvPicPr>
                      <p:cNvPr id="48153"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6324600"/>
                        <a:ext cx="1362075" cy="5334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5E574E"/>
                              </a:outerShdw>
                            </a:effectLst>
                          </a14:hiddenEffects>
                        </a:ext>
                      </a:extLst>
                    </p:spPr>
                  </p:pic>
                </p:oleObj>
              </mc:Fallback>
            </mc:AlternateContent>
          </a:graphicData>
        </a:graphic>
      </p:graphicFrame>
      <p:sp>
        <p:nvSpPr>
          <p:cNvPr id="2" name="Rectangle 1"/>
          <p:cNvSpPr/>
          <p:nvPr userDrawn="1"/>
        </p:nvSpPr>
        <p:spPr>
          <a:xfrm>
            <a:off x="914400" y="6324600"/>
            <a:ext cx="2286000" cy="461665"/>
          </a:xfrm>
          <a:prstGeom prst="rect">
            <a:avLst/>
          </a:prstGeom>
        </p:spPr>
        <p:txBody>
          <a:bodyPr wrap="square">
            <a:spAutoFit/>
          </a:bodyPr>
          <a:lstStyle/>
          <a:p>
            <a:pPr lvl="1" algn="ctr">
              <a:spcBef>
                <a:spcPct val="50000"/>
              </a:spcBef>
            </a:pPr>
            <a:r>
              <a:rPr lang="en-US" sz="1200" dirty="0">
                <a:latin typeface="Arial Narrow" pitchFamily="34" charset="0"/>
              </a:rPr>
              <a:t>Diploma in CSF/IT  </a:t>
            </a:r>
          </a:p>
          <a:p>
            <a:pPr marL="274320" lvl="1" algn="ctr">
              <a:spcBef>
                <a:spcPts val="0"/>
              </a:spcBef>
            </a:pPr>
            <a:r>
              <a:rPr lang="en-US" sz="1200" dirty="0">
                <a:latin typeface="Arial Narrow" pitchFamily="34" charset="0"/>
              </a:rPr>
              <a:t>       </a:t>
            </a:r>
            <a:r>
              <a:rPr lang="en-US" sz="1200">
                <a:latin typeface="Arial Narrow" pitchFamily="34" charset="0"/>
              </a:rPr>
              <a:t>OSNF 21/22, </a:t>
            </a:r>
            <a:r>
              <a:rPr lang="en-US" sz="1200" dirty="0">
                <a:latin typeface="Arial Narrow" pitchFamily="34" charset="0"/>
              </a:rPr>
              <a:t>Sem 2</a:t>
            </a:r>
          </a:p>
        </p:txBody>
      </p:sp>
      <p:sp>
        <p:nvSpPr>
          <p:cNvPr id="10" name="Rectangle 15"/>
          <p:cNvSpPr txBox="1">
            <a:spLocks noChangeArrowheads="1"/>
          </p:cNvSpPr>
          <p:nvPr userDrawn="1"/>
        </p:nvSpPr>
        <p:spPr bwMode="auto">
          <a:xfrm>
            <a:off x="6629400" y="63246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r">
              <a:spcBef>
                <a:spcPct val="50000"/>
              </a:spcBef>
              <a:defRPr/>
            </a:pPr>
            <a:r>
              <a:rPr lang="en-US" altLang="en-US" sz="1200" dirty="0">
                <a:latin typeface="Arial Narrow" pitchFamily="34" charset="0"/>
              </a:rPr>
              <a:t>  Last update: </a:t>
            </a:r>
            <a:fld id="{7D6F43D3-1ABD-4C3A-A269-74ADA2B28036}" type="datetime5">
              <a:rPr lang="en-US" altLang="en-US" sz="1200" smtClean="0">
                <a:latin typeface="Arial Narrow" pitchFamily="34" charset="0"/>
              </a:rPr>
              <a:t>8-Feb-22</a:t>
            </a:fld>
            <a:endParaRPr lang="en-US" altLang="en-US" sz="1200" dirty="0">
              <a:latin typeface="Arial Narrow" pitchFamily="34" charset="0"/>
            </a:endParaRPr>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26B09535-0DF4-4CF9-A7D2-71BF204E9548}"/>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rkniffKDjE" TargetMode="External"/><Relationship Id="rId2" Type="http://schemas.openxmlformats.org/officeDocument/2006/relationships/hyperlink" Target="https://www.youtube.com/watch?v=X8MofnwqOS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a:effectLst/>
        </p:spPr>
        <p:txBody>
          <a:bodyPr wrap="none" anchor="ctr"/>
          <a:lstStyle/>
          <a:p>
            <a:endParaRPr lang="en-US" dirty="0"/>
          </a:p>
        </p:txBody>
      </p:sp>
      <p:sp>
        <p:nvSpPr>
          <p:cNvPr id="129027" name="Rectangle 3"/>
          <p:cNvSpPr>
            <a:spLocks noGrp="1" noChangeArrowheads="1"/>
          </p:cNvSpPr>
          <p:nvPr>
            <p:ph type="subTitle" idx="1"/>
          </p:nvPr>
        </p:nvSpPr>
        <p:spPr>
          <a:xfrm>
            <a:off x="2209800" y="1295400"/>
            <a:ext cx="6629400" cy="1066800"/>
          </a:xfrm>
        </p:spPr>
        <p:txBody>
          <a:bodyPr/>
          <a:lstStyle/>
          <a:p>
            <a:pPr algn="ctr">
              <a:lnSpc>
                <a:spcPct val="130000"/>
              </a:lnSpc>
            </a:pPr>
            <a:r>
              <a:rPr lang="en-GB" sz="4000" b="0" dirty="0">
                <a:solidFill>
                  <a:srgbClr val="0033CC"/>
                </a:solidFill>
                <a:effectLst>
                  <a:outerShdw blurRad="38100" dist="38100" dir="2700000" algn="tl">
                    <a:srgbClr val="C0C0C0"/>
                  </a:outerShdw>
                </a:effectLst>
              </a:rPr>
              <a:t>Ethernet</a:t>
            </a:r>
            <a:r>
              <a:rPr lang="en-GB" sz="4400" b="0" dirty="0">
                <a:solidFill>
                  <a:srgbClr val="0033CC"/>
                </a:solidFill>
                <a:effectLst>
                  <a:outerShdw blurRad="38100" dist="38100" dir="2700000" algn="tl">
                    <a:srgbClr val="C0C0C0"/>
                  </a:outerShdw>
                </a:effectLst>
              </a:rPr>
              <a:t> Fundamentals</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pPr>
            <a:r>
              <a:rPr lang="en-GB" sz="3600" b="1" dirty="0">
                <a:solidFill>
                  <a:schemeClr val="bg1"/>
                </a:solidFill>
                <a:effectLst>
                  <a:outerShdw blurRad="38100" dist="38100" dir="2700000" algn="tl">
                    <a:srgbClr val="C0C0C0"/>
                  </a:outerShdw>
                </a:effectLst>
                <a:latin typeface="Tahoma" pitchFamily="34" charset="0"/>
              </a:rPr>
              <a:t>LECTURE </a:t>
            </a:r>
            <a:r>
              <a:rPr lang="en-GB" sz="3600" b="1" dirty="0">
                <a:solidFill>
                  <a:srgbClr val="FF0000"/>
                </a:solidFill>
                <a:effectLst>
                  <a:outerShdw blurRad="38100" dist="38100" dir="2700000" algn="tl">
                    <a:srgbClr val="C0C0C0"/>
                  </a:outerShdw>
                </a:effectLst>
                <a:latin typeface="Tahoma" pitchFamily="34" charset="0"/>
              </a:rPr>
              <a:t>  </a:t>
            </a:r>
          </a:p>
        </p:txBody>
      </p:sp>
      <p:sp>
        <p:nvSpPr>
          <p:cNvPr id="129033" name="Text Box 9"/>
          <p:cNvSpPr txBox="1">
            <a:spLocks noChangeArrowheads="1"/>
          </p:cNvSpPr>
          <p:nvPr/>
        </p:nvSpPr>
        <p:spPr bwMode="auto">
          <a:xfrm>
            <a:off x="0" y="152400"/>
            <a:ext cx="1752600" cy="579438"/>
          </a:xfrm>
          <a:prstGeom prst="rect">
            <a:avLst/>
          </a:prstGeom>
          <a:noFill/>
          <a:ln w="9525">
            <a:noFill/>
            <a:miter lim="800000"/>
            <a:headEnd/>
            <a:tailEnd/>
          </a:ln>
          <a:effectLst/>
        </p:spPr>
        <p:txBody>
          <a:bodyPr>
            <a:spAutoFit/>
          </a:bodyPr>
          <a:lstStyle/>
          <a:p>
            <a:pPr algn="ctr" eaLnBrk="1" hangingPunct="1">
              <a:spcBef>
                <a:spcPct val="50000"/>
              </a:spcBef>
            </a:pPr>
            <a:r>
              <a:rPr lang="en-GB" sz="3200" b="1" dirty="0">
                <a:solidFill>
                  <a:schemeClr val="bg1"/>
                </a:solidFill>
                <a:latin typeface="Tahoma" pitchFamily="34" charset="0"/>
              </a:rPr>
              <a:t>OSNF</a:t>
            </a:r>
          </a:p>
        </p:txBody>
      </p:sp>
      <p:sp>
        <p:nvSpPr>
          <p:cNvPr id="129038" name="Rectangle 14"/>
          <p:cNvSpPr>
            <a:spLocks noChangeArrowheads="1"/>
          </p:cNvSpPr>
          <p:nvPr/>
        </p:nvSpPr>
        <p:spPr bwMode="auto">
          <a:xfrm>
            <a:off x="2590799" y="5742322"/>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US"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US" dirty="0">
                <a:latin typeface="Arial Narrow" pitchFamily="34" charset="0"/>
              </a:rPr>
              <a:t>Year 1 (2021/22), Semester 2</a:t>
            </a:r>
          </a:p>
        </p:txBody>
      </p:sp>
      <p:sp>
        <p:nvSpPr>
          <p:cNvPr id="129039"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ffectLst/>
        </p:spPr>
        <p:txBody>
          <a:bodyPr/>
          <a:lstStyle/>
          <a:p>
            <a:endParaRPr lang="en-US" dirty="0"/>
          </a:p>
        </p:txBody>
      </p:sp>
      <p:graphicFrame>
        <p:nvGraphicFramePr>
          <p:cNvPr id="129080" name="Object 56"/>
          <p:cNvGraphicFramePr>
            <a:graphicFrameLocks noChangeAspect="1"/>
          </p:cNvGraphicFramePr>
          <p:nvPr>
            <p:extLst>
              <p:ext uri="{D42A27DB-BD31-4B8C-83A1-F6EECF244321}">
                <p14:modId xmlns:p14="http://schemas.microsoft.com/office/powerpoint/2010/main" val="3912248057"/>
              </p:ext>
            </p:extLst>
          </p:nvPr>
        </p:nvGraphicFramePr>
        <p:xfrm>
          <a:off x="2193925" y="106363"/>
          <a:ext cx="2316163" cy="854075"/>
        </p:xfrm>
        <a:graphic>
          <a:graphicData uri="http://schemas.openxmlformats.org/presentationml/2006/ole">
            <mc:AlternateContent xmlns:mc="http://schemas.openxmlformats.org/markup-compatibility/2006">
              <mc:Choice xmlns:v="urn:schemas-microsoft-com:vml" Requires="v">
                <p:oleObj name="Bitmap Image" r:id="rId3" imgW="1943280" imgH="663120" progId="Paint.Picture">
                  <p:embed/>
                </p:oleObj>
              </mc:Choice>
              <mc:Fallback>
                <p:oleObj name="Bitmap Image" r:id="rId3" imgW="1943280" imgH="663120" progId="Paint.Picture">
                  <p:embed/>
                  <p:pic>
                    <p:nvPicPr>
                      <p:cNvPr id="129080" name="Object 56"/>
                      <p:cNvPicPr>
                        <a:picLocks noChangeAspect="1" noChangeArrowheads="1"/>
                      </p:cNvPicPr>
                      <p:nvPr/>
                    </p:nvPicPr>
                    <p:blipFill>
                      <a:blip r:embed="rId4"/>
                      <a:srcRect/>
                      <a:stretch>
                        <a:fillRect/>
                      </a:stretch>
                    </p:blipFill>
                    <p:spPr bwMode="auto">
                      <a:xfrm>
                        <a:off x="2193925" y="106363"/>
                        <a:ext cx="231616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2983706" y="2353926"/>
            <a:ext cx="5093494" cy="2329870"/>
          </a:xfrm>
          <a:prstGeom prst="rect">
            <a:avLst/>
          </a:prstGeom>
        </p:spPr>
      </p:pic>
      <p:sp>
        <p:nvSpPr>
          <p:cNvPr id="10" name="TextBox 9">
            <a:extLst>
              <a:ext uri="{FF2B5EF4-FFF2-40B4-BE49-F238E27FC236}">
                <a16:creationId xmlns:a16="http://schemas.microsoft.com/office/drawing/2014/main" id="{42D6A8DC-9AE5-40C9-9224-69281B6BD7BF}"/>
              </a:ext>
            </a:extLst>
          </p:cNvPr>
          <p:cNvSpPr txBox="1"/>
          <p:nvPr/>
        </p:nvSpPr>
        <p:spPr>
          <a:xfrm>
            <a:off x="4516917" y="4830268"/>
            <a:ext cx="1634165" cy="657552"/>
          </a:xfrm>
          <a:prstGeom prst="rect">
            <a:avLst/>
          </a:prstGeom>
          <a:noFill/>
        </p:spPr>
        <p:txBody>
          <a:bodyPr wrap="none" rtlCol="0">
            <a:spAutoFit/>
          </a:bodyPr>
          <a:lstStyle/>
          <a:p>
            <a:pPr algn="ctr">
              <a:lnSpc>
                <a:spcPct val="130000"/>
              </a:lnSpc>
            </a:pPr>
            <a:r>
              <a:rPr lang="en-GB" sz="3200" b="0" dirty="0">
                <a:solidFill>
                  <a:srgbClr val="0033CC"/>
                </a:solidFill>
                <a:effectLst>
                  <a:outerShdw blurRad="38100" dist="38100" dir="2700000" algn="tl">
                    <a:srgbClr val="C0C0C0"/>
                  </a:outerShdw>
                </a:effectLst>
              </a:rPr>
              <a:t>PART 1</a:t>
            </a:r>
            <a:endParaRPr lang="en-GB" sz="3200" dirty="0">
              <a:solidFill>
                <a:srgbClr val="0033CC"/>
              </a:solidFill>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sz="3200" dirty="0">
                <a:latin typeface="+mn-lt"/>
              </a:rPr>
              <a:t>Ethernet Layers</a:t>
            </a:r>
          </a:p>
        </p:txBody>
      </p:sp>
      <p:sp>
        <p:nvSpPr>
          <p:cNvPr id="18435" name="Content Placeholder 2"/>
          <p:cNvSpPr>
            <a:spLocks noGrp="1"/>
          </p:cNvSpPr>
          <p:nvPr>
            <p:ph idx="4294967295"/>
          </p:nvPr>
        </p:nvSpPr>
        <p:spPr>
          <a:xfrm>
            <a:off x="304800" y="838200"/>
            <a:ext cx="8534400" cy="4038600"/>
          </a:xfrm>
        </p:spPr>
        <p:txBody>
          <a:bodyPr/>
          <a:lstStyle/>
          <a:p>
            <a:pPr marL="361950" indent="-361950">
              <a:buSzPct val="120000"/>
            </a:pPr>
            <a:r>
              <a:rPr lang="en-US" sz="2800" dirty="0"/>
              <a:t>Ethernet specifies:</a:t>
            </a:r>
          </a:p>
          <a:p>
            <a:pPr marL="762000" lvl="1" indent="-361950"/>
            <a:r>
              <a:rPr lang="en-US" sz="2400" dirty="0"/>
              <a:t>Physical (PHY) Layer: baseband signaling/transmission method over </a:t>
            </a:r>
            <a:r>
              <a:rPr lang="en-US" sz="2400"/>
              <a:t>transmission medium</a:t>
            </a:r>
            <a:endParaRPr lang="en-US" sz="2400" dirty="0"/>
          </a:p>
          <a:p>
            <a:pPr marL="762000" lvl="1" indent="-361950"/>
            <a:r>
              <a:rPr lang="en-US" sz="2400" dirty="0"/>
              <a:t>Media Access Control (MAC) Layer: which include addressing and frame structure</a:t>
            </a:r>
          </a:p>
          <a:p>
            <a:pPr marL="0" indent="0">
              <a:buSzPct val="120000"/>
              <a:buNone/>
            </a:pPr>
            <a:endParaRPr lang="en-US" sz="2600" dirty="0"/>
          </a:p>
        </p:txBody>
      </p:sp>
      <p:sp>
        <p:nvSpPr>
          <p:cNvPr id="4" name="Slide Number Placeholder 3">
            <a:extLst>
              <a:ext uri="{FF2B5EF4-FFF2-40B4-BE49-F238E27FC236}">
                <a16:creationId xmlns:a16="http://schemas.microsoft.com/office/drawing/2014/main" id="{8FD67196-EAB5-4121-84EB-CA80D620701B}"/>
              </a:ext>
            </a:extLst>
          </p:cNvPr>
          <p:cNvSpPr>
            <a:spLocks noGrp="1"/>
          </p:cNvSpPr>
          <p:nvPr>
            <p:ph type="sldNum" sz="quarter" idx="10"/>
          </p:nvPr>
        </p:nvSpPr>
        <p:spPr/>
        <p:txBody>
          <a:bodyPr/>
          <a:lstStyle/>
          <a:p>
            <a:r>
              <a:rPr lang="en-US"/>
              <a:t>slide </a:t>
            </a:r>
            <a:fld id="{F3888861-DDA2-46DA-99C3-C2AE4134E32A}" type="slidenum">
              <a:rPr lang="en-US" smtClean="0">
                <a:solidFill>
                  <a:srgbClr val="FF0000"/>
                </a:solidFill>
              </a:rPr>
              <a:pPr/>
              <a:t>10</a:t>
            </a:fld>
            <a:endParaRPr lang="en-US" dirty="0"/>
          </a:p>
        </p:txBody>
      </p:sp>
    </p:spTree>
    <p:extLst>
      <p:ext uri="{BB962C8B-B14F-4D97-AF65-F5344CB8AC3E}">
        <p14:creationId xmlns:p14="http://schemas.microsoft.com/office/powerpoint/2010/main" val="362109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6" name="Rectangle 12"/>
          <p:cNvSpPr>
            <a:spLocks noGrp="1" noChangeArrowheads="1"/>
          </p:cNvSpPr>
          <p:nvPr>
            <p:ph type="body" idx="1"/>
          </p:nvPr>
        </p:nvSpPr>
        <p:spPr>
          <a:xfrm>
            <a:off x="457200" y="914400"/>
            <a:ext cx="8153400" cy="2209800"/>
          </a:xfrm>
          <a:noFill/>
          <a:ln/>
        </p:spPr>
        <p:txBody>
          <a:bodyPr/>
          <a:lstStyle/>
          <a:p>
            <a:pPr>
              <a:lnSpc>
                <a:spcPct val="90000"/>
              </a:lnSpc>
            </a:pPr>
            <a:r>
              <a:rPr lang="en-US" altLang="en-US" sz="2400" dirty="0"/>
              <a:t>Ethernet MAC is responsible for addressing (MAC addresses). </a:t>
            </a:r>
          </a:p>
          <a:p>
            <a:pPr>
              <a:lnSpc>
                <a:spcPct val="90000"/>
              </a:lnSpc>
            </a:pPr>
            <a:r>
              <a:rPr lang="en-US" altLang="en-US" sz="2400" dirty="0"/>
              <a:t>The MAC address is the physical hardware address (burned-in to the adapter); it is </a:t>
            </a:r>
            <a:r>
              <a:rPr lang="en-US" altLang="en-US" sz="2400" u="sng" dirty="0">
                <a:solidFill>
                  <a:srgbClr val="FF0000"/>
                </a:solidFill>
              </a:rPr>
              <a:t>6 bytes long</a:t>
            </a:r>
            <a:r>
              <a:rPr lang="en-US" altLang="en-US" sz="2400" dirty="0">
                <a:solidFill>
                  <a:srgbClr val="FF0000"/>
                </a:solidFill>
              </a:rPr>
              <a:t> (48 bit)</a:t>
            </a:r>
            <a:r>
              <a:rPr lang="en-US" altLang="en-US" sz="2400" dirty="0"/>
              <a:t> consisting of two parts viz Organizational unique identifier and a vendor assigned part.</a:t>
            </a:r>
          </a:p>
          <a:p>
            <a:pPr>
              <a:lnSpc>
                <a:spcPct val="90000"/>
              </a:lnSpc>
            </a:pPr>
            <a:r>
              <a:rPr lang="en-US" altLang="en-US" sz="2400" dirty="0"/>
              <a:t>Every MAC address is unique i.e. No two MAC addresses can be the same.</a:t>
            </a:r>
          </a:p>
          <a:p>
            <a:pPr>
              <a:lnSpc>
                <a:spcPct val="90000"/>
              </a:lnSpc>
            </a:pPr>
            <a:r>
              <a:rPr lang="en-US" altLang="en-US" sz="2400" dirty="0"/>
              <a:t>MAC addresses are expressed as </a:t>
            </a:r>
            <a:r>
              <a:rPr kumimoji="0" lang="en-US" altLang="en-US" sz="2400" u="sng" dirty="0">
                <a:solidFill>
                  <a:srgbClr val="FF0000"/>
                </a:solidFill>
                <a:cs typeface="Arial" charset="0"/>
              </a:rPr>
              <a:t>6 pairs</a:t>
            </a:r>
            <a:r>
              <a:rPr kumimoji="0" lang="en-US" sz="2400" dirty="0">
                <a:cs typeface="Arial" charset="0"/>
              </a:rPr>
              <a:t> of hexadecimal digits</a:t>
            </a:r>
            <a:r>
              <a:rPr lang="en-US" altLang="en-US" sz="2400" dirty="0"/>
              <a:t>.</a:t>
            </a:r>
          </a:p>
        </p:txBody>
      </p:sp>
      <p:graphicFrame>
        <p:nvGraphicFramePr>
          <p:cNvPr id="251921" name="Object 17"/>
          <p:cNvGraphicFramePr>
            <a:graphicFrameLocks noChangeAspect="1"/>
          </p:cNvGraphicFramePr>
          <p:nvPr/>
        </p:nvGraphicFramePr>
        <p:xfrm>
          <a:off x="2057400" y="3505200"/>
          <a:ext cx="5486400" cy="2590800"/>
        </p:xfrm>
        <a:graphic>
          <a:graphicData uri="http://schemas.openxmlformats.org/presentationml/2006/ole">
            <mc:AlternateContent xmlns:mc="http://schemas.openxmlformats.org/markup-compatibility/2006">
              <mc:Choice xmlns:v="urn:schemas-microsoft-com:vml" Requires="v">
                <p:oleObj name="Bitmap Image" r:id="rId3" imgW="4514286" imgH="1980952" progId="PBrush">
                  <p:embed/>
                </p:oleObj>
              </mc:Choice>
              <mc:Fallback>
                <p:oleObj name="Bitmap Image" r:id="rId3" imgW="4514286" imgH="1980952" progId="PBrush">
                  <p:embed/>
                  <p:pic>
                    <p:nvPicPr>
                      <p:cNvPr id="251921"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505200"/>
                        <a:ext cx="5486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txBox="1">
            <a:spLocks/>
          </p:cNvSpPr>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a:lstStyle>
          <a:p>
            <a:pPr>
              <a:defRPr/>
            </a:pPr>
            <a:r>
              <a:rPr lang="en-US" sz="3200" dirty="0">
                <a:latin typeface="+mn-lt"/>
              </a:rPr>
              <a:t>Ethernet MAC Addressing</a:t>
            </a:r>
          </a:p>
        </p:txBody>
      </p:sp>
      <p:sp>
        <p:nvSpPr>
          <p:cNvPr id="3" name="Slide Number Placeholder 2">
            <a:extLst>
              <a:ext uri="{FF2B5EF4-FFF2-40B4-BE49-F238E27FC236}">
                <a16:creationId xmlns:a16="http://schemas.microsoft.com/office/drawing/2014/main" id="{C23DC39B-EE27-4ACF-B6C5-9F7E50307D0E}"/>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5" name="Rectangle 7"/>
          <p:cNvSpPr>
            <a:spLocks noChangeArrowheads="1"/>
          </p:cNvSpPr>
          <p:nvPr/>
        </p:nvSpPr>
        <p:spPr bwMode="auto">
          <a:xfrm>
            <a:off x="533400" y="914400"/>
            <a:ext cx="8534400" cy="1274195"/>
          </a:xfrm>
          <a:prstGeom prst="rect">
            <a:avLst/>
          </a:prstGeom>
          <a:noFill/>
          <a:ln w="9525">
            <a:noFill/>
            <a:miter lim="800000"/>
            <a:headEnd/>
            <a:tailEnd/>
          </a:ln>
          <a:effectLst/>
        </p:spPr>
        <p:txBody>
          <a:bodyPr wrap="square">
            <a:spAutoFit/>
          </a:bodyPr>
          <a:lstStyle/>
          <a:p>
            <a:pPr eaLnBrk="1" hangingPunct="1">
              <a:spcBef>
                <a:spcPct val="20000"/>
              </a:spcBef>
            </a:pPr>
            <a:r>
              <a:rPr lang="en-US" altLang="en-US" b="1" dirty="0">
                <a:solidFill>
                  <a:srgbClr val="FF0000"/>
                </a:solidFill>
                <a:latin typeface="Arial Narrow" pitchFamily="34" charset="0"/>
              </a:rPr>
              <a:t>48 bit physical address</a:t>
            </a:r>
            <a:r>
              <a:rPr lang="en-US" altLang="en-US" b="1" dirty="0">
                <a:latin typeface="Arial Narrow" pitchFamily="34" charset="0"/>
              </a:rPr>
              <a:t> is burned-in to the Ethernet Network Interface Controller (NIC) or Adapter by the vendor/manufacturer. </a:t>
            </a:r>
          </a:p>
          <a:p>
            <a:pPr eaLnBrk="1" hangingPunct="1">
              <a:spcBef>
                <a:spcPct val="20000"/>
              </a:spcBef>
            </a:pPr>
            <a:r>
              <a:rPr lang="en-US" altLang="en-US" b="1" dirty="0">
                <a:latin typeface="Arial Narrow" pitchFamily="34" charset="0"/>
              </a:rPr>
              <a:t>Computing devices (PCs, notebooks) have built-in Ethernet Adapters.</a:t>
            </a:r>
          </a:p>
        </p:txBody>
      </p:sp>
      <p:sp>
        <p:nvSpPr>
          <p:cNvPr id="252936" name="Text Box 8"/>
          <p:cNvSpPr txBox="1">
            <a:spLocks noChangeArrowheads="1"/>
          </p:cNvSpPr>
          <p:nvPr/>
        </p:nvSpPr>
        <p:spPr bwMode="auto">
          <a:xfrm>
            <a:off x="5118100" y="3733800"/>
            <a:ext cx="3308542" cy="1938992"/>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sz="2000" b="1" dirty="0">
                <a:latin typeface="Arial Narrow" pitchFamily="34" charset="0"/>
              </a:rPr>
              <a:t>MAC address is also known as:  </a:t>
            </a:r>
            <a:r>
              <a:rPr lang="en-US" sz="2000" b="1" dirty="0">
                <a:solidFill>
                  <a:srgbClr val="FF0000"/>
                </a:solidFill>
                <a:latin typeface="Arial Narrow" pitchFamily="34" charset="0"/>
              </a:rPr>
              <a:t>- Physical address</a:t>
            </a:r>
            <a:br>
              <a:rPr lang="en-US" sz="2000" b="1" dirty="0">
                <a:solidFill>
                  <a:srgbClr val="FF0000"/>
                </a:solidFill>
                <a:latin typeface="Arial Narrow" pitchFamily="34" charset="0"/>
              </a:rPr>
            </a:br>
            <a:r>
              <a:rPr lang="en-US" sz="2000" b="1" dirty="0">
                <a:solidFill>
                  <a:srgbClr val="FF0000"/>
                </a:solidFill>
                <a:latin typeface="Arial Narrow" pitchFamily="34" charset="0"/>
              </a:rPr>
              <a:t>- NIC address</a:t>
            </a:r>
            <a:br>
              <a:rPr lang="en-US" sz="2000" b="1" dirty="0">
                <a:solidFill>
                  <a:srgbClr val="FF0000"/>
                </a:solidFill>
                <a:latin typeface="Arial Narrow" pitchFamily="34" charset="0"/>
              </a:rPr>
            </a:br>
            <a:r>
              <a:rPr lang="en-US" sz="2000" b="1" dirty="0">
                <a:solidFill>
                  <a:srgbClr val="FF0000"/>
                </a:solidFill>
                <a:latin typeface="Arial Narrow" pitchFamily="34" charset="0"/>
              </a:rPr>
              <a:t>- Adapter address</a:t>
            </a:r>
            <a:br>
              <a:rPr lang="en-US" sz="2000" b="1" dirty="0">
                <a:solidFill>
                  <a:srgbClr val="FF0000"/>
                </a:solidFill>
                <a:latin typeface="Arial Narrow" pitchFamily="34" charset="0"/>
              </a:rPr>
            </a:br>
            <a:r>
              <a:rPr lang="en-US" sz="2000" b="1" dirty="0">
                <a:solidFill>
                  <a:srgbClr val="FF0000"/>
                </a:solidFill>
                <a:latin typeface="Arial Narrow" pitchFamily="34" charset="0"/>
              </a:rPr>
              <a:t>- Ethernet address</a:t>
            </a:r>
            <a:br>
              <a:rPr lang="en-US" sz="2000" b="1" dirty="0">
                <a:solidFill>
                  <a:srgbClr val="FF0000"/>
                </a:solidFill>
                <a:latin typeface="Arial Narrow" pitchFamily="34" charset="0"/>
              </a:rPr>
            </a:br>
            <a:r>
              <a:rPr lang="en-US" sz="2000" b="1" dirty="0">
                <a:solidFill>
                  <a:srgbClr val="FF0000"/>
                </a:solidFill>
                <a:latin typeface="Arial Narrow" pitchFamily="34" charset="0"/>
              </a:rPr>
              <a:t>- Hardware address</a:t>
            </a:r>
          </a:p>
        </p:txBody>
      </p:sp>
      <p:sp>
        <p:nvSpPr>
          <p:cNvPr id="9" name="Title 1"/>
          <p:cNvSpPr txBox="1">
            <a:spLocks/>
          </p:cNvSpPr>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a:lstStyle>
          <a:p>
            <a:pPr>
              <a:defRPr/>
            </a:pPr>
            <a:r>
              <a:rPr lang="en-US" sz="3200" dirty="0">
                <a:latin typeface="+mn-lt"/>
              </a:rPr>
              <a:t>Ethernet MAC Addressing – cont.</a:t>
            </a: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3642" y="2124075"/>
            <a:ext cx="237966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7"/>
          <p:cNvSpPr txBox="1">
            <a:spLocks noChangeArrowheads="1"/>
          </p:cNvSpPr>
          <p:nvPr/>
        </p:nvSpPr>
        <p:spPr bwMode="auto">
          <a:xfrm>
            <a:off x="6358129" y="3290888"/>
            <a:ext cx="1524000" cy="46196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50000"/>
              </a:spcBef>
              <a:buClrTx/>
              <a:buSzTx/>
              <a:buFontTx/>
              <a:buNone/>
            </a:pPr>
            <a:r>
              <a:rPr kumimoji="0" lang="en-US" altLang="en-US" sz="1200" b="0" dirty="0">
                <a:latin typeface="Verdana" panose="020B0604030504040204" pitchFamily="34" charset="0"/>
              </a:rPr>
              <a:t>USB Ethernet Adapter</a:t>
            </a:r>
          </a:p>
        </p:txBody>
      </p:sp>
      <p:pic>
        <p:nvPicPr>
          <p:cNvPr id="2" name="Picture 1"/>
          <p:cNvPicPr>
            <a:picLocks noChangeAspect="1"/>
          </p:cNvPicPr>
          <p:nvPr/>
        </p:nvPicPr>
        <p:blipFill>
          <a:blip r:embed="rId3"/>
          <a:stretch>
            <a:fillRect/>
          </a:stretch>
        </p:blipFill>
        <p:spPr>
          <a:xfrm>
            <a:off x="533400" y="2533167"/>
            <a:ext cx="4558748" cy="3387226"/>
          </a:xfrm>
          <a:prstGeom prst="rect">
            <a:avLst/>
          </a:prstGeom>
        </p:spPr>
      </p:pic>
      <p:sp>
        <p:nvSpPr>
          <p:cNvPr id="4" name="Slide Number Placeholder 3">
            <a:extLst>
              <a:ext uri="{FF2B5EF4-FFF2-40B4-BE49-F238E27FC236}">
                <a16:creationId xmlns:a16="http://schemas.microsoft.com/office/drawing/2014/main" id="{892870BF-2CD0-4B30-AD9A-2554FFCAC5FA}"/>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Activity 2: MAC Address</a:t>
            </a:r>
          </a:p>
        </p:txBody>
      </p:sp>
      <p:sp>
        <p:nvSpPr>
          <p:cNvPr id="3" name="Content Placeholder 2"/>
          <p:cNvSpPr>
            <a:spLocks noGrp="1"/>
          </p:cNvSpPr>
          <p:nvPr>
            <p:ph idx="1"/>
          </p:nvPr>
        </p:nvSpPr>
        <p:spPr/>
        <p:txBody>
          <a:bodyPr/>
          <a:lstStyle/>
          <a:p>
            <a:r>
              <a:rPr lang="en-US" sz="2400" dirty="0"/>
              <a:t>From your laptop, start command prompt.</a:t>
            </a:r>
          </a:p>
          <a:p>
            <a:r>
              <a:rPr lang="en-US" sz="2400" dirty="0"/>
              <a:t>Enter &gt; ipconfig /all</a:t>
            </a:r>
          </a:p>
          <a:p>
            <a:r>
              <a:rPr lang="en-US" sz="2400" dirty="0"/>
              <a:t>Write down:</a:t>
            </a:r>
          </a:p>
          <a:p>
            <a:pPr lvl="1"/>
            <a:r>
              <a:rPr lang="en-US" sz="2000" dirty="0"/>
              <a:t>MAC address of wireless LAN adapter</a:t>
            </a:r>
          </a:p>
          <a:p>
            <a:pPr lvl="1"/>
            <a:r>
              <a:rPr lang="en-US" sz="2000" dirty="0"/>
              <a:t>MAC address of LAN adapter (if available on your laptop)</a:t>
            </a:r>
          </a:p>
        </p:txBody>
      </p:sp>
      <p:sp>
        <p:nvSpPr>
          <p:cNvPr id="6" name="Slide Number Placeholder 5">
            <a:extLst>
              <a:ext uri="{FF2B5EF4-FFF2-40B4-BE49-F238E27FC236}">
                <a16:creationId xmlns:a16="http://schemas.microsoft.com/office/drawing/2014/main" id="{5CC06103-94D0-4140-9C42-B87DA1AFF943}"/>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13</a:t>
            </a:fld>
            <a:endParaRPr lang="en-US" dirty="0"/>
          </a:p>
        </p:txBody>
      </p:sp>
    </p:spTree>
    <p:extLst>
      <p:ext uri="{BB962C8B-B14F-4D97-AF65-F5344CB8AC3E}">
        <p14:creationId xmlns:p14="http://schemas.microsoft.com/office/powerpoint/2010/main" val="212074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381000" y="838200"/>
            <a:ext cx="8153400" cy="4724400"/>
          </a:xfrm>
        </p:spPr>
        <p:txBody>
          <a:bodyPr/>
          <a:lstStyle/>
          <a:p>
            <a:r>
              <a:rPr lang="en-US" sz="2400" dirty="0"/>
              <a:t>Ethernet is responsible for </a:t>
            </a:r>
            <a:r>
              <a:rPr lang="en-US" sz="2400" dirty="0">
                <a:solidFill>
                  <a:srgbClr val="FF0000"/>
                </a:solidFill>
              </a:rPr>
              <a:t>framing data</a:t>
            </a:r>
            <a:r>
              <a:rPr lang="en-US" sz="2400" dirty="0"/>
              <a:t> and preparing them for transmission on the network.</a:t>
            </a:r>
          </a:p>
          <a:p>
            <a:r>
              <a:rPr lang="en-US" sz="2400" dirty="0"/>
              <a:t>A data packet is encapsulated with a header and trailer</a:t>
            </a:r>
          </a:p>
          <a:p>
            <a:endParaRPr lang="en-US" sz="2400" dirty="0"/>
          </a:p>
        </p:txBody>
      </p:sp>
      <p:sp>
        <p:nvSpPr>
          <p:cNvPr id="283655" name="Text Box 7"/>
          <p:cNvSpPr txBox="1">
            <a:spLocks noChangeArrowheads="1"/>
          </p:cNvSpPr>
          <p:nvPr/>
        </p:nvSpPr>
        <p:spPr bwMode="auto">
          <a:xfrm>
            <a:off x="838200" y="3657600"/>
            <a:ext cx="8169275" cy="2308324"/>
          </a:xfrm>
          <a:prstGeom prst="rect">
            <a:avLst/>
          </a:prstGeom>
          <a:noFill/>
          <a:ln w="9525">
            <a:noFill/>
            <a:miter lim="800000"/>
            <a:headEnd/>
            <a:tailEnd/>
          </a:ln>
          <a:effectLst/>
        </p:spPr>
        <p:txBody>
          <a:bodyPr>
            <a:spAutoFit/>
          </a:bodyPr>
          <a:lstStyle/>
          <a:p>
            <a:pPr marL="968375" indent="-968375" eaLnBrk="1" hangingPunct="1"/>
            <a:r>
              <a:rPr lang="en-US" b="1" dirty="0">
                <a:latin typeface="Arial Narrow" pitchFamily="34" charset="0"/>
              </a:rPr>
              <a:t>Header: Control information placed before data when encapsulating that data for network transmission</a:t>
            </a:r>
          </a:p>
          <a:p>
            <a:pPr marL="968375" indent="-968375" eaLnBrk="1" hangingPunct="1"/>
            <a:endParaRPr lang="en-US" b="1" dirty="0">
              <a:latin typeface="Arial Narrow" pitchFamily="34" charset="0"/>
            </a:endParaRPr>
          </a:p>
          <a:p>
            <a:pPr marL="968375" indent="-968375" eaLnBrk="1" hangingPunct="1"/>
            <a:r>
              <a:rPr lang="en-US" b="1" dirty="0">
                <a:latin typeface="Arial Narrow" pitchFamily="34" charset="0"/>
              </a:rPr>
              <a:t>Trailer:	For error detection. </a:t>
            </a:r>
          </a:p>
          <a:p>
            <a:pPr marL="968375" indent="-968375" eaLnBrk="1" hangingPunct="1"/>
            <a:endParaRPr lang="en-US" b="1" dirty="0">
              <a:latin typeface="Arial Narrow" pitchFamily="34" charset="0"/>
            </a:endParaRPr>
          </a:p>
          <a:p>
            <a:pPr marL="968375" indent="-968375" eaLnBrk="1" hangingPunct="1"/>
            <a:r>
              <a:rPr lang="en-US" b="1" dirty="0">
                <a:latin typeface="Arial Narrow" pitchFamily="34" charset="0"/>
              </a:rPr>
              <a:t>Data Field:  consists of upper layer protocol (e.g. IP, ARP, etc.) </a:t>
            </a:r>
            <a:endParaRPr lang="en-US" sz="3200" b="1" dirty="0">
              <a:latin typeface="Arial" charset="0"/>
              <a:cs typeface="Arial" charset="0"/>
            </a:endParaRPr>
          </a:p>
        </p:txBody>
      </p:sp>
      <p:graphicFrame>
        <p:nvGraphicFramePr>
          <p:cNvPr id="283656" name="Object 8"/>
          <p:cNvGraphicFramePr>
            <a:graphicFrameLocks noChangeAspect="1"/>
          </p:cNvGraphicFramePr>
          <p:nvPr/>
        </p:nvGraphicFramePr>
        <p:xfrm>
          <a:off x="990600" y="2362200"/>
          <a:ext cx="7543800" cy="914400"/>
        </p:xfrm>
        <a:graphic>
          <a:graphicData uri="http://schemas.openxmlformats.org/presentationml/2006/ole">
            <mc:AlternateContent xmlns:mc="http://schemas.openxmlformats.org/markup-compatibility/2006">
              <mc:Choice xmlns:v="urn:schemas-microsoft-com:vml" Requires="v">
                <p:oleObj name="Bitmap Image" r:id="rId2" imgW="5238095" imgH="495369" progId="PBrush">
                  <p:embed/>
                </p:oleObj>
              </mc:Choice>
              <mc:Fallback>
                <p:oleObj name="Bitmap Image" r:id="rId2" imgW="5238095" imgH="495369" progId="PBrush">
                  <p:embed/>
                  <p:pic>
                    <p:nvPicPr>
                      <p:cNvPr id="28365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622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itle 1"/>
          <p:cNvSpPr txBox="1">
            <a:spLocks/>
          </p:cNvSpPr>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a:lstStyle>
          <a:p>
            <a:pPr>
              <a:defRPr/>
            </a:pPr>
            <a:r>
              <a:rPr lang="en-US" sz="3200" dirty="0">
                <a:latin typeface="+mn-lt"/>
              </a:rPr>
              <a:t>Ethernet Frame Structure</a:t>
            </a:r>
          </a:p>
        </p:txBody>
      </p:sp>
      <p:sp>
        <p:nvSpPr>
          <p:cNvPr id="3" name="Slide Number Placeholder 2">
            <a:extLst>
              <a:ext uri="{FF2B5EF4-FFF2-40B4-BE49-F238E27FC236}">
                <a16:creationId xmlns:a16="http://schemas.microsoft.com/office/drawing/2014/main" id="{C85BA4A3-BC3A-4847-AC9B-70DEF8EE1804}"/>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sz="3200" dirty="0">
                <a:latin typeface="+mn-lt"/>
              </a:rPr>
              <a:t>Activity 3: </a:t>
            </a:r>
            <a:r>
              <a:rPr lang="en-US" sz="3200" kern="1200" dirty="0">
                <a:latin typeface="+mn-lt"/>
              </a:rPr>
              <a:t>Ethernet Frame Structure</a:t>
            </a:r>
          </a:p>
        </p:txBody>
      </p:sp>
      <p:sp>
        <p:nvSpPr>
          <p:cNvPr id="10" name="Content Placeholder 2"/>
          <p:cNvSpPr>
            <a:spLocks noGrp="1"/>
          </p:cNvSpPr>
          <p:nvPr>
            <p:ph idx="1"/>
          </p:nvPr>
        </p:nvSpPr>
        <p:spPr>
          <a:xfrm>
            <a:off x="280841" y="743641"/>
            <a:ext cx="8153400" cy="685800"/>
          </a:xfrm>
        </p:spPr>
        <p:txBody>
          <a:bodyPr/>
          <a:lstStyle/>
          <a:p>
            <a:r>
              <a:rPr lang="en-US" sz="2400" dirty="0"/>
              <a:t>Rearrange the sequence of the following fields accordingly.</a:t>
            </a:r>
          </a:p>
        </p:txBody>
      </p:sp>
      <p:sp>
        <p:nvSpPr>
          <p:cNvPr id="11" name="Text Box 10"/>
          <p:cNvSpPr txBox="1">
            <a:spLocks noChangeArrowheads="1"/>
          </p:cNvSpPr>
          <p:nvPr/>
        </p:nvSpPr>
        <p:spPr bwMode="auto">
          <a:xfrm>
            <a:off x="280841" y="5481321"/>
            <a:ext cx="8458200" cy="707886"/>
          </a:xfrm>
          <a:prstGeom prst="rect">
            <a:avLst/>
          </a:prstGeom>
          <a:noFill/>
          <a:ln w="9525">
            <a:noFill/>
            <a:miter lim="800000"/>
            <a:headEnd/>
            <a:tailEnd/>
          </a:ln>
          <a:effectLst/>
        </p:spPr>
        <p:txBody>
          <a:bodyPr>
            <a:spAutoFit/>
          </a:bodyPr>
          <a:lstStyle/>
          <a:p>
            <a:pPr marL="1773238" indent="-1773238" eaLnBrk="1" hangingPunct="1"/>
            <a:r>
              <a:rPr lang="en-US" sz="2000" b="1" dirty="0">
                <a:solidFill>
                  <a:srgbClr val="0033CC"/>
                </a:solidFill>
                <a:latin typeface="Arial Narrow" pitchFamily="34" charset="0"/>
              </a:rPr>
              <a:t>Data: </a:t>
            </a:r>
            <a:r>
              <a:rPr lang="en-US" sz="2000" b="1" dirty="0">
                <a:latin typeface="Arial Narrow" pitchFamily="34" charset="0"/>
              </a:rPr>
              <a:t>	Protocol Data Unit from upper layer (e.g. IP packet). If length &lt;46 bytes, padding is done. Maximum transmission unit is 1500 bytes</a:t>
            </a:r>
          </a:p>
        </p:txBody>
      </p:sp>
      <p:sp>
        <p:nvSpPr>
          <p:cNvPr id="12" name="Text Box 10"/>
          <p:cNvSpPr txBox="1">
            <a:spLocks noChangeArrowheads="1"/>
          </p:cNvSpPr>
          <p:nvPr/>
        </p:nvSpPr>
        <p:spPr bwMode="auto">
          <a:xfrm>
            <a:off x="224913" y="5143626"/>
            <a:ext cx="8819522" cy="400110"/>
          </a:xfrm>
          <a:prstGeom prst="rect">
            <a:avLst/>
          </a:prstGeom>
          <a:noFill/>
          <a:ln w="9525">
            <a:noFill/>
            <a:miter lim="800000"/>
            <a:headEnd/>
            <a:tailEnd/>
          </a:ln>
          <a:effectLst/>
        </p:spPr>
        <p:txBody>
          <a:bodyPr wrap="square">
            <a:spAutoFit/>
          </a:bodyPr>
          <a:lstStyle/>
          <a:p>
            <a:pPr marL="1773238" indent="-1773238" eaLnBrk="1" hangingPunct="1"/>
            <a:r>
              <a:rPr lang="en-US" sz="2000" b="1" dirty="0">
                <a:solidFill>
                  <a:srgbClr val="0033CC"/>
                </a:solidFill>
                <a:latin typeface="Arial Narrow" pitchFamily="34" charset="0"/>
              </a:rPr>
              <a:t>Type:</a:t>
            </a:r>
            <a:r>
              <a:rPr lang="en-US" sz="2000" b="1">
                <a:latin typeface="Arial Narrow" pitchFamily="34" charset="0"/>
              </a:rPr>
              <a:t>	 </a:t>
            </a:r>
            <a:r>
              <a:rPr lang="en-US" sz="2000" b="1" dirty="0">
                <a:latin typeface="Arial Narrow" pitchFamily="34" charset="0"/>
              </a:rPr>
              <a:t>I</a:t>
            </a:r>
            <a:r>
              <a:rPr lang="en-US" sz="2000" b="1">
                <a:latin typeface="Arial Narrow" pitchFamily="34" charset="0"/>
              </a:rPr>
              <a:t>dentifies </a:t>
            </a:r>
            <a:r>
              <a:rPr lang="en-US" sz="2000" b="1" dirty="0">
                <a:latin typeface="Arial Narrow" pitchFamily="34" charset="0"/>
              </a:rPr>
              <a:t>the upper layer protocol (e.g. 0x0800 = IP, 0x0806 = ARP)</a:t>
            </a:r>
          </a:p>
        </p:txBody>
      </p:sp>
      <p:sp>
        <p:nvSpPr>
          <p:cNvPr id="13" name="Text Box 10"/>
          <p:cNvSpPr txBox="1">
            <a:spLocks noChangeArrowheads="1"/>
          </p:cNvSpPr>
          <p:nvPr/>
        </p:nvSpPr>
        <p:spPr bwMode="auto">
          <a:xfrm>
            <a:off x="224913" y="4797573"/>
            <a:ext cx="8458200" cy="400110"/>
          </a:xfrm>
          <a:prstGeom prst="rect">
            <a:avLst/>
          </a:prstGeom>
          <a:noFill/>
          <a:ln w="9525">
            <a:noFill/>
            <a:miter lim="800000"/>
            <a:headEnd/>
            <a:tailEnd/>
          </a:ln>
          <a:effectLst/>
        </p:spPr>
        <p:txBody>
          <a:bodyPr>
            <a:spAutoFit/>
          </a:bodyPr>
          <a:lstStyle/>
          <a:p>
            <a:pPr marL="1773238" indent="-1773238" eaLnBrk="1" hangingPunct="1"/>
            <a:r>
              <a:rPr lang="en-US" sz="2000" b="1">
                <a:solidFill>
                  <a:srgbClr val="0033CC"/>
                </a:solidFill>
                <a:latin typeface="Arial Narrow" pitchFamily="34" charset="0"/>
              </a:rPr>
              <a:t>Source MAC:</a:t>
            </a:r>
            <a:r>
              <a:rPr lang="en-US" sz="2000" b="1" dirty="0">
                <a:latin typeface="Arial Narrow" pitchFamily="34" charset="0"/>
              </a:rPr>
              <a:t>	MAC Address of sender.</a:t>
            </a:r>
          </a:p>
        </p:txBody>
      </p:sp>
      <p:sp>
        <p:nvSpPr>
          <p:cNvPr id="14" name="Text Box 10"/>
          <p:cNvSpPr txBox="1">
            <a:spLocks noChangeArrowheads="1"/>
          </p:cNvSpPr>
          <p:nvPr/>
        </p:nvSpPr>
        <p:spPr bwMode="auto">
          <a:xfrm>
            <a:off x="212886" y="4159992"/>
            <a:ext cx="8694174" cy="707886"/>
          </a:xfrm>
          <a:prstGeom prst="rect">
            <a:avLst/>
          </a:prstGeom>
          <a:noFill/>
          <a:ln w="9525">
            <a:noFill/>
            <a:miter lim="800000"/>
            <a:headEnd/>
            <a:tailEnd/>
          </a:ln>
          <a:effectLst/>
        </p:spPr>
        <p:txBody>
          <a:bodyPr wrap="square">
            <a:spAutoFit/>
          </a:bodyPr>
          <a:lstStyle/>
          <a:p>
            <a:pPr marL="1828800" indent="-1828800" eaLnBrk="1" hangingPunct="1"/>
            <a:r>
              <a:rPr lang="en-US" sz="2000" b="1" dirty="0">
                <a:solidFill>
                  <a:srgbClr val="0033CC"/>
                </a:solidFill>
                <a:latin typeface="Arial Narrow" pitchFamily="34" charset="0"/>
              </a:rPr>
              <a:t>Destination MAC: </a:t>
            </a:r>
            <a:r>
              <a:rPr lang="en-US" sz="2000" b="1" dirty="0">
                <a:latin typeface="Arial Narrow" pitchFamily="34" charset="0"/>
              </a:rPr>
              <a:t>	MAC address of receiver. Used by </a:t>
            </a:r>
            <a:r>
              <a:rPr lang="en-US" sz="2000" b="1">
                <a:latin typeface="Arial Narrow" pitchFamily="34" charset="0"/>
              </a:rPr>
              <a:t>receiving devices </a:t>
            </a:r>
            <a:r>
              <a:rPr lang="en-US" sz="2000" b="1" dirty="0">
                <a:latin typeface="Arial Narrow" pitchFamily="34" charset="0"/>
              </a:rPr>
              <a:t>to determine if an incoming packet is addressed to its NIC.</a:t>
            </a:r>
          </a:p>
        </p:txBody>
      </p:sp>
      <p:sp>
        <p:nvSpPr>
          <p:cNvPr id="15" name="Text Box 10"/>
          <p:cNvSpPr txBox="1">
            <a:spLocks noChangeArrowheads="1"/>
          </p:cNvSpPr>
          <p:nvPr/>
        </p:nvSpPr>
        <p:spPr bwMode="auto">
          <a:xfrm>
            <a:off x="238439" y="3530301"/>
            <a:ext cx="8819522" cy="707886"/>
          </a:xfrm>
          <a:prstGeom prst="rect">
            <a:avLst/>
          </a:prstGeom>
          <a:noFill/>
          <a:ln w="9525">
            <a:noFill/>
            <a:miter lim="800000"/>
            <a:headEnd/>
            <a:tailEnd/>
          </a:ln>
          <a:effectLst/>
        </p:spPr>
        <p:txBody>
          <a:bodyPr wrap="square">
            <a:spAutoFit/>
          </a:bodyPr>
          <a:lstStyle/>
          <a:p>
            <a:pPr marL="1255713" indent="-1255713" eaLnBrk="1" hangingPunct="1"/>
            <a:r>
              <a:rPr lang="en-US" sz="2000" b="1" dirty="0">
                <a:solidFill>
                  <a:srgbClr val="0033CC"/>
                </a:solidFill>
                <a:latin typeface="Arial Narrow" pitchFamily="34" charset="0"/>
              </a:rPr>
              <a:t>Preamble: </a:t>
            </a:r>
            <a:r>
              <a:rPr lang="en-US" sz="2000" b="1" dirty="0">
                <a:latin typeface="Arial Narrow" pitchFamily="34" charset="0"/>
              </a:rPr>
              <a:t>	An alternating 1, 0 pattern at start of each frame to allow receiving device to lock the incoming bit stream (frame synchronization).</a:t>
            </a:r>
          </a:p>
        </p:txBody>
      </p:sp>
      <p:sp>
        <p:nvSpPr>
          <p:cNvPr id="16" name="Rectangle 15">
            <a:extLst>
              <a:ext uri="{FF2B5EF4-FFF2-40B4-BE49-F238E27FC236}">
                <a16:creationId xmlns:a16="http://schemas.microsoft.com/office/drawing/2014/main" id="{9E5CD454-10FB-4BDA-B6E1-5CDBAA3D1EF1}"/>
              </a:ext>
            </a:extLst>
          </p:cNvPr>
          <p:cNvSpPr/>
          <p:nvPr/>
        </p:nvSpPr>
        <p:spPr>
          <a:xfrm>
            <a:off x="212886" y="1299511"/>
            <a:ext cx="8991600" cy="2246769"/>
          </a:xfrm>
          <a:prstGeom prst="rect">
            <a:avLst/>
          </a:prstGeom>
        </p:spPr>
        <p:txBody>
          <a:bodyPr wrap="square">
            <a:spAutoFit/>
          </a:bodyPr>
          <a:lstStyle/>
          <a:p>
            <a:pPr marL="1255713" indent="-1255713" eaLnBrk="1" hangingPunct="1"/>
            <a:r>
              <a:rPr lang="en-US" sz="2000" b="1" dirty="0">
                <a:solidFill>
                  <a:srgbClr val="0033CC"/>
                </a:solidFill>
                <a:latin typeface="+mn-lt"/>
              </a:rPr>
              <a:t>FCS :	</a:t>
            </a:r>
            <a:r>
              <a:rPr lang="en-US" sz="2000" b="1" dirty="0">
                <a:latin typeface="+mn-lt"/>
                <a:cs typeface="Arial" panose="020B0604020202020204" pitchFamily="34" charset="0"/>
              </a:rPr>
              <a:t>Frame Check Sequence (FCS) refers to an error-detecting code added to a frame. FCS field contains a value that is calculated by source device based on the fields in the frame. This value is added to the end of the frame that is sent. When destination device receives the frame, FCS value is recalculated based on the fields in the received frame &amp; compared with the transmitted FCS value. If the two values are different, an error is detected &amp; the frame is discarded. </a:t>
            </a:r>
            <a:r>
              <a:rPr lang="en-GB" sz="2000" b="1" dirty="0">
                <a:latin typeface="+mn-lt"/>
                <a:cs typeface="Arial" panose="020B0604020202020204" pitchFamily="34" charset="0"/>
              </a:rPr>
              <a:t>If values matched, no error occurred. </a:t>
            </a:r>
            <a:endParaRPr lang="en-US" sz="2000" b="1" dirty="0">
              <a:latin typeface="+mn-lt"/>
              <a:cs typeface="Arial" panose="020B0604020202020204" pitchFamily="34" charset="0"/>
            </a:endParaRPr>
          </a:p>
        </p:txBody>
      </p:sp>
      <p:sp>
        <p:nvSpPr>
          <p:cNvPr id="3" name="Slide Number Placeholder 2">
            <a:extLst>
              <a:ext uri="{FF2B5EF4-FFF2-40B4-BE49-F238E27FC236}">
                <a16:creationId xmlns:a16="http://schemas.microsoft.com/office/drawing/2014/main" id="{132DC70F-CAC2-462F-9878-92BA88E4873A}"/>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15</a:t>
            </a:fld>
            <a:endParaRPr lang="en-US" dirty="0"/>
          </a:p>
        </p:txBody>
      </p:sp>
    </p:spTree>
    <p:extLst>
      <p:ext uri="{BB962C8B-B14F-4D97-AF65-F5344CB8AC3E}">
        <p14:creationId xmlns:p14="http://schemas.microsoft.com/office/powerpoint/2010/main" val="32495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Activity 3: </a:t>
            </a:r>
            <a:r>
              <a:rPr lang="en-US" sz="3200" kern="1200" dirty="0">
                <a:latin typeface="+mn-lt"/>
              </a:rPr>
              <a:t>Ethernet Frame Structure</a:t>
            </a:r>
            <a:r>
              <a:rPr lang="en-US" sz="3200" kern="1200" dirty="0">
                <a:solidFill>
                  <a:srgbClr val="FFFFFF"/>
                </a:solidFill>
                <a:latin typeface="Arial Narrow"/>
              </a:rPr>
              <a:t> – cont.</a:t>
            </a:r>
            <a:endParaRPr lang="en-US" sz="3200" dirty="0">
              <a:latin typeface="+mn-lt"/>
            </a:endParaRPr>
          </a:p>
        </p:txBody>
      </p:sp>
      <p:sp>
        <p:nvSpPr>
          <p:cNvPr id="3" name="Content Placeholder 2"/>
          <p:cNvSpPr>
            <a:spLocks noGrp="1"/>
          </p:cNvSpPr>
          <p:nvPr>
            <p:ph idx="1"/>
          </p:nvPr>
        </p:nvSpPr>
        <p:spPr>
          <a:xfrm>
            <a:off x="381000" y="1066800"/>
            <a:ext cx="8153400" cy="762000"/>
          </a:xfrm>
        </p:spPr>
        <p:txBody>
          <a:bodyPr/>
          <a:lstStyle/>
          <a:p>
            <a:r>
              <a:rPr lang="en-US" sz="2400" dirty="0"/>
              <a:t>Fill in the boxes below to show the correct fields and length of Ethernet frame:</a:t>
            </a:r>
          </a:p>
        </p:txBody>
      </p:sp>
      <p:sp>
        <p:nvSpPr>
          <p:cNvPr id="6" name="Rectangle 5"/>
          <p:cNvSpPr/>
          <p:nvPr/>
        </p:nvSpPr>
        <p:spPr bwMode="auto">
          <a:xfrm>
            <a:off x="609601" y="2133600"/>
            <a:ext cx="1143000" cy="117437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2</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(8 bytes)</a:t>
            </a:r>
          </a:p>
        </p:txBody>
      </p:sp>
      <p:sp>
        <p:nvSpPr>
          <p:cNvPr id="8" name="Rectangle 7"/>
          <p:cNvSpPr/>
          <p:nvPr/>
        </p:nvSpPr>
        <p:spPr bwMode="auto">
          <a:xfrm>
            <a:off x="1781176" y="2133599"/>
            <a:ext cx="1143000" cy="1174371"/>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3</a:t>
            </a:r>
          </a:p>
          <a:p>
            <a:pPr algn="ctr"/>
            <a:r>
              <a:rPr lang="en-US" sz="1600" dirty="0"/>
              <a:t>(6 bytes)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957513" y="2147886"/>
            <a:ext cx="1143000" cy="1174371"/>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4</a:t>
            </a:r>
          </a:p>
          <a:p>
            <a:pPr algn="ctr"/>
            <a:r>
              <a:rPr lang="en-US" sz="1600" dirty="0"/>
              <a:t>(6 bytes)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4152901" y="2147886"/>
            <a:ext cx="1143000" cy="1174373"/>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5</a:t>
            </a:r>
          </a:p>
          <a:p>
            <a:pPr algn="ctr"/>
            <a:r>
              <a:rPr lang="en-US" sz="1600" dirty="0"/>
              <a:t>(2 bytes)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7239000" y="2133599"/>
            <a:ext cx="1143000" cy="1188659"/>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1</a:t>
            </a:r>
          </a:p>
          <a:p>
            <a:pPr algn="ctr"/>
            <a:r>
              <a:rPr lang="en-US" sz="1600" dirty="0"/>
              <a:t>(4 bytes)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5360194" y="2133600"/>
            <a:ext cx="1814512" cy="1188660"/>
          </a:xfrm>
          <a:prstGeom prst="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6</a:t>
            </a:r>
          </a:p>
          <a:p>
            <a:pPr algn="ctr"/>
            <a:r>
              <a:rPr lang="en-US" sz="1600" dirty="0"/>
              <a:t>(46-1500 bytes)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p:txBody>
      </p:sp>
      <p:sp>
        <p:nvSpPr>
          <p:cNvPr id="7" name="Slide Number Placeholder 6">
            <a:extLst>
              <a:ext uri="{FF2B5EF4-FFF2-40B4-BE49-F238E27FC236}">
                <a16:creationId xmlns:a16="http://schemas.microsoft.com/office/drawing/2014/main" id="{8550C076-BCFC-48CC-91AF-18E6BB3B4822}"/>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16</a:t>
            </a:fld>
            <a:endParaRPr lang="en-US" dirty="0"/>
          </a:p>
        </p:txBody>
      </p:sp>
      <p:sp>
        <p:nvSpPr>
          <p:cNvPr id="4" name="TextBox 3">
            <a:extLst>
              <a:ext uri="{FF2B5EF4-FFF2-40B4-BE49-F238E27FC236}">
                <a16:creationId xmlns:a16="http://schemas.microsoft.com/office/drawing/2014/main" id="{ACB01C37-089B-4C81-B486-689349AFA847}"/>
              </a:ext>
            </a:extLst>
          </p:cNvPr>
          <p:cNvSpPr txBox="1"/>
          <p:nvPr/>
        </p:nvSpPr>
        <p:spPr>
          <a:xfrm>
            <a:off x="1143000" y="4038600"/>
            <a:ext cx="6934200" cy="1938992"/>
          </a:xfrm>
          <a:prstGeom prst="rect">
            <a:avLst/>
          </a:prstGeom>
          <a:noFill/>
        </p:spPr>
        <p:txBody>
          <a:bodyPr wrap="square" rtlCol="0">
            <a:spAutoFit/>
          </a:bodyPr>
          <a:lstStyle/>
          <a:p>
            <a:pPr marL="457200" indent="-457200">
              <a:buAutoNum type="arabicPeriod"/>
            </a:pPr>
            <a:r>
              <a:rPr lang="en-SG" dirty="0"/>
              <a:t>FCS 2. Preamble 3. </a:t>
            </a:r>
            <a:r>
              <a:rPr lang="en-SG" dirty="0" err="1"/>
              <a:t>DestMacAddr</a:t>
            </a:r>
            <a:endParaRPr lang="en-SG" dirty="0"/>
          </a:p>
          <a:p>
            <a:r>
              <a:rPr lang="en-SG" dirty="0"/>
              <a:t>4. Source Mac </a:t>
            </a:r>
            <a:r>
              <a:rPr lang="en-SG" dirty="0" err="1"/>
              <a:t>Addr</a:t>
            </a:r>
            <a:r>
              <a:rPr lang="en-SG" dirty="0"/>
              <a:t> 5. Type </a:t>
            </a:r>
            <a:r>
              <a:rPr lang="en-SG" dirty="0" err="1"/>
              <a:t>6.Data</a:t>
            </a:r>
            <a:endParaRPr lang="en-SG" dirty="0"/>
          </a:p>
          <a:p>
            <a:pPr marL="457200" indent="-457200">
              <a:buAutoNum type="arabicPeriod"/>
            </a:pPr>
            <a:endParaRPr lang="en-SG" dirty="0"/>
          </a:p>
          <a:p>
            <a:r>
              <a:rPr lang="en-SG" dirty="0"/>
              <a:t>P D S T D F</a:t>
            </a:r>
          </a:p>
          <a:p>
            <a:r>
              <a:rPr lang="en-SG" dirty="0"/>
              <a:t>Please Don’t Start The Data First</a:t>
            </a:r>
          </a:p>
        </p:txBody>
      </p:sp>
    </p:spTree>
    <p:extLst>
      <p:ext uri="{BB962C8B-B14F-4D97-AF65-F5344CB8AC3E}">
        <p14:creationId xmlns:p14="http://schemas.microsoft.com/office/powerpoint/2010/main" val="270773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0" y="0"/>
            <a:ext cx="9525000" cy="685800"/>
          </a:xfrm>
        </p:spPr>
        <p:txBody>
          <a:bodyPr/>
          <a:lstStyle/>
          <a:p>
            <a:pPr>
              <a:defRPr/>
            </a:pPr>
            <a:r>
              <a:rPr lang="en-US" altLang="en-US" sz="3200" kern="1200" dirty="0">
                <a:latin typeface="+mn-lt"/>
              </a:rPr>
              <a:t>How NIC Uses Frame Structure &amp; MAC Addresses?</a:t>
            </a:r>
          </a:p>
        </p:txBody>
      </p:sp>
      <p:sp>
        <p:nvSpPr>
          <p:cNvPr id="253955" name="Rectangle 3"/>
          <p:cNvSpPr>
            <a:spLocks noGrp="1" noChangeArrowheads="1"/>
          </p:cNvSpPr>
          <p:nvPr>
            <p:ph type="body" sz="half" idx="1"/>
          </p:nvPr>
        </p:nvSpPr>
        <p:spPr>
          <a:xfrm>
            <a:off x="381000" y="990600"/>
            <a:ext cx="8305800" cy="2819400"/>
          </a:xfrm>
        </p:spPr>
        <p:txBody>
          <a:bodyPr/>
          <a:lstStyle/>
          <a:p>
            <a:pPr marL="174625" indent="-174625">
              <a:lnSpc>
                <a:spcPct val="85000"/>
              </a:lnSpc>
            </a:pPr>
            <a:r>
              <a:rPr lang="en-US" altLang="en-US" sz="2400" dirty="0">
                <a:cs typeface="Times New Roman" pitchFamily="18" charset="0"/>
              </a:rPr>
              <a:t>Source device builds a data frame. The frame consists of:</a:t>
            </a:r>
          </a:p>
          <a:p>
            <a:pPr marL="577850" lvl="1" indent="-228600">
              <a:lnSpc>
                <a:spcPct val="85000"/>
              </a:lnSpc>
            </a:pPr>
            <a:r>
              <a:rPr lang="en-US" altLang="en-US" sz="2400" dirty="0">
                <a:cs typeface="Times New Roman" pitchFamily="18" charset="0"/>
              </a:rPr>
              <a:t>MAC address of the destination device - Destination Address</a:t>
            </a:r>
          </a:p>
          <a:p>
            <a:pPr marL="577850" lvl="1" indent="-228600">
              <a:lnSpc>
                <a:spcPct val="85000"/>
              </a:lnSpc>
            </a:pPr>
            <a:r>
              <a:rPr lang="en-US" altLang="en-US" sz="2400" dirty="0">
                <a:cs typeface="Times New Roman" pitchFamily="18" charset="0"/>
              </a:rPr>
              <a:t>Its own MAC address - Source Address.</a:t>
            </a:r>
          </a:p>
          <a:p>
            <a:pPr marL="174625" indent="-174625">
              <a:lnSpc>
                <a:spcPct val="85000"/>
              </a:lnSpc>
            </a:pPr>
            <a:r>
              <a:rPr lang="en-US" altLang="en-US" sz="2400" dirty="0">
                <a:cs typeface="Times New Roman" pitchFamily="18" charset="0"/>
              </a:rPr>
              <a:t>All devices on the LAN see the frame.</a:t>
            </a:r>
          </a:p>
          <a:p>
            <a:pPr marL="174625" indent="-174625">
              <a:lnSpc>
                <a:spcPct val="85000"/>
              </a:lnSpc>
            </a:pPr>
            <a:r>
              <a:rPr lang="en-US" altLang="en-US" sz="2400" dirty="0">
                <a:cs typeface="Times New Roman" pitchFamily="18" charset="0"/>
              </a:rPr>
              <a:t>Only the receiver’s NIC recognizes its MAC address in the Destination Address field.</a:t>
            </a:r>
          </a:p>
          <a:p>
            <a:pPr marL="174625" indent="-174625">
              <a:lnSpc>
                <a:spcPct val="85000"/>
              </a:lnSpc>
            </a:pPr>
            <a:r>
              <a:rPr lang="en-US" altLang="en-US" sz="2400" dirty="0">
                <a:cs typeface="Times New Roman" pitchFamily="18" charset="0"/>
              </a:rPr>
              <a:t>Destination device copies and processes the frame.</a:t>
            </a:r>
          </a:p>
        </p:txBody>
      </p:sp>
      <p:sp>
        <p:nvSpPr>
          <p:cNvPr id="3" name="Slide Number Placeholder 2">
            <a:extLst>
              <a:ext uri="{FF2B5EF4-FFF2-40B4-BE49-F238E27FC236}">
                <a16:creationId xmlns:a16="http://schemas.microsoft.com/office/drawing/2014/main" id="{F56CABE2-13EA-4B8B-8DBF-4D5F83DC671F}"/>
              </a:ext>
            </a:extLst>
          </p:cNvPr>
          <p:cNvSpPr>
            <a:spLocks noGrp="1"/>
          </p:cNvSpPr>
          <p:nvPr>
            <p:ph type="sldNum" sz="quarter" idx="10"/>
          </p:nvPr>
        </p:nvSpPr>
        <p:spPr/>
        <p:txBody>
          <a:bodyPr/>
          <a:lstStyle/>
          <a:p>
            <a:r>
              <a:rPr lang="en-US"/>
              <a:t>slide </a:t>
            </a:r>
            <a:fld id="{D12D789A-B803-4D56-ADD1-6332FC176144}" type="slidenum">
              <a:rPr lang="en-US" smtClean="0">
                <a:solidFill>
                  <a:srgbClr val="FF0000"/>
                </a:solidFill>
              </a: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a:xfrm>
            <a:off x="76200" y="838200"/>
            <a:ext cx="8839200" cy="5105400"/>
          </a:xfrm>
          <a:noFill/>
          <a:ln/>
        </p:spPr>
        <p:txBody>
          <a:bodyPr/>
          <a:lstStyle/>
          <a:p>
            <a:pPr marL="577850" indent="-577850">
              <a:spcBef>
                <a:spcPct val="0"/>
              </a:spcBef>
              <a:buClrTx/>
              <a:buSzTx/>
              <a:buFontTx/>
              <a:buChar char="•"/>
              <a:tabLst>
                <a:tab pos="5480050" algn="r"/>
              </a:tabLst>
            </a:pPr>
            <a:r>
              <a:rPr lang="en-GB" sz="2400" dirty="0"/>
              <a:t>Ethernet standard:</a:t>
            </a:r>
          </a:p>
          <a:p>
            <a:pPr marL="1035050" lvl="1" indent="-342900">
              <a:spcBef>
                <a:spcPct val="0"/>
              </a:spcBef>
              <a:buClrTx/>
              <a:buSzTx/>
              <a:buFontTx/>
              <a:buChar char="•"/>
              <a:tabLst>
                <a:tab pos="5480050" algn="r"/>
              </a:tabLst>
            </a:pPr>
            <a:r>
              <a:rPr lang="en-GB" sz="2400" dirty="0"/>
              <a:t>Fast Ethernet (100Mbps)</a:t>
            </a:r>
          </a:p>
          <a:p>
            <a:pPr marL="1035050" lvl="1" indent="-342900">
              <a:spcBef>
                <a:spcPct val="0"/>
              </a:spcBef>
              <a:buClrTx/>
              <a:buSzTx/>
              <a:buFontTx/>
              <a:buChar char="•"/>
              <a:tabLst>
                <a:tab pos="5480050" algn="r"/>
              </a:tabLst>
            </a:pPr>
            <a:r>
              <a:rPr lang="en-GB" sz="2400" dirty="0"/>
              <a:t>Gigabit Ethernet (1000Mbps or 1Gbps)</a:t>
            </a:r>
          </a:p>
          <a:p>
            <a:pPr marL="1035050" lvl="1" indent="-342900">
              <a:spcBef>
                <a:spcPct val="0"/>
              </a:spcBef>
              <a:buClrTx/>
              <a:buSzTx/>
              <a:buFontTx/>
              <a:buChar char="•"/>
              <a:tabLst>
                <a:tab pos="5480050" algn="r"/>
              </a:tabLst>
            </a:pPr>
            <a:r>
              <a:rPr lang="en-US" sz="2400" dirty="0">
                <a:cs typeface="Arial" charset="0"/>
              </a:rPr>
              <a:t>10 Gigabit Ethernet (10Gbps)</a:t>
            </a:r>
          </a:p>
          <a:p>
            <a:pPr marL="577850" indent="-577850">
              <a:spcBef>
                <a:spcPct val="0"/>
              </a:spcBef>
              <a:buClrTx/>
              <a:buSzTx/>
              <a:buFontTx/>
              <a:buChar char="•"/>
              <a:tabLst>
                <a:tab pos="5480050" algn="r"/>
              </a:tabLst>
            </a:pPr>
            <a:r>
              <a:rPr lang="en-GB" sz="2400" dirty="0"/>
              <a:t>Ethernet MAC organizes data into frames before sending it onto the physical in a network.</a:t>
            </a:r>
          </a:p>
          <a:p>
            <a:pPr marL="577850" indent="-577850">
              <a:spcBef>
                <a:spcPct val="0"/>
              </a:spcBef>
              <a:buClrTx/>
              <a:buSzTx/>
              <a:buFontTx/>
              <a:buChar char="•"/>
              <a:tabLst>
                <a:tab pos="5480050" algn="r"/>
              </a:tabLst>
            </a:pPr>
            <a:r>
              <a:rPr lang="en-GB" sz="2400" dirty="0"/>
              <a:t>Ethernet specifies the following:</a:t>
            </a:r>
          </a:p>
          <a:p>
            <a:pPr marL="1035050" lvl="1" indent="-342900">
              <a:spcBef>
                <a:spcPct val="0"/>
              </a:spcBef>
              <a:buClrTx/>
              <a:buSzTx/>
              <a:buFontTx/>
              <a:buChar char="•"/>
              <a:tabLst>
                <a:tab pos="5480050" algn="r"/>
              </a:tabLst>
            </a:pPr>
            <a:r>
              <a:rPr lang="en-GB" sz="2400" dirty="0"/>
              <a:t>MAC Specification:</a:t>
            </a:r>
          </a:p>
          <a:p>
            <a:pPr marL="1435100" lvl="2" indent="-342900">
              <a:spcBef>
                <a:spcPct val="0"/>
              </a:spcBef>
              <a:buClrTx/>
              <a:buFontTx/>
              <a:buChar char="•"/>
              <a:tabLst>
                <a:tab pos="5480050" algn="r"/>
              </a:tabLst>
            </a:pPr>
            <a:r>
              <a:rPr lang="en-GB" sz="2000" dirty="0"/>
              <a:t>MAC Addressing</a:t>
            </a:r>
          </a:p>
          <a:p>
            <a:pPr marL="1435100" lvl="2" indent="-342900">
              <a:spcBef>
                <a:spcPct val="0"/>
              </a:spcBef>
              <a:buClrTx/>
              <a:buFontTx/>
              <a:buChar char="•"/>
              <a:tabLst>
                <a:tab pos="5480050" algn="r"/>
              </a:tabLst>
            </a:pPr>
            <a:r>
              <a:rPr lang="en-GB" sz="2000" dirty="0"/>
              <a:t>Ethernet Frame Structure (Destination, Source, Type, Data, FCS)</a:t>
            </a:r>
          </a:p>
          <a:p>
            <a:pPr marL="1035050" lvl="1" indent="-342900">
              <a:spcBef>
                <a:spcPct val="0"/>
              </a:spcBef>
              <a:buClrTx/>
              <a:buFontTx/>
              <a:buChar char="•"/>
              <a:tabLst>
                <a:tab pos="5480050" algn="r"/>
              </a:tabLst>
            </a:pPr>
            <a:r>
              <a:rPr lang="en-GB" sz="2400" dirty="0"/>
              <a:t>Physical (PHY) Specification:</a:t>
            </a:r>
          </a:p>
          <a:p>
            <a:pPr marL="1435100" lvl="2" indent="-342900">
              <a:spcBef>
                <a:spcPct val="0"/>
              </a:spcBef>
              <a:buClrTx/>
              <a:buFontTx/>
              <a:buChar char="•"/>
              <a:tabLst>
                <a:tab pos="5480050" algn="r"/>
              </a:tabLst>
            </a:pPr>
            <a:r>
              <a:rPr lang="en-GB" sz="2000" dirty="0"/>
              <a:t>e.g. 1000BaseT</a:t>
            </a:r>
          </a:p>
        </p:txBody>
      </p:sp>
      <p:sp>
        <p:nvSpPr>
          <p:cNvPr id="2" name="Title 1"/>
          <p:cNvSpPr>
            <a:spLocks noGrp="1"/>
          </p:cNvSpPr>
          <p:nvPr>
            <p:ph type="title"/>
          </p:nvPr>
        </p:nvSpPr>
        <p:spPr/>
        <p:txBody>
          <a:bodyPr/>
          <a:lstStyle/>
          <a:p>
            <a:pPr>
              <a:defRPr/>
            </a:pPr>
            <a:r>
              <a:rPr lang="en-US" sz="3200" kern="1200" dirty="0">
                <a:latin typeface="+mn-lt"/>
              </a:rPr>
              <a:t>Summary</a:t>
            </a:r>
          </a:p>
        </p:txBody>
      </p:sp>
      <p:sp>
        <p:nvSpPr>
          <p:cNvPr id="5" name="Slide Number Placeholder 4">
            <a:extLst>
              <a:ext uri="{FF2B5EF4-FFF2-40B4-BE49-F238E27FC236}">
                <a16:creationId xmlns:a16="http://schemas.microsoft.com/office/drawing/2014/main" id="{CFE5C3BB-3352-4D66-9664-C778DCD0DA41}"/>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18</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z="3200" dirty="0">
                <a:latin typeface="+mn-lt"/>
              </a:rPr>
              <a:t>Objectives</a:t>
            </a:r>
          </a:p>
        </p:txBody>
      </p:sp>
      <p:sp>
        <p:nvSpPr>
          <p:cNvPr id="143363" name="Rectangle 3"/>
          <p:cNvSpPr>
            <a:spLocks noGrp="1" noChangeArrowheads="1"/>
          </p:cNvSpPr>
          <p:nvPr>
            <p:ph type="body" idx="1"/>
          </p:nvPr>
        </p:nvSpPr>
        <p:spPr>
          <a:xfrm>
            <a:off x="457200" y="990600"/>
            <a:ext cx="8458200" cy="5181600"/>
          </a:xfrm>
        </p:spPr>
        <p:txBody>
          <a:bodyPr/>
          <a:lstStyle/>
          <a:p>
            <a:pPr>
              <a:lnSpc>
                <a:spcPct val="90000"/>
              </a:lnSpc>
              <a:buFont typeface="Wingdings" pitchFamily="2" charset="2"/>
              <a:buNone/>
            </a:pPr>
            <a:r>
              <a:rPr lang="en-US" dirty="0"/>
              <a:t>At the end of this session, you will be able to:</a:t>
            </a:r>
          </a:p>
          <a:p>
            <a:pPr lvl="1">
              <a:lnSpc>
                <a:spcPct val="90000"/>
              </a:lnSpc>
            </a:pPr>
            <a:r>
              <a:rPr lang="en-US" sz="2400" dirty="0"/>
              <a:t>Compare and contrast the various Ethernet standards</a:t>
            </a:r>
          </a:p>
          <a:p>
            <a:pPr lvl="1">
              <a:lnSpc>
                <a:spcPct val="90000"/>
              </a:lnSpc>
            </a:pPr>
            <a:r>
              <a:rPr lang="en-US" sz="2400" dirty="0"/>
              <a:t>Explain the MAC Addressing</a:t>
            </a:r>
          </a:p>
          <a:p>
            <a:pPr lvl="1">
              <a:lnSpc>
                <a:spcPct val="90000"/>
              </a:lnSpc>
            </a:pPr>
            <a:r>
              <a:rPr lang="en-US" sz="2400" dirty="0"/>
              <a:t>Interpret the Ethernet Frame Structure</a:t>
            </a:r>
          </a:p>
          <a:p>
            <a:pPr marL="1371600" lvl="3" indent="-1371600">
              <a:lnSpc>
                <a:spcPct val="90000"/>
              </a:lnSpc>
              <a:buNone/>
            </a:pPr>
            <a:endParaRPr lang="en-US" dirty="0">
              <a:solidFill>
                <a:srgbClr val="FF0000"/>
              </a:solidFill>
            </a:endParaRPr>
          </a:p>
          <a:p>
            <a:pPr marL="1371600" lvl="3" indent="0">
              <a:lnSpc>
                <a:spcPct val="90000"/>
              </a:lnSpc>
              <a:buNone/>
            </a:pPr>
            <a:endParaRPr lang="en-US" dirty="0"/>
          </a:p>
        </p:txBody>
      </p:sp>
      <p:sp>
        <p:nvSpPr>
          <p:cNvPr id="3" name="Slide Number Placeholder 2">
            <a:extLst>
              <a:ext uri="{FF2B5EF4-FFF2-40B4-BE49-F238E27FC236}">
                <a16:creationId xmlns:a16="http://schemas.microsoft.com/office/drawing/2014/main" id="{A7B9F8DF-8133-408B-93DB-BEE528B84A15}"/>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8" y="0"/>
            <a:ext cx="8991600" cy="685800"/>
          </a:xfrm>
        </p:spPr>
        <p:txBody>
          <a:bodyPr/>
          <a:lstStyle/>
          <a:p>
            <a:pPr>
              <a:defRPr/>
            </a:pPr>
            <a:r>
              <a:rPr lang="en-US" sz="3200" dirty="0">
                <a:latin typeface="+mn-lt"/>
              </a:rPr>
              <a:t>TCP/IP Protocol Suite</a:t>
            </a:r>
          </a:p>
        </p:txBody>
      </p:sp>
      <p:sp>
        <p:nvSpPr>
          <p:cNvPr id="21" name="Rounded Rectangle 20"/>
          <p:cNvSpPr>
            <a:spLocks noChangeArrowheads="1"/>
          </p:cNvSpPr>
          <p:nvPr/>
        </p:nvSpPr>
        <p:spPr bwMode="auto">
          <a:xfrm>
            <a:off x="1724025" y="5228431"/>
            <a:ext cx="3733800" cy="762000"/>
          </a:xfrm>
          <a:prstGeom prst="roundRect">
            <a:avLst>
              <a:gd name="adj" fmla="val 16667"/>
            </a:avLst>
          </a:prstGeom>
          <a:solidFill>
            <a:schemeClr val="accent1"/>
          </a:solidFill>
          <a:ln w="12700" algn="ctr">
            <a:solidFill>
              <a:schemeClr val="tx1"/>
            </a:solidFill>
            <a:round/>
            <a:headEnd type="none" w="sm" len="sm"/>
            <a:tailEnd type="none" w="sm" len="sm"/>
          </a:ln>
        </p:spPr>
        <p:txBody>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endParaRPr kumimoji="0" lang="en-US" altLang="en-US" sz="2400" b="0" dirty="0">
              <a:solidFill>
                <a:srgbClr val="000000"/>
              </a:solidFill>
              <a:latin typeface="Verdana" panose="020B0604030504040204" pitchFamily="34" charset="0"/>
            </a:endParaRPr>
          </a:p>
        </p:txBody>
      </p:sp>
      <p:sp>
        <p:nvSpPr>
          <p:cNvPr id="40" name="Rounded Rectangle 39"/>
          <p:cNvSpPr>
            <a:spLocks noChangeArrowheads="1"/>
          </p:cNvSpPr>
          <p:nvPr/>
        </p:nvSpPr>
        <p:spPr bwMode="auto">
          <a:xfrm>
            <a:off x="1724025" y="1372393"/>
            <a:ext cx="3733800" cy="762000"/>
          </a:xfrm>
          <a:prstGeom prst="roundRect">
            <a:avLst>
              <a:gd name="adj" fmla="val 16667"/>
            </a:avLst>
          </a:prstGeom>
          <a:solidFill>
            <a:srgbClr val="CCFFFF"/>
          </a:solidFill>
          <a:ln w="12700" algn="ctr">
            <a:solidFill>
              <a:schemeClr val="tx1"/>
            </a:solidFill>
            <a:round/>
            <a:headEnd type="none" w="sm" len="sm"/>
            <a:tailEnd type="none" w="sm" len="sm"/>
          </a:ln>
        </p:spPr>
        <p:txBody>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endParaRPr kumimoji="0" lang="en-US" altLang="en-US" sz="2400" b="0" dirty="0">
              <a:solidFill>
                <a:srgbClr val="000000"/>
              </a:solidFill>
              <a:latin typeface="Verdana" panose="020B0604030504040204" pitchFamily="34" charset="0"/>
            </a:endParaRPr>
          </a:p>
        </p:txBody>
      </p:sp>
      <p:sp>
        <p:nvSpPr>
          <p:cNvPr id="41" name="Rounded Rectangle 40"/>
          <p:cNvSpPr>
            <a:spLocks noChangeArrowheads="1"/>
          </p:cNvSpPr>
          <p:nvPr/>
        </p:nvSpPr>
        <p:spPr bwMode="auto">
          <a:xfrm>
            <a:off x="1724025" y="2362993"/>
            <a:ext cx="3733800" cy="762000"/>
          </a:xfrm>
          <a:prstGeom prst="roundRect">
            <a:avLst>
              <a:gd name="adj" fmla="val 16667"/>
            </a:avLst>
          </a:prstGeom>
          <a:solidFill>
            <a:srgbClr val="FFFF00"/>
          </a:solidFill>
          <a:ln w="12700" algn="ctr">
            <a:solidFill>
              <a:schemeClr val="tx1"/>
            </a:solidFill>
            <a:round/>
            <a:headEnd type="none" w="sm" len="sm"/>
            <a:tailEnd type="none" w="sm" len="sm"/>
          </a:ln>
        </p:spPr>
        <p:txBody>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endParaRPr kumimoji="0" lang="en-US" altLang="en-US" sz="2400" b="0" dirty="0">
              <a:solidFill>
                <a:srgbClr val="000000"/>
              </a:solidFill>
              <a:latin typeface="Verdana" panose="020B0604030504040204" pitchFamily="34" charset="0"/>
            </a:endParaRPr>
          </a:p>
        </p:txBody>
      </p:sp>
      <p:sp>
        <p:nvSpPr>
          <p:cNvPr id="42" name="Rounded Rectangle 41"/>
          <p:cNvSpPr/>
          <p:nvPr/>
        </p:nvSpPr>
        <p:spPr bwMode="auto">
          <a:xfrm>
            <a:off x="1724025" y="3353593"/>
            <a:ext cx="3733800" cy="762000"/>
          </a:xfrm>
          <a:prstGeom prst="round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defRPr/>
            </a:pPr>
            <a:endParaRPr lang="en-US" dirty="0">
              <a:solidFill>
                <a:srgbClr val="000000"/>
              </a:solidFill>
            </a:endParaRPr>
          </a:p>
        </p:txBody>
      </p:sp>
      <p:sp>
        <p:nvSpPr>
          <p:cNvPr id="43" name="Rounded Rectangle 42"/>
          <p:cNvSpPr>
            <a:spLocks noChangeArrowheads="1"/>
          </p:cNvSpPr>
          <p:nvPr/>
        </p:nvSpPr>
        <p:spPr bwMode="auto">
          <a:xfrm>
            <a:off x="1724025" y="4344193"/>
            <a:ext cx="3733800" cy="762000"/>
          </a:xfrm>
          <a:prstGeom prst="roundRect">
            <a:avLst>
              <a:gd name="adj" fmla="val 16667"/>
            </a:avLst>
          </a:prstGeom>
          <a:solidFill>
            <a:srgbClr val="92D050"/>
          </a:solidFill>
          <a:ln w="12700" algn="ctr">
            <a:solidFill>
              <a:schemeClr val="tx1"/>
            </a:solidFill>
            <a:round/>
            <a:headEnd type="none" w="sm" len="sm"/>
            <a:tailEnd type="none" w="sm" len="sm"/>
          </a:ln>
        </p:spPr>
        <p:txBody>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endParaRPr kumimoji="0" lang="en-US" altLang="en-US" sz="2400" b="0" dirty="0">
              <a:solidFill>
                <a:srgbClr val="000000"/>
              </a:solidFill>
              <a:latin typeface="Verdana" panose="020B0604030504040204" pitchFamily="34" charset="0"/>
            </a:endParaRPr>
          </a:p>
        </p:txBody>
      </p:sp>
      <p:sp>
        <p:nvSpPr>
          <p:cNvPr id="44" name="TextBox 10"/>
          <p:cNvSpPr txBox="1">
            <a:spLocks noChangeArrowheads="1"/>
          </p:cNvSpPr>
          <p:nvPr/>
        </p:nvSpPr>
        <p:spPr bwMode="auto">
          <a:xfrm>
            <a:off x="5943600" y="1523206"/>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2000" b="0" dirty="0">
                <a:solidFill>
                  <a:srgbClr val="000000"/>
                </a:solidFill>
                <a:latin typeface="Verdana" panose="020B0604030504040204" pitchFamily="34" charset="0"/>
              </a:rPr>
              <a:t>Application</a:t>
            </a:r>
          </a:p>
        </p:txBody>
      </p:sp>
      <p:sp>
        <p:nvSpPr>
          <p:cNvPr id="45" name="TextBox 11"/>
          <p:cNvSpPr txBox="1">
            <a:spLocks noChangeArrowheads="1"/>
          </p:cNvSpPr>
          <p:nvPr/>
        </p:nvSpPr>
        <p:spPr bwMode="auto">
          <a:xfrm>
            <a:off x="5943600" y="2590006"/>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2000" b="0" dirty="0">
                <a:solidFill>
                  <a:srgbClr val="000000"/>
                </a:solidFill>
                <a:latin typeface="Verdana" panose="020B0604030504040204" pitchFamily="34" charset="0"/>
              </a:rPr>
              <a:t>Transport</a:t>
            </a:r>
          </a:p>
        </p:txBody>
      </p:sp>
      <p:sp>
        <p:nvSpPr>
          <p:cNvPr id="46" name="TextBox 12"/>
          <p:cNvSpPr txBox="1">
            <a:spLocks noChangeArrowheads="1"/>
          </p:cNvSpPr>
          <p:nvPr/>
        </p:nvSpPr>
        <p:spPr bwMode="auto">
          <a:xfrm>
            <a:off x="5943600" y="3504406"/>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2000" b="0" dirty="0">
                <a:solidFill>
                  <a:srgbClr val="000000"/>
                </a:solidFill>
                <a:latin typeface="Verdana" panose="020B0604030504040204" pitchFamily="34" charset="0"/>
              </a:rPr>
              <a:t>Internet</a:t>
            </a:r>
          </a:p>
        </p:txBody>
      </p:sp>
      <p:sp>
        <p:nvSpPr>
          <p:cNvPr id="47" name="TextBox 13"/>
          <p:cNvSpPr txBox="1">
            <a:spLocks noChangeArrowheads="1"/>
          </p:cNvSpPr>
          <p:nvPr/>
        </p:nvSpPr>
        <p:spPr bwMode="auto">
          <a:xfrm>
            <a:off x="5943600" y="4326284"/>
            <a:ext cx="259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defRPr/>
            </a:pPr>
            <a:r>
              <a:rPr kumimoji="0" lang="en-US" altLang="en-US" sz="2000" b="0" dirty="0">
                <a:solidFill>
                  <a:srgbClr val="000000"/>
                </a:solidFill>
                <a:latin typeface="Verdana" pitchFamily="34" charset="0"/>
              </a:rPr>
              <a:t>Network Interface</a:t>
            </a:r>
          </a:p>
          <a:p>
            <a:pPr marL="342900" indent="-342900">
              <a:spcBef>
                <a:spcPct val="0"/>
              </a:spcBef>
              <a:buClrTx/>
              <a:buSzTx/>
              <a:buFontTx/>
              <a:buChar char="-"/>
              <a:defRPr/>
            </a:pPr>
            <a:r>
              <a:rPr kumimoji="0" lang="en-US" altLang="en-US" sz="1400" b="0" dirty="0">
                <a:solidFill>
                  <a:srgbClr val="000000"/>
                </a:solidFill>
                <a:latin typeface="Verdana" pitchFamily="34" charset="0"/>
              </a:rPr>
              <a:t>Data Link </a:t>
            </a:r>
          </a:p>
          <a:p>
            <a:pPr marL="342900" indent="-342900">
              <a:spcBef>
                <a:spcPct val="0"/>
              </a:spcBef>
              <a:buClrTx/>
              <a:buSzTx/>
              <a:buFontTx/>
              <a:buChar char="-"/>
              <a:defRPr/>
            </a:pPr>
            <a:r>
              <a:rPr kumimoji="0" lang="en-US" altLang="en-US" sz="1400" b="0" dirty="0">
                <a:solidFill>
                  <a:srgbClr val="000000"/>
                </a:solidFill>
                <a:latin typeface="Verdana" pitchFamily="34" charset="0"/>
              </a:rPr>
              <a:t>Physical</a:t>
            </a:r>
          </a:p>
        </p:txBody>
      </p:sp>
      <p:sp>
        <p:nvSpPr>
          <p:cNvPr id="48" name="TextBox 15"/>
          <p:cNvSpPr txBox="1">
            <a:spLocks noChangeArrowheads="1"/>
          </p:cNvSpPr>
          <p:nvPr/>
        </p:nvSpPr>
        <p:spPr bwMode="auto">
          <a:xfrm>
            <a:off x="1876425" y="5334793"/>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1800" b="0" dirty="0">
                <a:solidFill>
                  <a:srgbClr val="000000"/>
                </a:solidFill>
                <a:latin typeface="Verdana" panose="020B0604030504040204" pitchFamily="34" charset="0"/>
              </a:rPr>
              <a:t>Transmission Medium (e.g. UTP, </a:t>
            </a:r>
            <a:r>
              <a:rPr kumimoji="0" lang="en-US" altLang="en-US" sz="1800" b="0" dirty="0" err="1">
                <a:solidFill>
                  <a:srgbClr val="000000"/>
                </a:solidFill>
                <a:latin typeface="Verdana" panose="020B0604030504040204" pitchFamily="34" charset="0"/>
              </a:rPr>
              <a:t>Fibre</a:t>
            </a:r>
            <a:r>
              <a:rPr kumimoji="0" lang="en-US" altLang="en-US" sz="1800" b="0" dirty="0">
                <a:solidFill>
                  <a:srgbClr val="000000"/>
                </a:solidFill>
                <a:latin typeface="Verdana" panose="020B0604030504040204" pitchFamily="34" charset="0"/>
              </a:rPr>
              <a:t>, Wireless)</a:t>
            </a:r>
          </a:p>
        </p:txBody>
      </p:sp>
      <p:sp>
        <p:nvSpPr>
          <p:cNvPr id="49" name="TextBox 16"/>
          <p:cNvSpPr txBox="1">
            <a:spLocks noChangeArrowheads="1"/>
          </p:cNvSpPr>
          <p:nvPr/>
        </p:nvSpPr>
        <p:spPr bwMode="auto">
          <a:xfrm>
            <a:off x="5791200" y="837406"/>
            <a:ext cx="266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2400" dirty="0">
                <a:solidFill>
                  <a:srgbClr val="000000"/>
                </a:solidFill>
                <a:latin typeface="Verdana" panose="020B0604030504040204" pitchFamily="34" charset="0"/>
              </a:rPr>
              <a:t>Protocol Layer</a:t>
            </a:r>
          </a:p>
        </p:txBody>
      </p:sp>
      <p:sp>
        <p:nvSpPr>
          <p:cNvPr id="50" name="TextBox 21"/>
          <p:cNvSpPr txBox="1">
            <a:spLocks noChangeArrowheads="1"/>
          </p:cNvSpPr>
          <p:nvPr/>
        </p:nvSpPr>
        <p:spPr bwMode="auto">
          <a:xfrm>
            <a:off x="1800225" y="4466431"/>
            <a:ext cx="3429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1600" b="0" dirty="0">
                <a:solidFill>
                  <a:srgbClr val="000000"/>
                </a:solidFill>
                <a:latin typeface="Verdana" panose="020B0604030504040204" pitchFamily="34" charset="0"/>
              </a:rPr>
              <a:t>Ethernet, Wireless LAN</a:t>
            </a:r>
          </a:p>
        </p:txBody>
      </p:sp>
      <p:sp>
        <p:nvSpPr>
          <p:cNvPr id="51" name="TextBox 22"/>
          <p:cNvSpPr txBox="1">
            <a:spLocks noChangeArrowheads="1"/>
          </p:cNvSpPr>
          <p:nvPr/>
        </p:nvSpPr>
        <p:spPr bwMode="auto">
          <a:xfrm>
            <a:off x="1876425" y="3582193"/>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1800" b="0" dirty="0">
                <a:solidFill>
                  <a:srgbClr val="000000"/>
                </a:solidFill>
                <a:latin typeface="Verdana" panose="020B0604030504040204" pitchFamily="34" charset="0"/>
              </a:rPr>
              <a:t>IP</a:t>
            </a:r>
          </a:p>
        </p:txBody>
      </p:sp>
      <p:sp>
        <p:nvSpPr>
          <p:cNvPr id="52" name="TextBox 23"/>
          <p:cNvSpPr txBox="1">
            <a:spLocks noChangeArrowheads="1"/>
          </p:cNvSpPr>
          <p:nvPr/>
        </p:nvSpPr>
        <p:spPr bwMode="auto">
          <a:xfrm>
            <a:off x="1800225" y="2515393"/>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1800" b="0" dirty="0">
                <a:solidFill>
                  <a:srgbClr val="000000"/>
                </a:solidFill>
                <a:latin typeface="Verdana" panose="020B0604030504040204" pitchFamily="34" charset="0"/>
              </a:rPr>
              <a:t>TCP, UDP</a:t>
            </a:r>
          </a:p>
        </p:txBody>
      </p:sp>
      <p:sp>
        <p:nvSpPr>
          <p:cNvPr id="53" name="TextBox 24"/>
          <p:cNvSpPr txBox="1">
            <a:spLocks noChangeArrowheads="1"/>
          </p:cNvSpPr>
          <p:nvPr/>
        </p:nvSpPr>
        <p:spPr bwMode="auto">
          <a:xfrm>
            <a:off x="1800225" y="1600993"/>
            <a:ext cx="342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1800" b="0" dirty="0">
                <a:solidFill>
                  <a:srgbClr val="000000"/>
                </a:solidFill>
                <a:latin typeface="Verdana" panose="020B0604030504040204" pitchFamily="34" charset="0"/>
              </a:rPr>
              <a:t>HTTP, DHCP, DNS, FTP etc.   </a:t>
            </a:r>
          </a:p>
        </p:txBody>
      </p:sp>
      <p:sp>
        <p:nvSpPr>
          <p:cNvPr id="54" name="Rounded Rectangle 53"/>
          <p:cNvSpPr>
            <a:spLocks noChangeArrowheads="1"/>
          </p:cNvSpPr>
          <p:nvPr/>
        </p:nvSpPr>
        <p:spPr bwMode="auto">
          <a:xfrm>
            <a:off x="3924300" y="4102894"/>
            <a:ext cx="1181100" cy="239712"/>
          </a:xfrm>
          <a:prstGeom prst="roundRect">
            <a:avLst>
              <a:gd name="adj" fmla="val 16667"/>
            </a:avLst>
          </a:prstGeom>
          <a:solidFill>
            <a:schemeClr val="accent1"/>
          </a:solidFill>
          <a:ln w="12700" algn="ctr">
            <a:solidFill>
              <a:schemeClr val="tx1"/>
            </a:solidFill>
            <a:round/>
            <a:headEnd type="none" w="sm" len="sm"/>
            <a:tailEnd type="none" w="sm" len="sm"/>
          </a:ln>
        </p:spPr>
        <p:txBody>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en-US" altLang="en-US" dirty="0"/>
          </a:p>
        </p:txBody>
      </p:sp>
      <p:sp>
        <p:nvSpPr>
          <p:cNvPr id="55" name="TextBox 19"/>
          <p:cNvSpPr txBox="1">
            <a:spLocks noChangeArrowheads="1"/>
          </p:cNvSpPr>
          <p:nvPr/>
        </p:nvSpPr>
        <p:spPr bwMode="auto">
          <a:xfrm>
            <a:off x="3924300" y="4068861"/>
            <a:ext cx="3552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spcBef>
                <a:spcPct val="0"/>
              </a:spcBef>
              <a:buClrTx/>
              <a:buSzTx/>
              <a:buFontTx/>
              <a:buNone/>
            </a:pPr>
            <a:r>
              <a:rPr kumimoji="0" lang="en-US" altLang="en-US" sz="1400" dirty="0">
                <a:solidFill>
                  <a:srgbClr val="000000"/>
                </a:solidFill>
                <a:latin typeface="Verdana" panose="020B0604030504040204" pitchFamily="34" charset="0"/>
              </a:rPr>
              <a:t>ARP</a:t>
            </a:r>
          </a:p>
        </p:txBody>
      </p:sp>
      <p:sp>
        <p:nvSpPr>
          <p:cNvPr id="3" name="Right Arrow 2"/>
          <p:cNvSpPr/>
          <p:nvPr/>
        </p:nvSpPr>
        <p:spPr bwMode="auto">
          <a:xfrm>
            <a:off x="657225" y="4414612"/>
            <a:ext cx="685800" cy="699085"/>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34" charset="0"/>
            </a:endParaRPr>
          </a:p>
        </p:txBody>
      </p:sp>
      <p:sp>
        <p:nvSpPr>
          <p:cNvPr id="5" name="Slide Number Placeholder 4">
            <a:extLst>
              <a:ext uri="{FF2B5EF4-FFF2-40B4-BE49-F238E27FC236}">
                <a16:creationId xmlns:a16="http://schemas.microsoft.com/office/drawing/2014/main" id="{40ABF24D-8DFA-4136-8B90-4BDF435020B4}"/>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sz="3200" dirty="0">
                <a:latin typeface="+mn-lt"/>
              </a:rPr>
              <a:t>Introduction to Ethernet</a:t>
            </a:r>
          </a:p>
        </p:txBody>
      </p:sp>
      <p:sp>
        <p:nvSpPr>
          <p:cNvPr id="120835" name="Rectangle 3"/>
          <p:cNvSpPr>
            <a:spLocks noGrp="1" noChangeArrowheads="1"/>
          </p:cNvSpPr>
          <p:nvPr>
            <p:ph type="body" sz="half" idx="1"/>
          </p:nvPr>
        </p:nvSpPr>
        <p:spPr>
          <a:xfrm>
            <a:off x="228600" y="990600"/>
            <a:ext cx="8686800" cy="4267200"/>
          </a:xfrm>
        </p:spPr>
        <p:txBody>
          <a:bodyPr/>
          <a:lstStyle/>
          <a:p>
            <a:pPr>
              <a:lnSpc>
                <a:spcPct val="90000"/>
              </a:lnSpc>
            </a:pPr>
            <a:r>
              <a:rPr lang="en-US" sz="2400" b="1" dirty="0">
                <a:solidFill>
                  <a:srgbClr val="FF0000"/>
                </a:solidFill>
                <a:cs typeface="Arial" charset="0"/>
              </a:rPr>
              <a:t>Ethernet</a:t>
            </a:r>
            <a:r>
              <a:rPr lang="en-US" sz="2400" b="1" dirty="0">
                <a:cs typeface="Arial" charset="0"/>
              </a:rPr>
              <a:t> is the most </a:t>
            </a:r>
            <a:r>
              <a:rPr lang="en-US" sz="2400" b="1" dirty="0">
                <a:solidFill>
                  <a:srgbClr val="FF0000"/>
                </a:solidFill>
                <a:cs typeface="Arial" charset="0"/>
              </a:rPr>
              <a:t>popular LAN technology </a:t>
            </a:r>
            <a:r>
              <a:rPr lang="en-US" sz="2400" b="1" dirty="0">
                <a:cs typeface="Arial" charset="0"/>
              </a:rPr>
              <a:t>in the world.</a:t>
            </a:r>
          </a:p>
          <a:p>
            <a:pPr marL="457200" lvl="1" indent="0">
              <a:lnSpc>
                <a:spcPct val="90000"/>
              </a:lnSpc>
              <a:buNone/>
            </a:pPr>
            <a:endParaRPr lang="en-US" sz="2000" b="1" dirty="0">
              <a:cs typeface="Arial" charset="0"/>
            </a:endParaRPr>
          </a:p>
          <a:p>
            <a:pPr>
              <a:lnSpc>
                <a:spcPct val="90000"/>
              </a:lnSpc>
            </a:pPr>
            <a:r>
              <a:rPr lang="en-US" dirty="0">
                <a:latin typeface="Arial Narrow" pitchFamily="34" charset="0"/>
              </a:rPr>
              <a:t>A family of </a:t>
            </a:r>
            <a:r>
              <a:rPr lang="en-US" sz="2800" dirty="0">
                <a:latin typeface="Arial Narrow" pitchFamily="34" charset="0"/>
              </a:rPr>
              <a:t>Ethernet LAN technologies which include:</a:t>
            </a:r>
          </a:p>
          <a:p>
            <a:pPr lvl="1">
              <a:lnSpc>
                <a:spcPct val="90000"/>
              </a:lnSpc>
            </a:pPr>
            <a:r>
              <a:rPr lang="en-US" dirty="0">
                <a:cs typeface="Arial" charset="0"/>
              </a:rPr>
              <a:t>Fast Ethernet (100BaseTX) </a:t>
            </a:r>
          </a:p>
          <a:p>
            <a:pPr lvl="1">
              <a:lnSpc>
                <a:spcPct val="90000"/>
              </a:lnSpc>
            </a:pPr>
            <a:r>
              <a:rPr lang="en-US" dirty="0">
                <a:cs typeface="Arial" charset="0"/>
              </a:rPr>
              <a:t>Gigabit Ethernet (1000BaseT, 1000Base-SX, 1000Base-LX)</a:t>
            </a:r>
          </a:p>
          <a:p>
            <a:pPr lvl="1">
              <a:lnSpc>
                <a:spcPct val="90000"/>
              </a:lnSpc>
            </a:pPr>
            <a:r>
              <a:rPr lang="en-US" sz="2400" b="1" dirty="0">
                <a:cs typeface="Arial" charset="0"/>
              </a:rPr>
              <a:t>10 Gigabit Ethernet</a:t>
            </a:r>
            <a:endParaRPr lang="en-US" sz="2400" dirty="0">
              <a:latin typeface="Arial Narrow" pitchFamily="34" charset="0"/>
            </a:endParaRPr>
          </a:p>
          <a:p>
            <a:pPr marL="0" indent="0">
              <a:lnSpc>
                <a:spcPct val="90000"/>
              </a:lnSpc>
              <a:buNone/>
            </a:pPr>
            <a:endParaRPr lang="en-US" sz="2400" b="1" dirty="0">
              <a:cs typeface="Arial" charset="0"/>
            </a:endParaRPr>
          </a:p>
          <a:p>
            <a:pPr marL="0" indent="0">
              <a:lnSpc>
                <a:spcPct val="90000"/>
              </a:lnSpc>
              <a:buNone/>
            </a:pPr>
            <a:endParaRPr lang="en-US" sz="2400" b="1" dirty="0">
              <a:cs typeface="Arial" charset="0"/>
            </a:endParaRPr>
          </a:p>
        </p:txBody>
      </p:sp>
      <p:sp>
        <p:nvSpPr>
          <p:cNvPr id="3" name="Slide Number Placeholder 2">
            <a:extLst>
              <a:ext uri="{FF2B5EF4-FFF2-40B4-BE49-F238E27FC236}">
                <a16:creationId xmlns:a16="http://schemas.microsoft.com/office/drawing/2014/main" id="{225E2669-AA34-4FFC-A671-D80A133A3BC7}"/>
              </a:ext>
            </a:extLst>
          </p:cNvPr>
          <p:cNvSpPr>
            <a:spLocks noGrp="1"/>
          </p:cNvSpPr>
          <p:nvPr>
            <p:ph type="sldNum" sz="quarter" idx="10"/>
          </p:nvPr>
        </p:nvSpPr>
        <p:spPr/>
        <p:txBody>
          <a:bodyPr/>
          <a:lstStyle/>
          <a:p>
            <a:r>
              <a:rPr lang="en-US"/>
              <a:t>slide </a:t>
            </a:r>
            <a:fld id="{39CC0B5F-5B72-48C6-BC30-E7E40DDBDFBD}" type="slidenum">
              <a:rPr lang="en-US" smtClean="0">
                <a:solidFill>
                  <a:srgbClr val="FF0000"/>
                </a:solidFill>
              </a: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sz="3200" dirty="0">
                <a:latin typeface="+mn-lt"/>
              </a:rPr>
              <a:t>Ethernet Network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857250"/>
            <a:ext cx="5948112" cy="5137006"/>
          </a:xfrm>
          <a:prstGeom prst="rect">
            <a:avLst/>
          </a:prstGeom>
        </p:spPr>
      </p:pic>
      <p:sp>
        <p:nvSpPr>
          <p:cNvPr id="20483" name="Content Placeholder 2"/>
          <p:cNvSpPr>
            <a:spLocks noGrp="1"/>
          </p:cNvSpPr>
          <p:nvPr>
            <p:ph idx="4294967295"/>
          </p:nvPr>
        </p:nvSpPr>
        <p:spPr>
          <a:xfrm>
            <a:off x="76200" y="838200"/>
            <a:ext cx="2666999" cy="3352800"/>
          </a:xfrm>
        </p:spPr>
        <p:txBody>
          <a:bodyPr/>
          <a:lstStyle/>
          <a:p>
            <a:pPr marL="341313" indent="-341313">
              <a:spcBef>
                <a:spcPct val="50000"/>
              </a:spcBef>
              <a:buSzPct val="120000"/>
            </a:pPr>
            <a:r>
              <a:rPr lang="en-US" sz="2400" dirty="0"/>
              <a:t>A simple Ethernet LAN uses a switch to connect different devices in a network.</a:t>
            </a:r>
          </a:p>
          <a:p>
            <a:pPr marL="0" indent="0">
              <a:spcBef>
                <a:spcPct val="50000"/>
              </a:spcBef>
              <a:buSzPct val="120000"/>
              <a:buNone/>
            </a:pPr>
            <a:r>
              <a:rPr lang="en-US" sz="2400" dirty="0">
                <a:solidFill>
                  <a:srgbClr val="0033CC"/>
                </a:solidFill>
                <a:sym typeface="Wingdings" panose="05000000000000000000" pitchFamily="2" charset="2"/>
              </a:rPr>
              <a:t> </a:t>
            </a:r>
            <a:r>
              <a:rPr lang="en-US" sz="2400" dirty="0">
                <a:solidFill>
                  <a:srgbClr val="0033CC"/>
                </a:solidFill>
              </a:rPr>
              <a:t>Star topology</a:t>
            </a:r>
            <a:r>
              <a:rPr lang="en-US" sz="2400" dirty="0"/>
              <a:t> </a:t>
            </a:r>
          </a:p>
        </p:txBody>
      </p:sp>
      <p:sp>
        <p:nvSpPr>
          <p:cNvPr id="5" name="Slide Number Placeholder 4">
            <a:extLst>
              <a:ext uri="{FF2B5EF4-FFF2-40B4-BE49-F238E27FC236}">
                <a16:creationId xmlns:a16="http://schemas.microsoft.com/office/drawing/2014/main" id="{A80F5143-AD50-46C9-8F47-97F42EE2D67E}"/>
              </a:ext>
            </a:extLst>
          </p:cNvPr>
          <p:cNvSpPr>
            <a:spLocks noGrp="1"/>
          </p:cNvSpPr>
          <p:nvPr>
            <p:ph type="sldNum" sz="quarter" idx="10"/>
          </p:nvPr>
        </p:nvSpPr>
        <p:spPr/>
        <p:txBody>
          <a:bodyPr/>
          <a:lstStyle/>
          <a:p>
            <a:r>
              <a:rPr lang="en-US"/>
              <a:t>slide </a:t>
            </a:r>
            <a:fld id="{F3888861-DDA2-46DA-99C3-C2AE4134E32A}" type="slidenum">
              <a:rPr lang="en-US" smtClean="0">
                <a:solidFill>
                  <a:srgbClr val="FF0000"/>
                </a:solidFill>
              </a:rPr>
              <a:pPr/>
              <a:t>5</a:t>
            </a:fld>
            <a:endParaRPr lang="en-US" dirty="0"/>
          </a:p>
        </p:txBody>
      </p:sp>
    </p:spTree>
    <p:extLst>
      <p:ext uri="{BB962C8B-B14F-4D97-AF65-F5344CB8AC3E}">
        <p14:creationId xmlns:p14="http://schemas.microsoft.com/office/powerpoint/2010/main" val="130869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latin typeface="+mn-lt"/>
              </a:rPr>
              <a:t>Activity 1: Ethernet Standards</a:t>
            </a:r>
          </a:p>
        </p:txBody>
      </p:sp>
      <p:sp>
        <p:nvSpPr>
          <p:cNvPr id="3" name="Content Placeholder 2"/>
          <p:cNvSpPr>
            <a:spLocks noGrp="1"/>
          </p:cNvSpPr>
          <p:nvPr>
            <p:ph idx="1"/>
          </p:nvPr>
        </p:nvSpPr>
        <p:spPr/>
        <p:txBody>
          <a:bodyPr/>
          <a:lstStyle/>
          <a:p>
            <a:r>
              <a:rPr lang="en-US" sz="2800" dirty="0">
                <a:latin typeface="Arial Narrow" pitchFamily="34" charset="0"/>
              </a:rPr>
              <a:t>Different Ethernet standard has different physical specifications: speed/data rate, cabling, connector, distance limitation, etc.</a:t>
            </a:r>
            <a:br>
              <a:rPr lang="en-US" sz="2800" dirty="0">
                <a:solidFill>
                  <a:srgbClr val="FF0000"/>
                </a:solidFill>
                <a:latin typeface="Arial Narrow" pitchFamily="34" charset="0"/>
              </a:rPr>
            </a:br>
            <a:endParaRPr lang="en-US" sz="2800" dirty="0">
              <a:solidFill>
                <a:srgbClr val="FF0000"/>
              </a:solidFill>
              <a:latin typeface="Arial Narrow" pitchFamily="34" charset="0"/>
            </a:endParaRPr>
          </a:p>
          <a:p>
            <a:r>
              <a:rPr lang="en-US" sz="2800" dirty="0"/>
              <a:t>Watch a video on </a:t>
            </a:r>
            <a:r>
              <a:rPr lang="en-US" sz="2800" dirty="0">
                <a:solidFill>
                  <a:srgbClr val="009900"/>
                </a:solidFill>
              </a:rPr>
              <a:t>Ethernet Standards </a:t>
            </a:r>
            <a:r>
              <a:rPr lang="en-US" sz="2800" dirty="0"/>
              <a:t>and complete the following table.</a:t>
            </a:r>
          </a:p>
          <a:p>
            <a:r>
              <a:rPr lang="en-US" sz="2800" dirty="0"/>
              <a:t>2018 video</a:t>
            </a:r>
          </a:p>
          <a:p>
            <a:pPr marL="0" indent="0">
              <a:buNone/>
            </a:pPr>
            <a:r>
              <a:rPr lang="en-US" sz="2800" dirty="0">
                <a:hlinkClick r:id="rId2"/>
              </a:rPr>
              <a:t>https://www.youtube.com/watch?v=X8MofnwqOSI</a:t>
            </a:r>
            <a:endParaRPr lang="en-US" sz="2800" dirty="0"/>
          </a:p>
          <a:p>
            <a:r>
              <a:rPr lang="en-US" sz="2800" dirty="0"/>
              <a:t>2015 video (up to 5min 15sec) – for reference only</a:t>
            </a:r>
          </a:p>
          <a:p>
            <a:pPr marL="0" indent="0">
              <a:buNone/>
            </a:pPr>
            <a:r>
              <a:rPr lang="en-US" sz="2800" dirty="0">
                <a:hlinkClick r:id="rId3"/>
              </a:rPr>
              <a:t>https://www.youtube.com/watch?v=qrkniffKDjE</a:t>
            </a:r>
            <a:endParaRPr lang="en-US" sz="2800" dirty="0"/>
          </a:p>
          <a:p>
            <a:pPr marL="0" indent="0">
              <a:buNone/>
            </a:pPr>
            <a:endParaRPr lang="en-US" sz="2800" dirty="0"/>
          </a:p>
        </p:txBody>
      </p:sp>
      <p:sp>
        <p:nvSpPr>
          <p:cNvPr id="6" name="Slide Number Placeholder 5">
            <a:extLst>
              <a:ext uri="{FF2B5EF4-FFF2-40B4-BE49-F238E27FC236}">
                <a16:creationId xmlns:a16="http://schemas.microsoft.com/office/drawing/2014/main" id="{36283FDF-228E-4DB9-AEDE-458EC23F1B5E}"/>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6</a:t>
            </a:fld>
            <a:endParaRPr lang="en-US" dirty="0"/>
          </a:p>
        </p:txBody>
      </p:sp>
    </p:spTree>
    <p:extLst>
      <p:ext uri="{BB962C8B-B14F-4D97-AF65-F5344CB8AC3E}">
        <p14:creationId xmlns:p14="http://schemas.microsoft.com/office/powerpoint/2010/main" val="57980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FFFF"/>
                </a:solidFill>
                <a:latin typeface="Arial Narrow"/>
              </a:rPr>
              <a:t>Activity 1: Ethernet Standards – cont.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14715657"/>
              </p:ext>
            </p:extLst>
          </p:nvPr>
        </p:nvGraphicFramePr>
        <p:xfrm>
          <a:off x="457200" y="914399"/>
          <a:ext cx="8534400" cy="4572001"/>
        </p:xfrm>
        <a:graphic>
          <a:graphicData uri="http://schemas.openxmlformats.org/drawingml/2006/table">
            <a:tbl>
              <a:tblPr firstRow="1" firstCol="1" bandRow="1">
                <a:tableStyleId>{5C22544A-7EE6-4342-B048-85BDC9FD1C3A}</a:tableStyleId>
              </a:tblPr>
              <a:tblGrid>
                <a:gridCol w="2165069">
                  <a:extLst>
                    <a:ext uri="{9D8B030D-6E8A-4147-A177-3AD203B41FA5}">
                      <a16:colId xmlns:a16="http://schemas.microsoft.com/office/drawing/2014/main" val="2528384545"/>
                    </a:ext>
                  </a:extLst>
                </a:gridCol>
                <a:gridCol w="2139894">
                  <a:extLst>
                    <a:ext uri="{9D8B030D-6E8A-4147-A177-3AD203B41FA5}">
                      <a16:colId xmlns:a16="http://schemas.microsoft.com/office/drawing/2014/main" val="3016688949"/>
                    </a:ext>
                  </a:extLst>
                </a:gridCol>
                <a:gridCol w="2173784">
                  <a:extLst>
                    <a:ext uri="{9D8B030D-6E8A-4147-A177-3AD203B41FA5}">
                      <a16:colId xmlns:a16="http://schemas.microsoft.com/office/drawing/2014/main" val="1835529068"/>
                    </a:ext>
                  </a:extLst>
                </a:gridCol>
                <a:gridCol w="2055653">
                  <a:extLst>
                    <a:ext uri="{9D8B030D-6E8A-4147-A177-3AD203B41FA5}">
                      <a16:colId xmlns:a16="http://schemas.microsoft.com/office/drawing/2014/main" val="2440556955"/>
                    </a:ext>
                  </a:extLst>
                </a:gridCol>
              </a:tblGrid>
              <a:tr h="273445">
                <a:tc>
                  <a:txBody>
                    <a:bodyPr/>
                    <a:lstStyle/>
                    <a:p>
                      <a:pPr marL="0" marR="0" algn="ctr">
                        <a:spcBef>
                          <a:spcPts val="0"/>
                        </a:spcBef>
                        <a:spcAft>
                          <a:spcPts val="0"/>
                        </a:spcAft>
                      </a:pPr>
                      <a:r>
                        <a:rPr lang="en-US" sz="1600" dirty="0">
                          <a:effectLst/>
                        </a:rPr>
                        <a:t>Standard</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Speed</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Cable Type</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Maximum Distance</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32924869"/>
                  </a:ext>
                </a:extLst>
              </a:tr>
              <a:tr h="546890">
                <a:tc>
                  <a:txBody>
                    <a:bodyPr/>
                    <a:lstStyle/>
                    <a:p>
                      <a:pPr marL="0" marR="0">
                        <a:spcBef>
                          <a:spcPts val="0"/>
                        </a:spcBef>
                        <a:spcAft>
                          <a:spcPts val="0"/>
                        </a:spcAft>
                      </a:pPr>
                      <a:r>
                        <a:rPr lang="en-US" sz="1600" dirty="0">
                          <a:effectLst/>
                        </a:rPr>
                        <a:t>100Base-TX</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dirty="0"/>
                        <a:t>100 Mbps</a:t>
                      </a:r>
                    </a:p>
                  </a:txBody>
                  <a:tcPr marL="68580" marR="68580" marT="0" marB="0"/>
                </a:tc>
                <a:tc>
                  <a:txBody>
                    <a:bodyPr/>
                    <a:lstStyle/>
                    <a:p>
                      <a:r>
                        <a:rPr lang="en-US" dirty="0"/>
                        <a:t>Copper (T/TX)</a:t>
                      </a:r>
                    </a:p>
                  </a:txBody>
                  <a:tcPr marL="68580" marR="68580" marT="0" marB="0"/>
                </a:tc>
                <a:tc>
                  <a:txBody>
                    <a:bodyPr/>
                    <a:lstStyle/>
                    <a:p>
                      <a:r>
                        <a:rPr lang="en-US" dirty="0" err="1"/>
                        <a:t>100m</a:t>
                      </a:r>
                      <a:endParaRPr lang="en-US" dirty="0"/>
                    </a:p>
                  </a:txBody>
                  <a:tcPr marL="68580" marR="68580" marT="0" marB="0"/>
                </a:tc>
                <a:extLst>
                  <a:ext uri="{0D108BD9-81ED-4DB2-BD59-A6C34878D82A}">
                    <a16:rowId xmlns:a16="http://schemas.microsoft.com/office/drawing/2014/main" val="4153825979"/>
                  </a:ext>
                </a:extLst>
              </a:tr>
              <a:tr h="546890">
                <a:tc>
                  <a:txBody>
                    <a:bodyPr/>
                    <a:lstStyle/>
                    <a:p>
                      <a:pPr marL="0" marR="0">
                        <a:spcBef>
                          <a:spcPts val="0"/>
                        </a:spcBef>
                        <a:spcAft>
                          <a:spcPts val="0"/>
                        </a:spcAft>
                      </a:pPr>
                      <a:r>
                        <a:rPr lang="en-US" sz="1600" dirty="0">
                          <a:effectLst/>
                        </a:rPr>
                        <a:t>1000Base-T</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dirty="0"/>
                        <a:t>1000 Mbps or 1 Gbps</a:t>
                      </a:r>
                    </a:p>
                  </a:txBody>
                  <a:tcPr marL="68580" marR="68580" marT="0" marB="0"/>
                </a:tc>
                <a:tc>
                  <a:txBody>
                    <a:bodyPr/>
                    <a:lstStyle/>
                    <a:p>
                      <a:r>
                        <a:rPr lang="en-US" dirty="0"/>
                        <a:t>Copper (T/TX)</a:t>
                      </a:r>
                    </a:p>
                  </a:txBody>
                  <a:tcPr marL="68580" marR="68580" marT="0" marB="0"/>
                </a:tc>
                <a:tc>
                  <a:txBody>
                    <a:bodyPr/>
                    <a:lstStyle/>
                    <a:p>
                      <a:r>
                        <a:rPr lang="en-US" dirty="0" err="1"/>
                        <a:t>100m</a:t>
                      </a:r>
                      <a:endParaRPr lang="en-US" dirty="0"/>
                    </a:p>
                  </a:txBody>
                  <a:tcPr marL="68580" marR="68580" marT="0" marB="0"/>
                </a:tc>
                <a:extLst>
                  <a:ext uri="{0D108BD9-81ED-4DB2-BD59-A6C34878D82A}">
                    <a16:rowId xmlns:a16="http://schemas.microsoft.com/office/drawing/2014/main" val="816318210"/>
                  </a:ext>
                </a:extLst>
              </a:tr>
              <a:tr h="1050029">
                <a:tc>
                  <a:txBody>
                    <a:bodyPr/>
                    <a:lstStyle/>
                    <a:p>
                      <a:pPr marL="0" marR="0">
                        <a:spcBef>
                          <a:spcPts val="0"/>
                        </a:spcBef>
                        <a:spcAft>
                          <a:spcPts val="0"/>
                        </a:spcAft>
                      </a:pPr>
                      <a:r>
                        <a:rPr lang="en-US" sz="1600" dirty="0" err="1">
                          <a:effectLst/>
                          <a:latin typeface="+mn-lt"/>
                        </a:rPr>
                        <a:t>1000Base-SX</a:t>
                      </a:r>
                      <a:r>
                        <a:rPr lang="en-US" sz="1600" dirty="0">
                          <a:effectLst/>
                          <a:latin typeface="+mn-lt"/>
                        </a:rPr>
                        <a:t> (short d)</a:t>
                      </a:r>
                    </a:p>
                    <a:p>
                      <a:pPr marL="0" marR="0">
                        <a:spcBef>
                          <a:spcPts val="0"/>
                        </a:spcBef>
                        <a:spcAft>
                          <a:spcPts val="0"/>
                        </a:spcAft>
                      </a:pPr>
                      <a:endParaRPr lang="en-US" sz="1600" dirty="0">
                        <a:effectLst/>
                        <a:latin typeface="+mn-lt"/>
                        <a:ea typeface="Times New Roman" panose="02020603050405020304" pitchFamily="18" charset="0"/>
                      </a:endParaRPr>
                    </a:p>
                    <a:p>
                      <a:pPr marL="0" marR="0">
                        <a:spcBef>
                          <a:spcPts val="0"/>
                        </a:spcBef>
                        <a:spcAft>
                          <a:spcPts val="0"/>
                        </a:spcAft>
                      </a:pPr>
                      <a:r>
                        <a:rPr lang="en-US" sz="1600" dirty="0" err="1">
                          <a:effectLst/>
                          <a:latin typeface="+mn-lt"/>
                          <a:ea typeface="Times New Roman" panose="02020603050405020304" pitchFamily="18" charset="0"/>
                        </a:rPr>
                        <a:t>1000Base</a:t>
                      </a:r>
                      <a:r>
                        <a:rPr lang="en-US" sz="1600" dirty="0">
                          <a:effectLst/>
                          <a:latin typeface="+mn-lt"/>
                          <a:ea typeface="Times New Roman" panose="02020603050405020304" pitchFamily="18" charset="0"/>
                        </a:rPr>
                        <a:t>-LX(long d)</a:t>
                      </a:r>
                    </a:p>
                  </a:txBody>
                  <a:tcPr marL="68580" marR="68580" marT="0" marB="0"/>
                </a:tc>
                <a:tc>
                  <a:txBody>
                    <a:bodyPr/>
                    <a:lstStyle/>
                    <a:p>
                      <a:r>
                        <a:rPr lang="en-US" dirty="0"/>
                        <a:t>1000 Mbps or 1 Gbps</a:t>
                      </a:r>
                    </a:p>
                    <a:p>
                      <a:endParaRPr lang="en-US" dirty="0"/>
                    </a:p>
                    <a:p>
                      <a:r>
                        <a:rPr lang="en-US" dirty="0" err="1"/>
                        <a:t>1000Mbps</a:t>
                      </a:r>
                      <a:r>
                        <a:rPr lang="en-US" dirty="0"/>
                        <a:t> / 1 Gbps</a:t>
                      </a:r>
                    </a:p>
                  </a:txBody>
                  <a:tcPr marL="68580" marR="68580" marT="0" marB="0"/>
                </a:tc>
                <a:tc>
                  <a:txBody>
                    <a:bodyPr/>
                    <a:lstStyle/>
                    <a:p>
                      <a:r>
                        <a:rPr lang="en-US" dirty="0"/>
                        <a:t>Fiber Optic (FO) multi-mode</a:t>
                      </a:r>
                    </a:p>
                    <a:p>
                      <a:r>
                        <a:rPr lang="en-US" dirty="0"/>
                        <a:t>Fiber Optic single mode</a:t>
                      </a:r>
                    </a:p>
                  </a:txBody>
                  <a:tcPr marL="68580" marR="68580" marT="0" marB="0"/>
                </a:tc>
                <a:tc>
                  <a:txBody>
                    <a:bodyPr/>
                    <a:lstStyle/>
                    <a:p>
                      <a:r>
                        <a:rPr lang="en-US" dirty="0" err="1"/>
                        <a:t>500m</a:t>
                      </a:r>
                      <a:endParaRPr lang="en-US" dirty="0"/>
                    </a:p>
                    <a:p>
                      <a:endParaRPr lang="en-US" dirty="0"/>
                    </a:p>
                    <a:p>
                      <a:r>
                        <a:rPr lang="en-US" dirty="0" err="1"/>
                        <a:t>5km</a:t>
                      </a:r>
                      <a:endParaRPr lang="en-US" dirty="0"/>
                    </a:p>
                  </a:txBody>
                  <a:tcPr marL="68580" marR="68580" marT="0" marB="0"/>
                </a:tc>
                <a:extLst>
                  <a:ext uri="{0D108BD9-81ED-4DB2-BD59-A6C34878D82A}">
                    <a16:rowId xmlns:a16="http://schemas.microsoft.com/office/drawing/2014/main" val="4293306891"/>
                  </a:ext>
                </a:extLst>
              </a:tr>
              <a:tr h="1093780">
                <a:tc>
                  <a:txBody>
                    <a:bodyPr/>
                    <a:lstStyle/>
                    <a:p>
                      <a:pPr marL="0" marR="0">
                        <a:spcBef>
                          <a:spcPts val="0"/>
                        </a:spcBef>
                        <a:spcAft>
                          <a:spcPts val="0"/>
                        </a:spcAft>
                      </a:pPr>
                      <a:r>
                        <a:rPr lang="en-US" sz="1600">
                          <a:effectLst/>
                        </a:rPr>
                        <a:t>10GBase-T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dirty="0"/>
                        <a:t>10 Gbps</a:t>
                      </a:r>
                    </a:p>
                  </a:txBody>
                  <a:tcPr marL="68580" marR="68580" marT="0" marB="0"/>
                </a:tc>
                <a:tc>
                  <a:txBody>
                    <a:bodyPr/>
                    <a:lstStyle/>
                    <a:p>
                      <a:r>
                        <a:rPr lang="en-US" dirty="0"/>
                        <a:t>Copper</a:t>
                      </a:r>
                    </a:p>
                  </a:txBody>
                  <a:tcPr marL="68580" marR="68580" marT="0" marB="0"/>
                </a:tc>
                <a:tc>
                  <a:txBody>
                    <a:bodyPr/>
                    <a:lstStyle/>
                    <a:p>
                      <a:r>
                        <a:rPr lang="en-US" dirty="0" err="1"/>
                        <a:t>CAT6</a:t>
                      </a:r>
                      <a:r>
                        <a:rPr lang="en-US" dirty="0"/>
                        <a:t>(</a:t>
                      </a:r>
                      <a:r>
                        <a:rPr lang="en-US" dirty="0" err="1"/>
                        <a:t>55m</a:t>
                      </a:r>
                      <a:r>
                        <a:rPr lang="en-US" dirty="0"/>
                        <a:t>)</a:t>
                      </a:r>
                    </a:p>
                    <a:p>
                      <a:r>
                        <a:rPr lang="en-US" dirty="0" err="1"/>
                        <a:t>CAT6A</a:t>
                      </a:r>
                      <a:r>
                        <a:rPr lang="en-US" dirty="0"/>
                        <a:t>(</a:t>
                      </a:r>
                      <a:r>
                        <a:rPr lang="en-US" dirty="0" err="1"/>
                        <a:t>100m</a:t>
                      </a:r>
                      <a:r>
                        <a:rPr lang="en-US" dirty="0"/>
                        <a:t>)</a:t>
                      </a:r>
                    </a:p>
                    <a:p>
                      <a:r>
                        <a:rPr lang="en-US" dirty="0" err="1"/>
                        <a:t>CAT7</a:t>
                      </a:r>
                      <a:r>
                        <a:rPr lang="en-US" dirty="0"/>
                        <a:t>(</a:t>
                      </a:r>
                      <a:r>
                        <a:rPr lang="en-US" dirty="0" err="1"/>
                        <a:t>100m</a:t>
                      </a:r>
                      <a:r>
                        <a:rPr lang="en-US" dirty="0"/>
                        <a:t>)</a:t>
                      </a:r>
                    </a:p>
                  </a:txBody>
                  <a:tcPr marL="68580" marR="68580" marT="0" marB="0"/>
                </a:tc>
                <a:extLst>
                  <a:ext uri="{0D108BD9-81ED-4DB2-BD59-A6C34878D82A}">
                    <a16:rowId xmlns:a16="http://schemas.microsoft.com/office/drawing/2014/main" val="2895855192"/>
                  </a:ext>
                </a:extLst>
              </a:tr>
              <a:tr h="787522">
                <a:tc>
                  <a:txBody>
                    <a:bodyPr/>
                    <a:lstStyle/>
                    <a:p>
                      <a:pPr marL="0" marR="0">
                        <a:spcBef>
                          <a:spcPts val="0"/>
                        </a:spcBef>
                        <a:spcAft>
                          <a:spcPts val="0"/>
                        </a:spcAft>
                      </a:pPr>
                      <a:r>
                        <a:rPr lang="en-US" sz="1600" dirty="0">
                          <a:effectLst/>
                          <a:latin typeface="+mn-lt"/>
                        </a:rPr>
                        <a:t>10GBase-SR</a:t>
                      </a:r>
                    </a:p>
                    <a:p>
                      <a:pPr marL="0" marR="0">
                        <a:spcBef>
                          <a:spcPts val="0"/>
                        </a:spcBef>
                        <a:spcAft>
                          <a:spcPts val="0"/>
                        </a:spcAft>
                      </a:pPr>
                      <a:endParaRPr lang="en-US" sz="1600" dirty="0">
                        <a:effectLst/>
                        <a:latin typeface="+mn-lt"/>
                        <a:ea typeface="Times New Roman" panose="02020603050405020304" pitchFamily="18" charset="0"/>
                      </a:endParaRPr>
                    </a:p>
                    <a:p>
                      <a:pPr marL="0" marR="0">
                        <a:spcBef>
                          <a:spcPts val="0"/>
                        </a:spcBef>
                        <a:spcAft>
                          <a:spcPts val="0"/>
                        </a:spcAft>
                      </a:pPr>
                      <a:r>
                        <a:rPr lang="en-US" sz="1600" dirty="0">
                          <a:effectLst/>
                          <a:latin typeface="+mn-lt"/>
                          <a:ea typeface="Times New Roman" panose="02020603050405020304" pitchFamily="18" charset="0"/>
                        </a:rPr>
                        <a:t>10GBase-LR</a:t>
                      </a:r>
                    </a:p>
                  </a:txBody>
                  <a:tcPr marL="68580" marR="68580" marT="0" marB="0"/>
                </a:tc>
                <a:tc>
                  <a:txBody>
                    <a:bodyPr/>
                    <a:lstStyle/>
                    <a:p>
                      <a:pPr marL="0" marR="0" algn="ctr">
                        <a:spcBef>
                          <a:spcPts val="0"/>
                        </a:spcBef>
                        <a:spcAft>
                          <a:spcPts val="0"/>
                        </a:spcAft>
                      </a:pPr>
                      <a:endParaRPr lang="en-US" sz="1600" b="1" dirty="0">
                        <a:effectLst/>
                        <a:latin typeface="+mn-lt"/>
                      </a:endParaRPr>
                    </a:p>
                    <a:p>
                      <a:pPr marL="0" marR="0" algn="ctr">
                        <a:spcBef>
                          <a:spcPts val="0"/>
                        </a:spcBef>
                        <a:spcAft>
                          <a:spcPts val="0"/>
                        </a:spcAft>
                      </a:pPr>
                      <a:r>
                        <a:rPr lang="en-US" sz="1600" b="1" dirty="0">
                          <a:effectLst/>
                          <a:latin typeface="+mn-lt"/>
                        </a:rPr>
                        <a:t>10Gbps</a:t>
                      </a:r>
                      <a:endParaRPr lang="en-US" sz="1600" b="1" dirty="0">
                        <a:effectLst/>
                        <a:latin typeface="+mn-lt"/>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dirty="0">
                          <a:effectLst/>
                          <a:latin typeface="+mn-lt"/>
                        </a:rPr>
                        <a:t>Multi-mode fiber</a:t>
                      </a:r>
                    </a:p>
                    <a:p>
                      <a:pPr marL="0" marR="0" algn="ctr">
                        <a:spcBef>
                          <a:spcPts val="0"/>
                        </a:spcBef>
                        <a:spcAft>
                          <a:spcPts val="0"/>
                        </a:spcAft>
                      </a:pPr>
                      <a:endParaRPr lang="en-US" sz="1600" b="1" dirty="0">
                        <a:effectLst/>
                        <a:latin typeface="+mn-lt"/>
                        <a:ea typeface="Times New Roman" panose="02020603050405020304" pitchFamily="18" charset="0"/>
                      </a:endParaRPr>
                    </a:p>
                    <a:p>
                      <a:pPr marL="0" marR="0" algn="ctr">
                        <a:spcBef>
                          <a:spcPts val="0"/>
                        </a:spcBef>
                        <a:spcAft>
                          <a:spcPts val="0"/>
                        </a:spcAft>
                      </a:pPr>
                      <a:r>
                        <a:rPr lang="en-US" sz="1600" b="1" dirty="0">
                          <a:effectLst/>
                          <a:latin typeface="+mn-lt"/>
                          <a:ea typeface="Times New Roman" panose="02020603050405020304" pitchFamily="18" charset="0"/>
                        </a:rPr>
                        <a:t>Single-mode fiber</a:t>
                      </a:r>
                    </a:p>
                  </a:txBody>
                  <a:tcPr marL="68580" marR="68580" marT="0" marB="0"/>
                </a:tc>
                <a:tc>
                  <a:txBody>
                    <a:bodyPr/>
                    <a:lstStyle/>
                    <a:p>
                      <a:pPr marL="0" marR="0" algn="ctr">
                        <a:spcBef>
                          <a:spcPts val="0"/>
                        </a:spcBef>
                        <a:spcAft>
                          <a:spcPts val="0"/>
                        </a:spcAft>
                      </a:pPr>
                      <a:r>
                        <a:rPr lang="en-US" sz="1600" b="1" dirty="0">
                          <a:effectLst/>
                          <a:latin typeface="+mn-lt"/>
                        </a:rPr>
                        <a:t>300m</a:t>
                      </a:r>
                    </a:p>
                    <a:p>
                      <a:pPr marL="0" marR="0" algn="ctr">
                        <a:spcBef>
                          <a:spcPts val="0"/>
                        </a:spcBef>
                        <a:spcAft>
                          <a:spcPts val="0"/>
                        </a:spcAft>
                      </a:pPr>
                      <a:endParaRPr lang="en-US" sz="1600" b="1" dirty="0">
                        <a:effectLst/>
                        <a:latin typeface="+mn-lt"/>
                        <a:ea typeface="Times New Roman" panose="02020603050405020304" pitchFamily="18" charset="0"/>
                      </a:endParaRPr>
                    </a:p>
                    <a:p>
                      <a:pPr marL="0" marR="0" algn="ctr">
                        <a:spcBef>
                          <a:spcPts val="0"/>
                        </a:spcBef>
                        <a:spcAft>
                          <a:spcPts val="0"/>
                        </a:spcAft>
                      </a:pPr>
                      <a:r>
                        <a:rPr lang="en-US" sz="1600" b="1" dirty="0">
                          <a:effectLst/>
                          <a:latin typeface="+mn-lt"/>
                          <a:ea typeface="Times New Roman" panose="02020603050405020304" pitchFamily="18" charset="0"/>
                        </a:rPr>
                        <a:t>10km</a:t>
                      </a:r>
                    </a:p>
                  </a:txBody>
                  <a:tcPr marL="68580" marR="68580" marT="0" marB="0"/>
                </a:tc>
                <a:extLst>
                  <a:ext uri="{0D108BD9-81ED-4DB2-BD59-A6C34878D82A}">
                    <a16:rowId xmlns:a16="http://schemas.microsoft.com/office/drawing/2014/main" val="342971344"/>
                  </a:ext>
                </a:extLst>
              </a:tr>
              <a:tr h="273445">
                <a:tc>
                  <a:txBody>
                    <a:bodyPr/>
                    <a:lstStyle/>
                    <a:p>
                      <a:pPr marL="0" marR="0">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5355902"/>
                  </a:ext>
                </a:extLst>
              </a:tr>
            </a:tbl>
          </a:graphicData>
        </a:graphic>
      </p:graphicFrame>
      <p:sp>
        <p:nvSpPr>
          <p:cNvPr id="8" name="Rectangle 7"/>
          <p:cNvSpPr/>
          <p:nvPr/>
        </p:nvSpPr>
        <p:spPr>
          <a:xfrm>
            <a:off x="1600200" y="5588307"/>
            <a:ext cx="6096000" cy="461665"/>
          </a:xfrm>
          <a:prstGeom prst="rect">
            <a:avLst/>
          </a:prstGeom>
        </p:spPr>
        <p:txBody>
          <a:bodyPr wrap="square">
            <a:spAutoFit/>
          </a:bodyPr>
          <a:lstStyle/>
          <a:p>
            <a:r>
              <a:rPr lang="en-US" dirty="0"/>
              <a:t>(SR – short reach; LR – long reach)</a:t>
            </a:r>
          </a:p>
        </p:txBody>
      </p:sp>
      <p:sp>
        <p:nvSpPr>
          <p:cNvPr id="6" name="Slide Number Placeholder 5">
            <a:extLst>
              <a:ext uri="{FF2B5EF4-FFF2-40B4-BE49-F238E27FC236}">
                <a16:creationId xmlns:a16="http://schemas.microsoft.com/office/drawing/2014/main" id="{02A876CA-3EEE-4A73-BC46-DB12E1C9C2A6}"/>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7</a:t>
            </a:fld>
            <a:endParaRPr lang="en-US" dirty="0"/>
          </a:p>
        </p:txBody>
      </p:sp>
    </p:spTree>
    <p:extLst>
      <p:ext uri="{BB962C8B-B14F-4D97-AF65-F5344CB8AC3E}">
        <p14:creationId xmlns:p14="http://schemas.microsoft.com/office/powerpoint/2010/main" val="249425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latin typeface="+mn-lt"/>
              </a:rPr>
              <a:t>Activity 1: Ethernet Standards – cont.</a:t>
            </a:r>
          </a:p>
        </p:txBody>
      </p:sp>
      <p:sp>
        <p:nvSpPr>
          <p:cNvPr id="3" name="Content Placeholder 2"/>
          <p:cNvSpPr>
            <a:spLocks noGrp="1"/>
          </p:cNvSpPr>
          <p:nvPr>
            <p:ph idx="1"/>
          </p:nvPr>
        </p:nvSpPr>
        <p:spPr/>
        <p:txBody>
          <a:bodyPr/>
          <a:lstStyle/>
          <a:p>
            <a:r>
              <a:rPr lang="en-US" sz="2800" dirty="0">
                <a:latin typeface="Arial Narrow" pitchFamily="34" charset="0"/>
              </a:rPr>
              <a:t>What does Ethernet Standard: 1000Base-T means?</a:t>
            </a:r>
          </a:p>
          <a:p>
            <a:pPr lvl="1"/>
            <a:r>
              <a:rPr lang="en-US" sz="2400" dirty="0">
                <a:latin typeface="Arial Narrow" pitchFamily="34" charset="0"/>
              </a:rPr>
              <a:t>1000 refers to the </a:t>
            </a:r>
            <a:r>
              <a:rPr lang="en-US" sz="2400" dirty="0">
                <a:solidFill>
                  <a:srgbClr val="FF0000"/>
                </a:solidFill>
                <a:latin typeface="Arial Narrow" pitchFamily="34" charset="0"/>
              </a:rPr>
              <a:t>___________Speed_____________</a:t>
            </a:r>
          </a:p>
          <a:p>
            <a:pPr lvl="1"/>
            <a:r>
              <a:rPr lang="en-US" sz="2400" dirty="0">
                <a:latin typeface="Arial Narrow" pitchFamily="34" charset="0"/>
              </a:rPr>
              <a:t>Base is the abbreviation for </a:t>
            </a:r>
            <a:r>
              <a:rPr lang="en-US" sz="2400" dirty="0">
                <a:solidFill>
                  <a:srgbClr val="FF0000"/>
                </a:solidFill>
                <a:latin typeface="Arial Narrow" pitchFamily="34" charset="0"/>
              </a:rPr>
              <a:t>_______Baseband____________</a:t>
            </a:r>
          </a:p>
          <a:p>
            <a:pPr lvl="1"/>
            <a:r>
              <a:rPr lang="en-US" sz="2400" dirty="0">
                <a:latin typeface="Arial Narrow" pitchFamily="34" charset="0"/>
              </a:rPr>
              <a:t>T stands for </a:t>
            </a:r>
            <a:r>
              <a:rPr lang="en-US" sz="2400" dirty="0">
                <a:solidFill>
                  <a:srgbClr val="FF0000"/>
                </a:solidFill>
                <a:latin typeface="Arial Narrow" pitchFamily="34" charset="0"/>
              </a:rPr>
              <a:t>__________Twisted pair_____________</a:t>
            </a:r>
          </a:p>
          <a:p>
            <a:r>
              <a:rPr lang="en-US" sz="2800" dirty="0"/>
              <a:t>What is the name for:</a:t>
            </a:r>
          </a:p>
          <a:p>
            <a:pPr lvl="1"/>
            <a:r>
              <a:rPr lang="en-US" sz="2400" dirty="0"/>
              <a:t>100Base-TX     	</a:t>
            </a:r>
            <a:r>
              <a:rPr lang="en-US" sz="2400" dirty="0">
                <a:solidFill>
                  <a:srgbClr val="FF0000"/>
                </a:solidFill>
              </a:rPr>
              <a:t>-&gt; ________Fast Ethernet_____</a:t>
            </a:r>
          </a:p>
          <a:p>
            <a:pPr lvl="1"/>
            <a:r>
              <a:rPr lang="en-US" sz="2400" dirty="0"/>
              <a:t>1000Base-T	</a:t>
            </a:r>
            <a:r>
              <a:rPr lang="en-US" sz="2400" dirty="0">
                <a:solidFill>
                  <a:srgbClr val="FF0000"/>
                </a:solidFill>
                <a:ea typeface="+mn-ea"/>
                <a:cs typeface="+mn-cs"/>
              </a:rPr>
              <a:t>-&gt; ________1 Giga Ethernet____________</a:t>
            </a:r>
            <a:endParaRPr lang="en-US" sz="2400" dirty="0"/>
          </a:p>
          <a:p>
            <a:pPr lvl="1"/>
            <a:r>
              <a:rPr lang="en-US" sz="2400" dirty="0"/>
              <a:t>10GBase-T	</a:t>
            </a:r>
            <a:r>
              <a:rPr lang="en-US" sz="2400" dirty="0">
                <a:solidFill>
                  <a:srgbClr val="FF0000"/>
                </a:solidFill>
                <a:ea typeface="+mn-ea"/>
                <a:cs typeface="+mn-cs"/>
              </a:rPr>
              <a:t>-&gt; _______10 Giga Ethernet______________</a:t>
            </a:r>
            <a:endParaRPr lang="en-US" sz="2400" dirty="0"/>
          </a:p>
          <a:p>
            <a:pPr lvl="1"/>
            <a:endParaRPr lang="en-US" sz="2400" dirty="0"/>
          </a:p>
          <a:p>
            <a:endParaRPr lang="en-US" sz="2800" dirty="0"/>
          </a:p>
          <a:p>
            <a:pPr marL="0" indent="0">
              <a:buNone/>
            </a:pPr>
            <a:endParaRPr lang="en-US" sz="2800" dirty="0"/>
          </a:p>
        </p:txBody>
      </p:sp>
      <p:sp>
        <p:nvSpPr>
          <p:cNvPr id="6" name="Slide Number Placeholder 5">
            <a:extLst>
              <a:ext uri="{FF2B5EF4-FFF2-40B4-BE49-F238E27FC236}">
                <a16:creationId xmlns:a16="http://schemas.microsoft.com/office/drawing/2014/main" id="{B0C9357B-3833-4966-BF93-16843A31B8D7}"/>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8</a:t>
            </a:fld>
            <a:endParaRPr lang="en-US" dirty="0"/>
          </a:p>
        </p:txBody>
      </p:sp>
    </p:spTree>
    <p:extLst>
      <p:ext uri="{BB962C8B-B14F-4D97-AF65-F5344CB8AC3E}">
        <p14:creationId xmlns:p14="http://schemas.microsoft.com/office/powerpoint/2010/main" val="262219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17" name="Object 33"/>
          <p:cNvGraphicFramePr>
            <a:graphicFrameLocks noChangeAspect="1"/>
          </p:cNvGraphicFramePr>
          <p:nvPr>
            <p:extLst>
              <p:ext uri="{D42A27DB-BD31-4B8C-83A1-F6EECF244321}">
                <p14:modId xmlns:p14="http://schemas.microsoft.com/office/powerpoint/2010/main" val="730026147"/>
              </p:ext>
            </p:extLst>
          </p:nvPr>
        </p:nvGraphicFramePr>
        <p:xfrm>
          <a:off x="1051623" y="1676400"/>
          <a:ext cx="7056628" cy="4258607"/>
        </p:xfrm>
        <a:graphic>
          <a:graphicData uri="http://schemas.openxmlformats.org/presentationml/2006/ole">
            <mc:AlternateContent xmlns:mc="http://schemas.openxmlformats.org/markup-compatibility/2006">
              <mc:Choice xmlns:v="urn:schemas-microsoft-com:vml" Requires="v">
                <p:oleObj name="Bitmap Image" r:id="rId3" imgW="7172280" imgH="3971880" progId="Paint.Picture">
                  <p:embed/>
                </p:oleObj>
              </mc:Choice>
              <mc:Fallback>
                <p:oleObj name="Bitmap Image" r:id="rId3" imgW="7172280" imgH="3971880" progId="Paint.Picture">
                  <p:embed/>
                  <p:pic>
                    <p:nvPicPr>
                      <p:cNvPr id="272417" name="Object 33"/>
                      <p:cNvPicPr>
                        <a:picLocks noChangeAspect="1" noChangeArrowheads="1"/>
                      </p:cNvPicPr>
                      <p:nvPr/>
                    </p:nvPicPr>
                    <p:blipFill>
                      <a:blip r:embed="rId4"/>
                      <a:srcRect/>
                      <a:stretch>
                        <a:fillRect/>
                      </a:stretch>
                    </p:blipFill>
                    <p:spPr bwMode="auto">
                      <a:xfrm>
                        <a:off x="1051623" y="1676400"/>
                        <a:ext cx="7056628" cy="4258607"/>
                      </a:xfrm>
                      <a:prstGeom prst="rect">
                        <a:avLst/>
                      </a:prstGeom>
                      <a:noFill/>
                      <a:ln>
                        <a:noFill/>
                      </a:ln>
                      <a:effectLst/>
                    </p:spPr>
                  </p:pic>
                </p:oleObj>
              </mc:Fallback>
            </mc:AlternateContent>
          </a:graphicData>
        </a:graphic>
      </p:graphicFrame>
      <p:sp>
        <p:nvSpPr>
          <p:cNvPr id="5" name="Content Placeholder 2"/>
          <p:cNvSpPr>
            <a:spLocks noGrp="1"/>
          </p:cNvSpPr>
          <p:nvPr>
            <p:ph idx="4294967295"/>
          </p:nvPr>
        </p:nvSpPr>
        <p:spPr>
          <a:xfrm>
            <a:off x="76200" y="838200"/>
            <a:ext cx="8169275" cy="1143000"/>
          </a:xfrm>
        </p:spPr>
        <p:txBody>
          <a:bodyPr/>
          <a:lstStyle/>
          <a:p>
            <a:pPr marL="341313" indent="-341313">
              <a:spcBef>
                <a:spcPct val="50000"/>
              </a:spcBef>
              <a:buSzPct val="120000"/>
            </a:pPr>
            <a:r>
              <a:rPr lang="en-US" sz="2400" dirty="0"/>
              <a:t>Most new equipment support Gigabit Ethernet but are also backward compatible with older (slower) standards</a:t>
            </a:r>
            <a:endParaRPr lang="en-SG" sz="2400" dirty="0"/>
          </a:p>
          <a:p>
            <a:pPr marL="361950" indent="-361950">
              <a:buSzPct val="120000"/>
            </a:pPr>
            <a:endParaRPr lang="en-US" sz="2400" dirty="0"/>
          </a:p>
        </p:txBody>
      </p:sp>
      <p:sp>
        <p:nvSpPr>
          <p:cNvPr id="6" name="Title 1"/>
          <p:cNvSpPr>
            <a:spLocks noGrp="1"/>
          </p:cNvSpPr>
          <p:nvPr>
            <p:ph type="title" idx="4294967295"/>
          </p:nvPr>
        </p:nvSpPr>
        <p:spPr>
          <a:xfrm>
            <a:off x="152400" y="0"/>
            <a:ext cx="8991600" cy="685800"/>
          </a:xfrm>
        </p:spPr>
        <p:txBody>
          <a:bodyPr/>
          <a:lstStyle/>
          <a:p>
            <a:pPr>
              <a:defRPr/>
            </a:pPr>
            <a:r>
              <a:rPr lang="en-US" sz="3200" dirty="0">
                <a:latin typeface="+mn-lt"/>
              </a:rPr>
              <a:t>Backward Compatibility</a:t>
            </a:r>
          </a:p>
        </p:txBody>
      </p:sp>
      <p:sp>
        <p:nvSpPr>
          <p:cNvPr id="3" name="Slide Number Placeholder 2">
            <a:extLst>
              <a:ext uri="{FF2B5EF4-FFF2-40B4-BE49-F238E27FC236}">
                <a16:creationId xmlns:a16="http://schemas.microsoft.com/office/drawing/2014/main" id="{4C7E49B6-9ACA-45F4-AAA9-1CA8943C008D}"/>
              </a:ext>
            </a:extLst>
          </p:cNvPr>
          <p:cNvSpPr>
            <a:spLocks noGrp="1"/>
          </p:cNvSpPr>
          <p:nvPr>
            <p:ph type="sldNum" sz="quarter" idx="10"/>
          </p:nvPr>
        </p:nvSpPr>
        <p:spPr/>
        <p:txBody>
          <a:bodyPr/>
          <a:lstStyle/>
          <a:p>
            <a:r>
              <a:rPr lang="en-US"/>
              <a:t>Slide </a:t>
            </a:r>
            <a:fld id="{26B1BED5-8925-4739-9302-4F7380833CB0}" type="slidenum">
              <a:rPr lang="en-US" smtClean="0">
                <a:solidFill>
                  <a:srgbClr val="FF0000"/>
                </a:solidFill>
              </a:rPr>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5&quot;&gt;&lt;property id=&quot;20148&quot; value=&quot;5&quot;/&gt;&lt;property id=&quot;20300&quot; value=&quot;Slide 2 - &amp;quot;Objectives&amp;quot;&quot;/&gt;&lt;property id=&quot;20307&quot; value=&quot;380&quot;/&gt;&lt;/object&gt;&lt;object type=&quot;3&quot; unique_id=&quot;10006&quot;&gt;&lt;property id=&quot;20148&quot; value=&quot;5&quot;/&gt;&lt;property id=&quot;20300&quot; value=&quot;Slide 4 - &amp;quot;Introduction to Ethernet&amp;quot;&quot;/&gt;&lt;property id=&quot;20307&quot; value=&quot;483&quot;/&gt;&lt;/object&gt;&lt;object type=&quot;3&quot; unique_id=&quot;10008&quot;&gt;&lt;property id=&quot;20148&quot; value=&quot;5&quot;/&gt;&lt;property id=&quot;20300&quot; value=&quot;Slide 5 - &amp;quot;Introduction to Ethernet&amp;quot;&quot;/&gt;&lt;property id=&quot;20307&quot; value=&quot;485&quot;/&gt;&lt;/object&gt;&lt;object type=&quot;3&quot; unique_id=&quot;10009&quot;&gt;&lt;property id=&quot;20148&quot; value=&quot;5&quot;/&gt;&lt;property id=&quot;20300&quot; value=&quot;Slide 6&quot;/&gt;&lt;property id=&quot;20307&quot; value=&quot;456&quot;/&gt;&lt;/object&gt;&lt;object type=&quot;3&quot; unique_id=&quot;10010&quot;&gt;&lt;property id=&quot;20148&quot; value=&quot;5&quot;/&gt;&lt;property id=&quot;20300&quot; value=&quot;Slide 7 - &amp;quot;Introduction to Ethernet&amp;quot;&quot;/&gt;&lt;property id=&quot;20307&quot; value=&quot;457&quot;/&gt;&lt;/object&gt;&lt;object type=&quot;3&quot; unique_id=&quot;10011&quot;&gt;&lt;property id=&quot;20148&quot; value=&quot;5&quot;/&gt;&lt;property id=&quot;20300&quot; value=&quot;Slide 8&quot;/&gt;&lt;property id=&quot;20307&quot; value=&quot;476&quot;/&gt;&lt;/object&gt;&lt;object type=&quot;3&quot; unique_id=&quot;10012&quot;&gt;&lt;property id=&quot;20148&quot; value=&quot;5&quot;/&gt;&lt;property id=&quot;20300&quot; value=&quot;Slide 9 - &amp;quot;Different Ethernet Types: Ethernet Family Tree&amp;quot;&quot;/&gt;&lt;property id=&quot;20307&quot; value=&quot;471&quot;/&gt;&lt;/object&gt;&lt;object type=&quot;3&quot; unique_id=&quot;10013&quot;&gt;&lt;property id=&quot;20148&quot; value=&quot;5&quot;/&gt;&lt;property id=&quot;20300&quot; value=&quot;Slide 10&quot;/&gt;&lt;property id=&quot;20307&quot; value=&quot;470&quot;/&gt;&lt;/object&gt;&lt;object type=&quot;3&quot; unique_id=&quot;10014&quot;&gt;&lt;property id=&quot;20148&quot; value=&quot;5&quot;/&gt;&lt;property id=&quot;20300&quot; value=&quot;Slide 11&quot;/&gt;&lt;property id=&quot;20307&quot; value=&quot;477&quot;/&gt;&lt;/object&gt;&lt;object type=&quot;3&quot; unique_id=&quot;10015&quot;&gt;&lt;property id=&quot;20148&quot; value=&quot;5&quot;/&gt;&lt;property id=&quot;20300&quot; value=&quot;Slide 12 - &amp;quot;Ethernet Addressing &amp;quot;&quot;/&gt;&lt;property id=&quot;20307&quot; value=&quot;451&quot;/&gt;&lt;/object&gt;&lt;object type=&quot;3&quot; unique_id=&quot;10016&quot;&gt;&lt;property id=&quot;20148&quot; value=&quot;5&quot;/&gt;&lt;property id=&quot;20300&quot; value=&quot;Slide 13 - &amp;quot;Ethernet Addressing&amp;quot;&quot;/&gt;&lt;property id=&quot;20307&quot; value=&quot;452&quot;/&gt;&lt;/object&gt;&lt;object type=&quot;3&quot; unique_id=&quot;10017&quot;&gt;&lt;property id=&quot;20148&quot; value=&quot;5&quot;/&gt;&lt;property id=&quot;20300&quot; value=&quot;Slide 14 - &amp;quot;How the NIC Uses MAC Addresses?&amp;quot;&quot;/&gt;&lt;property id=&quot;20307&quot; value=&quot;453&quot;/&gt;&lt;/object&gt;&lt;object type=&quot;3&quot; unique_id=&quot;10018&quot;&gt;&lt;property id=&quot;20148&quot; value=&quot;5&quot;/&gt;&lt;property id=&quot;20300&quot; value=&quot;Slide 15&quot;/&gt;&lt;property id=&quot;20307&quot; value=&quot;480&quot;/&gt;&lt;/object&gt;&lt;object type=&quot;3&quot; unique_id=&quot;10019&quot;&gt;&lt;property id=&quot;20148&quot; value=&quot;5&quot;/&gt;&lt;property id=&quot;20300&quot; value=&quot;Slide 16 - &amp;quot;Media Access Control: CSMA/CD&amp;quot;&quot;/&gt;&lt;property id=&quot;20307&quot; value=&quot;465&quot;/&gt;&lt;/object&gt;&lt;object type=&quot;3&quot; unique_id=&quot;10020&quot;&gt;&lt;property id=&quot;20148&quot; value=&quot;5&quot;/&gt;&lt;property id=&quot;20300&quot; value=&quot;Slide 18 - &amp;quot;MAC rules and collision detection/backoff&amp;quot;&quot;/&gt;&lt;property id=&quot;20307&quot; value=&quot;486&quot;/&gt;&lt;/object&gt;&lt;object type=&quot;3&quot; unique_id=&quot;10021&quot;&gt;&lt;property id=&quot;20148&quot; value=&quot;5&quot;/&gt;&lt;property id=&quot;20300&quot; value=&quot;Slide 19 - &amp;quot;Media Access Control: CSMA/CD&amp;quot;&quot;/&gt;&lt;property id=&quot;20307&quot; value=&quot;466&quot;/&gt;&lt;/object&gt;&lt;object type=&quot;3&quot; unique_id=&quot;10022&quot;&gt;&lt;property id=&quot;20148&quot; value=&quot;5&quot;/&gt;&lt;property id=&quot;20300&quot; value=&quot;Slide 21 - &amp;quot;Collision Handling&amp;quot;&quot;/&gt;&lt;property id=&quot;20307&quot; value=&quot;487&quot;/&gt;&lt;/object&gt;&lt;object type=&quot;3&quot; unique_id=&quot;10023&quot;&gt;&lt;property id=&quot;20148&quot; value=&quot;5&quot;/&gt;&lt;property id=&quot;20300&quot; value=&quot;Slide 22&quot;/&gt;&lt;property id=&quot;20307&quot; value=&quot;481&quot;/&gt;&lt;/object&gt;&lt;object type=&quot;3&quot; unique_id=&quot;10024&quot;&gt;&lt;property id=&quot;20148&quot; value=&quot;5&quot;/&gt;&lt;property id=&quot;20300&quot; value=&quot;Slide 23 - &amp;quot;Ethernet Frame Structure&amp;quot;&quot;/&gt;&lt;property id=&quot;20307&quot; value=&quot;478&quot;/&gt;&lt;/object&gt;&lt;object type=&quot;3&quot; unique_id=&quot;10025&quot;&gt;&lt;property id=&quot;20148&quot; value=&quot;5&quot;/&gt;&lt;property id=&quot;20300&quot; value=&quot;Slide 24 - &amp;quot;Ethernet Frame Structure&amp;quot;&quot;/&gt;&lt;property id=&quot;20307&quot; value=&quot;479&quot;/&gt;&lt;/object&gt;&lt;object type=&quot;3&quot; unique_id=&quot;10026&quot;&gt;&lt;property id=&quot;20148&quot; value=&quot;5&quot;/&gt;&lt;property id=&quot;20300&quot; value=&quot;Slide 25 - &amp;quot;Half Duplex and Full Duplex Ethernet &amp;quot;&quot;/&gt;&lt;property id=&quot;20307&quot; value=&quot;462&quot;/&gt;&lt;/object&gt;&lt;object type=&quot;3&quot; unique_id=&quot;10027&quot;&gt;&lt;property id=&quot;20148&quot; value=&quot;5&quot;/&gt;&lt;property id=&quot;20300&quot; value=&quot;Slide 26 - &amp;quot;Half Duplex and Full Duplex Ethernet &amp;quot;&quot;/&gt;&lt;property id=&quot;20307&quot; value=&quot;482&quot;/&gt;&lt;/object&gt;&lt;object type=&quot;3&quot; unique_id=&quot;10028&quot;&gt;&lt;property id=&quot;20148&quot; value=&quot;5&quot;/&gt;&lt;property id=&quot;20300&quot; value=&quot;Slide 27 - &amp;quot;Summary&amp;#x0D;&amp;#x0A;&amp;quot;&quot;/&gt;&lt;property id=&quot;20307&quot; value=&quot;429&quot;/&gt;&lt;/object&gt;&lt;object type=&quot;3&quot; unique_id=&quot;10029&quot;&gt;&lt;property id=&quot;20148&quot; value=&quot;5&quot;/&gt;&lt;property id=&quot;20300&quot; value=&quot;Slide 28 - &amp;quot;References&amp;quot;&quot;/&gt;&lt;property id=&quot;20307&quot; value=&quot;377&quot;/&gt;&lt;/object&gt;&lt;object type=&quot;3&quot; unique_id=&quot;10058&quot;&gt;&lt;property id=&quot;20148&quot; value=&quot;5&quot;/&gt;&lt;property id=&quot;20300&quot; value=&quot;Slide 20 - &amp;quot;Media Access Control: CSMA/CD – cont.&amp;quot;&quot;/&gt;&lt;property id=&quot;20307&quot; value=&quot;488&quot;/&gt;&lt;/object&gt;&lt;object type=&quot;3&quot; unique_id=&quot;10088&quot;&gt;&lt;property id=&quot;20148&quot; value=&quot;5&quot;/&gt;&lt;property id=&quot;20300&quot; value=&quot;Slide 3 - &amp;quot;TCP/IP Protocol Suite&amp;quot;&quot;/&gt;&lt;property id=&quot;20307&quot; value=&quot;490&quot;/&gt;&lt;/object&gt;&lt;object type=&quot;3&quot; unique_id=&quot;10089&quot;&gt;&lt;property id=&quot;20148&quot; value=&quot;5&quot;/&gt;&lt;property id=&quot;20300&quot; value=&quot;Slide 17 - &amp;quot;Media Access Control: CSMA/CD&amp;quot;&quot;/&gt;&lt;property id=&quot;20307&quot; value=&quot;48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12585</TotalTime>
  <Words>1606</Words>
  <Application>Microsoft Office PowerPoint</Application>
  <PresentationFormat>On-screen Show (4:3)</PresentationFormat>
  <Paragraphs>236</Paragraphs>
  <Slides>18</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Arial Narrow</vt:lpstr>
      <vt:lpstr>Calibri</vt:lpstr>
      <vt:lpstr>Tahoma</vt:lpstr>
      <vt:lpstr>Times New Roman</vt:lpstr>
      <vt:lpstr>Verdana</vt:lpstr>
      <vt:lpstr>Wingdings</vt:lpstr>
      <vt:lpstr>Contport</vt:lpstr>
      <vt:lpstr>Bitmap Image</vt:lpstr>
      <vt:lpstr>PowerPoint Presentation</vt:lpstr>
      <vt:lpstr>Objectives</vt:lpstr>
      <vt:lpstr>TCP/IP Protocol Suite</vt:lpstr>
      <vt:lpstr>Introduction to Ethernet</vt:lpstr>
      <vt:lpstr>Ethernet Network</vt:lpstr>
      <vt:lpstr>Activity 1: Ethernet Standards</vt:lpstr>
      <vt:lpstr>Activity 1: Ethernet Standards – cont.</vt:lpstr>
      <vt:lpstr>Activity 1: Ethernet Standards – cont.</vt:lpstr>
      <vt:lpstr>Backward Compatibility</vt:lpstr>
      <vt:lpstr>Ethernet Layers</vt:lpstr>
      <vt:lpstr>PowerPoint Presentation</vt:lpstr>
      <vt:lpstr>PowerPoint Presentation</vt:lpstr>
      <vt:lpstr>Activity 2: MAC Address</vt:lpstr>
      <vt:lpstr>PowerPoint Presentation</vt:lpstr>
      <vt:lpstr>Activity 3: Ethernet Frame Structure</vt:lpstr>
      <vt:lpstr>Activity 3: Ethernet Frame Structure – cont.</vt:lpstr>
      <vt:lpstr>How NIC Uses Frame Structure &amp; MAC Addresses?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Dominic Lee</cp:lastModifiedBy>
  <cp:revision>652</cp:revision>
  <cp:lastPrinted>2000-08-04T01:42:18Z</cp:lastPrinted>
  <dcterms:created xsi:type="dcterms:W3CDTF">1995-05-28T16:29:18Z</dcterms:created>
  <dcterms:modified xsi:type="dcterms:W3CDTF">2022-02-08T05:09:28Z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2022-01-08T00:07:23Z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7cc2ebf0-0b68-4ace-9e22-35ed23e80dd0</vt:lpwstr>
  </property>
  <property fmtid="{D5CDD505-2E9C-101B-9397-08002B2CF9AE}" pid="8" name="MSIP_Label_30286cb9-b49f-4646-87a5-340028348160_ContentBits">
    <vt:lpwstr>1</vt:lpwstr>
  </property>
</Properties>
</file>