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Lst>
  <p:notesMasterIdLst>
    <p:notesMasterId r:id="rId40"/>
  </p:notesMasterIdLst>
  <p:handoutMasterIdLst>
    <p:handoutMasterId r:id="rId41"/>
  </p:handoutMasterIdLst>
  <p:sldIdLst>
    <p:sldId id="376" r:id="rId2"/>
    <p:sldId id="380" r:id="rId3"/>
    <p:sldId id="508" r:id="rId4"/>
    <p:sldId id="530" r:id="rId5"/>
    <p:sldId id="509" r:id="rId6"/>
    <p:sldId id="510" r:id="rId7"/>
    <p:sldId id="511" r:id="rId8"/>
    <p:sldId id="512" r:id="rId9"/>
    <p:sldId id="531" r:id="rId10"/>
    <p:sldId id="513" r:id="rId11"/>
    <p:sldId id="532" r:id="rId12"/>
    <p:sldId id="514" r:id="rId13"/>
    <p:sldId id="533" r:id="rId14"/>
    <p:sldId id="515" r:id="rId15"/>
    <p:sldId id="516" r:id="rId16"/>
    <p:sldId id="517" r:id="rId17"/>
    <p:sldId id="518" r:id="rId18"/>
    <p:sldId id="542" r:id="rId19"/>
    <p:sldId id="476" r:id="rId20"/>
    <p:sldId id="519" r:id="rId21"/>
    <p:sldId id="520" r:id="rId22"/>
    <p:sldId id="479" r:id="rId23"/>
    <p:sldId id="480" r:id="rId24"/>
    <p:sldId id="481" r:id="rId25"/>
    <p:sldId id="553" r:id="rId26"/>
    <p:sldId id="554" r:id="rId27"/>
    <p:sldId id="543" r:id="rId28"/>
    <p:sldId id="555" r:id="rId29"/>
    <p:sldId id="544" r:id="rId30"/>
    <p:sldId id="545" r:id="rId31"/>
    <p:sldId id="546" r:id="rId32"/>
    <p:sldId id="547" r:id="rId33"/>
    <p:sldId id="548" r:id="rId34"/>
    <p:sldId id="549" r:id="rId35"/>
    <p:sldId id="550" r:id="rId36"/>
    <p:sldId id="551" r:id="rId37"/>
    <p:sldId id="525" r:id="rId38"/>
    <p:sldId id="552" r:id="rId39"/>
  </p:sldIdLst>
  <p:sldSz cx="9144000" cy="6858000" type="screen4x3"/>
  <p:notesSz cx="6784975" cy="9856788"/>
  <p:custDataLst>
    <p:tags r:id="rId42"/>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003300"/>
    <a:srgbClr val="0033CC"/>
    <a:srgbClr val="009900"/>
    <a:srgbClr val="800000"/>
    <a:srgbClr val="000099"/>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1" autoAdjust="0"/>
  </p:normalViewPr>
  <p:slideViewPr>
    <p:cSldViewPr>
      <p:cViewPr varScale="1">
        <p:scale>
          <a:sx n="83" d="100"/>
          <a:sy n="83" d="100"/>
        </p:scale>
        <p:origin x="145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964"/>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smtClean="0"/>
              <a:t>Left-hand Bar – Replace FSP by your module code and X by the lecture number.</a:t>
            </a:r>
          </a:p>
          <a:p>
            <a:pPr marL="228600" indent="-228600">
              <a:buFontTx/>
              <a:buAutoNum type="arabicPeriod"/>
            </a:pPr>
            <a:r>
              <a:rPr lang="en-US" dirty="0" smtClean="0"/>
              <a:t>Replace Lecture Title</a:t>
            </a:r>
          </a:p>
          <a:p>
            <a:pPr marL="228600" indent="-228600">
              <a:buFontTx/>
              <a:buAutoNum type="arabicPeriod"/>
            </a:pPr>
            <a:r>
              <a:rPr lang="en-US" dirty="0" smtClean="0"/>
              <a:t>Replace &lt; Module Name &gt;</a:t>
            </a:r>
          </a:p>
          <a:p>
            <a:pPr marL="228600" indent="-228600">
              <a:buFontTx/>
              <a:buAutoNum type="arabicPeriod"/>
            </a:pPr>
            <a:r>
              <a:rPr lang="en-US" dirty="0" smtClean="0"/>
              <a:t>Replace Year and Semester if necessary</a:t>
            </a:r>
          </a:p>
        </p:txBody>
      </p:sp>
    </p:spTree>
    <p:extLst>
      <p:ext uri="{BB962C8B-B14F-4D97-AF65-F5344CB8AC3E}">
        <p14:creationId xmlns:p14="http://schemas.microsoft.com/office/powerpoint/2010/main" val="391221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31863" y="741363"/>
            <a:ext cx="4935537" cy="3702050"/>
          </a:xfrm>
          <a:ln/>
        </p:spPr>
      </p:sp>
      <p:sp>
        <p:nvSpPr>
          <p:cNvPr id="39939" name="Rectangle 3"/>
          <p:cNvSpPr>
            <a:spLocks noGrp="1" noChangeArrowheads="1"/>
          </p:cNvSpPr>
          <p:nvPr>
            <p:ph type="body" idx="1"/>
          </p:nvPr>
        </p:nvSpPr>
        <p:spPr>
          <a:xfrm>
            <a:off x="906463" y="4691063"/>
            <a:ext cx="4984750" cy="444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5046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31863" y="741363"/>
            <a:ext cx="4935537" cy="3702050"/>
          </a:xfrm>
          <a:ln/>
        </p:spPr>
      </p:sp>
      <p:sp>
        <p:nvSpPr>
          <p:cNvPr id="39939" name="Rectangle 3"/>
          <p:cNvSpPr>
            <a:spLocks noGrp="1" noChangeArrowheads="1"/>
          </p:cNvSpPr>
          <p:nvPr>
            <p:ph type="body" idx="1"/>
          </p:nvPr>
        </p:nvSpPr>
        <p:spPr>
          <a:xfrm>
            <a:off x="906463" y="4691063"/>
            <a:ext cx="4984750" cy="4443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9265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kumimoji="1" sz="3000" b="1">
                <a:solidFill>
                  <a:schemeClr val="tx1"/>
                </a:solidFill>
                <a:latin typeface="Arial Narrow" panose="020B0606020202030204" pitchFamily="34" charset="0"/>
              </a:defRPr>
            </a:lvl1pPr>
            <a:lvl2pPr marL="742950" indent="-285750" defTabSz="920750">
              <a:defRPr kumimoji="1" sz="3000" b="1">
                <a:solidFill>
                  <a:schemeClr val="tx1"/>
                </a:solidFill>
                <a:latin typeface="Arial Narrow" panose="020B0606020202030204" pitchFamily="34" charset="0"/>
              </a:defRPr>
            </a:lvl2pPr>
            <a:lvl3pPr marL="1143000" indent="-228600" defTabSz="920750">
              <a:defRPr kumimoji="1" sz="3000" b="1">
                <a:solidFill>
                  <a:schemeClr val="tx1"/>
                </a:solidFill>
                <a:latin typeface="Arial Narrow" panose="020B0606020202030204" pitchFamily="34" charset="0"/>
              </a:defRPr>
            </a:lvl3pPr>
            <a:lvl4pPr marL="1600200" indent="-228600" defTabSz="920750">
              <a:defRPr kumimoji="1" sz="3000" b="1">
                <a:solidFill>
                  <a:schemeClr val="tx1"/>
                </a:solidFill>
                <a:latin typeface="Arial Narrow" panose="020B0606020202030204" pitchFamily="34" charset="0"/>
              </a:defRPr>
            </a:lvl4pPr>
            <a:lvl5pPr marL="2057400" indent="-228600" defTabSz="920750">
              <a:defRPr kumimoji="1" sz="3000" b="1">
                <a:solidFill>
                  <a:schemeClr val="tx1"/>
                </a:solidFill>
                <a:latin typeface="Arial Narrow" panose="020B0606020202030204" pitchFamily="34" charset="0"/>
              </a:defRPr>
            </a:lvl5pPr>
            <a:lvl6pPr marL="25146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fld id="{F5B8C52F-059C-4534-820F-58A9779B920D}" type="slidenum">
              <a:rPr kumimoji="0" lang="en-GB" altLang="en-US" sz="1000" b="0">
                <a:latin typeface="Arial" panose="020B0604020202020204" pitchFamily="34" charset="0"/>
              </a:rPr>
              <a:pPr/>
              <a:t>27</a:t>
            </a:fld>
            <a:endParaRPr kumimoji="0" lang="en-GB" altLang="en-US" sz="1000" b="0">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1038225" y="857250"/>
            <a:ext cx="4614863" cy="3462338"/>
          </a:xfrm>
          <a:ln/>
        </p:spPr>
      </p:sp>
      <p:sp>
        <p:nvSpPr>
          <p:cNvPr id="34820" name="Rectangle 3"/>
          <p:cNvSpPr>
            <a:spLocks noGrp="1" noChangeArrowheads="1"/>
          </p:cNvSpPr>
          <p:nvPr>
            <p:ph type="body" idx="1"/>
          </p:nvPr>
        </p:nvSpPr>
        <p:spPr>
          <a:xfrm>
            <a:off x="892175" y="4691063"/>
            <a:ext cx="49085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3947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kumimoji="1" sz="3000" b="1">
                <a:solidFill>
                  <a:schemeClr val="tx1"/>
                </a:solidFill>
                <a:latin typeface="Arial Narrow" panose="020B0606020202030204" pitchFamily="34" charset="0"/>
              </a:defRPr>
            </a:lvl1pPr>
            <a:lvl2pPr marL="742950" indent="-285750" defTabSz="920750">
              <a:defRPr kumimoji="1" sz="3000" b="1">
                <a:solidFill>
                  <a:schemeClr val="tx1"/>
                </a:solidFill>
                <a:latin typeface="Arial Narrow" panose="020B0606020202030204" pitchFamily="34" charset="0"/>
              </a:defRPr>
            </a:lvl2pPr>
            <a:lvl3pPr marL="1143000" indent="-228600" defTabSz="920750">
              <a:defRPr kumimoji="1" sz="3000" b="1">
                <a:solidFill>
                  <a:schemeClr val="tx1"/>
                </a:solidFill>
                <a:latin typeface="Arial Narrow" panose="020B0606020202030204" pitchFamily="34" charset="0"/>
              </a:defRPr>
            </a:lvl3pPr>
            <a:lvl4pPr marL="1600200" indent="-228600" defTabSz="920750">
              <a:defRPr kumimoji="1" sz="3000" b="1">
                <a:solidFill>
                  <a:schemeClr val="tx1"/>
                </a:solidFill>
                <a:latin typeface="Arial Narrow" panose="020B0606020202030204" pitchFamily="34" charset="0"/>
              </a:defRPr>
            </a:lvl4pPr>
            <a:lvl5pPr marL="2057400" indent="-228600" defTabSz="920750">
              <a:defRPr kumimoji="1" sz="3000" b="1">
                <a:solidFill>
                  <a:schemeClr val="tx1"/>
                </a:solidFill>
                <a:latin typeface="Arial Narrow" panose="020B0606020202030204" pitchFamily="34" charset="0"/>
              </a:defRPr>
            </a:lvl5pPr>
            <a:lvl6pPr marL="25146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fld id="{A4285A9B-236E-4409-B751-58D5D6A507DB}" type="slidenum">
              <a:rPr kumimoji="0" lang="en-GB" altLang="en-US" sz="1000" b="0">
                <a:latin typeface="Arial" panose="020B0604020202020204" pitchFamily="34" charset="0"/>
              </a:rPr>
              <a:pPr/>
              <a:t>29</a:t>
            </a:fld>
            <a:endParaRPr kumimoji="0" lang="en-GB" altLang="en-US" sz="1000" b="0">
              <a:latin typeface="Arial" panose="020B0604020202020204" pitchFamily="34" charset="0"/>
            </a:endParaRPr>
          </a:p>
        </p:txBody>
      </p:sp>
      <p:sp>
        <p:nvSpPr>
          <p:cNvPr id="35843" name="Rectangle 2"/>
          <p:cNvSpPr>
            <a:spLocks noGrp="1" noRot="1" noChangeAspect="1" noChangeArrowheads="1" noTextEdit="1"/>
          </p:cNvSpPr>
          <p:nvPr>
            <p:ph type="sldImg"/>
          </p:nvPr>
        </p:nvSpPr>
        <p:spPr>
          <a:xfrm>
            <a:off x="1038225" y="857250"/>
            <a:ext cx="4614863" cy="3462338"/>
          </a:xfrm>
          <a:ln/>
        </p:spPr>
      </p:sp>
      <p:sp>
        <p:nvSpPr>
          <p:cNvPr id="35844" name="Rectangle 3"/>
          <p:cNvSpPr>
            <a:spLocks noGrp="1" noChangeArrowheads="1"/>
          </p:cNvSpPr>
          <p:nvPr>
            <p:ph type="body" idx="1"/>
          </p:nvPr>
        </p:nvSpPr>
        <p:spPr>
          <a:xfrm>
            <a:off x="892175" y="4691063"/>
            <a:ext cx="49085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28504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kumimoji="1" sz="3000" b="1">
                <a:solidFill>
                  <a:schemeClr val="tx1"/>
                </a:solidFill>
                <a:latin typeface="Arial Narrow" panose="020B0606020202030204" pitchFamily="34" charset="0"/>
              </a:defRPr>
            </a:lvl1pPr>
            <a:lvl2pPr marL="742950" indent="-285750" defTabSz="920750">
              <a:defRPr kumimoji="1" sz="3000" b="1">
                <a:solidFill>
                  <a:schemeClr val="tx1"/>
                </a:solidFill>
                <a:latin typeface="Arial Narrow" panose="020B0606020202030204" pitchFamily="34" charset="0"/>
              </a:defRPr>
            </a:lvl2pPr>
            <a:lvl3pPr marL="1143000" indent="-228600" defTabSz="920750">
              <a:defRPr kumimoji="1" sz="3000" b="1">
                <a:solidFill>
                  <a:schemeClr val="tx1"/>
                </a:solidFill>
                <a:latin typeface="Arial Narrow" panose="020B0606020202030204" pitchFamily="34" charset="0"/>
              </a:defRPr>
            </a:lvl3pPr>
            <a:lvl4pPr marL="1600200" indent="-228600" defTabSz="920750">
              <a:defRPr kumimoji="1" sz="3000" b="1">
                <a:solidFill>
                  <a:schemeClr val="tx1"/>
                </a:solidFill>
                <a:latin typeface="Arial Narrow" panose="020B0606020202030204" pitchFamily="34" charset="0"/>
              </a:defRPr>
            </a:lvl4pPr>
            <a:lvl5pPr marL="2057400" indent="-228600" defTabSz="920750">
              <a:defRPr kumimoji="1" sz="3000" b="1">
                <a:solidFill>
                  <a:schemeClr val="tx1"/>
                </a:solidFill>
                <a:latin typeface="Arial Narrow" panose="020B0606020202030204" pitchFamily="34" charset="0"/>
              </a:defRPr>
            </a:lvl5pPr>
            <a:lvl6pPr marL="25146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defTabSz="92075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fld id="{82A3AE0A-EFD6-4DD4-B76F-2249ECCB890F}" type="slidenum">
              <a:rPr kumimoji="0" lang="en-GB" altLang="en-US" sz="1000" b="0">
                <a:latin typeface="Arial" panose="020B0604020202020204" pitchFamily="34" charset="0"/>
              </a:rPr>
              <a:pPr/>
              <a:t>32</a:t>
            </a:fld>
            <a:endParaRPr kumimoji="0" lang="en-GB" altLang="en-US" sz="1000" b="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a:buFontTx/>
              <a:buAutoNum type="arabicPeriod"/>
            </a:pPr>
            <a:r>
              <a:rPr lang="en-US" altLang="en-US" smtClean="0">
                <a:latin typeface="Arial" panose="020B0604020202020204" pitchFamily="34" charset="0"/>
              </a:rPr>
              <a:t>Windows automatically attempts to increase the paging file size the first time your computer becomes low on memory, but you can also manually increase it up to a maximum size that is determined by the amount of RAM installed. Although increasing the paging file size can help prevent low memory problems, it can also make your programs run more slowly. Because your computer reads information from RAM much faster than from a hard disk (where the paging file is), making too much virtual memory available to programs will slow them down. </a:t>
            </a:r>
          </a:p>
          <a:p>
            <a:pPr marL="227013" indent="-227013">
              <a:buFontTx/>
              <a:buAutoNum type="arabicPeriod"/>
            </a:pPr>
            <a:r>
              <a:rPr lang="en-US" altLang="en-US" smtClean="0">
                <a:latin typeface="Arial" panose="020B0604020202020204" pitchFamily="34" charset="0"/>
              </a:rPr>
              <a:t>If you see signs of low memory or if Windows warns you about a low memory problem, check the information that came with your computer or contact the computer manufacturer to determine which type of RAM is compatible with your computer, and then install more RAM. To install RAM, check the information provided by the manufacturer.</a:t>
            </a:r>
          </a:p>
          <a:p>
            <a:pPr marL="227013" indent="-227013">
              <a:buFontTx/>
              <a:buAutoNum type="arabicPeriod"/>
            </a:pPr>
            <a:r>
              <a:rPr lang="en-US" altLang="en-US" smtClean="0">
                <a:latin typeface="Arial" panose="020B0604020202020204" pitchFamily="34" charset="0"/>
              </a:rPr>
              <a:t>If the computer becomes low on memory whenever you run certain programs, one or more of those programs might have a memory leak. To stop a memory leak, you need to close the program. To repair a memory leak, you need to check for updates for the program or contact the publisher of the software </a:t>
            </a:r>
          </a:p>
        </p:txBody>
      </p:sp>
    </p:spTree>
    <p:extLst>
      <p:ext uri="{BB962C8B-B14F-4D97-AF65-F5344CB8AC3E}">
        <p14:creationId xmlns:p14="http://schemas.microsoft.com/office/powerpoint/2010/main" val="185628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35</a:t>
            </a:fld>
            <a:endParaRPr lang="en-GB"/>
          </a:p>
        </p:txBody>
      </p:sp>
    </p:spTree>
    <p:extLst>
      <p:ext uri="{BB962C8B-B14F-4D97-AF65-F5344CB8AC3E}">
        <p14:creationId xmlns:p14="http://schemas.microsoft.com/office/powerpoint/2010/main" val="18964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66800"/>
            <a:ext cx="40005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33900" y="1066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33900" y="3733800"/>
            <a:ext cx="4000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a:t>
            </a:r>
            <a:r>
              <a:rPr lang="en-US" sz="1200" dirty="0" smtClean="0">
                <a:latin typeface="Arial Narrow" pitchFamily="34" charset="0"/>
              </a:rPr>
              <a:t>CSF/IT </a:t>
            </a:r>
            <a:endParaRPr lang="en-US" sz="1200" dirty="0">
              <a:latin typeface="Arial Narrow" pitchFamily="34" charset="0"/>
            </a:endParaRPr>
          </a:p>
          <a:p>
            <a:pPr lvl="1" algn="ctr">
              <a:spcBef>
                <a:spcPct val="50000"/>
              </a:spcBef>
              <a:defRPr/>
            </a:pPr>
            <a:r>
              <a:rPr lang="en-US" sz="1200" dirty="0" smtClean="0">
                <a:latin typeface="Arial Narrow" pitchFamily="34" charset="0"/>
              </a:rPr>
              <a:t>Year 1, </a:t>
            </a:r>
            <a:r>
              <a:rPr lang="en-US" sz="1200" dirty="0">
                <a:latin typeface="Arial Narrow" pitchFamily="34" charset="0"/>
              </a:rPr>
              <a:t>Semester </a:t>
            </a:r>
            <a:r>
              <a:rPr lang="en-US" sz="1200" dirty="0" smtClean="0">
                <a:latin typeface="Arial Narrow" pitchFamily="34" charset="0"/>
              </a:rPr>
              <a:t>2</a:t>
            </a:r>
            <a:endParaRPr lang="en-US" sz="1200" dirty="0">
              <a:latin typeface="Arial Narrow" pitchFamily="34" charset="0"/>
            </a:endParaRP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5791200" y="6324600"/>
            <a:ext cx="1977916"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kern="1200" dirty="0" smtClean="0">
                <a:solidFill>
                  <a:schemeClr val="tx1"/>
                </a:solidFill>
                <a:latin typeface="Arial Narrow" pitchFamily="34" charset="0"/>
                <a:ea typeface="+mn-ea"/>
                <a:cs typeface="+mn-cs"/>
              </a:rPr>
              <a:t>Last update: </a:t>
            </a:r>
            <a:fld id="{4F8C23AA-BADB-44FD-84F6-EA25BD082925}" type="datetime5">
              <a:rPr lang="en-US" sz="1200" kern="1200" smtClean="0">
                <a:solidFill>
                  <a:schemeClr val="tx1"/>
                </a:solidFill>
                <a:latin typeface="Arial Narrow" pitchFamily="34" charset="0"/>
                <a:ea typeface="+mn-ea"/>
                <a:cs typeface="+mn-cs"/>
              </a:rPr>
              <a:pPr lvl="1" algn="ctr">
                <a:spcBef>
                  <a:spcPct val="50000"/>
                </a:spcBef>
                <a:defRPr/>
              </a:pPr>
              <a:t>6-Nov-21</a:t>
            </a:fld>
            <a:endParaRPr lang="en-US" sz="1200" kern="1200" dirty="0">
              <a:solidFill>
                <a:schemeClr val="tx1"/>
              </a:solidFill>
              <a:latin typeface="Arial Narrow" pitchFamily="34" charset="0"/>
              <a:ea typeface="+mn-ea"/>
              <a:cs typeface="+mn-cs"/>
            </a:endParaRPr>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000" b="0" dirty="0" smtClean="0">
                <a:solidFill>
                  <a:srgbClr val="0033CC"/>
                </a:solidFill>
                <a:effectLst>
                  <a:outerShdw blurRad="38100" dist="38100" dir="2700000" algn="tl">
                    <a:srgbClr val="C0C0C0"/>
                  </a:outerShdw>
                </a:effectLst>
              </a:rPr>
              <a:t>Memory Management </a:t>
            </a: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smtClean="0">
                <a:solidFill>
                  <a:schemeClr val="bg1"/>
                </a:solidFill>
                <a:effectLst>
                  <a:outerShdw blurRad="38100" dist="38100" dir="2700000" algn="tl">
                    <a:srgbClr val="000000">
                      <a:alpha val="43137"/>
                    </a:srgbClr>
                  </a:outerShdw>
                </a:effectLst>
                <a:latin typeface="Tahoma" charset="0"/>
              </a:rPr>
              <a:t>OSNF</a:t>
            </a:r>
            <a:endParaRPr lang="en-GB" sz="3600" b="1" dirty="0">
              <a:solidFill>
                <a:schemeClr val="bg1"/>
              </a:solidFill>
              <a:effectLst>
                <a:outerShdw blurRad="38100" dist="38100" dir="2700000" algn="tl">
                  <a:srgbClr val="000000">
                    <a:alpha val="43137"/>
                  </a:srgbClr>
                </a:outerShdw>
              </a:effectLst>
              <a:latin typeface="Tahoma" charset="0"/>
            </a:endParaRP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endParaRPr kumimoji="1" lang="en-GB" sz="4800" b="1" dirty="0" smtClean="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a:t>
            </a:r>
            <a:r>
              <a:rPr kumimoji="1" lang="en-GB" dirty="0" smtClean="0">
                <a:latin typeface="Arial Narrow" pitchFamily="34" charset="0"/>
              </a:rPr>
              <a:t>CSF/IT</a:t>
            </a:r>
            <a:endParaRPr kumimoji="1" lang="en-GB" dirty="0">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1</a:t>
            </a:r>
            <a:r>
              <a:rPr kumimoji="1" lang="en-GB" dirty="0" smtClean="0">
                <a:latin typeface="Arial Narrow" pitchFamily="34" charset="0"/>
              </a:rPr>
              <a:t> </a:t>
            </a:r>
            <a:r>
              <a:rPr kumimoji="1" lang="en-GB" dirty="0">
                <a:latin typeface="Arial Narrow" pitchFamily="34" charset="0"/>
              </a:rPr>
              <a:t>(</a:t>
            </a:r>
            <a:r>
              <a:rPr kumimoji="1" lang="en-GB" dirty="0" smtClean="0">
                <a:latin typeface="Arial Narrow" pitchFamily="34" charset="0"/>
              </a:rPr>
              <a:t>2021/22), </a:t>
            </a:r>
            <a:r>
              <a:rPr kumimoji="1" lang="en-GB" dirty="0">
                <a:latin typeface="Arial Narrow" pitchFamily="34" charset="0"/>
              </a:rPr>
              <a:t>Semester </a:t>
            </a:r>
            <a:r>
              <a:rPr kumimoji="1" lang="en-GB" dirty="0" smtClean="0">
                <a:latin typeface="Arial Narrow" pitchFamily="34" charset="0"/>
              </a:rPr>
              <a:t>2</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029647" y="3809999"/>
            <a:ext cx="4913525" cy="1200329"/>
          </a:xfrm>
          <a:prstGeom prst="rect">
            <a:avLst/>
          </a:prstGeom>
        </p:spPr>
        <p:txBody>
          <a:bodyPr wrap="none">
            <a:spAutoFit/>
          </a:bodyPr>
          <a:lstStyle/>
          <a:p>
            <a:pPr algn="ctr"/>
            <a:r>
              <a:rPr kumimoji="1" lang="en-GB" sz="3600" b="1" dirty="0" smtClean="0">
                <a:solidFill>
                  <a:srgbClr val="FF0000"/>
                </a:solidFill>
                <a:latin typeface="Arial Narrow" pitchFamily="34" charset="0"/>
              </a:rPr>
              <a:t>Operating Systems &amp; </a:t>
            </a:r>
          </a:p>
          <a:p>
            <a:pPr algn="ctr"/>
            <a:r>
              <a:rPr kumimoji="1" lang="en-GB" sz="3600" b="1" dirty="0" smtClean="0">
                <a:solidFill>
                  <a:srgbClr val="FF0000"/>
                </a:solidFill>
                <a:latin typeface="Arial Narrow" pitchFamily="34" charset="0"/>
              </a:rPr>
              <a:t>Networking Fundamentals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smtClean="0">
                <a:solidFill>
                  <a:schemeClr val="bg1"/>
                </a:solidFill>
                <a:effectLst>
                  <a:outerShdw blurRad="38100" dist="38100" dir="2700000" algn="tl">
                    <a:srgbClr val="000000">
                      <a:alpha val="43137"/>
                    </a:srgbClr>
                  </a:outerShdw>
                </a:effectLst>
                <a:latin typeface="Tahoma" charset="0"/>
              </a:rPr>
              <a:t>4</a:t>
            </a:r>
            <a:endParaRPr lang="en-GB" sz="3600" b="1" dirty="0">
              <a:solidFill>
                <a:schemeClr val="bg1"/>
              </a:solidFill>
              <a:effectLst>
                <a:outerShdw blurRad="38100" dist="38100" dir="2700000" algn="tl">
                  <a:srgbClr val="000000">
                    <a:alpha val="43137"/>
                  </a:srgbClr>
                </a:outerShdw>
              </a:effectLst>
              <a:latin typeface="Taho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Physical Memory Addresses</a:t>
            </a:r>
          </a:p>
        </p:txBody>
      </p:sp>
      <p:sp>
        <p:nvSpPr>
          <p:cNvPr id="3" name="Content Placeholder 2"/>
          <p:cNvSpPr>
            <a:spLocks noGrp="1"/>
          </p:cNvSpPr>
          <p:nvPr>
            <p:ph idx="1"/>
          </p:nvPr>
        </p:nvSpPr>
        <p:spPr/>
        <p:txBody>
          <a:bodyPr/>
          <a:lstStyle/>
          <a:p>
            <a:r>
              <a:rPr lang="en-US" sz="2800" dirty="0"/>
              <a:t>Physical memory addresses are the addresses assigned to physical main memory (RAM). </a:t>
            </a:r>
          </a:p>
          <a:p>
            <a:pPr lvl="1"/>
            <a:r>
              <a:rPr lang="en-US" sz="2400" dirty="0"/>
              <a:t>Physical addresses start from 0 to some maximum number determined by the amount of RAM installed in the computer </a:t>
            </a:r>
            <a:endParaRPr lang="en-US" sz="2400" dirty="0" smtClean="0"/>
          </a:p>
          <a:p>
            <a:pPr marL="0" indent="0">
              <a:buNone/>
            </a:pPr>
            <a:endParaRPr kumimoji="0" lang="en-GB" altLang="zh-CN" sz="3200" dirty="0" smtClean="0">
              <a:ea typeface="宋体" panose="02010600030101010101" pitchFamily="2" charset="-122"/>
              <a:sym typeface="Food" pitchFamily="34" charset="2"/>
            </a:endParaRPr>
          </a:p>
          <a:p>
            <a:pPr marL="0" indent="0">
              <a:buNone/>
            </a:pPr>
            <a:endParaRPr kumimoji="0" lang="en-GB" altLang="en-US" sz="2400" b="0" dirty="0">
              <a:solidFill>
                <a:srgbClr val="0066CC"/>
              </a:solidFill>
              <a:latin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10</a:t>
            </a:fld>
            <a:endParaRPr lang="en-US"/>
          </a:p>
        </p:txBody>
      </p:sp>
      <p:sp>
        <p:nvSpPr>
          <p:cNvPr id="5" name="Rectangle 4"/>
          <p:cNvSpPr/>
          <p:nvPr/>
        </p:nvSpPr>
        <p:spPr bwMode="auto">
          <a:xfrm>
            <a:off x="3657600" y="2904564"/>
            <a:ext cx="1905000" cy="533400"/>
          </a:xfrm>
          <a:prstGeom prst="rect">
            <a:avLst/>
          </a:prstGeom>
          <a:solidFill>
            <a:schemeClr val="accent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p:txBody>
      </p:sp>
      <p:sp>
        <p:nvSpPr>
          <p:cNvPr id="6" name="Rectangle 5"/>
          <p:cNvSpPr/>
          <p:nvPr/>
        </p:nvSpPr>
        <p:spPr bwMode="auto">
          <a:xfrm>
            <a:off x="3657600" y="3437964"/>
            <a:ext cx="1905000" cy="533400"/>
          </a:xfrm>
          <a:prstGeom prst="rect">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p:txBody>
      </p:sp>
      <p:sp>
        <p:nvSpPr>
          <p:cNvPr id="7" name="Rectangle 6"/>
          <p:cNvSpPr/>
          <p:nvPr/>
        </p:nvSpPr>
        <p:spPr bwMode="auto">
          <a:xfrm>
            <a:off x="3657600" y="3966882"/>
            <a:ext cx="1905000" cy="533400"/>
          </a:xfrm>
          <a:prstGeom prst="rect">
            <a:avLst/>
          </a:prstGeom>
          <a:solidFill>
            <a:srgbClr val="CC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8" name="Rectangle 7"/>
          <p:cNvSpPr/>
          <p:nvPr/>
        </p:nvSpPr>
        <p:spPr bwMode="auto">
          <a:xfrm>
            <a:off x="3657600" y="4495800"/>
            <a:ext cx="1905000" cy="5334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9" name="Text Box 21"/>
          <p:cNvSpPr txBox="1">
            <a:spLocks noChangeArrowheads="1"/>
          </p:cNvSpPr>
          <p:nvPr/>
        </p:nvSpPr>
        <p:spPr bwMode="auto">
          <a:xfrm>
            <a:off x="2689412" y="3018863"/>
            <a:ext cx="968188"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0x0000</a:t>
            </a:r>
            <a:endParaRPr lang="en-US" sz="1600" dirty="0"/>
          </a:p>
        </p:txBody>
      </p:sp>
      <p:sp>
        <p:nvSpPr>
          <p:cNvPr id="10" name="Text Box 21"/>
          <p:cNvSpPr txBox="1">
            <a:spLocks noChangeArrowheads="1"/>
          </p:cNvSpPr>
          <p:nvPr/>
        </p:nvSpPr>
        <p:spPr bwMode="auto">
          <a:xfrm>
            <a:off x="2689412" y="3596994"/>
            <a:ext cx="968188"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0x0001</a:t>
            </a:r>
            <a:endParaRPr lang="en-US" sz="1600" dirty="0"/>
          </a:p>
        </p:txBody>
      </p:sp>
      <p:sp>
        <p:nvSpPr>
          <p:cNvPr id="11" name="Text Box 21"/>
          <p:cNvSpPr txBox="1">
            <a:spLocks noChangeArrowheads="1"/>
          </p:cNvSpPr>
          <p:nvPr/>
        </p:nvSpPr>
        <p:spPr bwMode="auto">
          <a:xfrm>
            <a:off x="2693894" y="4076699"/>
            <a:ext cx="963706"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0x0002</a:t>
            </a:r>
            <a:endParaRPr lang="en-US" sz="1600" dirty="0"/>
          </a:p>
        </p:txBody>
      </p:sp>
      <p:sp>
        <p:nvSpPr>
          <p:cNvPr id="12" name="Text Box 21"/>
          <p:cNvSpPr txBox="1">
            <a:spLocks noChangeArrowheads="1"/>
          </p:cNvSpPr>
          <p:nvPr/>
        </p:nvSpPr>
        <p:spPr bwMode="auto">
          <a:xfrm>
            <a:off x="2667000" y="4594225"/>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0x0003</a:t>
            </a:r>
            <a:endParaRPr lang="en-US" sz="1600" dirty="0"/>
          </a:p>
        </p:txBody>
      </p:sp>
      <p:sp>
        <p:nvSpPr>
          <p:cNvPr id="14" name="Left Brace 13"/>
          <p:cNvSpPr/>
          <p:nvPr/>
        </p:nvSpPr>
        <p:spPr bwMode="auto">
          <a:xfrm>
            <a:off x="2415241" y="2973852"/>
            <a:ext cx="274171" cy="2937924"/>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5" name="TextBox 14"/>
          <p:cNvSpPr txBox="1"/>
          <p:nvPr/>
        </p:nvSpPr>
        <p:spPr>
          <a:xfrm>
            <a:off x="1017121" y="3551383"/>
            <a:ext cx="1447800" cy="830997"/>
          </a:xfrm>
          <a:prstGeom prst="rect">
            <a:avLst/>
          </a:prstGeom>
          <a:noFill/>
        </p:spPr>
        <p:txBody>
          <a:bodyPr wrap="square" rtlCol="0">
            <a:spAutoFit/>
          </a:bodyPr>
          <a:lstStyle/>
          <a:p>
            <a:r>
              <a:rPr lang="en-US" dirty="0" smtClean="0">
                <a:latin typeface="+mn-lt"/>
              </a:rPr>
              <a:t>Memory addresses</a:t>
            </a:r>
            <a:endParaRPr lang="en-US" dirty="0">
              <a:latin typeface="+mn-lt"/>
            </a:endParaRPr>
          </a:p>
        </p:txBody>
      </p:sp>
      <p:sp>
        <p:nvSpPr>
          <p:cNvPr id="17" name="Text Box 21"/>
          <p:cNvSpPr txBox="1">
            <a:spLocks noChangeArrowheads="1"/>
          </p:cNvSpPr>
          <p:nvPr/>
        </p:nvSpPr>
        <p:spPr bwMode="auto">
          <a:xfrm>
            <a:off x="4117041" y="3018863"/>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0xA8</a:t>
            </a:r>
            <a:endParaRPr lang="en-US" sz="1600" dirty="0"/>
          </a:p>
        </p:txBody>
      </p:sp>
      <p:sp>
        <p:nvSpPr>
          <p:cNvPr id="18" name="Text Box 21"/>
          <p:cNvSpPr txBox="1">
            <a:spLocks noChangeArrowheads="1"/>
          </p:cNvSpPr>
          <p:nvPr/>
        </p:nvSpPr>
        <p:spPr bwMode="auto">
          <a:xfrm>
            <a:off x="4114800" y="3520515"/>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0x2E</a:t>
            </a:r>
            <a:endParaRPr lang="en-US" sz="1600" dirty="0"/>
          </a:p>
        </p:txBody>
      </p:sp>
      <p:sp>
        <p:nvSpPr>
          <p:cNvPr id="19" name="Text Box 21"/>
          <p:cNvSpPr txBox="1">
            <a:spLocks noChangeArrowheads="1"/>
          </p:cNvSpPr>
          <p:nvPr/>
        </p:nvSpPr>
        <p:spPr bwMode="auto">
          <a:xfrm>
            <a:off x="4114800" y="4076699"/>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0x5F</a:t>
            </a:r>
            <a:endParaRPr lang="en-US" sz="1600" dirty="0"/>
          </a:p>
        </p:txBody>
      </p:sp>
      <p:sp>
        <p:nvSpPr>
          <p:cNvPr id="20" name="Text Box 21"/>
          <p:cNvSpPr txBox="1">
            <a:spLocks noChangeArrowheads="1"/>
          </p:cNvSpPr>
          <p:nvPr/>
        </p:nvSpPr>
        <p:spPr bwMode="auto">
          <a:xfrm>
            <a:off x="4096871" y="4601135"/>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0x03</a:t>
            </a:r>
            <a:endParaRPr lang="en-US" sz="1600" dirty="0"/>
          </a:p>
        </p:txBody>
      </p:sp>
      <p:sp>
        <p:nvSpPr>
          <p:cNvPr id="43" name="Text Box 21"/>
          <p:cNvSpPr txBox="1">
            <a:spLocks noChangeArrowheads="1"/>
          </p:cNvSpPr>
          <p:nvPr/>
        </p:nvSpPr>
        <p:spPr bwMode="auto">
          <a:xfrm>
            <a:off x="2667000" y="5575226"/>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0x88AF</a:t>
            </a:r>
            <a:endParaRPr lang="en-US" sz="1600" dirty="0"/>
          </a:p>
        </p:txBody>
      </p:sp>
      <p:sp>
        <p:nvSpPr>
          <p:cNvPr id="44" name="Rectangle 43"/>
          <p:cNvSpPr/>
          <p:nvPr/>
        </p:nvSpPr>
        <p:spPr bwMode="auto">
          <a:xfrm>
            <a:off x="3639671" y="5477438"/>
            <a:ext cx="1905000"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45" name="TextBox 44"/>
          <p:cNvSpPr txBox="1"/>
          <p:nvPr/>
        </p:nvSpPr>
        <p:spPr>
          <a:xfrm>
            <a:off x="2992713" y="5022168"/>
            <a:ext cx="308098" cy="461665"/>
          </a:xfrm>
          <a:prstGeom prst="rect">
            <a:avLst/>
          </a:prstGeom>
          <a:noFill/>
        </p:spPr>
        <p:txBody>
          <a:bodyPr wrap="none" rtlCol="0">
            <a:spAutoFit/>
          </a:bodyPr>
          <a:lstStyle/>
          <a:p>
            <a:r>
              <a:rPr lang="en-US" b="1" dirty="0" smtClean="0"/>
              <a:t>:</a:t>
            </a:r>
            <a:endParaRPr lang="en-US" b="1" dirty="0"/>
          </a:p>
        </p:txBody>
      </p:sp>
      <p:sp>
        <p:nvSpPr>
          <p:cNvPr id="46" name="TextBox 45"/>
          <p:cNvSpPr txBox="1"/>
          <p:nvPr/>
        </p:nvSpPr>
        <p:spPr>
          <a:xfrm>
            <a:off x="4457700" y="5020311"/>
            <a:ext cx="308098" cy="461665"/>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2895212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2 (5 mins)</a:t>
            </a:r>
          </a:p>
        </p:txBody>
      </p:sp>
      <p:sp>
        <p:nvSpPr>
          <p:cNvPr id="6" name="Content Placeholder 5"/>
          <p:cNvSpPr>
            <a:spLocks noGrp="1"/>
          </p:cNvSpPr>
          <p:nvPr>
            <p:ph idx="1"/>
          </p:nvPr>
        </p:nvSpPr>
        <p:spPr>
          <a:xfrm>
            <a:off x="381000" y="1045696"/>
            <a:ext cx="8153400" cy="5181600"/>
          </a:xfrm>
        </p:spPr>
        <p:txBody>
          <a:bodyPr/>
          <a:lstStyle/>
          <a:p>
            <a:pPr marL="0" indent="0">
              <a:buNone/>
            </a:pPr>
            <a:r>
              <a:rPr lang="en-US" altLang="en-US" sz="2000" b="0" dirty="0">
                <a:latin typeface="+mj-lt"/>
                <a:ea typeface="SimSun" panose="02010600030101010101" pitchFamily="2" charset="-122"/>
                <a:cs typeface="Arial" panose="020B0604020202020204" pitchFamily="34" charset="0"/>
              </a:rPr>
              <a:t>Answer the following question and share your answer with the class. </a:t>
            </a:r>
          </a:p>
          <a:p>
            <a:pPr marL="0" indent="0">
              <a:buNone/>
            </a:pPr>
            <a:endParaRPr lang="en-US" altLang="en-US" sz="2000" b="0" dirty="0">
              <a:latin typeface="+mj-lt"/>
              <a:ea typeface="SimSun" panose="02010600030101010101" pitchFamily="2" charset="-122"/>
              <a:cs typeface="Arial" panose="020B0604020202020204" pitchFamily="34" charset="0"/>
            </a:endParaRPr>
          </a:p>
          <a:p>
            <a:pPr marL="0" indent="0">
              <a:buNone/>
            </a:pPr>
            <a:r>
              <a:rPr lang="en-US" sz="2000" b="0" dirty="0">
                <a:solidFill>
                  <a:srgbClr val="FF0000"/>
                </a:solidFill>
                <a:latin typeface="+mj-lt"/>
              </a:rPr>
              <a:t>If the amount of RAM installed in a tiny computer is 256 bytes, state the range of its physical address space in hexadecimal number format.</a:t>
            </a:r>
          </a:p>
          <a:p>
            <a:pPr marL="0" indent="0">
              <a:buNone/>
            </a:pPr>
            <a:endParaRPr lang="en-US" sz="2000" dirty="0">
              <a:latin typeface="+mj-lt"/>
            </a:endParaRPr>
          </a:p>
          <a:p>
            <a:pPr marL="0" indent="0">
              <a:buNone/>
            </a:pPr>
            <a:endParaRPr lang="en-US" dirty="0" smtClean="0"/>
          </a:p>
          <a:p>
            <a:pPr marL="0" indent="0">
              <a:buNone/>
            </a:pPr>
            <a:endParaRPr lang="en-US" dirty="0" smtClean="0"/>
          </a:p>
          <a:p>
            <a:pPr marL="0" indent="0">
              <a:buNone/>
            </a:pPr>
            <a:r>
              <a:rPr lang="en-US" sz="2000" b="0" dirty="0">
                <a:solidFill>
                  <a:srgbClr val="FF0000"/>
                </a:solidFill>
              </a:rPr>
              <a:t>If the amount of RAM installed in a tiny computer is </a:t>
            </a:r>
            <a:r>
              <a:rPr lang="en-US" sz="2000" b="0" dirty="0" smtClean="0">
                <a:solidFill>
                  <a:srgbClr val="FF0000"/>
                </a:solidFill>
              </a:rPr>
              <a:t>65,536 </a:t>
            </a:r>
            <a:r>
              <a:rPr lang="en-US" sz="2000" b="0" dirty="0">
                <a:solidFill>
                  <a:srgbClr val="FF0000"/>
                </a:solidFill>
              </a:rPr>
              <a:t>bytes, state the range of its physical address space in hexadecimal number format.</a:t>
            </a:r>
          </a:p>
          <a:p>
            <a:pPr marL="0" indent="0">
              <a:buNone/>
            </a:pPr>
            <a:endParaRPr lang="en-US" dirty="0" smtClean="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11</a:t>
            </a:fld>
            <a:endParaRPr lang="en-US"/>
          </a:p>
        </p:txBody>
      </p:sp>
      <p:sp>
        <p:nvSpPr>
          <p:cNvPr id="2" name="Rectangle 1"/>
          <p:cNvSpPr/>
          <p:nvPr/>
        </p:nvSpPr>
        <p:spPr bwMode="auto">
          <a:xfrm>
            <a:off x="457200" y="2590800"/>
            <a:ext cx="7924800" cy="1371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7" name="Rectangle 6"/>
          <p:cNvSpPr/>
          <p:nvPr/>
        </p:nvSpPr>
        <p:spPr bwMode="auto">
          <a:xfrm>
            <a:off x="495300" y="4724400"/>
            <a:ext cx="7924800" cy="1371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24229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Logical Memory Addresses</a:t>
            </a:r>
          </a:p>
        </p:txBody>
      </p:sp>
      <p:sp>
        <p:nvSpPr>
          <p:cNvPr id="3" name="Content Placeholder 2"/>
          <p:cNvSpPr>
            <a:spLocks noGrp="1"/>
          </p:cNvSpPr>
          <p:nvPr>
            <p:ph idx="1"/>
          </p:nvPr>
        </p:nvSpPr>
        <p:spPr/>
        <p:txBody>
          <a:bodyPr/>
          <a:lstStyle/>
          <a:p>
            <a:r>
              <a:rPr lang="en-US" sz="2800" dirty="0"/>
              <a:t>CPU </a:t>
            </a:r>
            <a:r>
              <a:rPr lang="en-US" sz="2800" u="sng" dirty="0" smtClean="0"/>
              <a:t>assumes</a:t>
            </a:r>
            <a:r>
              <a:rPr lang="en-US" sz="2800" dirty="0" smtClean="0"/>
              <a:t> </a:t>
            </a:r>
            <a:r>
              <a:rPr lang="en-US" sz="2800" dirty="0"/>
              <a:t>each program uses a </a:t>
            </a:r>
            <a:r>
              <a:rPr lang="en-US" sz="2800" u="sng" dirty="0"/>
              <a:t>contiguous</a:t>
            </a:r>
            <a:r>
              <a:rPr lang="en-US" sz="2800" dirty="0"/>
              <a:t> memory with addresses starting from 0 to some maximum number </a:t>
            </a:r>
            <a:endParaRPr lang="en-US" sz="2800" dirty="0" smtClean="0"/>
          </a:p>
          <a:p>
            <a:pPr lvl="1"/>
            <a:r>
              <a:rPr lang="en-US" sz="2400" dirty="0"/>
              <a:t>E</a:t>
            </a:r>
            <a:r>
              <a:rPr lang="en-US" sz="2400" dirty="0" smtClean="0"/>
              <a:t>.g</a:t>
            </a:r>
            <a:r>
              <a:rPr lang="en-US" sz="2400" dirty="0"/>
              <a:t>. a program size of 16 bytes, addresses from 0x0 to 0xF</a:t>
            </a:r>
          </a:p>
          <a:p>
            <a:r>
              <a:rPr lang="en-US" sz="2800" dirty="0"/>
              <a:t>These addresses used (or referenced) by a CPU are logical addresses</a:t>
            </a:r>
          </a:p>
          <a:p>
            <a:pPr marL="0" indent="0">
              <a:buNone/>
            </a:pPr>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282500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3 (5 mins)</a:t>
            </a:r>
          </a:p>
        </p:txBody>
      </p:sp>
      <p:sp>
        <p:nvSpPr>
          <p:cNvPr id="6" name="Content Placeholder 5"/>
          <p:cNvSpPr>
            <a:spLocks noGrp="1"/>
          </p:cNvSpPr>
          <p:nvPr>
            <p:ph idx="1"/>
          </p:nvPr>
        </p:nvSpPr>
        <p:spPr/>
        <p:txBody>
          <a:bodyPr/>
          <a:lstStyle/>
          <a:p>
            <a:pPr marL="0" indent="0">
              <a:buNone/>
            </a:pPr>
            <a:r>
              <a:rPr lang="en-US" altLang="en-US" sz="2000" b="0" dirty="0">
                <a:latin typeface="+mj-lt"/>
              </a:rPr>
              <a:t>Answer the following question and share your answer with the class. </a:t>
            </a:r>
          </a:p>
          <a:p>
            <a:pPr marL="0" indent="0">
              <a:buNone/>
            </a:pPr>
            <a:endParaRPr lang="en-US" altLang="en-US" sz="2000" b="0" dirty="0">
              <a:latin typeface="+mj-lt"/>
              <a:ea typeface="SimSun" panose="02010600030101010101" pitchFamily="2" charset="-122"/>
              <a:cs typeface="Arial" panose="020B0604020202020204" pitchFamily="34" charset="0"/>
            </a:endParaRPr>
          </a:p>
          <a:p>
            <a:pPr marL="0" indent="0">
              <a:buNone/>
            </a:pPr>
            <a:r>
              <a:rPr lang="en-US" sz="2000" b="0" dirty="0">
                <a:solidFill>
                  <a:srgbClr val="FF0000"/>
                </a:solidFill>
                <a:latin typeface="+mj-lt"/>
              </a:rPr>
              <a:t>Explain the difference between logical </a:t>
            </a:r>
            <a:r>
              <a:rPr lang="en-US" sz="2000" b="0" dirty="0" smtClean="0">
                <a:solidFill>
                  <a:srgbClr val="FF0000"/>
                </a:solidFill>
                <a:latin typeface="+mj-lt"/>
              </a:rPr>
              <a:t>and </a:t>
            </a:r>
            <a:r>
              <a:rPr lang="en-US" sz="2000" b="0" dirty="0">
                <a:solidFill>
                  <a:srgbClr val="FF0000"/>
                </a:solidFill>
                <a:latin typeface="+mj-lt"/>
              </a:rPr>
              <a:t>physical addresses.</a:t>
            </a: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a:latin typeface="+mj-lt"/>
            </a:endParaRPr>
          </a:p>
          <a:p>
            <a:pPr marL="0" indent="0">
              <a:buNone/>
            </a:pPr>
            <a:endParaRPr lang="en-US" sz="2000" dirty="0" smtClean="0">
              <a:latin typeface="+mj-lt"/>
            </a:endParaRPr>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13</a:t>
            </a:fld>
            <a:endParaRPr lang="en-US"/>
          </a:p>
        </p:txBody>
      </p:sp>
      <p:sp>
        <p:nvSpPr>
          <p:cNvPr id="9" name="TextBox 8"/>
          <p:cNvSpPr txBox="1"/>
          <p:nvPr/>
        </p:nvSpPr>
        <p:spPr>
          <a:xfrm>
            <a:off x="381000" y="2590800"/>
            <a:ext cx="8153400" cy="2677656"/>
          </a:xfrm>
          <a:prstGeom prst="rect">
            <a:avLst/>
          </a:prstGeom>
          <a:noFill/>
          <a:ln>
            <a:solidFill>
              <a:srgbClr val="003300"/>
            </a:solidFill>
          </a:ln>
        </p:spPr>
        <p:txBody>
          <a:bodyPr wrap="square" rtlCol="0">
            <a:spAutoFit/>
          </a:bodyPr>
          <a:lstStyle/>
          <a:p>
            <a:pPr marL="0" indent="0">
              <a:buNone/>
            </a:pPr>
            <a:endParaRPr lang="en-US" dirty="0" smtClean="0">
              <a:solidFill>
                <a:srgbClr val="0033CC"/>
              </a:solidFill>
              <a:latin typeface="+mn-lt"/>
            </a:endParaRPr>
          </a:p>
          <a:p>
            <a:pPr marL="0" indent="0">
              <a:buNone/>
            </a:pPr>
            <a:endParaRPr lang="en-US" dirty="0">
              <a:solidFill>
                <a:srgbClr val="0033CC"/>
              </a:solidFill>
              <a:latin typeface="+mn-lt"/>
            </a:endParaRPr>
          </a:p>
          <a:p>
            <a:pPr marL="0" indent="0">
              <a:buNone/>
            </a:pPr>
            <a:endParaRPr lang="en-US" dirty="0" smtClean="0">
              <a:solidFill>
                <a:srgbClr val="0033CC"/>
              </a:solidFill>
              <a:latin typeface="+mn-lt"/>
            </a:endParaRPr>
          </a:p>
          <a:p>
            <a:pPr marL="0" indent="0">
              <a:buNone/>
            </a:pPr>
            <a:endParaRPr lang="en-US" dirty="0">
              <a:solidFill>
                <a:srgbClr val="0033CC"/>
              </a:solidFill>
              <a:latin typeface="+mn-lt"/>
            </a:endParaRPr>
          </a:p>
          <a:p>
            <a:pPr marL="0" indent="0">
              <a:buNone/>
            </a:pPr>
            <a:endParaRPr lang="en-US" dirty="0" smtClean="0">
              <a:solidFill>
                <a:srgbClr val="0033CC"/>
              </a:solidFill>
              <a:latin typeface="+mn-lt"/>
            </a:endParaRPr>
          </a:p>
          <a:p>
            <a:pPr marL="0" indent="0">
              <a:buNone/>
            </a:pPr>
            <a:endParaRPr lang="en-US" dirty="0">
              <a:solidFill>
                <a:srgbClr val="0033CC"/>
              </a:solidFill>
              <a:latin typeface="+mn-lt"/>
            </a:endParaRPr>
          </a:p>
          <a:p>
            <a:pPr marL="0" indent="0">
              <a:buNone/>
            </a:pPr>
            <a:endParaRPr lang="en-US" dirty="0">
              <a:solidFill>
                <a:srgbClr val="0033CC"/>
              </a:solidFill>
              <a:latin typeface="+mn-lt"/>
            </a:endParaRPr>
          </a:p>
        </p:txBody>
      </p:sp>
    </p:spTree>
    <p:extLst>
      <p:ext uri="{BB962C8B-B14F-4D97-AF65-F5344CB8AC3E}">
        <p14:creationId xmlns:p14="http://schemas.microsoft.com/office/powerpoint/2010/main" val="3028528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Virtual Memory</a:t>
            </a:r>
          </a:p>
        </p:txBody>
      </p:sp>
      <p:sp>
        <p:nvSpPr>
          <p:cNvPr id="3" name="Content Placeholder 2"/>
          <p:cNvSpPr>
            <a:spLocks noGrp="1"/>
          </p:cNvSpPr>
          <p:nvPr>
            <p:ph idx="1"/>
          </p:nvPr>
        </p:nvSpPr>
        <p:spPr/>
        <p:txBody>
          <a:bodyPr/>
          <a:lstStyle/>
          <a:p>
            <a:r>
              <a:rPr lang="en-US" sz="2800" dirty="0"/>
              <a:t>Due to multi-tasking, multiple programs have to be loaded into physical memory (RAM)</a:t>
            </a:r>
          </a:p>
          <a:p>
            <a:pPr lvl="1"/>
            <a:r>
              <a:rPr lang="en-US" sz="2400" dirty="0"/>
              <a:t>Some programs e.g. OS kernel, have to be in RAM all the time</a:t>
            </a:r>
          </a:p>
          <a:p>
            <a:r>
              <a:rPr lang="en-US" sz="2800" dirty="0"/>
              <a:t>The total memory size required by the OS and all the programs with their data may exceed the physical memory size (installed RAM)</a:t>
            </a:r>
          </a:p>
          <a:p>
            <a:r>
              <a:rPr lang="en-US" sz="2800" dirty="0"/>
              <a:t>There is a limit to the maximum amount of RAM that can be installed in a computer system </a:t>
            </a:r>
            <a:endParaRPr lang="en-US" sz="2800" dirty="0" smtClean="0"/>
          </a:p>
          <a:p>
            <a:r>
              <a:rPr lang="en-US" sz="2800" dirty="0" smtClean="0"/>
              <a:t>There </a:t>
            </a:r>
            <a:r>
              <a:rPr lang="en-US" sz="2800" dirty="0"/>
              <a:t>is also cost involved in increasing the amount of installed RAM</a:t>
            </a:r>
          </a:p>
          <a:p>
            <a:endParaRPr lang="en-US" sz="28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3165869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Virtual </a:t>
            </a:r>
            <a:r>
              <a:rPr lang="en-US" dirty="0" smtClean="0">
                <a:latin typeface="+mn-lt"/>
              </a:rPr>
              <a:t>Memory – cont.</a:t>
            </a:r>
            <a:endParaRPr lang="en-US"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dirty="0"/>
              <a:t>When the total memory size required by the OS and all the programs </a:t>
            </a:r>
            <a:r>
              <a:rPr lang="en-US" sz="2800" dirty="0" smtClean="0"/>
              <a:t>has exceeded </a:t>
            </a:r>
            <a:r>
              <a:rPr lang="en-US" sz="2800" dirty="0"/>
              <a:t>the physical </a:t>
            </a:r>
            <a:r>
              <a:rPr lang="en-US" sz="2800" dirty="0" smtClean="0"/>
              <a:t>memory size, </a:t>
            </a:r>
            <a:r>
              <a:rPr lang="en-US" sz="2800" dirty="0"/>
              <a:t>OS uses Virtual Memory technique to compensate.</a:t>
            </a:r>
          </a:p>
          <a:p>
            <a:pPr lvl="1"/>
            <a:r>
              <a:rPr lang="en-US" sz="2400" dirty="0"/>
              <a:t>This technique makes use of available space on a </a:t>
            </a:r>
            <a:r>
              <a:rPr lang="en-US" sz="2400" dirty="0" smtClean="0"/>
              <a:t>disk </a:t>
            </a:r>
            <a:r>
              <a:rPr lang="en-US" sz="2400" dirty="0"/>
              <a:t>to temporarily store the programs</a:t>
            </a:r>
          </a:p>
          <a:p>
            <a:r>
              <a:rPr lang="en-US" sz="2800" dirty="0"/>
              <a:t>When physical memory runs low, OS moves inactive data from physical memory to </a:t>
            </a:r>
            <a:r>
              <a:rPr lang="en-US" sz="2800"/>
              <a:t>the </a:t>
            </a:r>
            <a:r>
              <a:rPr lang="en-US" sz="2800" smtClean="0"/>
              <a:t>temporary </a:t>
            </a:r>
            <a:r>
              <a:rPr lang="en-US" sz="2800" dirty="0"/>
              <a:t>space on disk</a:t>
            </a:r>
          </a:p>
          <a:p>
            <a:r>
              <a:rPr lang="en-US" sz="2800" dirty="0"/>
              <a:t>OS swaps data from disk back to physical memory when required</a:t>
            </a:r>
          </a:p>
          <a:p>
            <a:r>
              <a:rPr lang="en-US" sz="2800" dirty="0"/>
              <a:t>This technique gives the illusion that the system has much more physical memory than it really </a:t>
            </a:r>
            <a:r>
              <a:rPr lang="en-US" sz="2800" dirty="0" smtClean="0"/>
              <a:t>does</a:t>
            </a:r>
          </a:p>
          <a:p>
            <a:endParaRPr lang="en-US" sz="28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15</a:t>
            </a:fld>
            <a:endParaRPr lang="en-US"/>
          </a:p>
        </p:txBody>
      </p:sp>
    </p:spTree>
    <p:extLst>
      <p:ext uri="{BB962C8B-B14F-4D97-AF65-F5344CB8AC3E}">
        <p14:creationId xmlns:p14="http://schemas.microsoft.com/office/powerpoint/2010/main" val="2992646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Demand Paging</a:t>
            </a:r>
            <a:endParaRPr lang="en-US" dirty="0">
              <a:latin typeface="+mn-lt"/>
            </a:endParaRPr>
          </a:p>
        </p:txBody>
      </p:sp>
      <p:sp>
        <p:nvSpPr>
          <p:cNvPr id="3" name="Content Placeholder 2"/>
          <p:cNvSpPr>
            <a:spLocks noGrp="1"/>
          </p:cNvSpPr>
          <p:nvPr>
            <p:ph idx="1"/>
          </p:nvPr>
        </p:nvSpPr>
        <p:spPr>
          <a:xfrm>
            <a:off x="152400" y="849312"/>
            <a:ext cx="8686800" cy="5399088"/>
          </a:xfrm>
        </p:spPr>
        <p:txBody>
          <a:bodyPr/>
          <a:lstStyle/>
          <a:p>
            <a:r>
              <a:rPr lang="en-US" sz="2600" dirty="0"/>
              <a:t>Demand Paging is one of the virtual memory allocation </a:t>
            </a:r>
            <a:r>
              <a:rPr lang="en-US" sz="2600" dirty="0" smtClean="0"/>
              <a:t>schemes</a:t>
            </a:r>
          </a:p>
          <a:p>
            <a:r>
              <a:rPr lang="en-US" sz="2600" dirty="0"/>
              <a:t>Physical memory (physical address space) is divided into fixed and equal-sized blocks called </a:t>
            </a:r>
            <a:r>
              <a:rPr lang="en-US" sz="2600" dirty="0">
                <a:solidFill>
                  <a:srgbClr val="FF0000"/>
                </a:solidFill>
              </a:rPr>
              <a:t>frames</a:t>
            </a:r>
            <a:r>
              <a:rPr lang="en-US" sz="2600" dirty="0"/>
              <a:t>.</a:t>
            </a:r>
          </a:p>
          <a:p>
            <a:r>
              <a:rPr lang="en-US" sz="2600" dirty="0"/>
              <a:t>Processes and their data </a:t>
            </a:r>
            <a:r>
              <a:rPr lang="en-US" sz="2600" dirty="0" smtClean="0"/>
              <a:t>are </a:t>
            </a:r>
            <a:r>
              <a:rPr lang="en-US" sz="2600" dirty="0"/>
              <a:t>also divided into fixed and equal-size blocks called </a:t>
            </a:r>
            <a:r>
              <a:rPr lang="en-US" sz="2600" dirty="0">
                <a:solidFill>
                  <a:srgbClr val="FF0000"/>
                </a:solidFill>
              </a:rPr>
              <a:t>pages</a:t>
            </a:r>
            <a:r>
              <a:rPr lang="en-US" sz="2600" dirty="0"/>
              <a:t>.</a:t>
            </a:r>
          </a:p>
          <a:p>
            <a:pPr lvl="1"/>
            <a:r>
              <a:rPr lang="en-US" sz="2400" dirty="0"/>
              <a:t>Frame size = page size; 4096 bytes (4KB) is a typical size.</a:t>
            </a:r>
          </a:p>
          <a:p>
            <a:r>
              <a:rPr lang="en-US" sz="2600" dirty="0"/>
              <a:t>Page numbers and frame numbers </a:t>
            </a:r>
            <a:r>
              <a:rPr lang="en-US" sz="2600" dirty="0" smtClean="0"/>
              <a:t>both start </a:t>
            </a:r>
            <a:r>
              <a:rPr lang="en-US" sz="2600" dirty="0"/>
              <a:t>from 0 </a:t>
            </a:r>
          </a:p>
          <a:p>
            <a:r>
              <a:rPr lang="en-US" sz="2600" dirty="0"/>
              <a:t>Pages that are being referenced by the CPU are to be loaded into frames</a:t>
            </a:r>
          </a:p>
          <a:p>
            <a:endParaRPr lang="en-US" sz="2800"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16</a:t>
            </a:fld>
            <a:endParaRPr lang="en-US"/>
          </a:p>
        </p:txBody>
      </p:sp>
      <p:sp>
        <p:nvSpPr>
          <p:cNvPr id="5" name="TextBox 4"/>
          <p:cNvSpPr txBox="1">
            <a:spLocks noChangeArrowheads="1"/>
          </p:cNvSpPr>
          <p:nvPr/>
        </p:nvSpPr>
        <p:spPr bwMode="auto">
          <a:xfrm>
            <a:off x="292893" y="5232400"/>
            <a:ext cx="87106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buFont typeface="Wingdings" panose="05000000000000000000" pitchFamily="2" charset="2"/>
              <a:buNone/>
            </a:pPr>
            <a:r>
              <a:rPr lang="en-US" altLang="en-US" sz="2000" dirty="0">
                <a:solidFill>
                  <a:srgbClr val="000000"/>
                </a:solidFill>
              </a:rPr>
              <a:t>Note: </a:t>
            </a:r>
            <a:r>
              <a:rPr lang="en-US" altLang="en-US" sz="2000" b="0" dirty="0">
                <a:solidFill>
                  <a:srgbClr val="000000"/>
                </a:solidFill>
              </a:rPr>
              <a:t>In demand paging, it is possible that some pages are not referenced (demanded) during a particular run of a process. Such pages will not be loaded into RAM at all during that run of the process.</a:t>
            </a:r>
            <a:endParaRPr lang="en-SG" altLang="en-US" sz="2000" dirty="0">
              <a:solidFill>
                <a:srgbClr val="000000"/>
              </a:solidFill>
            </a:endParaRPr>
          </a:p>
        </p:txBody>
      </p:sp>
    </p:spTree>
    <p:extLst>
      <p:ext uri="{BB962C8B-B14F-4D97-AF65-F5344CB8AC3E}">
        <p14:creationId xmlns:p14="http://schemas.microsoft.com/office/powerpoint/2010/main" val="2798085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Demand </a:t>
            </a:r>
            <a:r>
              <a:rPr lang="en-US" dirty="0" smtClean="0">
                <a:latin typeface="+mn-lt"/>
              </a:rPr>
              <a:t>Paging – cont.</a:t>
            </a:r>
            <a:endParaRPr lang="en-US" dirty="0">
              <a:latin typeface="+mn-lt"/>
            </a:endParaRPr>
          </a:p>
        </p:txBody>
      </p:sp>
      <p:sp>
        <p:nvSpPr>
          <p:cNvPr id="3" name="Content Placeholder 2"/>
          <p:cNvSpPr>
            <a:spLocks noGrp="1"/>
          </p:cNvSpPr>
          <p:nvPr>
            <p:ph idx="1"/>
          </p:nvPr>
        </p:nvSpPr>
        <p:spPr/>
        <p:txBody>
          <a:bodyPr/>
          <a:lstStyle/>
          <a:p>
            <a:r>
              <a:rPr lang="en-US" sz="2600" dirty="0"/>
              <a:t>If there are no more free frames in physical memory, one or more of the pages in physical memory will be placed in </a:t>
            </a:r>
            <a:r>
              <a:rPr lang="en-US" sz="2600" dirty="0" smtClean="0"/>
              <a:t>a </a:t>
            </a:r>
            <a:r>
              <a:rPr lang="en-US" sz="2600" dirty="0"/>
              <a:t>special </a:t>
            </a:r>
            <a:r>
              <a:rPr lang="en-US" sz="2600" dirty="0" smtClean="0"/>
              <a:t>file in a disk </a:t>
            </a:r>
            <a:r>
              <a:rPr lang="en-US" sz="2600" dirty="0"/>
              <a:t>. </a:t>
            </a:r>
            <a:endParaRPr lang="en-US" sz="2600" dirty="0" smtClean="0"/>
          </a:p>
          <a:p>
            <a:pPr lvl="1"/>
            <a:r>
              <a:rPr lang="en-US" sz="2000" dirty="0"/>
              <a:t>In Windows OS, the file is named </a:t>
            </a:r>
            <a:r>
              <a:rPr lang="en-US" sz="2000" dirty="0">
                <a:solidFill>
                  <a:srgbClr val="FF0000"/>
                </a:solidFill>
              </a:rPr>
              <a:t>pagefile.sys</a:t>
            </a:r>
            <a:r>
              <a:rPr lang="en-US" sz="2000" dirty="0"/>
              <a:t> and is found in the root directory of a disk partition (volume). </a:t>
            </a:r>
            <a:endParaRPr lang="en-US" sz="2000" dirty="0" smtClean="0"/>
          </a:p>
          <a:p>
            <a:pPr lvl="1"/>
            <a:r>
              <a:rPr lang="en-US" sz="2000" dirty="0" smtClean="0"/>
              <a:t>In </a:t>
            </a:r>
            <a:r>
              <a:rPr lang="en-US" sz="2000" dirty="0"/>
              <a:t>Linux and Unix systems a disk partition is used instead and is called the swap space or swap partition</a:t>
            </a:r>
            <a:r>
              <a:rPr lang="en-US" sz="2000" dirty="0" smtClean="0"/>
              <a:t>.</a:t>
            </a:r>
            <a:endParaRPr lang="en-US" sz="2000" dirty="0"/>
          </a:p>
          <a:p>
            <a:r>
              <a:rPr lang="en-US" sz="2600" dirty="0"/>
              <a:t>The page that is paged out to the </a:t>
            </a:r>
            <a:r>
              <a:rPr lang="en-US" sz="2600" dirty="0" smtClean="0"/>
              <a:t>disk </a:t>
            </a:r>
            <a:r>
              <a:rPr lang="en-US" sz="2600" dirty="0"/>
              <a:t>is selected based on some replacement algorithm such as </a:t>
            </a:r>
            <a:r>
              <a:rPr lang="en-US" sz="2600" i="1" dirty="0"/>
              <a:t>Least Recently Used</a:t>
            </a:r>
            <a:r>
              <a:rPr lang="en-US" sz="2600" dirty="0"/>
              <a:t> policy.</a:t>
            </a:r>
          </a:p>
          <a:p>
            <a:r>
              <a:rPr lang="en-US" sz="2600" dirty="0" smtClean="0"/>
              <a:t>If </a:t>
            </a:r>
            <a:r>
              <a:rPr lang="en-US" sz="2600" dirty="0"/>
              <a:t>the pages in the </a:t>
            </a:r>
            <a:r>
              <a:rPr lang="en-US" sz="2600" dirty="0" smtClean="0"/>
              <a:t>disk </a:t>
            </a:r>
            <a:r>
              <a:rPr lang="en-US" sz="2600" dirty="0"/>
              <a:t>are required by the CPU again, they will be swapped with some other pages in physical memory</a:t>
            </a:r>
            <a:r>
              <a:rPr lang="en-US" sz="2600" dirty="0" smtClean="0"/>
              <a:t>.</a:t>
            </a:r>
            <a:endParaRPr lang="en-US" sz="26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2481397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4"/>
          <p:cNvSpPr txBox="1">
            <a:spLocks noChangeArrowheads="1"/>
          </p:cNvSpPr>
          <p:nvPr/>
        </p:nvSpPr>
        <p:spPr bwMode="auto">
          <a:xfrm>
            <a:off x="0" y="0"/>
            <a:ext cx="8016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spcBef>
                <a:spcPct val="0"/>
              </a:spcBef>
              <a:buClrTx/>
              <a:buSzTx/>
              <a:buFontTx/>
              <a:buNone/>
            </a:pPr>
            <a:r>
              <a:rPr kumimoji="0" lang="en-GB" altLang="en-US" sz="3200">
                <a:solidFill>
                  <a:srgbClr val="FFFFFF"/>
                </a:solidFill>
              </a:rPr>
              <a:t>Demand Paging (Graphically)</a:t>
            </a:r>
            <a:endParaRPr kumimoji="0" lang="en-GB" altLang="en-US" sz="3200" b="0">
              <a:solidFill>
                <a:srgbClr val="FFFFFF"/>
              </a:solidFill>
            </a:endParaRPr>
          </a:p>
        </p:txBody>
      </p:sp>
      <p:sp>
        <p:nvSpPr>
          <p:cNvPr id="21507" name="Slide Number Placeholder 14"/>
          <p:cNvSpPr txBox="1">
            <a:spLocks noGrp="1"/>
          </p:cNvSpPr>
          <p:nvPr/>
        </p:nvSpPr>
        <p:spPr bwMode="auto">
          <a:xfrm>
            <a:off x="6705600" y="6324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r">
              <a:spcBef>
                <a:spcPct val="50000"/>
              </a:spcBef>
              <a:buClrTx/>
              <a:buSzTx/>
              <a:buFontTx/>
              <a:buNone/>
            </a:pPr>
            <a:r>
              <a:rPr kumimoji="0" lang="en-US" altLang="en-US" sz="1200" b="0">
                <a:solidFill>
                  <a:srgbClr val="000000"/>
                </a:solidFill>
              </a:rPr>
              <a:t>Slide </a:t>
            </a:r>
            <a:fld id="{07C16CC5-286A-465D-9C4C-52F48769B0B9}" type="slidenum">
              <a:rPr kumimoji="0" lang="en-US" altLang="en-US" sz="1200" b="0">
                <a:solidFill>
                  <a:srgbClr val="000000"/>
                </a:solidFill>
              </a:rPr>
              <a:pPr algn="r">
                <a:spcBef>
                  <a:spcPct val="50000"/>
                </a:spcBef>
                <a:buClrTx/>
                <a:buSzTx/>
                <a:buFontTx/>
                <a:buNone/>
              </a:pPr>
              <a:t>18</a:t>
            </a:fld>
            <a:endParaRPr kumimoji="0" lang="en-US" altLang="en-US" sz="1200" b="0">
              <a:solidFill>
                <a:srgbClr val="000000"/>
              </a:solidFill>
            </a:endParaRPr>
          </a:p>
        </p:txBody>
      </p:sp>
      <p:sp>
        <p:nvSpPr>
          <p:cNvPr id="21508" name="Slide Number Placeholder 14"/>
          <p:cNvSpPr txBox="1">
            <a:spLocks noGrp="1"/>
          </p:cNvSpPr>
          <p:nvPr/>
        </p:nvSpPr>
        <p:spPr bwMode="auto">
          <a:xfrm>
            <a:off x="6858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r">
              <a:spcBef>
                <a:spcPct val="50000"/>
              </a:spcBef>
              <a:buClrTx/>
              <a:buSzTx/>
              <a:buFontTx/>
              <a:buNone/>
            </a:pPr>
            <a:r>
              <a:rPr kumimoji="0" lang="en-US" altLang="en-US" sz="1200" b="0">
                <a:solidFill>
                  <a:srgbClr val="000000"/>
                </a:solidFill>
              </a:rPr>
              <a:t>Slide </a:t>
            </a:r>
            <a:fld id="{8DA54FB4-0AA0-42FF-9DE6-BF0828FA2688}" type="slidenum">
              <a:rPr kumimoji="0" lang="en-US" altLang="en-US" sz="1200" b="0">
                <a:solidFill>
                  <a:srgbClr val="000000"/>
                </a:solidFill>
              </a:rPr>
              <a:pPr algn="r">
                <a:spcBef>
                  <a:spcPct val="50000"/>
                </a:spcBef>
                <a:buClrTx/>
                <a:buSzTx/>
                <a:buFontTx/>
                <a:buNone/>
              </a:pPr>
              <a:t>18</a:t>
            </a:fld>
            <a:endParaRPr kumimoji="0" lang="en-US" altLang="en-US" sz="1200" b="0">
              <a:solidFill>
                <a:srgbClr val="000000"/>
              </a:solidFill>
            </a:endParaRPr>
          </a:p>
        </p:txBody>
      </p:sp>
      <p:grpSp>
        <p:nvGrpSpPr>
          <p:cNvPr id="21509" name="Group 45"/>
          <p:cNvGrpSpPr>
            <a:grpSpLocks/>
          </p:cNvGrpSpPr>
          <p:nvPr/>
        </p:nvGrpSpPr>
        <p:grpSpPr bwMode="auto">
          <a:xfrm>
            <a:off x="1481138" y="779463"/>
            <a:ext cx="5859462" cy="5340350"/>
            <a:chOff x="1340" y="592"/>
            <a:chExt cx="3691" cy="3364"/>
          </a:xfrm>
        </p:grpSpPr>
        <p:sp>
          <p:nvSpPr>
            <p:cNvPr id="21511" name="Rectangle 12"/>
            <p:cNvSpPr>
              <a:spLocks noChangeArrowheads="1"/>
            </p:cNvSpPr>
            <p:nvPr/>
          </p:nvSpPr>
          <p:spPr bwMode="auto">
            <a:xfrm>
              <a:off x="1524" y="1212"/>
              <a:ext cx="1152" cy="2087"/>
            </a:xfrm>
            <a:prstGeom prst="rect">
              <a:avLst/>
            </a:prstGeom>
            <a:solidFill>
              <a:srgbClr val="C0C0C0"/>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12" name="Text Box 9"/>
            <p:cNvSpPr txBox="1">
              <a:spLocks noChangeArrowheads="1"/>
            </p:cNvSpPr>
            <p:nvPr/>
          </p:nvSpPr>
          <p:spPr bwMode="auto">
            <a:xfrm>
              <a:off x="1340" y="592"/>
              <a:ext cx="1502"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dirty="0" smtClean="0">
                  <a:solidFill>
                    <a:srgbClr val="000000"/>
                  </a:solidFill>
                  <a:ea typeface="宋体" panose="02010600030101010101" pitchFamily="2" charset="-122"/>
                </a:rPr>
                <a:t>Logical </a:t>
              </a:r>
              <a:r>
                <a:rPr lang="en-US" altLang="zh-CN" sz="2000" b="0" dirty="0">
                  <a:solidFill>
                    <a:srgbClr val="000000"/>
                  </a:solidFill>
                  <a:ea typeface="宋体" panose="02010600030101010101" pitchFamily="2" charset="-122"/>
                </a:rPr>
                <a:t>Address Space  of Process A</a:t>
              </a:r>
            </a:p>
            <a:p>
              <a:pPr algn="ctr">
                <a:buFont typeface="Wingdings" panose="05000000000000000000" pitchFamily="2" charset="2"/>
                <a:buNone/>
              </a:pPr>
              <a:r>
                <a:rPr lang="en-US" altLang="zh-CN" sz="2000" b="0" dirty="0">
                  <a:solidFill>
                    <a:srgbClr val="000000"/>
                  </a:solidFill>
                  <a:ea typeface="宋体" panose="02010600030101010101" pitchFamily="2" charset="-122"/>
                </a:rPr>
                <a:t>(divided into pages)</a:t>
              </a:r>
              <a:endParaRPr lang="en-US" altLang="en-US" sz="2000" dirty="0">
                <a:solidFill>
                  <a:srgbClr val="000000"/>
                </a:solidFill>
              </a:endParaRPr>
            </a:p>
          </p:txBody>
        </p:sp>
        <p:sp>
          <p:nvSpPr>
            <p:cNvPr id="21513" name="Text Box 10"/>
            <p:cNvSpPr txBox="1">
              <a:spLocks noChangeArrowheads="1"/>
            </p:cNvSpPr>
            <p:nvPr/>
          </p:nvSpPr>
          <p:spPr bwMode="auto">
            <a:xfrm>
              <a:off x="3395" y="592"/>
              <a:ext cx="1636" cy="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a:solidFill>
                    <a:srgbClr val="000000"/>
                  </a:solidFill>
                  <a:ea typeface="宋体" panose="02010600030101010101" pitchFamily="2" charset="-122"/>
                </a:rPr>
                <a:t>Physical Address Space </a:t>
              </a:r>
            </a:p>
            <a:p>
              <a:pPr algn="ctr">
                <a:buFont typeface="Wingdings" panose="05000000000000000000" pitchFamily="2" charset="2"/>
                <a:buNone/>
              </a:pPr>
              <a:r>
                <a:rPr lang="en-US" altLang="zh-CN" sz="2000" b="0">
                  <a:solidFill>
                    <a:srgbClr val="000000"/>
                  </a:solidFill>
                  <a:ea typeface="宋体" panose="02010600030101010101" pitchFamily="2" charset="-122"/>
                </a:rPr>
                <a:t>(divided into frames)</a:t>
              </a:r>
              <a:endParaRPr lang="en-US" altLang="en-US" sz="2000">
                <a:solidFill>
                  <a:srgbClr val="000000"/>
                </a:solidFill>
              </a:endParaRPr>
            </a:p>
          </p:txBody>
        </p:sp>
        <p:sp>
          <p:nvSpPr>
            <p:cNvPr id="21514" name="Line 14"/>
            <p:cNvSpPr>
              <a:spLocks noChangeShapeType="1"/>
            </p:cNvSpPr>
            <p:nvPr/>
          </p:nvSpPr>
          <p:spPr bwMode="auto">
            <a:xfrm>
              <a:off x="1534" y="1453"/>
              <a:ext cx="111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5"/>
            <p:cNvSpPr>
              <a:spLocks noChangeShapeType="1"/>
            </p:cNvSpPr>
            <p:nvPr/>
          </p:nvSpPr>
          <p:spPr bwMode="auto">
            <a:xfrm>
              <a:off x="1535" y="2123"/>
              <a:ext cx="1154"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6"/>
            <p:cNvSpPr>
              <a:spLocks noChangeShapeType="1"/>
            </p:cNvSpPr>
            <p:nvPr/>
          </p:nvSpPr>
          <p:spPr bwMode="auto">
            <a:xfrm>
              <a:off x="1524" y="2372"/>
              <a:ext cx="1144" cy="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1"/>
            <p:cNvSpPr>
              <a:spLocks noChangeShapeType="1"/>
            </p:cNvSpPr>
            <p:nvPr/>
          </p:nvSpPr>
          <p:spPr bwMode="auto">
            <a:xfrm>
              <a:off x="2669" y="1318"/>
              <a:ext cx="861" cy="16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Line 23"/>
            <p:cNvSpPr>
              <a:spLocks noChangeShapeType="1"/>
            </p:cNvSpPr>
            <p:nvPr/>
          </p:nvSpPr>
          <p:spPr bwMode="auto">
            <a:xfrm flipV="1">
              <a:off x="2671" y="1772"/>
              <a:ext cx="859" cy="4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9" name="Group 29"/>
            <p:cNvGrpSpPr>
              <a:grpSpLocks/>
            </p:cNvGrpSpPr>
            <p:nvPr/>
          </p:nvGrpSpPr>
          <p:grpSpPr bwMode="auto">
            <a:xfrm>
              <a:off x="3557" y="1191"/>
              <a:ext cx="1152" cy="2087"/>
              <a:chOff x="4058" y="1212"/>
              <a:chExt cx="1152" cy="2087"/>
            </a:xfrm>
          </p:grpSpPr>
          <p:sp>
            <p:nvSpPr>
              <p:cNvPr id="21528" name="Rectangle 13"/>
              <p:cNvSpPr>
                <a:spLocks noChangeArrowheads="1"/>
              </p:cNvSpPr>
              <p:nvPr/>
            </p:nvSpPr>
            <p:spPr bwMode="auto">
              <a:xfrm>
                <a:off x="4058" y="1212"/>
                <a:ext cx="1152" cy="233"/>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29" name="Rectangle 17"/>
              <p:cNvSpPr>
                <a:spLocks noChangeArrowheads="1"/>
              </p:cNvSpPr>
              <p:nvPr/>
            </p:nvSpPr>
            <p:spPr bwMode="auto">
              <a:xfrm>
                <a:off x="4058" y="1908"/>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0" name="Rectangle 18"/>
              <p:cNvSpPr>
                <a:spLocks noChangeArrowheads="1"/>
              </p:cNvSpPr>
              <p:nvPr/>
            </p:nvSpPr>
            <p:spPr bwMode="auto">
              <a:xfrm>
                <a:off x="4058" y="1445"/>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1" name="Rectangle 19"/>
              <p:cNvSpPr>
                <a:spLocks noChangeArrowheads="1"/>
              </p:cNvSpPr>
              <p:nvPr/>
            </p:nvSpPr>
            <p:spPr bwMode="auto">
              <a:xfrm>
                <a:off x="4058" y="2603"/>
                <a:ext cx="1152" cy="233"/>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2" name="Rectangle 20"/>
              <p:cNvSpPr>
                <a:spLocks noChangeArrowheads="1"/>
              </p:cNvSpPr>
              <p:nvPr/>
            </p:nvSpPr>
            <p:spPr bwMode="auto">
              <a:xfrm>
                <a:off x="4058" y="2371"/>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3" name="Rectangle 21"/>
              <p:cNvSpPr>
                <a:spLocks noChangeArrowheads="1"/>
              </p:cNvSpPr>
              <p:nvPr/>
            </p:nvSpPr>
            <p:spPr bwMode="auto">
              <a:xfrm>
                <a:off x="4058" y="2140"/>
                <a:ext cx="1152" cy="231"/>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4" name="Rectangle 22"/>
              <p:cNvSpPr>
                <a:spLocks noChangeArrowheads="1"/>
              </p:cNvSpPr>
              <p:nvPr/>
            </p:nvSpPr>
            <p:spPr bwMode="auto">
              <a:xfrm>
                <a:off x="4058" y="3067"/>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5" name="Text Box 24"/>
              <p:cNvSpPr txBox="1">
                <a:spLocks noChangeArrowheads="1"/>
              </p:cNvSpPr>
              <p:nvPr/>
            </p:nvSpPr>
            <p:spPr bwMode="auto">
              <a:xfrm>
                <a:off x="4058" y="2836"/>
                <a:ext cx="1152" cy="231"/>
              </a:xfrm>
              <a:prstGeom prst="rect">
                <a:avLst/>
              </a:prstGeom>
              <a:solidFill>
                <a:srgbClr val="C0C0C0"/>
              </a:solidFill>
              <a:ln w="9525">
                <a:solidFill>
                  <a:srgbClr val="000000"/>
                </a:solidFill>
                <a:miter lim="800000"/>
                <a:headEnd/>
                <a:tailEnd/>
              </a:ln>
            </p:spPr>
            <p:txBody>
              <a:bodyPr/>
              <a:lstStyle>
                <a:lvl1pPr marL="342900" indent="-342900">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a:solidFill>
                      <a:srgbClr val="000000"/>
                    </a:solidFill>
                    <a:ea typeface="宋体" panose="02010600030101010101" pitchFamily="2" charset="-122"/>
                  </a:rPr>
                  <a:t>Part of Process A</a:t>
                </a:r>
                <a:endParaRPr lang="en-US" altLang="en-US" sz="2000">
                  <a:solidFill>
                    <a:srgbClr val="000000"/>
                  </a:solidFill>
                </a:endParaRPr>
              </a:p>
            </p:txBody>
          </p:sp>
          <p:sp>
            <p:nvSpPr>
              <p:cNvPr id="21536" name="Text Box 25"/>
              <p:cNvSpPr txBox="1">
                <a:spLocks noChangeArrowheads="1"/>
              </p:cNvSpPr>
              <p:nvPr/>
            </p:nvSpPr>
            <p:spPr bwMode="auto">
              <a:xfrm>
                <a:off x="4058" y="1677"/>
                <a:ext cx="1152" cy="231"/>
              </a:xfrm>
              <a:prstGeom prst="rect">
                <a:avLst/>
              </a:prstGeom>
              <a:solidFill>
                <a:srgbClr val="C0C0C0"/>
              </a:solidFill>
              <a:ln w="9525">
                <a:solidFill>
                  <a:srgbClr val="000000"/>
                </a:solidFill>
                <a:miter lim="800000"/>
                <a:headEnd/>
                <a:tailEnd/>
              </a:ln>
            </p:spPr>
            <p:txBody>
              <a:bodyPr/>
              <a:lstStyle>
                <a:lvl1pPr marL="342900" indent="-342900">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a:solidFill>
                      <a:srgbClr val="000000"/>
                    </a:solidFill>
                    <a:ea typeface="宋体" panose="02010600030101010101" pitchFamily="2" charset="-122"/>
                  </a:rPr>
                  <a:t>Part of Process A</a:t>
                </a:r>
                <a:endParaRPr lang="en-US" altLang="en-US" sz="2000">
                  <a:solidFill>
                    <a:srgbClr val="000000"/>
                  </a:solidFill>
                </a:endParaRPr>
              </a:p>
            </p:txBody>
          </p:sp>
        </p:grpSp>
        <p:sp>
          <p:nvSpPr>
            <p:cNvPr id="111647" name="Freeform 31"/>
            <p:cNvSpPr>
              <a:spLocks/>
            </p:cNvSpPr>
            <p:nvPr/>
          </p:nvSpPr>
          <p:spPr bwMode="auto">
            <a:xfrm>
              <a:off x="3618" y="3500"/>
              <a:ext cx="734" cy="184"/>
            </a:xfrm>
            <a:custGeom>
              <a:avLst/>
              <a:gdLst/>
              <a:ahLst/>
              <a:cxnLst>
                <a:cxn ang="0">
                  <a:pos x="0" y="88"/>
                </a:cxn>
                <a:cxn ang="0">
                  <a:pos x="209" y="4"/>
                </a:cxn>
                <a:cxn ang="0">
                  <a:pos x="440" y="109"/>
                </a:cxn>
                <a:cxn ang="0">
                  <a:pos x="209" y="161"/>
                </a:cxn>
                <a:cxn ang="0">
                  <a:pos x="0" y="88"/>
                </a:cxn>
              </a:cxnLst>
              <a:rect l="0" t="0" r="r" b="b"/>
              <a:pathLst>
                <a:path w="440" h="163">
                  <a:moveTo>
                    <a:pt x="0" y="88"/>
                  </a:moveTo>
                  <a:cubicBezTo>
                    <a:pt x="0" y="62"/>
                    <a:pt x="136" y="0"/>
                    <a:pt x="209" y="4"/>
                  </a:cubicBezTo>
                  <a:cubicBezTo>
                    <a:pt x="282" y="8"/>
                    <a:pt x="440" y="83"/>
                    <a:pt x="440" y="109"/>
                  </a:cubicBezTo>
                  <a:cubicBezTo>
                    <a:pt x="440" y="135"/>
                    <a:pt x="284" y="159"/>
                    <a:pt x="209" y="161"/>
                  </a:cubicBezTo>
                  <a:cubicBezTo>
                    <a:pt x="134" y="163"/>
                    <a:pt x="0" y="114"/>
                    <a:pt x="0" y="88"/>
                  </a:cubicBezTo>
                  <a:close/>
                </a:path>
              </a:pathLst>
            </a:custGeom>
            <a:noFill/>
            <a:ln w="3175" cap="flat" cmpd="sng">
              <a:solidFill>
                <a:schemeClr val="tx1"/>
              </a:solidFill>
              <a:prstDash val="solid"/>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48" name="Line 32"/>
            <p:cNvSpPr>
              <a:spLocks noChangeShapeType="1"/>
            </p:cNvSpPr>
            <p:nvPr/>
          </p:nvSpPr>
          <p:spPr bwMode="auto">
            <a:xfrm>
              <a:off x="3628" y="3598"/>
              <a:ext cx="0" cy="241"/>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49" name="Line 33"/>
            <p:cNvSpPr>
              <a:spLocks noChangeShapeType="1"/>
            </p:cNvSpPr>
            <p:nvPr/>
          </p:nvSpPr>
          <p:spPr bwMode="auto">
            <a:xfrm>
              <a:off x="4330" y="3630"/>
              <a:ext cx="0" cy="220"/>
            </a:xfrm>
            <a:prstGeom prst="line">
              <a:avLst/>
            </a:prstGeom>
            <a:noFill/>
            <a:ln w="317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50" name="Freeform 34"/>
            <p:cNvSpPr>
              <a:spLocks/>
            </p:cNvSpPr>
            <p:nvPr/>
          </p:nvSpPr>
          <p:spPr bwMode="auto">
            <a:xfrm>
              <a:off x="3628" y="3860"/>
              <a:ext cx="702" cy="96"/>
            </a:xfrm>
            <a:custGeom>
              <a:avLst/>
              <a:gdLst/>
              <a:ahLst/>
              <a:cxnLst>
                <a:cxn ang="0">
                  <a:pos x="0" y="0"/>
                </a:cxn>
                <a:cxn ang="0">
                  <a:pos x="388" y="94"/>
                </a:cxn>
                <a:cxn ang="0">
                  <a:pos x="702" y="11"/>
                </a:cxn>
              </a:cxnLst>
              <a:rect l="0" t="0" r="r" b="b"/>
              <a:pathLst>
                <a:path w="702" h="96">
                  <a:moveTo>
                    <a:pt x="0" y="0"/>
                  </a:moveTo>
                  <a:cubicBezTo>
                    <a:pt x="135" y="46"/>
                    <a:pt x="271" y="92"/>
                    <a:pt x="388" y="94"/>
                  </a:cubicBezTo>
                  <a:cubicBezTo>
                    <a:pt x="505" y="96"/>
                    <a:pt x="650" y="25"/>
                    <a:pt x="702" y="11"/>
                  </a:cubicBezTo>
                </a:path>
              </a:pathLst>
            </a:custGeom>
            <a:noFill/>
            <a:ln w="6350" cap="flat" cmpd="sng">
              <a:solidFill>
                <a:schemeClr val="tx1"/>
              </a:solidFill>
              <a:prstDash val="solid"/>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51" name="Text Box 35"/>
            <p:cNvSpPr txBox="1">
              <a:spLocks noChangeArrowheads="1"/>
            </p:cNvSpPr>
            <p:nvPr/>
          </p:nvSpPr>
          <p:spPr bwMode="auto">
            <a:xfrm>
              <a:off x="3675" y="3709"/>
              <a:ext cx="644" cy="17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ctr">
                <a:spcBef>
                  <a:spcPct val="50000"/>
                </a:spcBef>
                <a:buFont typeface="Wingdings" panose="05000000000000000000" pitchFamily="2" charset="2"/>
                <a:buNone/>
                <a:defRPr/>
              </a:pPr>
              <a:r>
                <a:rPr lang="en-US" sz="1200" b="0" dirty="0" smtClean="0">
                  <a:solidFill>
                    <a:srgbClr val="000000"/>
                  </a:solidFill>
                </a:rPr>
                <a:t>Disk</a:t>
              </a:r>
              <a:endParaRPr lang="en-US" sz="1200" b="0" dirty="0">
                <a:solidFill>
                  <a:srgbClr val="000000"/>
                </a:solidFill>
              </a:endParaRPr>
            </a:p>
          </p:txBody>
        </p:sp>
        <p:sp>
          <p:nvSpPr>
            <p:cNvPr id="111652" name="Line 36"/>
            <p:cNvSpPr>
              <a:spLocks noChangeShapeType="1"/>
            </p:cNvSpPr>
            <p:nvPr/>
          </p:nvSpPr>
          <p:spPr bwMode="auto">
            <a:xfrm>
              <a:off x="2671" y="1854"/>
              <a:ext cx="886" cy="1744"/>
            </a:xfrm>
            <a:prstGeom prst="line">
              <a:avLst/>
            </a:prstGeom>
            <a:noFill/>
            <a:ln w="31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21526" name="Line 39"/>
            <p:cNvSpPr>
              <a:spLocks noChangeShapeType="1"/>
            </p:cNvSpPr>
            <p:nvPr/>
          </p:nvSpPr>
          <p:spPr bwMode="auto">
            <a:xfrm>
              <a:off x="2681" y="2796"/>
              <a:ext cx="817" cy="953"/>
            </a:xfrm>
            <a:prstGeom prst="line">
              <a:avLst/>
            </a:prstGeom>
            <a:noFill/>
            <a:ln>
              <a:noFill/>
            </a:ln>
            <a:effectLst>
              <a:prstShdw prst="shdw17" dist="17961" dir="2700000">
                <a:srgbClr val="999999"/>
              </a:prst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p>
          </p:txBody>
        </p:sp>
        <p:sp>
          <p:nvSpPr>
            <p:cNvPr id="111659" name="Line 43"/>
            <p:cNvSpPr>
              <a:spLocks noChangeShapeType="1"/>
            </p:cNvSpPr>
            <p:nvPr/>
          </p:nvSpPr>
          <p:spPr bwMode="auto">
            <a:xfrm>
              <a:off x="2681" y="2791"/>
              <a:ext cx="849" cy="927"/>
            </a:xfrm>
            <a:prstGeom prst="line">
              <a:avLst/>
            </a:prstGeom>
            <a:noFill/>
            <a:ln w="31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grpSp>
      <p:sp>
        <p:nvSpPr>
          <p:cNvPr id="21510" name="Text Box 9"/>
          <p:cNvSpPr txBox="1">
            <a:spLocks noChangeArrowheads="1"/>
          </p:cNvSpPr>
          <p:nvPr/>
        </p:nvSpPr>
        <p:spPr bwMode="auto">
          <a:xfrm>
            <a:off x="454025" y="5281613"/>
            <a:ext cx="3406775"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buFont typeface="Wingdings" panose="05000000000000000000" pitchFamily="2" charset="2"/>
              <a:buNone/>
            </a:pPr>
            <a:r>
              <a:rPr lang="en-US" altLang="zh-CN" sz="2000" b="0" dirty="0">
                <a:solidFill>
                  <a:srgbClr val="000000"/>
                </a:solidFill>
                <a:ea typeface="宋体" panose="02010600030101010101" pitchFamily="2" charset="-122"/>
              </a:rPr>
              <a:t>Note: 2 pages of Process A are in physical memory frames; the remaining pages are in </a:t>
            </a:r>
            <a:r>
              <a:rPr lang="en-US" altLang="zh-CN" sz="2000" b="0" dirty="0" smtClean="0">
                <a:solidFill>
                  <a:srgbClr val="000000"/>
                </a:solidFill>
                <a:ea typeface="宋体" panose="02010600030101010101" pitchFamily="2" charset="-122"/>
              </a:rPr>
              <a:t>disk</a:t>
            </a:r>
            <a:r>
              <a:rPr lang="en-US" altLang="zh-CN" sz="2000" b="0" dirty="0">
                <a:solidFill>
                  <a:srgbClr val="000000"/>
                </a:solidFill>
                <a:ea typeface="宋体" panose="02010600030101010101" pitchFamily="2" charset="-122"/>
              </a:rPr>
              <a:t>.</a:t>
            </a:r>
          </a:p>
        </p:txBody>
      </p:sp>
    </p:spTree>
    <p:extLst>
      <p:ext uri="{BB962C8B-B14F-4D97-AF65-F5344CB8AC3E}">
        <p14:creationId xmlns:p14="http://schemas.microsoft.com/office/powerpoint/2010/main" val="4101511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4"/>
          <p:cNvSpPr txBox="1">
            <a:spLocks noChangeArrowheads="1"/>
          </p:cNvSpPr>
          <p:nvPr/>
        </p:nvSpPr>
        <p:spPr bwMode="auto">
          <a:xfrm>
            <a:off x="0" y="0"/>
            <a:ext cx="8016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spcBef>
                <a:spcPct val="0"/>
              </a:spcBef>
              <a:buClrTx/>
              <a:buSzTx/>
              <a:buFontTx/>
              <a:buNone/>
            </a:pPr>
            <a:r>
              <a:rPr kumimoji="0" lang="en-GB" altLang="en-US" sz="3200">
                <a:solidFill>
                  <a:srgbClr val="FFFFFF"/>
                </a:solidFill>
              </a:rPr>
              <a:t>Demand Paging (Graphically)</a:t>
            </a:r>
            <a:endParaRPr kumimoji="0" lang="en-GB" altLang="en-US" sz="3200" b="0">
              <a:solidFill>
                <a:srgbClr val="FFFFFF"/>
              </a:solidFill>
            </a:endParaRPr>
          </a:p>
        </p:txBody>
      </p:sp>
      <p:sp>
        <p:nvSpPr>
          <p:cNvPr id="21507" name="Slide Number Placeholder 14"/>
          <p:cNvSpPr txBox="1">
            <a:spLocks noGrp="1"/>
          </p:cNvSpPr>
          <p:nvPr/>
        </p:nvSpPr>
        <p:spPr bwMode="auto">
          <a:xfrm>
            <a:off x="6705600" y="6324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r">
              <a:spcBef>
                <a:spcPct val="50000"/>
              </a:spcBef>
              <a:buClrTx/>
              <a:buSzTx/>
              <a:buFontTx/>
              <a:buNone/>
            </a:pPr>
            <a:r>
              <a:rPr kumimoji="0" lang="en-US" altLang="en-US" sz="1200" b="0">
                <a:solidFill>
                  <a:srgbClr val="000000"/>
                </a:solidFill>
              </a:rPr>
              <a:t>Slide </a:t>
            </a:r>
            <a:fld id="{07C16CC5-286A-465D-9C4C-52F48769B0B9}" type="slidenum">
              <a:rPr kumimoji="0" lang="en-US" altLang="en-US" sz="1200" b="0">
                <a:solidFill>
                  <a:srgbClr val="000000"/>
                </a:solidFill>
              </a:rPr>
              <a:pPr algn="r">
                <a:spcBef>
                  <a:spcPct val="50000"/>
                </a:spcBef>
                <a:buClrTx/>
                <a:buSzTx/>
                <a:buFontTx/>
                <a:buNone/>
              </a:pPr>
              <a:t>19</a:t>
            </a:fld>
            <a:endParaRPr kumimoji="0" lang="en-US" altLang="en-US" sz="1200" b="0">
              <a:solidFill>
                <a:srgbClr val="000000"/>
              </a:solidFill>
            </a:endParaRPr>
          </a:p>
        </p:txBody>
      </p:sp>
      <p:sp>
        <p:nvSpPr>
          <p:cNvPr id="21508" name="Slide Number Placeholder 14"/>
          <p:cNvSpPr txBox="1">
            <a:spLocks noGrp="1"/>
          </p:cNvSpPr>
          <p:nvPr/>
        </p:nvSpPr>
        <p:spPr bwMode="auto">
          <a:xfrm>
            <a:off x="6858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r">
              <a:spcBef>
                <a:spcPct val="50000"/>
              </a:spcBef>
              <a:buClrTx/>
              <a:buSzTx/>
              <a:buFontTx/>
              <a:buNone/>
            </a:pPr>
            <a:r>
              <a:rPr kumimoji="0" lang="en-US" altLang="en-US" sz="1200" b="0">
                <a:solidFill>
                  <a:srgbClr val="000000"/>
                </a:solidFill>
              </a:rPr>
              <a:t>Slide </a:t>
            </a:r>
            <a:fld id="{8DA54FB4-0AA0-42FF-9DE6-BF0828FA2688}" type="slidenum">
              <a:rPr kumimoji="0" lang="en-US" altLang="en-US" sz="1200" b="0">
                <a:solidFill>
                  <a:srgbClr val="000000"/>
                </a:solidFill>
              </a:rPr>
              <a:pPr algn="r">
                <a:spcBef>
                  <a:spcPct val="50000"/>
                </a:spcBef>
                <a:buClrTx/>
                <a:buSzTx/>
                <a:buFontTx/>
                <a:buNone/>
              </a:pPr>
              <a:t>19</a:t>
            </a:fld>
            <a:endParaRPr kumimoji="0" lang="en-US" altLang="en-US" sz="1200" b="0">
              <a:solidFill>
                <a:srgbClr val="000000"/>
              </a:solidFill>
            </a:endParaRPr>
          </a:p>
        </p:txBody>
      </p:sp>
      <p:sp>
        <p:nvSpPr>
          <p:cNvPr id="21511" name="Rectangle 12"/>
          <p:cNvSpPr>
            <a:spLocks noChangeArrowheads="1"/>
          </p:cNvSpPr>
          <p:nvPr/>
        </p:nvSpPr>
        <p:spPr bwMode="auto">
          <a:xfrm>
            <a:off x="3263900" y="1766094"/>
            <a:ext cx="1828800" cy="3313113"/>
          </a:xfrm>
          <a:prstGeom prst="rect">
            <a:avLst/>
          </a:prstGeom>
          <a:solidFill>
            <a:srgbClr val="C0C0C0"/>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12" name="Text Box 9"/>
          <p:cNvSpPr txBox="1">
            <a:spLocks noChangeArrowheads="1"/>
          </p:cNvSpPr>
          <p:nvPr/>
        </p:nvSpPr>
        <p:spPr bwMode="auto">
          <a:xfrm>
            <a:off x="621505" y="781602"/>
            <a:ext cx="2384425"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dirty="0" smtClean="0">
                <a:solidFill>
                  <a:srgbClr val="000000"/>
                </a:solidFill>
                <a:ea typeface="宋体" panose="02010600030101010101" pitchFamily="2" charset="-122"/>
              </a:rPr>
              <a:t>Logical </a:t>
            </a:r>
            <a:r>
              <a:rPr lang="en-US" altLang="zh-CN" sz="2000" b="0" dirty="0">
                <a:solidFill>
                  <a:srgbClr val="000000"/>
                </a:solidFill>
                <a:ea typeface="宋体" panose="02010600030101010101" pitchFamily="2" charset="-122"/>
              </a:rPr>
              <a:t>Address Space  of Process </a:t>
            </a:r>
            <a:r>
              <a:rPr lang="en-US" altLang="zh-CN" sz="2000" b="0" dirty="0" smtClean="0">
                <a:solidFill>
                  <a:srgbClr val="000000"/>
                </a:solidFill>
                <a:ea typeface="宋体" panose="02010600030101010101" pitchFamily="2" charset="-122"/>
              </a:rPr>
              <a:t>B</a:t>
            </a:r>
            <a:endParaRPr lang="en-US" altLang="zh-CN" sz="2000" b="0" dirty="0">
              <a:solidFill>
                <a:srgbClr val="000000"/>
              </a:solidFill>
              <a:ea typeface="宋体" panose="02010600030101010101" pitchFamily="2" charset="-122"/>
            </a:endParaRPr>
          </a:p>
          <a:p>
            <a:pPr algn="ctr">
              <a:buFont typeface="Wingdings" panose="05000000000000000000" pitchFamily="2" charset="2"/>
              <a:buNone/>
            </a:pPr>
            <a:r>
              <a:rPr lang="en-US" altLang="zh-CN" sz="2000" b="0" dirty="0">
                <a:solidFill>
                  <a:srgbClr val="000000"/>
                </a:solidFill>
                <a:ea typeface="宋体" panose="02010600030101010101" pitchFamily="2" charset="-122"/>
              </a:rPr>
              <a:t>(divided into pages)</a:t>
            </a:r>
            <a:endParaRPr lang="en-US" altLang="en-US" sz="2000" dirty="0">
              <a:solidFill>
                <a:srgbClr val="000000"/>
              </a:solidFill>
            </a:endParaRPr>
          </a:p>
        </p:txBody>
      </p:sp>
      <p:sp>
        <p:nvSpPr>
          <p:cNvPr id="21513" name="Text Box 10"/>
          <p:cNvSpPr txBox="1">
            <a:spLocks noChangeArrowheads="1"/>
          </p:cNvSpPr>
          <p:nvPr/>
        </p:nvSpPr>
        <p:spPr bwMode="auto">
          <a:xfrm>
            <a:off x="6234112" y="781844"/>
            <a:ext cx="2597150" cy="674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a:solidFill>
                  <a:srgbClr val="000000"/>
                </a:solidFill>
                <a:ea typeface="宋体" panose="02010600030101010101" pitchFamily="2" charset="-122"/>
              </a:rPr>
              <a:t>Physical Address Space </a:t>
            </a:r>
          </a:p>
          <a:p>
            <a:pPr algn="ctr">
              <a:buFont typeface="Wingdings" panose="05000000000000000000" pitchFamily="2" charset="2"/>
              <a:buNone/>
            </a:pPr>
            <a:r>
              <a:rPr lang="en-US" altLang="zh-CN" sz="2000" b="0">
                <a:solidFill>
                  <a:srgbClr val="000000"/>
                </a:solidFill>
                <a:ea typeface="宋体" panose="02010600030101010101" pitchFamily="2" charset="-122"/>
              </a:rPr>
              <a:t>(divided into frames)</a:t>
            </a:r>
            <a:endParaRPr lang="en-US" altLang="en-US" sz="2000">
              <a:solidFill>
                <a:srgbClr val="000000"/>
              </a:solidFill>
            </a:endParaRPr>
          </a:p>
        </p:txBody>
      </p:sp>
      <p:sp>
        <p:nvSpPr>
          <p:cNvPr id="21514" name="Line 14"/>
          <p:cNvSpPr>
            <a:spLocks noChangeShapeType="1"/>
          </p:cNvSpPr>
          <p:nvPr/>
        </p:nvSpPr>
        <p:spPr bwMode="auto">
          <a:xfrm>
            <a:off x="3279775" y="2148682"/>
            <a:ext cx="176688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5"/>
          <p:cNvSpPr>
            <a:spLocks noChangeShapeType="1"/>
          </p:cNvSpPr>
          <p:nvPr/>
        </p:nvSpPr>
        <p:spPr bwMode="auto">
          <a:xfrm>
            <a:off x="3281362" y="3212307"/>
            <a:ext cx="1831975"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6"/>
          <p:cNvSpPr>
            <a:spLocks noChangeShapeType="1"/>
          </p:cNvSpPr>
          <p:nvPr/>
        </p:nvSpPr>
        <p:spPr bwMode="auto">
          <a:xfrm>
            <a:off x="3263900" y="3607594"/>
            <a:ext cx="1816100" cy="190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1"/>
          <p:cNvSpPr>
            <a:spLocks noChangeShapeType="1"/>
          </p:cNvSpPr>
          <p:nvPr/>
        </p:nvSpPr>
        <p:spPr bwMode="auto">
          <a:xfrm>
            <a:off x="5081587" y="1934369"/>
            <a:ext cx="1366837" cy="2559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Line 23"/>
          <p:cNvSpPr>
            <a:spLocks noChangeShapeType="1"/>
          </p:cNvSpPr>
          <p:nvPr/>
        </p:nvSpPr>
        <p:spPr bwMode="auto">
          <a:xfrm flipV="1">
            <a:off x="5084762" y="2655094"/>
            <a:ext cx="1363662" cy="769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9" name="Group 29"/>
          <p:cNvGrpSpPr>
            <a:grpSpLocks/>
          </p:cNvGrpSpPr>
          <p:nvPr/>
        </p:nvGrpSpPr>
        <p:grpSpPr bwMode="auto">
          <a:xfrm>
            <a:off x="6491287" y="1732757"/>
            <a:ext cx="1828800" cy="3313113"/>
            <a:chOff x="4058" y="1212"/>
            <a:chExt cx="1152" cy="2087"/>
          </a:xfrm>
        </p:grpSpPr>
        <p:sp>
          <p:nvSpPr>
            <p:cNvPr id="21528" name="Rectangle 13"/>
            <p:cNvSpPr>
              <a:spLocks noChangeArrowheads="1"/>
            </p:cNvSpPr>
            <p:nvPr/>
          </p:nvSpPr>
          <p:spPr bwMode="auto">
            <a:xfrm>
              <a:off x="4058" y="1212"/>
              <a:ext cx="1152" cy="233"/>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29" name="Rectangle 17"/>
            <p:cNvSpPr>
              <a:spLocks noChangeArrowheads="1"/>
            </p:cNvSpPr>
            <p:nvPr/>
          </p:nvSpPr>
          <p:spPr bwMode="auto">
            <a:xfrm>
              <a:off x="4058" y="1908"/>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0" name="Rectangle 18"/>
            <p:cNvSpPr>
              <a:spLocks noChangeArrowheads="1"/>
            </p:cNvSpPr>
            <p:nvPr/>
          </p:nvSpPr>
          <p:spPr bwMode="auto">
            <a:xfrm>
              <a:off x="4058" y="1445"/>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1" name="Rectangle 19"/>
            <p:cNvSpPr>
              <a:spLocks noChangeArrowheads="1"/>
            </p:cNvSpPr>
            <p:nvPr/>
          </p:nvSpPr>
          <p:spPr bwMode="auto">
            <a:xfrm>
              <a:off x="4058" y="2603"/>
              <a:ext cx="1152" cy="233"/>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2" name="Rectangle 20"/>
            <p:cNvSpPr>
              <a:spLocks noChangeArrowheads="1"/>
            </p:cNvSpPr>
            <p:nvPr/>
          </p:nvSpPr>
          <p:spPr bwMode="auto">
            <a:xfrm>
              <a:off x="4058" y="2371"/>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3" name="Rectangle 21"/>
            <p:cNvSpPr>
              <a:spLocks noChangeArrowheads="1"/>
            </p:cNvSpPr>
            <p:nvPr/>
          </p:nvSpPr>
          <p:spPr bwMode="auto">
            <a:xfrm>
              <a:off x="4058" y="2140"/>
              <a:ext cx="1152" cy="231"/>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4" name="Rectangle 22"/>
            <p:cNvSpPr>
              <a:spLocks noChangeArrowheads="1"/>
            </p:cNvSpPr>
            <p:nvPr/>
          </p:nvSpPr>
          <p:spPr bwMode="auto">
            <a:xfrm>
              <a:off x="4058" y="3067"/>
              <a:ext cx="1152" cy="232"/>
            </a:xfrm>
            <a:prstGeom prst="rect">
              <a:avLst/>
            </a:prstGeom>
            <a:solidFill>
              <a:srgbClr val="FFFFFF"/>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21535" name="Text Box 24"/>
            <p:cNvSpPr txBox="1">
              <a:spLocks noChangeArrowheads="1"/>
            </p:cNvSpPr>
            <p:nvPr/>
          </p:nvSpPr>
          <p:spPr bwMode="auto">
            <a:xfrm>
              <a:off x="4058" y="2836"/>
              <a:ext cx="1152" cy="231"/>
            </a:xfrm>
            <a:prstGeom prst="rect">
              <a:avLst/>
            </a:prstGeom>
            <a:solidFill>
              <a:srgbClr val="C0C0C0"/>
            </a:solidFill>
            <a:ln w="9525">
              <a:solidFill>
                <a:srgbClr val="000000"/>
              </a:solidFill>
              <a:miter lim="800000"/>
              <a:headEnd/>
              <a:tailEnd/>
            </a:ln>
          </p:spPr>
          <p:txBody>
            <a:bodyPr/>
            <a:lstStyle>
              <a:lvl1pPr marL="342900" indent="-342900">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a:solidFill>
                    <a:srgbClr val="000000"/>
                  </a:solidFill>
                  <a:ea typeface="宋体" panose="02010600030101010101" pitchFamily="2" charset="-122"/>
                </a:rPr>
                <a:t>Part of Process A</a:t>
              </a:r>
              <a:endParaRPr lang="en-US" altLang="en-US" sz="2000">
                <a:solidFill>
                  <a:srgbClr val="000000"/>
                </a:solidFill>
              </a:endParaRPr>
            </a:p>
          </p:txBody>
        </p:sp>
        <p:sp>
          <p:nvSpPr>
            <p:cNvPr id="21536" name="Text Box 25"/>
            <p:cNvSpPr txBox="1">
              <a:spLocks noChangeArrowheads="1"/>
            </p:cNvSpPr>
            <p:nvPr/>
          </p:nvSpPr>
          <p:spPr bwMode="auto">
            <a:xfrm>
              <a:off x="4058" y="1677"/>
              <a:ext cx="1152" cy="231"/>
            </a:xfrm>
            <a:prstGeom prst="rect">
              <a:avLst/>
            </a:prstGeom>
            <a:solidFill>
              <a:srgbClr val="C0C0C0"/>
            </a:solidFill>
            <a:ln w="9525">
              <a:solidFill>
                <a:srgbClr val="000000"/>
              </a:solidFill>
              <a:miter lim="800000"/>
              <a:headEnd/>
              <a:tailEnd/>
            </a:ln>
          </p:spPr>
          <p:txBody>
            <a:bodyPr/>
            <a:lstStyle>
              <a:lvl1pPr marL="342900" indent="-342900">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dirty="0">
                  <a:solidFill>
                    <a:srgbClr val="000000"/>
                  </a:solidFill>
                  <a:ea typeface="宋体" panose="02010600030101010101" pitchFamily="2" charset="-122"/>
                </a:rPr>
                <a:t>Part of Process A</a:t>
              </a:r>
              <a:endParaRPr lang="en-US" altLang="en-US" sz="2000" dirty="0">
                <a:solidFill>
                  <a:srgbClr val="000000"/>
                </a:solidFill>
              </a:endParaRPr>
            </a:p>
          </p:txBody>
        </p:sp>
      </p:grpSp>
      <p:sp>
        <p:nvSpPr>
          <p:cNvPr id="111647" name="Freeform 31"/>
          <p:cNvSpPr>
            <a:spLocks/>
          </p:cNvSpPr>
          <p:nvPr/>
        </p:nvSpPr>
        <p:spPr bwMode="auto">
          <a:xfrm>
            <a:off x="6588125" y="5398294"/>
            <a:ext cx="1165225" cy="292100"/>
          </a:xfrm>
          <a:custGeom>
            <a:avLst/>
            <a:gdLst/>
            <a:ahLst/>
            <a:cxnLst>
              <a:cxn ang="0">
                <a:pos x="0" y="88"/>
              </a:cxn>
              <a:cxn ang="0">
                <a:pos x="209" y="4"/>
              </a:cxn>
              <a:cxn ang="0">
                <a:pos x="440" y="109"/>
              </a:cxn>
              <a:cxn ang="0">
                <a:pos x="209" y="161"/>
              </a:cxn>
              <a:cxn ang="0">
                <a:pos x="0" y="88"/>
              </a:cxn>
            </a:cxnLst>
            <a:rect l="0" t="0" r="r" b="b"/>
            <a:pathLst>
              <a:path w="440" h="163">
                <a:moveTo>
                  <a:pt x="0" y="88"/>
                </a:moveTo>
                <a:cubicBezTo>
                  <a:pt x="0" y="62"/>
                  <a:pt x="136" y="0"/>
                  <a:pt x="209" y="4"/>
                </a:cubicBezTo>
                <a:cubicBezTo>
                  <a:pt x="282" y="8"/>
                  <a:pt x="440" y="83"/>
                  <a:pt x="440" y="109"/>
                </a:cubicBezTo>
                <a:cubicBezTo>
                  <a:pt x="440" y="135"/>
                  <a:pt x="284" y="159"/>
                  <a:pt x="209" y="161"/>
                </a:cubicBezTo>
                <a:cubicBezTo>
                  <a:pt x="134" y="163"/>
                  <a:pt x="0" y="114"/>
                  <a:pt x="0" y="88"/>
                </a:cubicBezTo>
                <a:close/>
              </a:path>
            </a:pathLst>
          </a:custGeom>
          <a:noFill/>
          <a:ln w="3175" cap="flat" cmpd="sng">
            <a:solidFill>
              <a:schemeClr val="tx1"/>
            </a:solidFill>
            <a:prstDash val="solid"/>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48" name="Line 32"/>
          <p:cNvSpPr>
            <a:spLocks noChangeShapeType="1"/>
          </p:cNvSpPr>
          <p:nvPr/>
        </p:nvSpPr>
        <p:spPr bwMode="auto">
          <a:xfrm>
            <a:off x="6604000" y="5553869"/>
            <a:ext cx="0" cy="382588"/>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49" name="Line 33"/>
          <p:cNvSpPr>
            <a:spLocks noChangeShapeType="1"/>
          </p:cNvSpPr>
          <p:nvPr/>
        </p:nvSpPr>
        <p:spPr bwMode="auto">
          <a:xfrm>
            <a:off x="7718425" y="5604669"/>
            <a:ext cx="0" cy="349250"/>
          </a:xfrm>
          <a:prstGeom prst="line">
            <a:avLst/>
          </a:prstGeom>
          <a:noFill/>
          <a:ln w="3175">
            <a:solidFill>
              <a:schemeClr val="tx1"/>
            </a:solidFill>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50" name="Freeform 34"/>
          <p:cNvSpPr>
            <a:spLocks/>
          </p:cNvSpPr>
          <p:nvPr/>
        </p:nvSpPr>
        <p:spPr bwMode="auto">
          <a:xfrm>
            <a:off x="6604000" y="5969794"/>
            <a:ext cx="1114425" cy="152400"/>
          </a:xfrm>
          <a:custGeom>
            <a:avLst/>
            <a:gdLst/>
            <a:ahLst/>
            <a:cxnLst>
              <a:cxn ang="0">
                <a:pos x="0" y="0"/>
              </a:cxn>
              <a:cxn ang="0">
                <a:pos x="388" y="94"/>
              </a:cxn>
              <a:cxn ang="0">
                <a:pos x="702" y="11"/>
              </a:cxn>
            </a:cxnLst>
            <a:rect l="0" t="0" r="r" b="b"/>
            <a:pathLst>
              <a:path w="702" h="96">
                <a:moveTo>
                  <a:pt x="0" y="0"/>
                </a:moveTo>
                <a:cubicBezTo>
                  <a:pt x="135" y="46"/>
                  <a:pt x="271" y="92"/>
                  <a:pt x="388" y="94"/>
                </a:cubicBezTo>
                <a:cubicBezTo>
                  <a:pt x="505" y="96"/>
                  <a:pt x="650" y="25"/>
                  <a:pt x="702" y="11"/>
                </a:cubicBezTo>
              </a:path>
            </a:pathLst>
          </a:custGeom>
          <a:noFill/>
          <a:ln w="6350" cap="flat" cmpd="sng">
            <a:solidFill>
              <a:schemeClr val="tx1"/>
            </a:solidFill>
            <a:prstDash val="solid"/>
            <a:round/>
            <a:headEnd/>
            <a:tailEn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111651" name="Text Box 35"/>
          <p:cNvSpPr txBox="1">
            <a:spLocks noChangeArrowheads="1"/>
          </p:cNvSpPr>
          <p:nvPr/>
        </p:nvSpPr>
        <p:spPr bwMode="auto">
          <a:xfrm>
            <a:off x="6678612" y="5730082"/>
            <a:ext cx="1022350" cy="2762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2900" indent="-342900" algn="ctr">
              <a:spcBef>
                <a:spcPct val="50000"/>
              </a:spcBef>
              <a:buFont typeface="Wingdings" panose="05000000000000000000" pitchFamily="2" charset="2"/>
              <a:buNone/>
              <a:defRPr/>
            </a:pPr>
            <a:r>
              <a:rPr lang="en-US" sz="1200" b="0" dirty="0" smtClean="0">
                <a:solidFill>
                  <a:srgbClr val="000000"/>
                </a:solidFill>
              </a:rPr>
              <a:t>Disk</a:t>
            </a:r>
            <a:endParaRPr lang="en-US" sz="1200" b="0" dirty="0">
              <a:solidFill>
                <a:srgbClr val="000000"/>
              </a:solidFill>
            </a:endParaRPr>
          </a:p>
        </p:txBody>
      </p:sp>
      <p:sp>
        <p:nvSpPr>
          <p:cNvPr id="111652" name="Line 36"/>
          <p:cNvSpPr>
            <a:spLocks noChangeShapeType="1"/>
          </p:cNvSpPr>
          <p:nvPr/>
        </p:nvSpPr>
        <p:spPr bwMode="auto">
          <a:xfrm>
            <a:off x="5084762" y="2785269"/>
            <a:ext cx="1406525" cy="2768600"/>
          </a:xfrm>
          <a:prstGeom prst="line">
            <a:avLst/>
          </a:prstGeom>
          <a:noFill/>
          <a:ln w="31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21526" name="Line 39"/>
          <p:cNvSpPr>
            <a:spLocks noChangeShapeType="1"/>
          </p:cNvSpPr>
          <p:nvPr/>
        </p:nvSpPr>
        <p:spPr bwMode="auto">
          <a:xfrm>
            <a:off x="5100637" y="4280694"/>
            <a:ext cx="1296987" cy="1512888"/>
          </a:xfrm>
          <a:prstGeom prst="line">
            <a:avLst/>
          </a:prstGeom>
          <a:noFill/>
          <a:ln>
            <a:noFill/>
          </a:ln>
          <a:effectLst>
            <a:prstShdw prst="shdw17" dist="17961" dir="2700000">
              <a:srgbClr val="999999"/>
            </a:prst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US"/>
          </a:p>
        </p:txBody>
      </p:sp>
      <p:sp>
        <p:nvSpPr>
          <p:cNvPr id="111659" name="Line 43"/>
          <p:cNvSpPr>
            <a:spLocks noChangeShapeType="1"/>
          </p:cNvSpPr>
          <p:nvPr/>
        </p:nvSpPr>
        <p:spPr bwMode="auto">
          <a:xfrm>
            <a:off x="5100637" y="4272757"/>
            <a:ext cx="1347787" cy="1471613"/>
          </a:xfrm>
          <a:prstGeom prst="line">
            <a:avLst/>
          </a:prstGeom>
          <a:noFill/>
          <a:ln w="31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solidFill>
                <a:srgbClr val="000000"/>
              </a:solidFill>
            </a:endParaRPr>
          </a:p>
        </p:txBody>
      </p:sp>
      <p:sp>
        <p:nvSpPr>
          <p:cNvPr id="33" name="Rectangle 12"/>
          <p:cNvSpPr>
            <a:spLocks noChangeArrowheads="1"/>
          </p:cNvSpPr>
          <p:nvPr/>
        </p:nvSpPr>
        <p:spPr bwMode="auto">
          <a:xfrm>
            <a:off x="914400" y="1768717"/>
            <a:ext cx="1828800" cy="3313113"/>
          </a:xfrm>
          <a:prstGeom prst="rect">
            <a:avLst/>
          </a:prstGeom>
          <a:solidFill>
            <a:srgbClr val="C0C0C0"/>
          </a:solidFill>
          <a:ln w="9525">
            <a:solidFill>
              <a:srgbClr val="000000"/>
            </a:solidFill>
            <a:miter lim="800000"/>
            <a:headEnd/>
            <a:tailEnd/>
          </a:ln>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endParaRPr lang="en-US" altLang="en-US">
              <a:solidFill>
                <a:srgbClr val="000000"/>
              </a:solidFill>
            </a:endParaRPr>
          </a:p>
        </p:txBody>
      </p:sp>
      <p:sp>
        <p:nvSpPr>
          <p:cNvPr id="34" name="Line 14"/>
          <p:cNvSpPr>
            <a:spLocks noChangeShapeType="1"/>
          </p:cNvSpPr>
          <p:nvPr/>
        </p:nvSpPr>
        <p:spPr bwMode="auto">
          <a:xfrm>
            <a:off x="976313" y="2590800"/>
            <a:ext cx="176688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5"/>
          <p:cNvSpPr>
            <a:spLocks noChangeShapeType="1"/>
          </p:cNvSpPr>
          <p:nvPr/>
        </p:nvSpPr>
        <p:spPr bwMode="auto">
          <a:xfrm>
            <a:off x="914400" y="2895600"/>
            <a:ext cx="1831975"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6"/>
          <p:cNvSpPr>
            <a:spLocks noChangeShapeType="1"/>
          </p:cNvSpPr>
          <p:nvPr/>
        </p:nvSpPr>
        <p:spPr bwMode="auto">
          <a:xfrm>
            <a:off x="888548" y="3936823"/>
            <a:ext cx="1816100" cy="190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9"/>
          <p:cNvSpPr txBox="1">
            <a:spLocks noChangeArrowheads="1"/>
          </p:cNvSpPr>
          <p:nvPr/>
        </p:nvSpPr>
        <p:spPr bwMode="auto">
          <a:xfrm>
            <a:off x="3005930" y="789539"/>
            <a:ext cx="2384425" cy="53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buFont typeface="Wingdings" panose="05000000000000000000" pitchFamily="2" charset="2"/>
              <a:buNone/>
            </a:pPr>
            <a:r>
              <a:rPr lang="en-US" altLang="zh-CN" sz="2000" b="0" dirty="0" smtClean="0">
                <a:solidFill>
                  <a:srgbClr val="000000"/>
                </a:solidFill>
                <a:ea typeface="宋体" panose="02010600030101010101" pitchFamily="2" charset="-122"/>
              </a:rPr>
              <a:t>Logical </a:t>
            </a:r>
            <a:r>
              <a:rPr lang="en-US" altLang="zh-CN" sz="2000" b="0" dirty="0">
                <a:solidFill>
                  <a:srgbClr val="000000"/>
                </a:solidFill>
                <a:ea typeface="宋体" panose="02010600030101010101" pitchFamily="2" charset="-122"/>
              </a:rPr>
              <a:t>Address Space  of Process </a:t>
            </a:r>
            <a:r>
              <a:rPr lang="en-US" altLang="zh-CN" sz="2000" b="0" dirty="0" smtClean="0">
                <a:solidFill>
                  <a:srgbClr val="000000"/>
                </a:solidFill>
                <a:ea typeface="宋体" panose="02010600030101010101" pitchFamily="2" charset="-122"/>
              </a:rPr>
              <a:t>A</a:t>
            </a:r>
            <a:endParaRPr lang="en-US" altLang="zh-CN" sz="2000" b="0" dirty="0">
              <a:solidFill>
                <a:srgbClr val="000000"/>
              </a:solidFill>
              <a:ea typeface="宋体" panose="02010600030101010101" pitchFamily="2" charset="-122"/>
            </a:endParaRPr>
          </a:p>
          <a:p>
            <a:pPr algn="ctr">
              <a:buFont typeface="Wingdings" panose="05000000000000000000" pitchFamily="2" charset="2"/>
              <a:buNone/>
            </a:pPr>
            <a:r>
              <a:rPr lang="en-US" altLang="zh-CN" sz="2000" b="0" dirty="0">
                <a:solidFill>
                  <a:srgbClr val="000000"/>
                </a:solidFill>
                <a:ea typeface="宋体" panose="02010600030101010101" pitchFamily="2" charset="-122"/>
              </a:rPr>
              <a:t>(divided into pages)</a:t>
            </a:r>
            <a:endParaRPr lang="en-US" altLang="en-US" sz="2000" dirty="0">
              <a:solidFill>
                <a:srgbClr val="000000"/>
              </a:solidFill>
            </a:endParaRPr>
          </a:p>
        </p:txBody>
      </p:sp>
      <p:sp>
        <p:nvSpPr>
          <p:cNvPr id="38" name="Line 16"/>
          <p:cNvSpPr>
            <a:spLocks noChangeShapeType="1"/>
          </p:cNvSpPr>
          <p:nvPr/>
        </p:nvSpPr>
        <p:spPr bwMode="auto">
          <a:xfrm>
            <a:off x="906463" y="4229101"/>
            <a:ext cx="1816100" cy="190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 name="Elbow Connector 4"/>
          <p:cNvCxnSpPr>
            <a:stCxn id="33" idx="2"/>
          </p:cNvCxnSpPr>
          <p:nvPr/>
        </p:nvCxnSpPr>
        <p:spPr bwMode="auto">
          <a:xfrm rot="16200000" flipH="1">
            <a:off x="3694630" y="3216000"/>
            <a:ext cx="887964" cy="461962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7" name="Straight Arrow Connector 6"/>
          <p:cNvCxnSpPr>
            <a:endCxn id="21532" idx="1"/>
          </p:cNvCxnSpPr>
          <p:nvPr/>
        </p:nvCxnSpPr>
        <p:spPr bwMode="auto">
          <a:xfrm flipV="1">
            <a:off x="2743200" y="3756820"/>
            <a:ext cx="3748087" cy="36909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9" name="Straight Arrow Connector 8"/>
          <p:cNvCxnSpPr>
            <a:endCxn id="21530" idx="1"/>
          </p:cNvCxnSpPr>
          <p:nvPr/>
        </p:nvCxnSpPr>
        <p:spPr bwMode="auto">
          <a:xfrm flipV="1">
            <a:off x="2751137" y="2286795"/>
            <a:ext cx="3740150" cy="46052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 name="Rectangle 9"/>
          <p:cNvSpPr/>
          <p:nvPr/>
        </p:nvSpPr>
        <p:spPr>
          <a:xfrm>
            <a:off x="6468274" y="2102645"/>
            <a:ext cx="1851813" cy="307777"/>
          </a:xfrm>
          <a:prstGeom prst="rect">
            <a:avLst/>
          </a:prstGeom>
        </p:spPr>
        <p:txBody>
          <a:bodyPr wrap="square">
            <a:spAutoFit/>
          </a:bodyPr>
          <a:lstStyle/>
          <a:p>
            <a:pPr algn="ctr">
              <a:buFont typeface="Wingdings" panose="05000000000000000000" pitchFamily="2" charset="2"/>
              <a:buNone/>
            </a:pPr>
            <a:r>
              <a:rPr lang="en-US" altLang="zh-CN" sz="1400" dirty="0">
                <a:solidFill>
                  <a:srgbClr val="000000"/>
                </a:solidFill>
                <a:ea typeface="宋体" panose="02010600030101010101" pitchFamily="2" charset="-122"/>
              </a:rPr>
              <a:t>Part of Process </a:t>
            </a:r>
            <a:r>
              <a:rPr lang="en-US" altLang="zh-CN" sz="1400" dirty="0" smtClean="0">
                <a:solidFill>
                  <a:srgbClr val="000000"/>
                </a:solidFill>
                <a:ea typeface="宋体" panose="02010600030101010101" pitchFamily="2" charset="-122"/>
              </a:rPr>
              <a:t>B</a:t>
            </a:r>
            <a:endParaRPr lang="en-US" altLang="en-US" sz="1400" dirty="0">
              <a:solidFill>
                <a:srgbClr val="000000"/>
              </a:solidFill>
            </a:endParaRPr>
          </a:p>
        </p:txBody>
      </p:sp>
      <p:sp>
        <p:nvSpPr>
          <p:cNvPr id="11" name="Rectangle 10"/>
          <p:cNvSpPr/>
          <p:nvPr/>
        </p:nvSpPr>
        <p:spPr>
          <a:xfrm>
            <a:off x="6588125" y="3610870"/>
            <a:ext cx="1707967" cy="307777"/>
          </a:xfrm>
          <a:prstGeom prst="rect">
            <a:avLst/>
          </a:prstGeom>
        </p:spPr>
        <p:txBody>
          <a:bodyPr wrap="none">
            <a:spAutoFit/>
          </a:bodyPr>
          <a:lstStyle/>
          <a:p>
            <a:pPr algn="ctr">
              <a:buFont typeface="Wingdings" panose="05000000000000000000" pitchFamily="2" charset="2"/>
              <a:buNone/>
            </a:pPr>
            <a:r>
              <a:rPr lang="en-US" altLang="zh-CN" sz="1400" dirty="0">
                <a:solidFill>
                  <a:srgbClr val="000000"/>
                </a:solidFill>
                <a:ea typeface="宋体" panose="02010600030101010101" pitchFamily="2" charset="-122"/>
              </a:rPr>
              <a:t>Part of Process B</a:t>
            </a:r>
            <a:endParaRPr lang="en-US" altLang="en-US" sz="1400" dirty="0">
              <a:solidFill>
                <a:srgbClr val="000000"/>
              </a:solidFill>
            </a:endParaRPr>
          </a:p>
        </p:txBody>
      </p:sp>
    </p:spTree>
    <p:extLst>
      <p:ext uri="{BB962C8B-B14F-4D97-AF65-F5344CB8AC3E}">
        <p14:creationId xmlns:p14="http://schemas.microsoft.com/office/powerpoint/2010/main" val="361108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smtClean="0">
                <a:latin typeface="+mn-lt"/>
              </a:rPr>
              <a:t>Content</a:t>
            </a:r>
          </a:p>
        </p:txBody>
      </p:sp>
      <p:sp>
        <p:nvSpPr>
          <p:cNvPr id="143363" name="Rectangle 3"/>
          <p:cNvSpPr>
            <a:spLocks noGrp="1" noChangeArrowheads="1"/>
          </p:cNvSpPr>
          <p:nvPr>
            <p:ph type="body" idx="1"/>
          </p:nvPr>
        </p:nvSpPr>
        <p:spPr/>
        <p:txBody>
          <a:bodyPr/>
          <a:lstStyle/>
          <a:p>
            <a:pPr marL="457200" indent="-457200"/>
            <a:r>
              <a:rPr lang="en-GB" b="0" dirty="0" smtClean="0"/>
              <a:t>Memory management functions</a:t>
            </a:r>
          </a:p>
          <a:p>
            <a:pPr marL="457200" indent="-457200"/>
            <a:r>
              <a:rPr lang="en-GB" b="0" dirty="0" smtClean="0"/>
              <a:t>Difference between physical and virtual memory</a:t>
            </a:r>
          </a:p>
          <a:p>
            <a:pPr marL="457200" indent="-457200"/>
            <a:r>
              <a:rPr lang="en-GB" b="0" dirty="0" smtClean="0"/>
              <a:t>Demand paging technique</a:t>
            </a:r>
          </a:p>
          <a:p>
            <a:pPr marL="457200" indent="-457200"/>
            <a:r>
              <a:rPr lang="en-GB" b="0" dirty="0" smtClean="0"/>
              <a:t>The concept of page fault</a:t>
            </a:r>
          </a:p>
          <a:p>
            <a:pPr marL="0" indent="0">
              <a:buNone/>
            </a:pPr>
            <a:endParaRPr lang="en-GB" b="0" dirty="0" smtClean="0"/>
          </a:p>
          <a:p>
            <a:pPr marL="0" indent="0">
              <a:buFont typeface="Wingdings" pitchFamily="2" charset="2"/>
              <a:buNone/>
            </a:pPr>
            <a:endParaRPr lang="en-GB" b="0" dirty="0" smtClean="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Page Fault</a:t>
            </a:r>
            <a:endParaRPr lang="en-US" dirty="0">
              <a:latin typeface="+mn-lt"/>
            </a:endParaRPr>
          </a:p>
        </p:txBody>
      </p:sp>
      <p:sp>
        <p:nvSpPr>
          <p:cNvPr id="3" name="Content Placeholder 2"/>
          <p:cNvSpPr>
            <a:spLocks noGrp="1"/>
          </p:cNvSpPr>
          <p:nvPr>
            <p:ph idx="1"/>
          </p:nvPr>
        </p:nvSpPr>
        <p:spPr/>
        <p:txBody>
          <a:bodyPr/>
          <a:lstStyle/>
          <a:p>
            <a:r>
              <a:rPr lang="en-US" sz="2800" dirty="0"/>
              <a:t>Page fault is said to occur when a page required by the CPU is not found in physical memory.</a:t>
            </a:r>
          </a:p>
          <a:p>
            <a:r>
              <a:rPr lang="en-US" sz="2800" dirty="0"/>
              <a:t>When a page fault occurs, the OS will swap in the required page from the page file in the </a:t>
            </a:r>
            <a:r>
              <a:rPr lang="en-US" sz="2800" dirty="0" smtClean="0"/>
              <a:t>disk.</a:t>
            </a:r>
            <a:endParaRPr lang="en-US" sz="2800" dirty="0"/>
          </a:p>
          <a:p>
            <a:pPr marL="457200" lvl="1" indent="0">
              <a:buNone/>
            </a:pPr>
            <a:endParaRPr lang="en-US" sz="2400" dirty="0">
              <a:solidFill>
                <a:srgbClr val="0033CC"/>
              </a:solidFill>
            </a:endParaRPr>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521256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Page Table</a:t>
            </a:r>
            <a:endParaRPr lang="en-US" dirty="0">
              <a:latin typeface="+mn-lt"/>
            </a:endParaRPr>
          </a:p>
        </p:txBody>
      </p:sp>
      <p:sp>
        <p:nvSpPr>
          <p:cNvPr id="3" name="Content Placeholder 2"/>
          <p:cNvSpPr>
            <a:spLocks noGrp="1"/>
          </p:cNvSpPr>
          <p:nvPr>
            <p:ph idx="1"/>
          </p:nvPr>
        </p:nvSpPr>
        <p:spPr/>
        <p:txBody>
          <a:bodyPr/>
          <a:lstStyle/>
          <a:p>
            <a:r>
              <a:rPr lang="en-US" sz="2800" dirty="0"/>
              <a:t>A page table is a data structure that is used by the OS to keep track of which page is in which frame in RAM and, which pages are in the page file in </a:t>
            </a:r>
            <a:r>
              <a:rPr lang="en-US" sz="2800" dirty="0" smtClean="0"/>
              <a:t>the disk</a:t>
            </a:r>
            <a:r>
              <a:rPr lang="en-US" sz="2800" dirty="0"/>
              <a:t>.</a:t>
            </a:r>
          </a:p>
          <a:p>
            <a:r>
              <a:rPr lang="en-US" sz="2800" dirty="0"/>
              <a:t>There is a page table maintained for </a:t>
            </a:r>
            <a:r>
              <a:rPr lang="en-US" sz="2800" dirty="0">
                <a:solidFill>
                  <a:srgbClr val="FF0000"/>
                </a:solidFill>
              </a:rPr>
              <a:t>each</a:t>
            </a:r>
            <a:r>
              <a:rPr lang="en-US" sz="2800" dirty="0"/>
              <a:t> process.</a:t>
            </a:r>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21</a:t>
            </a:fld>
            <a:endParaRPr lang="en-US"/>
          </a:p>
        </p:txBody>
      </p:sp>
    </p:spTree>
    <p:extLst>
      <p:ext uri="{BB962C8B-B14F-4D97-AF65-F5344CB8AC3E}">
        <p14:creationId xmlns:p14="http://schemas.microsoft.com/office/powerpoint/2010/main" val="2935949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a:latin typeface="+mn-lt"/>
              </a:rPr>
              <a:t>Simple Example of a Page Table</a:t>
            </a:r>
          </a:p>
        </p:txBody>
      </p:sp>
      <p:sp>
        <p:nvSpPr>
          <p:cNvPr id="24579" name="Rectangle 3"/>
          <p:cNvSpPr>
            <a:spLocks noGrp="1" noChangeArrowheads="1"/>
          </p:cNvSpPr>
          <p:nvPr>
            <p:ph type="body" sz="half" idx="1"/>
          </p:nvPr>
        </p:nvSpPr>
        <p:spPr>
          <a:xfrm>
            <a:off x="381000" y="3548063"/>
            <a:ext cx="8223250" cy="2700337"/>
          </a:xfrm>
        </p:spPr>
        <p:txBody>
          <a:bodyPr/>
          <a:lstStyle/>
          <a:p>
            <a:pPr marL="0" indent="0">
              <a:buFont typeface="Wingdings" panose="05000000000000000000" pitchFamily="2" charset="2"/>
              <a:buNone/>
            </a:pPr>
            <a:r>
              <a:rPr lang="en-US" altLang="en-US" sz="2400" b="0" dirty="0" smtClean="0"/>
              <a:t>The page table for a process (say A) is shown above.</a:t>
            </a:r>
          </a:p>
          <a:p>
            <a:pPr marL="0" indent="0">
              <a:buFont typeface="Wingdings" panose="05000000000000000000" pitchFamily="2" charset="2"/>
              <a:buNone/>
            </a:pPr>
            <a:r>
              <a:rPr lang="en-US" altLang="en-US" sz="2400" b="0" dirty="0" smtClean="0"/>
              <a:t>For ease of illustration, decimal numbers ( instead of binary) are used in this example. </a:t>
            </a:r>
          </a:p>
          <a:p>
            <a:pPr marL="0" indent="0">
              <a:buFont typeface="Wingdings" panose="05000000000000000000" pitchFamily="2" charset="2"/>
              <a:buNone/>
            </a:pPr>
            <a:r>
              <a:rPr lang="en-US" altLang="en-US" sz="2400" b="0" dirty="0" smtClean="0"/>
              <a:t>The </a:t>
            </a:r>
            <a:r>
              <a:rPr lang="en-US" altLang="en-US" sz="2400" dirty="0" smtClean="0"/>
              <a:t>Valid/Invalid </a:t>
            </a:r>
            <a:r>
              <a:rPr lang="en-US" altLang="en-US" sz="2400" b="0" dirty="0" smtClean="0"/>
              <a:t>bit indicates whether the page is in RAM:</a:t>
            </a:r>
          </a:p>
          <a:p>
            <a:pPr marL="0" indent="0">
              <a:buFont typeface="Wingdings" panose="05000000000000000000" pitchFamily="2" charset="2"/>
              <a:buNone/>
            </a:pPr>
            <a:r>
              <a:rPr lang="en-US" altLang="en-US" sz="2400" b="0" dirty="0" smtClean="0"/>
              <a:t>0 = invalid =&gt; Page is not in RAM; it is in the page file in the disk</a:t>
            </a:r>
          </a:p>
          <a:p>
            <a:pPr marL="0" indent="0">
              <a:buFont typeface="Wingdings" panose="05000000000000000000" pitchFamily="2" charset="2"/>
              <a:buNone/>
            </a:pPr>
            <a:r>
              <a:rPr lang="en-US" altLang="en-US" sz="2400" b="0" dirty="0" smtClean="0"/>
              <a:t>1 = valid =&gt; Page is in RAM and it is loaded into the indicated frame</a:t>
            </a:r>
          </a:p>
        </p:txBody>
      </p:sp>
      <p:graphicFrame>
        <p:nvGraphicFramePr>
          <p:cNvPr id="98335" name="Group 31"/>
          <p:cNvGraphicFramePr>
            <a:graphicFrameLocks noGrp="1"/>
          </p:cNvGraphicFramePr>
          <p:nvPr>
            <p:ph sz="half" idx="2"/>
          </p:nvPr>
        </p:nvGraphicFramePr>
        <p:xfrm>
          <a:off x="658813" y="933450"/>
          <a:ext cx="7875587" cy="2286000"/>
        </p:xfrm>
        <a:graphic>
          <a:graphicData uri="http://schemas.openxmlformats.org/drawingml/2006/table">
            <a:tbl>
              <a:tblPr/>
              <a:tblGrid>
                <a:gridCol w="2625725">
                  <a:extLst>
                    <a:ext uri="{9D8B030D-6E8A-4147-A177-3AD203B41FA5}">
                      <a16:colId xmlns:a16="http://schemas.microsoft.com/office/drawing/2014/main" val="20000"/>
                    </a:ext>
                  </a:extLst>
                </a:gridCol>
                <a:gridCol w="2278062">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953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dirty="0" smtClean="0">
                          <a:ln>
                            <a:noFill/>
                          </a:ln>
                          <a:solidFill>
                            <a:schemeClr val="tx1"/>
                          </a:solidFill>
                          <a:effectLst/>
                          <a:latin typeface="Arial Narrow" pitchFamily="34" charset="0"/>
                        </a:rPr>
                        <a:t>Page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smtClean="0">
                          <a:ln>
                            <a:noFill/>
                          </a:ln>
                          <a:solidFill>
                            <a:schemeClr val="tx1"/>
                          </a:solidFill>
                          <a:effectLst/>
                          <a:latin typeface="Arial Narrow" pitchFamily="34" charset="0"/>
                        </a:rPr>
                        <a:t>Valid / Invalid Control 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smtClean="0">
                          <a:ln>
                            <a:noFill/>
                          </a:ln>
                          <a:solidFill>
                            <a:schemeClr val="tx1"/>
                          </a:solidFill>
                          <a:effectLst/>
                          <a:latin typeface="Arial Narrow" pitchFamily="34" charset="0"/>
                        </a:rPr>
                        <a:t>Frame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dirty="0" smtClean="0">
                          <a:ln>
                            <a:noFill/>
                          </a:ln>
                          <a:solidFill>
                            <a:schemeClr val="tx1"/>
                          </a:solidFill>
                          <a:effectLst/>
                          <a:latin typeface="Arial Narrow" pitchFamily="34" charset="0"/>
                        </a:rPr>
                        <a:t>1991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4317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a:latin typeface="+mn-lt"/>
              </a:rPr>
              <a:t>Simple Example of a Page </a:t>
            </a:r>
            <a:r>
              <a:rPr lang="en-US" altLang="en-US" dirty="0" smtClean="0">
                <a:latin typeface="+mn-lt"/>
              </a:rPr>
              <a:t>Table – cont.</a:t>
            </a:r>
            <a:endParaRPr lang="en-US" altLang="en-US" dirty="0">
              <a:latin typeface="+mn-lt"/>
            </a:endParaRPr>
          </a:p>
        </p:txBody>
      </p:sp>
      <p:sp>
        <p:nvSpPr>
          <p:cNvPr id="25603" name="Rectangle 3"/>
          <p:cNvSpPr>
            <a:spLocks noGrp="1" noChangeArrowheads="1"/>
          </p:cNvSpPr>
          <p:nvPr>
            <p:ph type="body" sz="half" idx="1"/>
          </p:nvPr>
        </p:nvSpPr>
        <p:spPr>
          <a:xfrm>
            <a:off x="381000" y="3548063"/>
            <a:ext cx="8223250" cy="1873250"/>
          </a:xfrm>
        </p:spPr>
        <p:txBody>
          <a:bodyPr/>
          <a:lstStyle/>
          <a:p>
            <a:pPr marL="0" indent="0">
              <a:buFont typeface="Wingdings" panose="05000000000000000000" pitchFamily="2" charset="2"/>
              <a:buNone/>
            </a:pPr>
            <a:r>
              <a:rPr lang="en-US" altLang="en-US" sz="2400" b="0" dirty="0" smtClean="0"/>
              <a:t>So, Page 1 and Page 2 of process A are currently found in Frame 2009 and Frame 2010 respectively of the RAM</a:t>
            </a:r>
          </a:p>
          <a:p>
            <a:pPr marL="0" indent="0">
              <a:buFont typeface="Wingdings" panose="05000000000000000000" pitchFamily="2" charset="2"/>
              <a:buNone/>
            </a:pPr>
            <a:r>
              <a:rPr lang="en-US" altLang="en-US" sz="2400" b="0" dirty="0" smtClean="0"/>
              <a:t>Whereas Page 0 and Page 3 are in the page file in the disk, </a:t>
            </a:r>
            <a:r>
              <a:rPr lang="en-US" altLang="en-US" sz="2400" dirty="0" smtClean="0"/>
              <a:t>not </a:t>
            </a:r>
            <a:r>
              <a:rPr lang="en-US" altLang="en-US" sz="2400" b="0" dirty="0" smtClean="0"/>
              <a:t>in RAM.</a:t>
            </a:r>
          </a:p>
        </p:txBody>
      </p:sp>
      <p:graphicFrame>
        <p:nvGraphicFramePr>
          <p:cNvPr id="100356" name="Group 4"/>
          <p:cNvGraphicFramePr>
            <a:graphicFrameLocks noGrp="1"/>
          </p:cNvGraphicFramePr>
          <p:nvPr>
            <p:ph sz="half" idx="2"/>
          </p:nvPr>
        </p:nvGraphicFramePr>
        <p:xfrm>
          <a:off x="658813" y="933450"/>
          <a:ext cx="7875587" cy="2286000"/>
        </p:xfrm>
        <a:graphic>
          <a:graphicData uri="http://schemas.openxmlformats.org/drawingml/2006/table">
            <a:tbl>
              <a:tblPr/>
              <a:tblGrid>
                <a:gridCol w="2625725">
                  <a:extLst>
                    <a:ext uri="{9D8B030D-6E8A-4147-A177-3AD203B41FA5}">
                      <a16:colId xmlns:a16="http://schemas.microsoft.com/office/drawing/2014/main" val="20000"/>
                    </a:ext>
                  </a:extLst>
                </a:gridCol>
                <a:gridCol w="2278062">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9531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smtClean="0">
                          <a:ln>
                            <a:noFill/>
                          </a:ln>
                          <a:solidFill>
                            <a:schemeClr val="tx1"/>
                          </a:solidFill>
                          <a:effectLst/>
                          <a:latin typeface="Arial Narrow" pitchFamily="34" charset="0"/>
                        </a:rPr>
                        <a:t>Page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smtClean="0">
                          <a:ln>
                            <a:noFill/>
                          </a:ln>
                          <a:solidFill>
                            <a:schemeClr val="tx1"/>
                          </a:solidFill>
                          <a:effectLst/>
                          <a:latin typeface="Arial Narrow" pitchFamily="34" charset="0"/>
                        </a:rPr>
                        <a:t>Valid / Invalid Control 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1" i="0" u="none" strike="noStrike" cap="none" normalizeH="0" baseline="0" smtClean="0">
                          <a:ln>
                            <a:noFill/>
                          </a:ln>
                          <a:solidFill>
                            <a:schemeClr val="tx1"/>
                          </a:solidFill>
                          <a:effectLst/>
                          <a:latin typeface="Arial Narrow" pitchFamily="34" charset="0"/>
                        </a:rPr>
                        <a:t>Frame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1991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334963">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2009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336550">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140000"/>
                        <a:buFont typeface="Wingdings" pitchFamily="2" charset="2"/>
                        <a:buNone/>
                        <a:tabLst/>
                      </a:pPr>
                      <a:r>
                        <a:rPr kumimoji="1" lang="en-US" sz="2000" b="0" i="0" u="none" strike="noStrike" cap="none" normalizeH="0" baseline="0" smtClean="0">
                          <a:ln>
                            <a:noFill/>
                          </a:ln>
                          <a:solidFill>
                            <a:schemeClr val="tx1"/>
                          </a:solidFill>
                          <a:effectLst/>
                          <a:latin typeface="Arial Narrow"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06937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a:latin typeface="+mn-lt"/>
              </a:rPr>
              <a:t>Simple Example of a Page </a:t>
            </a:r>
            <a:r>
              <a:rPr lang="en-US" altLang="en-US" dirty="0" smtClean="0">
                <a:latin typeface="+mn-lt"/>
              </a:rPr>
              <a:t>Table – cont.</a:t>
            </a:r>
            <a:endParaRPr lang="en-US" altLang="en-US" dirty="0">
              <a:latin typeface="+mn-lt"/>
            </a:endParaRPr>
          </a:p>
        </p:txBody>
      </p:sp>
      <p:sp>
        <p:nvSpPr>
          <p:cNvPr id="26627" name="Rectangle 3"/>
          <p:cNvSpPr>
            <a:spLocks noGrp="1" noChangeArrowheads="1"/>
          </p:cNvSpPr>
          <p:nvPr>
            <p:ph type="body" sz="half" idx="1"/>
          </p:nvPr>
        </p:nvSpPr>
        <p:spPr>
          <a:xfrm>
            <a:off x="304800" y="1066800"/>
            <a:ext cx="8223250" cy="3352800"/>
          </a:xfrm>
        </p:spPr>
        <p:txBody>
          <a:bodyPr/>
          <a:lstStyle/>
          <a:p>
            <a:pPr marL="0" indent="0">
              <a:buFont typeface="Wingdings" panose="05000000000000000000" pitchFamily="2" charset="2"/>
              <a:buNone/>
            </a:pPr>
            <a:r>
              <a:rPr lang="en-US" altLang="en-US" sz="2400" b="0" dirty="0" smtClean="0"/>
              <a:t>Note:</a:t>
            </a:r>
          </a:p>
          <a:p>
            <a:pPr marL="0" indent="0">
              <a:buFont typeface="Wingdings" panose="05000000000000000000" pitchFamily="2" charset="2"/>
              <a:buNone/>
            </a:pPr>
            <a:r>
              <a:rPr lang="en-US" altLang="en-US" sz="2400" b="0" dirty="0" smtClean="0"/>
              <a:t>There are other control bits besides the Valid/Invalid bit.</a:t>
            </a:r>
          </a:p>
          <a:p>
            <a:pPr marL="0" indent="0">
              <a:buFont typeface="Wingdings" panose="05000000000000000000" pitchFamily="2" charset="2"/>
              <a:buNone/>
            </a:pPr>
            <a:r>
              <a:rPr lang="en-US" altLang="en-US" sz="2400" b="0" dirty="0" smtClean="0"/>
              <a:t>There is a “dirty” bit which indicates whether the content of the page have been modified so that the OS knows whether to write back the page into disk.</a:t>
            </a:r>
          </a:p>
          <a:p>
            <a:pPr marL="0" indent="0">
              <a:buFont typeface="Wingdings" panose="05000000000000000000" pitchFamily="2" charset="2"/>
              <a:buNone/>
            </a:pPr>
            <a:r>
              <a:rPr lang="en-US" altLang="en-US" sz="2400" b="0" dirty="0" smtClean="0"/>
              <a:t>There are also some security bits to indicate the security level for the page (e.g. can be shared with other processes or not)</a:t>
            </a:r>
          </a:p>
        </p:txBody>
      </p:sp>
    </p:spTree>
    <p:extLst>
      <p:ext uri="{BB962C8B-B14F-4D97-AF65-F5344CB8AC3E}">
        <p14:creationId xmlns:p14="http://schemas.microsoft.com/office/powerpoint/2010/main" val="3876756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4 (15 mins)</a:t>
            </a:r>
          </a:p>
        </p:txBody>
      </p:sp>
      <p:sp>
        <p:nvSpPr>
          <p:cNvPr id="6" name="Content Placeholder 5"/>
          <p:cNvSpPr>
            <a:spLocks noGrp="1"/>
          </p:cNvSpPr>
          <p:nvPr>
            <p:ph idx="1"/>
          </p:nvPr>
        </p:nvSpPr>
        <p:spPr>
          <a:xfrm>
            <a:off x="381000" y="914400"/>
            <a:ext cx="8534400" cy="5334000"/>
          </a:xfrm>
        </p:spPr>
        <p:txBody>
          <a:bodyPr/>
          <a:lstStyle/>
          <a:p>
            <a:pPr marL="0" indent="0">
              <a:buNone/>
            </a:pPr>
            <a:r>
              <a:rPr lang="en-US" sz="2400" dirty="0" smtClean="0"/>
              <a:t>Instruction: </a:t>
            </a:r>
          </a:p>
          <a:p>
            <a:pPr marL="0" indent="0">
              <a:buNone/>
            </a:pPr>
            <a:r>
              <a:rPr lang="en-US" sz="2400" b="0" dirty="0" smtClean="0"/>
              <a:t>Use a piece of A4 size paper to work out the following. Paste your answer in Teams channel.</a:t>
            </a:r>
            <a:endParaRPr lang="en-US" sz="2400" b="0" dirty="0"/>
          </a:p>
          <a:p>
            <a:pPr marL="0" indent="0">
              <a:buNone/>
            </a:pPr>
            <a:r>
              <a:rPr lang="en-US" sz="2400" dirty="0"/>
              <a:t>Question</a:t>
            </a:r>
            <a:r>
              <a:rPr lang="en-US" sz="2400" dirty="0" smtClean="0"/>
              <a:t>:</a:t>
            </a:r>
          </a:p>
          <a:p>
            <a:pPr marL="0" indent="0">
              <a:buNone/>
            </a:pPr>
            <a:r>
              <a:rPr lang="en-US" sz="2400" b="0" dirty="0" smtClean="0"/>
              <a:t>The </a:t>
            </a:r>
            <a:r>
              <a:rPr lang="en-US" sz="2400" b="0" dirty="0"/>
              <a:t>maximum logical (virtual) address space of 32-bit Windows applications is usually limited to 4 GB (2</a:t>
            </a:r>
            <a:r>
              <a:rPr lang="en-US" sz="2400" b="0" baseline="30000" dirty="0"/>
              <a:t>32</a:t>
            </a:r>
            <a:r>
              <a:rPr lang="en-US" sz="2400" b="0" dirty="0"/>
              <a:t> bytes).  The default page size is 4 KB (2</a:t>
            </a:r>
            <a:r>
              <a:rPr lang="en-US" sz="2400" b="0" baseline="30000" dirty="0"/>
              <a:t>12</a:t>
            </a:r>
            <a:r>
              <a:rPr lang="en-US" sz="2400" b="0" dirty="0"/>
              <a:t> bytes).</a:t>
            </a:r>
          </a:p>
          <a:p>
            <a:pPr marL="0" indent="0">
              <a:buNone/>
            </a:pPr>
            <a:r>
              <a:rPr lang="en-US" sz="2400" b="0" dirty="0"/>
              <a:t>(</a:t>
            </a:r>
            <a:r>
              <a:rPr lang="en-US" sz="2400" b="0" dirty="0" err="1" smtClean="0"/>
              <a:t>i</a:t>
            </a:r>
            <a:r>
              <a:rPr lang="en-US" sz="2400" b="0" dirty="0" smtClean="0"/>
              <a:t>) Calculate </a:t>
            </a:r>
            <a:r>
              <a:rPr lang="en-US" sz="2400" b="0" dirty="0"/>
              <a:t>the maximum number of pages for such an application. (You may leave your answer in whatever format you like.)</a:t>
            </a:r>
          </a:p>
          <a:p>
            <a:pPr marL="0" indent="0">
              <a:buNone/>
            </a:pPr>
            <a:r>
              <a:rPr lang="en-US" sz="2400" b="0" dirty="0"/>
              <a:t>(</a:t>
            </a:r>
            <a:r>
              <a:rPr lang="en-US" sz="2400" b="0" dirty="0" smtClean="0"/>
              <a:t>ii) What </a:t>
            </a:r>
            <a:r>
              <a:rPr lang="en-US" sz="2400" b="0" dirty="0"/>
              <a:t>is the maximum number of page table entries for such a process?</a:t>
            </a:r>
          </a:p>
          <a:p>
            <a:pPr marL="0" indent="0">
              <a:buNone/>
            </a:pPr>
            <a:r>
              <a:rPr lang="en-US" sz="2400" b="0" dirty="0"/>
              <a:t>(</a:t>
            </a:r>
            <a:r>
              <a:rPr lang="en-US" sz="2400" b="0" dirty="0" smtClean="0"/>
              <a:t>iii) If </a:t>
            </a:r>
            <a:r>
              <a:rPr lang="en-US" sz="2400" b="0" dirty="0"/>
              <a:t>the installed amount of physical memory (RAM) in a computer is </a:t>
            </a:r>
            <a:r>
              <a:rPr lang="en-US" sz="2400" b="0" dirty="0" smtClean="0"/>
              <a:t>1GB</a:t>
            </a:r>
            <a:r>
              <a:rPr lang="en-US" sz="2400" b="0" dirty="0"/>
              <a:t>, calculate the maximum number of frames that can be obtained with this memory.</a:t>
            </a:r>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25</a:t>
            </a:fld>
            <a:endParaRPr lang="en-US"/>
          </a:p>
        </p:txBody>
      </p:sp>
    </p:spTree>
    <p:extLst>
      <p:ext uri="{BB962C8B-B14F-4D97-AF65-F5344CB8AC3E}">
        <p14:creationId xmlns:p14="http://schemas.microsoft.com/office/powerpoint/2010/main" val="476388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4 cont’d</a:t>
            </a:r>
          </a:p>
        </p:txBody>
      </p:sp>
      <p:sp>
        <p:nvSpPr>
          <p:cNvPr id="6" name="Content Placeholder 5"/>
          <p:cNvSpPr>
            <a:spLocks noGrp="1"/>
          </p:cNvSpPr>
          <p:nvPr>
            <p:ph idx="1"/>
          </p:nvPr>
        </p:nvSpPr>
        <p:spPr/>
        <p:txBody>
          <a:bodyPr/>
          <a:lstStyle/>
          <a:p>
            <a:pPr marL="0" indent="0">
              <a:buNone/>
            </a:pPr>
            <a:r>
              <a:rPr lang="en-US" sz="2400" b="0" dirty="0" smtClean="0"/>
              <a:t>(iv) Will </a:t>
            </a:r>
            <a:r>
              <a:rPr lang="en-US" sz="2400" b="0" dirty="0"/>
              <a:t>all of the above process be able to be loaded into the RAM?  Why?</a:t>
            </a:r>
          </a:p>
          <a:p>
            <a:pPr marL="0" indent="0">
              <a:buNone/>
            </a:pPr>
            <a:r>
              <a:rPr lang="en-US" sz="2400" b="0" dirty="0"/>
              <a:t>(</a:t>
            </a:r>
            <a:r>
              <a:rPr lang="en-US" sz="2400" b="0" dirty="0" smtClean="0"/>
              <a:t>v) Describe </a:t>
            </a:r>
            <a:r>
              <a:rPr lang="en-US" sz="2400" b="0" dirty="0"/>
              <a:t>what is usually done in operating systems to solve the problem of required virtual memory is usually more than installed RAM.</a:t>
            </a:r>
          </a:p>
          <a:p>
            <a:pPr marL="0" indent="0">
              <a:buNone/>
            </a:pPr>
            <a:endParaRPr lang="en-US" sz="2400" b="0" dirty="0"/>
          </a:p>
          <a:p>
            <a:pPr marL="0" indent="0">
              <a:buNone/>
            </a:pPr>
            <a:endParaRPr lang="en-US" sz="2800" dirty="0"/>
          </a:p>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26</a:t>
            </a:fld>
            <a:endParaRPr lang="en-US"/>
          </a:p>
        </p:txBody>
      </p:sp>
    </p:spTree>
    <p:extLst>
      <p:ext uri="{BB962C8B-B14F-4D97-AF65-F5344CB8AC3E}">
        <p14:creationId xmlns:p14="http://schemas.microsoft.com/office/powerpoint/2010/main" val="1158937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GB" dirty="0" smtClean="0">
                <a:latin typeface="+mn-lt"/>
              </a:rPr>
              <a:t>Virtual Memory in Windows 10 </a:t>
            </a:r>
          </a:p>
        </p:txBody>
      </p:sp>
      <p:sp>
        <p:nvSpPr>
          <p:cNvPr id="18435" name="Rectangle 3"/>
          <p:cNvSpPr>
            <a:spLocks noGrp="1" noChangeArrowheads="1"/>
          </p:cNvSpPr>
          <p:nvPr>
            <p:ph type="body" idx="1"/>
          </p:nvPr>
        </p:nvSpPr>
        <p:spPr/>
        <p:txBody>
          <a:bodyPr/>
          <a:lstStyle/>
          <a:p>
            <a:pPr>
              <a:defRPr/>
            </a:pPr>
            <a:r>
              <a:rPr lang="en-GB" sz="2800" dirty="0" smtClean="0"/>
              <a:t>If the computer lacks RAM needed to run a program, Windows uses Virtual Memory to compensate</a:t>
            </a:r>
          </a:p>
          <a:p>
            <a:pPr>
              <a:defRPr/>
            </a:pPr>
            <a:r>
              <a:rPr lang="en-GB" sz="2800" dirty="0" smtClean="0"/>
              <a:t>Virtual Memory combines the RAM with temporary space (paging file) on disk</a:t>
            </a:r>
          </a:p>
          <a:p>
            <a:pPr>
              <a:defRPr/>
            </a:pPr>
            <a:r>
              <a:rPr lang="en-GB" sz="2800" dirty="0" smtClean="0"/>
              <a:t>When RAM runs low, data (pages) is/are moved to the paging file to free up RAM so that the computer can complete its work</a:t>
            </a:r>
          </a:p>
          <a:p>
            <a:pPr marL="0" indent="0">
              <a:buFont typeface="Wingdings" panose="05000000000000000000" pitchFamily="2" charset="2"/>
              <a:buNone/>
              <a:defRPr/>
            </a:pPr>
            <a:endParaRPr lang="en-GB" sz="2800" dirty="0" smtClean="0"/>
          </a:p>
          <a:p>
            <a:pPr marL="0" indent="0">
              <a:buFont typeface="Wingdings" panose="05000000000000000000" pitchFamily="2" charset="2"/>
              <a:buNone/>
              <a:defRPr/>
            </a:pPr>
            <a:endParaRPr lang="en-GB" sz="2800" dirty="0" smtClean="0"/>
          </a:p>
          <a:p>
            <a:pPr>
              <a:defRPr/>
            </a:pPr>
            <a:endParaRPr lang="en-GB" sz="2800" dirty="0" smtClean="0"/>
          </a:p>
        </p:txBody>
      </p:sp>
      <p:sp>
        <p:nvSpPr>
          <p:cNvPr id="163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1D09B1FB-5D92-4848-8AAD-BCBBB979CE4B}" type="slidenum">
              <a:rPr kumimoji="0" lang="en-US" altLang="en-US" sz="1200" b="0"/>
              <a:pPr/>
              <a:t>27</a:t>
            </a:fld>
            <a:endParaRPr kumimoji="0" lang="en-US" altLang="en-US" sz="1200" b="0"/>
          </a:p>
        </p:txBody>
      </p:sp>
    </p:spTree>
    <p:extLst>
      <p:ext uri="{BB962C8B-B14F-4D97-AF65-F5344CB8AC3E}">
        <p14:creationId xmlns:p14="http://schemas.microsoft.com/office/powerpoint/2010/main" val="8545939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5 (Resource Monitor – </a:t>
            </a:r>
            <a:r>
              <a:rPr lang="en-US" sz="2800" dirty="0" err="1" smtClean="0"/>
              <a:t>Resmon</a:t>
            </a:r>
            <a:r>
              <a:rPr lang="en-US" sz="2800" dirty="0" smtClean="0"/>
              <a:t>)</a:t>
            </a:r>
          </a:p>
        </p:txBody>
      </p:sp>
      <p:sp>
        <p:nvSpPr>
          <p:cNvPr id="6" name="Content Placeholder 5"/>
          <p:cNvSpPr>
            <a:spLocks noGrp="1"/>
          </p:cNvSpPr>
          <p:nvPr>
            <p:ph idx="1"/>
          </p:nvPr>
        </p:nvSpPr>
        <p:spPr>
          <a:xfrm>
            <a:off x="381000" y="914400"/>
            <a:ext cx="8153400" cy="5334000"/>
          </a:xfrm>
        </p:spPr>
        <p:txBody>
          <a:bodyPr/>
          <a:lstStyle/>
          <a:p>
            <a:pPr marL="0" indent="0">
              <a:buNone/>
            </a:pPr>
            <a:r>
              <a:rPr lang="en-US" sz="2400" dirty="0" smtClean="0"/>
              <a:t>Instruction: </a:t>
            </a:r>
          </a:p>
          <a:p>
            <a:pPr marL="0" indent="0">
              <a:buNone/>
            </a:pPr>
            <a:r>
              <a:rPr lang="en-US" sz="2400" b="0" dirty="0" smtClean="0"/>
              <a:t>Do this activity in Week 5</a:t>
            </a:r>
          </a:p>
          <a:p>
            <a:pPr marL="0" indent="0">
              <a:buNone/>
            </a:pPr>
            <a:r>
              <a:rPr lang="en-US" sz="2400" b="0" dirty="0" smtClean="0"/>
              <a:t>Download the activity from Mel</a:t>
            </a:r>
            <a:endParaRPr lang="en-US" sz="2400" b="0"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28</a:t>
            </a:fld>
            <a:endParaRPr lang="en-US"/>
          </a:p>
        </p:txBody>
      </p:sp>
    </p:spTree>
    <p:extLst>
      <p:ext uri="{BB962C8B-B14F-4D97-AF65-F5344CB8AC3E}">
        <p14:creationId xmlns:p14="http://schemas.microsoft.com/office/powerpoint/2010/main" val="211368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GB" dirty="0" smtClean="0">
                <a:latin typeface="+mn-lt"/>
              </a:rPr>
              <a:t>Page </a:t>
            </a:r>
            <a:r>
              <a:rPr lang="en-GB" dirty="0">
                <a:latin typeface="+mn-lt"/>
              </a:rPr>
              <a:t>Fault </a:t>
            </a:r>
            <a:r>
              <a:rPr lang="en-GB" dirty="0" smtClean="0">
                <a:latin typeface="+mn-lt"/>
              </a:rPr>
              <a:t>and Thrashing</a:t>
            </a:r>
          </a:p>
        </p:txBody>
      </p:sp>
      <p:sp>
        <p:nvSpPr>
          <p:cNvPr id="17411" name="Rectangle 3"/>
          <p:cNvSpPr>
            <a:spLocks noGrp="1" noChangeArrowheads="1"/>
          </p:cNvSpPr>
          <p:nvPr>
            <p:ph type="body" idx="1"/>
          </p:nvPr>
        </p:nvSpPr>
        <p:spPr/>
        <p:txBody>
          <a:bodyPr/>
          <a:lstStyle/>
          <a:p>
            <a:r>
              <a:rPr lang="en-SG" altLang="en-US" sz="2800" dirty="0" smtClean="0"/>
              <a:t>If a page is not found in RAM and currently in the paging file on disk, a page fault occurs.</a:t>
            </a:r>
          </a:p>
          <a:p>
            <a:r>
              <a:rPr lang="en-SG" altLang="en-US" sz="2800" dirty="0" smtClean="0"/>
              <a:t>The page has to be swapped from disk to RAM which slows down the program execution as disk is slower than RAM.</a:t>
            </a:r>
          </a:p>
          <a:p>
            <a:r>
              <a:rPr lang="en-SG" altLang="en-US" sz="2800" dirty="0" smtClean="0"/>
              <a:t>If the computer spends most of the time moving pages between disk and RAM due to page faults, the performance of the computer is reduced (known as </a:t>
            </a:r>
            <a:r>
              <a:rPr lang="en-SG" altLang="en-US" sz="2800" i="1" dirty="0" smtClean="0"/>
              <a:t>thrashing</a:t>
            </a:r>
            <a:r>
              <a:rPr lang="en-SG" altLang="en-US" sz="2800" dirty="0" smtClean="0"/>
              <a:t>).</a:t>
            </a:r>
          </a:p>
          <a:p>
            <a:r>
              <a:rPr lang="en-SG" altLang="en-US" sz="2800" dirty="0" smtClean="0"/>
              <a:t>Thrashing is detected by monitoring page fault frequency.</a:t>
            </a:r>
          </a:p>
          <a:p>
            <a:endParaRPr lang="en-SG" altLang="en-US" sz="2800" dirty="0" smtClean="0"/>
          </a:p>
          <a:p>
            <a:endParaRPr lang="en-GB" altLang="en-US" sz="2800" dirty="0" smtClean="0"/>
          </a:p>
        </p:txBody>
      </p:sp>
      <p:sp>
        <p:nvSpPr>
          <p:cNvPr id="1741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A51461FC-D3E4-4541-AE66-E087D9CA9FDC}" type="slidenum">
              <a:rPr kumimoji="0" lang="en-US" altLang="en-US" sz="1200" b="0"/>
              <a:pPr/>
              <a:t>29</a:t>
            </a:fld>
            <a:endParaRPr kumimoji="0" lang="en-US" altLang="en-US" sz="1200" b="0"/>
          </a:p>
        </p:txBody>
      </p:sp>
    </p:spTree>
    <p:extLst>
      <p:ext uri="{BB962C8B-B14F-4D97-AF65-F5344CB8AC3E}">
        <p14:creationId xmlns:p14="http://schemas.microsoft.com/office/powerpoint/2010/main" val="19558817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Introduction</a:t>
            </a:r>
            <a:endParaRPr lang="en-US" dirty="0">
              <a:latin typeface="+mn-lt"/>
            </a:endParaRPr>
          </a:p>
        </p:txBody>
      </p:sp>
      <p:sp>
        <p:nvSpPr>
          <p:cNvPr id="3" name="Content Placeholder 2"/>
          <p:cNvSpPr>
            <a:spLocks noGrp="1"/>
          </p:cNvSpPr>
          <p:nvPr>
            <p:ph idx="1"/>
          </p:nvPr>
        </p:nvSpPr>
        <p:spPr/>
        <p:txBody>
          <a:bodyPr/>
          <a:lstStyle/>
          <a:p>
            <a:r>
              <a:rPr lang="en-US" sz="2800" dirty="0"/>
              <a:t>Resources are allocated to each program by the operating system.</a:t>
            </a:r>
          </a:p>
          <a:p>
            <a:r>
              <a:rPr lang="en-US" sz="2800" dirty="0"/>
              <a:t>RAM (physical main memory) is a resource that is used by programs as working space.</a:t>
            </a:r>
          </a:p>
          <a:p>
            <a:r>
              <a:rPr lang="en-US" sz="2800" dirty="0"/>
              <a:t>Modern computer operating systems are multi-tasking.</a:t>
            </a:r>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806" y="3767219"/>
            <a:ext cx="3695700" cy="2445322"/>
          </a:xfrm>
          <a:prstGeom prst="rect">
            <a:avLst/>
          </a:prstGeom>
        </p:spPr>
      </p:pic>
      <p:sp>
        <p:nvSpPr>
          <p:cNvPr id="7" name="TextBox 6"/>
          <p:cNvSpPr txBox="1"/>
          <p:nvPr/>
        </p:nvSpPr>
        <p:spPr>
          <a:xfrm>
            <a:off x="4000500" y="4519233"/>
            <a:ext cx="914400" cy="457200"/>
          </a:xfrm>
          <a:prstGeom prst="rect">
            <a:avLst/>
          </a:prstGeom>
          <a:noFill/>
        </p:spPr>
        <p:txBody>
          <a:bodyPr wrap="square" rtlCol="0">
            <a:spAutoFit/>
          </a:bodyPr>
          <a:lstStyle/>
          <a:p>
            <a:r>
              <a:rPr lang="en-US" dirty="0" smtClean="0"/>
              <a:t>RAM</a:t>
            </a:r>
            <a:endParaRPr lang="en-US" dirty="0"/>
          </a:p>
        </p:txBody>
      </p:sp>
    </p:spTree>
    <p:extLst>
      <p:ext uri="{BB962C8B-B14F-4D97-AF65-F5344CB8AC3E}">
        <p14:creationId xmlns:p14="http://schemas.microsoft.com/office/powerpoint/2010/main" val="893856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a:defRPr/>
            </a:pPr>
            <a:r>
              <a:rPr lang="en-US" sz="3200" dirty="0" smtClean="0">
                <a:latin typeface="+mn-lt"/>
              </a:rPr>
              <a:t>Preventing Low Memory Problems</a:t>
            </a:r>
          </a:p>
        </p:txBody>
      </p:sp>
      <p:sp>
        <p:nvSpPr>
          <p:cNvPr id="18435" name="Rectangle 3"/>
          <p:cNvSpPr>
            <a:spLocks noGrp="1" noChangeArrowheads="1"/>
          </p:cNvSpPr>
          <p:nvPr>
            <p:ph type="body" idx="1"/>
          </p:nvPr>
        </p:nvSpPr>
        <p:spPr/>
        <p:txBody>
          <a:bodyPr/>
          <a:lstStyle/>
          <a:p>
            <a:r>
              <a:rPr lang="en-US" altLang="en-US" sz="2800" dirty="0" smtClean="0"/>
              <a:t>When your computer does not have enough memory for all the actions it is trying to perform, Windows and your programs can stop working. </a:t>
            </a:r>
          </a:p>
          <a:p>
            <a:r>
              <a:rPr lang="en-US" altLang="en-US" sz="2800" dirty="0" smtClean="0"/>
              <a:t>To help prevent information loss, Windows will notify you when your computer is low on memory. </a:t>
            </a:r>
          </a:p>
          <a:p>
            <a:r>
              <a:rPr lang="en-US" altLang="en-US" sz="2800" dirty="0" smtClean="0"/>
              <a:t>You can also learn to recognize the signs of low memory and take steps to prevent the problem.</a:t>
            </a:r>
          </a:p>
        </p:txBody>
      </p:sp>
      <p:sp>
        <p:nvSpPr>
          <p:cNvPr id="1843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D07CE9EB-4945-4EA1-B733-47169D708696}" type="slidenum">
              <a:rPr kumimoji="0" lang="en-US" altLang="en-US" sz="1200" b="0"/>
              <a:pPr/>
              <a:t>30</a:t>
            </a:fld>
            <a:endParaRPr kumimoji="0" lang="en-US" altLang="en-US" sz="1200" b="0"/>
          </a:p>
        </p:txBody>
      </p:sp>
    </p:spTree>
    <p:extLst>
      <p:ext uri="{BB962C8B-B14F-4D97-AF65-F5344CB8AC3E}">
        <p14:creationId xmlns:p14="http://schemas.microsoft.com/office/powerpoint/2010/main" val="3640834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mn-lt"/>
              </a:rPr>
              <a:t>Signs of Low Memory</a:t>
            </a:r>
            <a:endParaRPr lang="en-US" dirty="0">
              <a:latin typeface="+mn-lt"/>
            </a:endParaRPr>
          </a:p>
        </p:txBody>
      </p:sp>
      <p:sp>
        <p:nvSpPr>
          <p:cNvPr id="19459" name="Content Placeholder 2"/>
          <p:cNvSpPr>
            <a:spLocks noGrp="1"/>
          </p:cNvSpPr>
          <p:nvPr>
            <p:ph idx="1"/>
          </p:nvPr>
        </p:nvSpPr>
        <p:spPr>
          <a:xfrm>
            <a:off x="381000" y="863600"/>
            <a:ext cx="8153400" cy="5384800"/>
          </a:xfrm>
        </p:spPr>
        <p:txBody>
          <a:bodyPr/>
          <a:lstStyle/>
          <a:p>
            <a:r>
              <a:rPr lang="en-US" altLang="en-US" sz="2800" dirty="0" smtClean="0"/>
              <a:t>Signs of low memory include </a:t>
            </a:r>
          </a:p>
          <a:p>
            <a:pPr lvl="1"/>
            <a:r>
              <a:rPr lang="en-US" altLang="en-US" sz="2400" dirty="0" smtClean="0"/>
              <a:t>poor performance, </a:t>
            </a:r>
          </a:p>
          <a:p>
            <a:pPr lvl="1"/>
            <a:r>
              <a:rPr lang="en-US" altLang="en-US" sz="2400" dirty="0" smtClean="0"/>
              <a:t>low memory or out of memory notifications, and </a:t>
            </a:r>
          </a:p>
          <a:p>
            <a:pPr lvl="1"/>
            <a:r>
              <a:rPr lang="en-US" altLang="en-US" sz="2400" dirty="0" smtClean="0"/>
              <a:t>display problems.</a:t>
            </a:r>
          </a:p>
          <a:p>
            <a:r>
              <a:rPr lang="en-US" altLang="en-US" sz="2800" dirty="0"/>
              <a:t>For example, if you try to open a menu in a program when your computer is low on memory, the program might respond slowly or appear to stop responding.</a:t>
            </a:r>
          </a:p>
          <a:p>
            <a:pPr lvl="1"/>
            <a:r>
              <a:rPr lang="en-US" altLang="en-US" sz="2400" dirty="0"/>
              <a:t>If the menu appears, it might not respond when you try to click an item or it might not display all items.</a:t>
            </a:r>
          </a:p>
          <a:p>
            <a:pPr lvl="1"/>
            <a:r>
              <a:rPr lang="en-US" altLang="en-US" sz="2400" dirty="0"/>
              <a:t>If you click a menu item, the menu might also disappear and leave a blank area on the screen instead of displaying the contents of the document or file in which you're working.</a:t>
            </a:r>
          </a:p>
        </p:txBody>
      </p:sp>
      <p:sp>
        <p:nvSpPr>
          <p:cNvPr id="1946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CF749C6C-6015-445A-8AD8-BF3BB6CC9055}" type="slidenum">
              <a:rPr kumimoji="0" lang="en-US" altLang="en-US" sz="1200" b="0"/>
              <a:pPr/>
              <a:t>31</a:t>
            </a:fld>
            <a:endParaRPr kumimoji="0" lang="en-US" altLang="en-US" sz="1200" b="0"/>
          </a:p>
        </p:txBody>
      </p:sp>
    </p:spTree>
    <p:extLst>
      <p:ext uri="{BB962C8B-B14F-4D97-AF65-F5344CB8AC3E}">
        <p14:creationId xmlns:p14="http://schemas.microsoft.com/office/powerpoint/2010/main" val="3417170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a:defRPr/>
            </a:pPr>
            <a:r>
              <a:rPr lang="en-US" dirty="0">
                <a:latin typeface="+mn-lt"/>
              </a:rPr>
              <a:t>How to prevent low memory problems?</a:t>
            </a:r>
          </a:p>
        </p:txBody>
      </p:sp>
      <p:sp>
        <p:nvSpPr>
          <p:cNvPr id="22531" name="Rectangle 3"/>
          <p:cNvSpPr>
            <a:spLocks noGrp="1" noChangeArrowheads="1"/>
          </p:cNvSpPr>
          <p:nvPr>
            <p:ph type="body" idx="1"/>
          </p:nvPr>
        </p:nvSpPr>
        <p:spPr>
          <a:xfrm>
            <a:off x="381000" y="1066800"/>
            <a:ext cx="8550275" cy="5181600"/>
          </a:xfrm>
        </p:spPr>
        <p:txBody>
          <a:bodyPr/>
          <a:lstStyle/>
          <a:p>
            <a:pPr marL="533400" indent="-533400">
              <a:buSzPct val="100000"/>
              <a:buFont typeface="Wingdings" panose="05000000000000000000" pitchFamily="2" charset="2"/>
              <a:buAutoNum type="arabicPeriod"/>
              <a:defRPr/>
            </a:pPr>
            <a:r>
              <a:rPr lang="en-US" sz="2800" dirty="0" smtClean="0"/>
              <a:t>Increase the paging file size </a:t>
            </a:r>
          </a:p>
          <a:p>
            <a:pPr marL="533400" indent="-533400">
              <a:buSzPct val="100000"/>
              <a:buFont typeface="Wingdings" panose="05000000000000000000" pitchFamily="2" charset="2"/>
              <a:buAutoNum type="arabicPeriod"/>
              <a:defRPr/>
            </a:pPr>
            <a:r>
              <a:rPr lang="en-US" sz="2800" dirty="0" smtClean="0"/>
              <a:t>Install more RAM </a:t>
            </a:r>
          </a:p>
          <a:p>
            <a:pPr marL="533400" indent="-533400">
              <a:buSzPct val="100000"/>
              <a:buFont typeface="Wingdings" panose="05000000000000000000" pitchFamily="2" charset="2"/>
              <a:buAutoNum type="arabicPeriod"/>
              <a:defRPr/>
            </a:pPr>
            <a:r>
              <a:rPr lang="en-US" sz="2800" dirty="0" smtClean="0"/>
              <a:t>Determine if a program overuses memory and close it</a:t>
            </a:r>
          </a:p>
          <a:p>
            <a:pPr marL="0" indent="0">
              <a:buFont typeface="Wingdings" panose="05000000000000000000" pitchFamily="2" charset="2"/>
              <a:buNone/>
              <a:defRPr/>
            </a:pPr>
            <a:endParaRPr lang="en-US" sz="2800" dirty="0" smtClean="0"/>
          </a:p>
          <a:p>
            <a:pPr marL="0" indent="0">
              <a:buSzTx/>
              <a:buFont typeface="Wingdings" panose="05000000000000000000" pitchFamily="2" charset="2"/>
              <a:buNone/>
              <a:defRPr/>
            </a:pPr>
            <a:r>
              <a:rPr lang="en-US" sz="2800" dirty="0" smtClean="0"/>
              <a:t>Note: Closing </a:t>
            </a:r>
            <a:r>
              <a:rPr lang="en-US" sz="2800" dirty="0"/>
              <a:t>unused </a:t>
            </a:r>
            <a:r>
              <a:rPr lang="en-US" sz="2800" dirty="0" smtClean="0"/>
              <a:t>programs or running fewer programs at a time can help but may not be practical.</a:t>
            </a:r>
            <a:r>
              <a:rPr lang="en-US" dirty="0" smtClean="0"/>
              <a:t>  </a:t>
            </a:r>
          </a:p>
        </p:txBody>
      </p:sp>
      <p:sp>
        <p:nvSpPr>
          <p:cNvPr id="204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D97A0CCD-0928-4453-9240-4F653D440F04}" type="slidenum">
              <a:rPr kumimoji="0" lang="en-US" altLang="en-US" sz="1200" b="0"/>
              <a:pPr/>
              <a:t>32</a:t>
            </a:fld>
            <a:endParaRPr kumimoji="0" lang="en-US" altLang="en-US" sz="1200" b="0"/>
          </a:p>
        </p:txBody>
      </p:sp>
    </p:spTree>
    <p:extLst>
      <p:ext uri="{BB962C8B-B14F-4D97-AF65-F5344CB8AC3E}">
        <p14:creationId xmlns:p14="http://schemas.microsoft.com/office/powerpoint/2010/main" val="1584652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mn-lt"/>
              </a:rPr>
              <a:t>How to prevent low memory problems?</a:t>
            </a:r>
          </a:p>
        </p:txBody>
      </p:sp>
      <p:sp>
        <p:nvSpPr>
          <p:cNvPr id="21507" name="Content Placeholder 2"/>
          <p:cNvSpPr>
            <a:spLocks noGrp="1"/>
          </p:cNvSpPr>
          <p:nvPr>
            <p:ph idx="1"/>
          </p:nvPr>
        </p:nvSpPr>
        <p:spPr/>
        <p:txBody>
          <a:bodyPr/>
          <a:lstStyle/>
          <a:p>
            <a:r>
              <a:rPr lang="en-US" altLang="en-US" sz="2800" dirty="0" smtClean="0"/>
              <a:t>The more RAM your computer has, the faster your programs will generally run. </a:t>
            </a:r>
          </a:p>
          <a:p>
            <a:pPr lvl="1"/>
            <a:r>
              <a:rPr lang="en-US" altLang="en-US" sz="2400" dirty="0" smtClean="0"/>
              <a:t>If a lack of memory is slowing your computer, you might be tempted to increase virtual memory to compensate. </a:t>
            </a:r>
          </a:p>
          <a:p>
            <a:pPr lvl="1"/>
            <a:r>
              <a:rPr lang="en-US" altLang="en-US" sz="2400" dirty="0" smtClean="0"/>
              <a:t>However, your computer can read data from RAM much more quickly than from a disk, so adding RAM is a better solution.</a:t>
            </a:r>
          </a:p>
          <a:p>
            <a:endParaRPr lang="en-US" altLang="en-US" dirty="0" smtClean="0"/>
          </a:p>
        </p:txBody>
      </p:sp>
      <p:sp>
        <p:nvSpPr>
          <p:cNvPr id="2150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C5134F23-2513-48BF-8985-9946527B57C2}" type="slidenum">
              <a:rPr kumimoji="0" lang="en-US" altLang="en-US" sz="1200" b="0"/>
              <a:pPr/>
              <a:t>33</a:t>
            </a:fld>
            <a:endParaRPr kumimoji="0" lang="en-US" altLang="en-US" sz="1200" b="0"/>
          </a:p>
        </p:txBody>
      </p:sp>
    </p:spTree>
    <p:extLst>
      <p:ext uri="{BB962C8B-B14F-4D97-AF65-F5344CB8AC3E}">
        <p14:creationId xmlns:p14="http://schemas.microsoft.com/office/powerpoint/2010/main" val="4182461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80" y="838200"/>
            <a:ext cx="6130950" cy="3423706"/>
          </a:xfrm>
          <a:prstGeom prst="rect">
            <a:avLst/>
          </a:prstGeom>
        </p:spPr>
      </p:pic>
      <p:sp>
        <p:nvSpPr>
          <p:cNvPr id="444418" name="Rectangle 2"/>
          <p:cNvSpPr>
            <a:spLocks noGrp="1" noChangeArrowheads="1"/>
          </p:cNvSpPr>
          <p:nvPr>
            <p:ph type="title"/>
          </p:nvPr>
        </p:nvSpPr>
        <p:spPr/>
        <p:txBody>
          <a:bodyPr/>
          <a:lstStyle/>
          <a:p>
            <a:pPr>
              <a:defRPr/>
            </a:pPr>
            <a:r>
              <a:rPr lang="en-US" sz="2800" dirty="0" smtClean="0"/>
              <a:t>How to change VM size?</a:t>
            </a:r>
          </a:p>
        </p:txBody>
      </p:sp>
      <p:sp>
        <p:nvSpPr>
          <p:cNvPr id="2253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08D187C8-CFC8-49D9-8A48-0312D8DA1C31}" type="slidenum">
              <a:rPr kumimoji="0" lang="en-US" altLang="en-US" sz="1200" b="0"/>
              <a:pPr/>
              <a:t>34</a:t>
            </a:fld>
            <a:endParaRPr kumimoji="0" lang="en-US" altLang="en-US" sz="1200" b="0"/>
          </a:p>
        </p:txBody>
      </p:sp>
      <p:sp>
        <p:nvSpPr>
          <p:cNvPr id="8" name="Oval 7"/>
          <p:cNvSpPr/>
          <p:nvPr/>
        </p:nvSpPr>
        <p:spPr bwMode="auto">
          <a:xfrm>
            <a:off x="2330450" y="4183063"/>
            <a:ext cx="1439863" cy="665162"/>
          </a:xfrm>
          <a:prstGeom prst="ellipse">
            <a:avLst/>
          </a:prstGeom>
          <a:noFill/>
          <a:ln w="9525" cap="flat" cmpd="sng" algn="ctr">
            <a:noFill/>
            <a:prstDash val="solid"/>
            <a:round/>
            <a:headEnd type="none" w="med" len="med"/>
            <a:tailEnd type="none" w="med" len="med"/>
          </a:ln>
          <a:effectLst/>
        </p:spPr>
        <p:txBody>
          <a:bodyPr/>
          <a:lstStyle/>
          <a:p>
            <a:pPr marL="342900" indent="-342900">
              <a:defRPr/>
            </a:pPr>
            <a:endParaRPr lang="en-SG">
              <a:effectLst>
                <a:outerShdw blurRad="38100" dist="38100" dir="2700000" algn="tl">
                  <a:srgbClr val="000000">
                    <a:alpha val="43137"/>
                  </a:srgbClr>
                </a:outerShdw>
              </a:effectLst>
            </a:endParaRPr>
          </a:p>
        </p:txBody>
      </p:sp>
      <p:sp>
        <p:nvSpPr>
          <p:cNvPr id="14" name="Oval 7"/>
          <p:cNvSpPr>
            <a:spLocks noChangeArrowheads="1"/>
          </p:cNvSpPr>
          <p:nvPr/>
        </p:nvSpPr>
        <p:spPr bwMode="auto">
          <a:xfrm>
            <a:off x="-76199" y="2362201"/>
            <a:ext cx="1600200" cy="228600"/>
          </a:xfrm>
          <a:prstGeom prst="ellipse">
            <a:avLst/>
          </a:prstGeom>
          <a:noFill/>
          <a:ln w="28575">
            <a:solidFill>
              <a:srgbClr val="FF0000"/>
            </a:solidFill>
            <a:round/>
            <a:headEnd/>
            <a:tailEnd/>
          </a:ln>
          <a:effectLst/>
        </p:spPr>
        <p:txBody>
          <a:bodyPr wrap="none" anchor="ctr"/>
          <a:lstStyle/>
          <a:p>
            <a:pPr>
              <a:defRPr/>
            </a:pPr>
            <a:endParaRPr lang="en-US">
              <a:effectLst>
                <a:outerShdw blurRad="38100" dist="38100" dir="2700000" algn="tl">
                  <a:srgbClr val="C0C0C0"/>
                </a:outerShdw>
              </a:effectLst>
            </a:endParaRPr>
          </a:p>
        </p:txBody>
      </p:sp>
      <p:pic>
        <p:nvPicPr>
          <p:cNvPr id="9" name="Picture 8"/>
          <p:cNvPicPr>
            <a:picLocks noChangeAspect="1"/>
          </p:cNvPicPr>
          <p:nvPr/>
        </p:nvPicPr>
        <p:blipFill>
          <a:blip r:embed="rId3"/>
          <a:stretch>
            <a:fillRect/>
          </a:stretch>
        </p:blipFill>
        <p:spPr>
          <a:xfrm>
            <a:off x="4230068" y="2949044"/>
            <a:ext cx="4893612" cy="3302000"/>
          </a:xfrm>
          <a:prstGeom prst="rect">
            <a:avLst/>
          </a:prstGeom>
        </p:spPr>
      </p:pic>
      <p:sp>
        <p:nvSpPr>
          <p:cNvPr id="10" name="Oval 7"/>
          <p:cNvSpPr>
            <a:spLocks noChangeArrowheads="1"/>
          </p:cNvSpPr>
          <p:nvPr/>
        </p:nvSpPr>
        <p:spPr bwMode="auto">
          <a:xfrm>
            <a:off x="7564913" y="4701644"/>
            <a:ext cx="1237155" cy="304800"/>
          </a:xfrm>
          <a:prstGeom prst="ellipse">
            <a:avLst/>
          </a:prstGeom>
          <a:noFill/>
          <a:ln w="28575">
            <a:solidFill>
              <a:srgbClr val="FF0000"/>
            </a:solidFill>
            <a:round/>
            <a:headEnd/>
            <a:tailEnd/>
          </a:ln>
          <a:effectLst/>
        </p:spPr>
        <p:txBody>
          <a:bodyPr wrap="none" anchor="ctr"/>
          <a:lstStyle/>
          <a:p>
            <a:pPr>
              <a:defRPr/>
            </a:pPr>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559475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74501" y="802640"/>
            <a:ext cx="3586047" cy="5486400"/>
          </a:xfrm>
          <a:prstGeom prst="rect">
            <a:avLst/>
          </a:prstGeom>
        </p:spPr>
      </p:pic>
      <p:pic>
        <p:nvPicPr>
          <p:cNvPr id="2" name="Picture 1"/>
          <p:cNvPicPr>
            <a:picLocks noChangeAspect="1"/>
          </p:cNvPicPr>
          <p:nvPr/>
        </p:nvPicPr>
        <p:blipFill>
          <a:blip r:embed="rId4"/>
          <a:stretch>
            <a:fillRect/>
          </a:stretch>
        </p:blipFill>
        <p:spPr>
          <a:xfrm>
            <a:off x="25400" y="800101"/>
            <a:ext cx="4386414" cy="3924300"/>
          </a:xfrm>
          <a:prstGeom prst="rect">
            <a:avLst/>
          </a:prstGeom>
        </p:spPr>
      </p:pic>
      <p:sp>
        <p:nvSpPr>
          <p:cNvPr id="445442" name="Rectangle 2"/>
          <p:cNvSpPr>
            <a:spLocks noGrp="1" noChangeArrowheads="1"/>
          </p:cNvSpPr>
          <p:nvPr>
            <p:ph type="title"/>
          </p:nvPr>
        </p:nvSpPr>
        <p:spPr/>
        <p:txBody>
          <a:bodyPr/>
          <a:lstStyle/>
          <a:p>
            <a:pPr>
              <a:defRPr/>
            </a:pPr>
            <a:r>
              <a:rPr lang="en-US" dirty="0">
                <a:latin typeface="+mn-lt"/>
              </a:rPr>
              <a:t>How to change VM size</a:t>
            </a:r>
            <a:r>
              <a:rPr lang="en-US" dirty="0" smtClean="0">
                <a:latin typeface="+mn-lt"/>
              </a:rPr>
              <a:t>?</a:t>
            </a:r>
            <a:endParaRPr lang="en-US" dirty="0">
              <a:latin typeface="+mn-lt"/>
            </a:endParaRPr>
          </a:p>
        </p:txBody>
      </p:sp>
      <p:sp>
        <p:nvSpPr>
          <p:cNvPr id="2457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76F2FC5E-CC99-43F7-B42C-8A0D187CDF49}" type="slidenum">
              <a:rPr kumimoji="0" lang="en-US" altLang="en-US" sz="1200" b="0"/>
              <a:pPr/>
              <a:t>35</a:t>
            </a:fld>
            <a:endParaRPr kumimoji="0" lang="en-US" altLang="en-US" sz="1200" b="0"/>
          </a:p>
        </p:txBody>
      </p:sp>
      <p:sp>
        <p:nvSpPr>
          <p:cNvPr id="445446" name="Oval 6"/>
          <p:cNvSpPr>
            <a:spLocks noChangeArrowheads="1"/>
          </p:cNvSpPr>
          <p:nvPr/>
        </p:nvSpPr>
        <p:spPr bwMode="auto">
          <a:xfrm>
            <a:off x="3094038" y="4267200"/>
            <a:ext cx="1089025" cy="274637"/>
          </a:xfrm>
          <a:prstGeom prst="ellipse">
            <a:avLst/>
          </a:prstGeom>
          <a:noFill/>
          <a:ln w="38100">
            <a:solidFill>
              <a:srgbClr val="FF0000"/>
            </a:solidFill>
            <a:round/>
            <a:headEnd/>
            <a:tailEnd/>
          </a:ln>
          <a:effectLst/>
        </p:spPr>
        <p:txBody>
          <a:bodyPr wrap="none" anchor="ctr"/>
          <a:lstStyle/>
          <a:p>
            <a:pPr>
              <a:defRPr/>
            </a:pPr>
            <a:endParaRPr lang="en-US">
              <a:effectLst>
                <a:outerShdw blurRad="38100" dist="38100" dir="2700000" algn="tl">
                  <a:srgbClr val="C0C0C0"/>
                </a:outerShdw>
              </a:effectLst>
            </a:endParaRPr>
          </a:p>
        </p:txBody>
      </p:sp>
      <p:sp>
        <p:nvSpPr>
          <p:cNvPr id="445447" name="Line 7"/>
          <p:cNvSpPr>
            <a:spLocks noChangeShapeType="1"/>
          </p:cNvSpPr>
          <p:nvPr/>
        </p:nvSpPr>
        <p:spPr bwMode="auto">
          <a:xfrm flipH="1">
            <a:off x="7216457" y="3608387"/>
            <a:ext cx="457200" cy="50800"/>
          </a:xfrm>
          <a:prstGeom prst="line">
            <a:avLst/>
          </a:prstGeom>
          <a:noFill/>
          <a:ln w="28575">
            <a:solidFill>
              <a:srgbClr val="FF0000"/>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445448" name="Line 8"/>
          <p:cNvSpPr>
            <a:spLocks noChangeShapeType="1"/>
          </p:cNvSpPr>
          <p:nvPr/>
        </p:nvSpPr>
        <p:spPr bwMode="auto">
          <a:xfrm flipH="1">
            <a:off x="7230744" y="3886200"/>
            <a:ext cx="457200" cy="50800"/>
          </a:xfrm>
          <a:prstGeom prst="line">
            <a:avLst/>
          </a:prstGeom>
          <a:noFill/>
          <a:ln w="28575">
            <a:solidFill>
              <a:srgbClr val="FF0000"/>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4585" name="Rectangle 1"/>
          <p:cNvSpPr>
            <a:spLocks noChangeArrowheads="1"/>
          </p:cNvSpPr>
          <p:nvPr/>
        </p:nvSpPr>
        <p:spPr bwMode="auto">
          <a:xfrm>
            <a:off x="304800" y="5105400"/>
            <a:ext cx="4960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buFont typeface="Wingdings" panose="05000000000000000000" pitchFamily="2" charset="2"/>
              <a:buNone/>
            </a:pPr>
            <a:r>
              <a:rPr lang="en-SG" altLang="en-US" sz="2000" dirty="0"/>
              <a:t>Click Custom size, type a new size in megabytes in the Initial size (MB) or Maximum size (MB) box, click Set, and then click OK</a:t>
            </a:r>
          </a:p>
        </p:txBody>
      </p:sp>
    </p:spTree>
    <p:extLst>
      <p:ext uri="{BB962C8B-B14F-4D97-AF65-F5344CB8AC3E}">
        <p14:creationId xmlns:p14="http://schemas.microsoft.com/office/powerpoint/2010/main" val="1151681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4485" y="878059"/>
            <a:ext cx="8296275" cy="3716539"/>
          </a:xfrm>
          <a:prstGeom prst="rect">
            <a:avLst/>
          </a:prstGeom>
        </p:spPr>
      </p:pic>
      <p:sp>
        <p:nvSpPr>
          <p:cNvPr id="445442" name="Rectangle 2"/>
          <p:cNvSpPr>
            <a:spLocks noGrp="1" noChangeArrowheads="1"/>
          </p:cNvSpPr>
          <p:nvPr>
            <p:ph type="title"/>
          </p:nvPr>
        </p:nvSpPr>
        <p:spPr/>
        <p:txBody>
          <a:bodyPr/>
          <a:lstStyle/>
          <a:p>
            <a:pPr>
              <a:defRPr/>
            </a:pPr>
            <a:r>
              <a:rPr lang="en-SG" sz="3200" dirty="0">
                <a:latin typeface="+mn-lt"/>
              </a:rPr>
              <a:t>Determine if a program overuses </a:t>
            </a:r>
            <a:r>
              <a:rPr lang="en-SG" sz="3200" dirty="0" smtClean="0">
                <a:latin typeface="+mn-lt"/>
              </a:rPr>
              <a:t>memory</a:t>
            </a:r>
            <a:endParaRPr lang="en-US" sz="3200" dirty="0" smtClean="0">
              <a:latin typeface="+mn-lt"/>
            </a:endParaRPr>
          </a:p>
        </p:txBody>
      </p:sp>
      <p:sp>
        <p:nvSpPr>
          <p:cNvPr id="2560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r>
              <a:rPr kumimoji="0" lang="en-US" altLang="en-US" sz="1200" b="0"/>
              <a:t>Slide </a:t>
            </a:r>
            <a:fld id="{981DB2BC-99D0-4DAF-BFBD-FBF0FF501EAE}" type="slidenum">
              <a:rPr kumimoji="0" lang="en-US" altLang="en-US" sz="1200" b="0"/>
              <a:pPr/>
              <a:t>36</a:t>
            </a:fld>
            <a:endParaRPr kumimoji="0" lang="en-US" altLang="en-US" sz="1200" b="0"/>
          </a:p>
        </p:txBody>
      </p:sp>
      <p:sp>
        <p:nvSpPr>
          <p:cNvPr id="25604" name="Rectangle 1"/>
          <p:cNvSpPr>
            <a:spLocks noChangeArrowheads="1"/>
          </p:cNvSpPr>
          <p:nvPr/>
        </p:nvSpPr>
        <p:spPr bwMode="auto">
          <a:xfrm>
            <a:off x="472280" y="4725898"/>
            <a:ext cx="7910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3000" b="1">
                <a:solidFill>
                  <a:schemeClr val="tx1"/>
                </a:solidFill>
                <a:latin typeface="Arial Narrow" panose="020B0606020202030204" pitchFamily="34" charset="0"/>
              </a:defRPr>
            </a:lvl1pPr>
            <a:lvl2pPr>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lvl="1">
              <a:buFont typeface="Wingdings" panose="05000000000000000000" pitchFamily="2" charset="2"/>
              <a:buNone/>
            </a:pPr>
            <a:r>
              <a:rPr lang="en-US" altLang="en-US" sz="2400" dirty="0" smtClean="0"/>
              <a:t>Start Resource Monitor,</a:t>
            </a:r>
            <a:r>
              <a:rPr lang="en-SG" altLang="en-US" sz="2400" dirty="0" smtClean="0"/>
              <a:t> </a:t>
            </a:r>
            <a:r>
              <a:rPr lang="en-SG" altLang="en-US" sz="2400" dirty="0"/>
              <a:t>c</a:t>
            </a:r>
            <a:r>
              <a:rPr lang="en-SG" altLang="en-US" sz="2400" dirty="0" smtClean="0"/>
              <a:t>lick on the Memory tab</a:t>
            </a:r>
            <a:r>
              <a:rPr lang="en-SG" altLang="en-US" sz="2400" dirty="0"/>
              <a:t>.</a:t>
            </a:r>
          </a:p>
          <a:p>
            <a:pPr lvl="1">
              <a:buFont typeface="Wingdings" panose="05000000000000000000" pitchFamily="2" charset="2"/>
              <a:buNone/>
            </a:pPr>
            <a:r>
              <a:rPr lang="en-SG" altLang="en-US" sz="2400" dirty="0"/>
              <a:t>To sort programs by memory usage, click </a:t>
            </a:r>
            <a:r>
              <a:rPr lang="en-SG" altLang="en-US" sz="2400" dirty="0" smtClean="0"/>
              <a:t>Working Set (KB)</a:t>
            </a:r>
            <a:endParaRPr lang="en-SG" altLang="en-US" sz="2400" dirty="0"/>
          </a:p>
        </p:txBody>
      </p:sp>
      <p:sp>
        <p:nvSpPr>
          <p:cNvPr id="445446" name="Oval 6"/>
          <p:cNvSpPr>
            <a:spLocks noChangeArrowheads="1"/>
          </p:cNvSpPr>
          <p:nvPr/>
        </p:nvSpPr>
        <p:spPr bwMode="auto">
          <a:xfrm>
            <a:off x="5029200" y="2209800"/>
            <a:ext cx="1295401" cy="304799"/>
          </a:xfrm>
          <a:prstGeom prst="ellipse">
            <a:avLst/>
          </a:prstGeom>
          <a:noFill/>
          <a:ln w="38100">
            <a:solidFill>
              <a:srgbClr val="FF0000"/>
            </a:solidFill>
            <a:round/>
            <a:headEnd/>
            <a:tailEnd/>
          </a:ln>
          <a:effectLst/>
        </p:spPr>
        <p:txBody>
          <a:bodyPr wrap="none" anchor="ctr"/>
          <a:lstStyle/>
          <a:p>
            <a:pPr>
              <a:defRPr/>
            </a:pPr>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635164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Summary</a:t>
            </a:r>
            <a:endParaRPr lang="en-US" dirty="0">
              <a:latin typeface="+mn-lt"/>
            </a:endParaRPr>
          </a:p>
        </p:txBody>
      </p:sp>
      <p:sp>
        <p:nvSpPr>
          <p:cNvPr id="3" name="Content Placeholder 2"/>
          <p:cNvSpPr>
            <a:spLocks noGrp="1"/>
          </p:cNvSpPr>
          <p:nvPr>
            <p:ph idx="1"/>
          </p:nvPr>
        </p:nvSpPr>
        <p:spPr/>
        <p:txBody>
          <a:bodyPr/>
          <a:lstStyle/>
          <a:p>
            <a:r>
              <a:rPr lang="en-US" sz="2800" dirty="0"/>
              <a:t>RAM (physical main memory) is a resource that is used by programs as working space</a:t>
            </a:r>
            <a:r>
              <a:rPr lang="en-US" sz="2800" dirty="0" smtClean="0"/>
              <a:t>.</a:t>
            </a:r>
          </a:p>
          <a:p>
            <a:r>
              <a:rPr lang="en-US" sz="2800" dirty="0"/>
              <a:t>The total memory size required by the OS and all the programs with their data may exceed the physical memory size (installed RAM</a:t>
            </a:r>
            <a:r>
              <a:rPr lang="en-US" sz="2800" dirty="0" smtClean="0"/>
              <a:t>).</a:t>
            </a:r>
          </a:p>
          <a:p>
            <a:r>
              <a:rPr lang="en-US" sz="2800" dirty="0"/>
              <a:t>When the total memory size required by the OS and all the programs exceed the physical memory, OS uses Virtual Memory technique to compensate</a:t>
            </a:r>
            <a:r>
              <a:rPr lang="en-US" sz="2800" dirty="0" smtClean="0"/>
              <a:t>.</a:t>
            </a:r>
          </a:p>
          <a:p>
            <a:r>
              <a:rPr lang="en-US" sz="2800" dirty="0"/>
              <a:t>Demand Paging is one of the virtual memory allocation </a:t>
            </a:r>
            <a:r>
              <a:rPr lang="en-US" sz="2800" dirty="0" smtClean="0"/>
              <a:t>schemes.</a:t>
            </a:r>
          </a:p>
          <a:p>
            <a:endParaRPr lang="en-US" sz="2800" dirty="0"/>
          </a:p>
          <a:p>
            <a:endParaRPr lang="en-US" sz="2800" dirty="0"/>
          </a:p>
          <a:p>
            <a:endParaRPr lang="en-US" sz="2800" dirty="0"/>
          </a:p>
          <a:p>
            <a:endParaRPr lang="en-US" sz="2800" dirty="0"/>
          </a:p>
          <a:p>
            <a:endParaRPr lang="en-US" sz="28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37</a:t>
            </a:fld>
            <a:endParaRPr lang="en-US"/>
          </a:p>
        </p:txBody>
      </p:sp>
    </p:spTree>
    <p:extLst>
      <p:ext uri="{BB962C8B-B14F-4D97-AF65-F5344CB8AC3E}">
        <p14:creationId xmlns:p14="http://schemas.microsoft.com/office/powerpoint/2010/main" val="1860634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Summary</a:t>
            </a:r>
            <a:endParaRPr lang="en-US" dirty="0">
              <a:latin typeface="+mn-lt"/>
            </a:endParaRPr>
          </a:p>
        </p:txBody>
      </p:sp>
      <p:sp>
        <p:nvSpPr>
          <p:cNvPr id="3" name="Content Placeholder 2"/>
          <p:cNvSpPr>
            <a:spLocks noGrp="1"/>
          </p:cNvSpPr>
          <p:nvPr>
            <p:ph idx="1"/>
          </p:nvPr>
        </p:nvSpPr>
        <p:spPr/>
        <p:txBody>
          <a:bodyPr/>
          <a:lstStyle/>
          <a:p>
            <a:r>
              <a:rPr lang="en-US" sz="2800" dirty="0"/>
              <a:t>Page fault occurs when a page required by the CPU is not found in physical memory</a:t>
            </a:r>
            <a:r>
              <a:rPr lang="en-US" sz="2800" dirty="0" smtClean="0"/>
              <a:t>.</a:t>
            </a:r>
          </a:p>
          <a:p>
            <a:r>
              <a:rPr lang="en-US" sz="2800" dirty="0" smtClean="0"/>
              <a:t>There are several ways to prevent low memory problem.</a:t>
            </a:r>
            <a:endParaRPr lang="en-US" sz="2800" dirty="0"/>
          </a:p>
          <a:p>
            <a:endParaRPr lang="en-US" sz="28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38</a:t>
            </a:fld>
            <a:endParaRPr lang="en-US"/>
          </a:p>
        </p:txBody>
      </p:sp>
    </p:spTree>
    <p:extLst>
      <p:ext uri="{BB962C8B-B14F-4D97-AF65-F5344CB8AC3E}">
        <p14:creationId xmlns:p14="http://schemas.microsoft.com/office/powerpoint/2010/main" val="55837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p:cNvSpPr txBox="1">
            <a:spLocks/>
          </p:cNvSpPr>
          <p:nvPr/>
        </p:nvSpPr>
        <p:spPr bwMode="auto">
          <a:xfrm>
            <a:off x="430306" y="938377"/>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itchFamily="2" charset="2"/>
              <a:buNone/>
            </a:pPr>
            <a:r>
              <a:rPr lang="en-US" altLang="en-US" sz="2000" b="0" kern="0" dirty="0" smtClean="0">
                <a:latin typeface="+mj-lt"/>
              </a:rPr>
              <a:t>Answer the following questions and share your answers with the class. </a:t>
            </a:r>
          </a:p>
          <a:p>
            <a:pPr marL="0" indent="0">
              <a:buFont typeface="Wingdings" pitchFamily="2" charset="2"/>
              <a:buNone/>
            </a:pPr>
            <a:endParaRPr lang="en-US" altLang="en-US" sz="2000" b="0" kern="0" dirty="0" smtClean="0">
              <a:latin typeface="+mj-lt"/>
              <a:ea typeface="SimSun" panose="02010600030101010101" pitchFamily="2" charset="-122"/>
              <a:cs typeface="Arial" panose="020B0604020202020204" pitchFamily="34" charset="0"/>
            </a:endParaRPr>
          </a:p>
          <a:p>
            <a:pPr marL="0" indent="0">
              <a:buFont typeface="Wingdings" pitchFamily="2" charset="2"/>
              <a:buNone/>
            </a:pPr>
            <a:r>
              <a:rPr lang="en-US" sz="2000" b="0" kern="0" dirty="0" smtClean="0">
                <a:latin typeface="+mj-lt"/>
              </a:rPr>
              <a:t>Q1: Why is RAM needed?</a:t>
            </a:r>
          </a:p>
          <a:p>
            <a:pPr marL="0" indent="0">
              <a:buFont typeface="Wingdings" pitchFamily="2" charset="2"/>
              <a:buNone/>
            </a:pPr>
            <a:endParaRPr lang="en-US" sz="2000" b="0" kern="0" dirty="0" smtClean="0">
              <a:latin typeface="+mj-lt"/>
            </a:endParaRPr>
          </a:p>
          <a:p>
            <a:pPr marL="0" indent="0">
              <a:buFont typeface="Wingdings" pitchFamily="2" charset="2"/>
              <a:buNone/>
            </a:pPr>
            <a:endParaRPr lang="en-US" kern="0" dirty="0" smtClean="0"/>
          </a:p>
          <a:p>
            <a:pPr marL="0" indent="0">
              <a:buFont typeface="Wingdings" pitchFamily="2" charset="2"/>
              <a:buNone/>
            </a:pPr>
            <a:endParaRPr lang="en-US" kern="0" dirty="0" smtClean="0"/>
          </a:p>
          <a:p>
            <a:pPr marL="0" indent="0">
              <a:buFont typeface="Wingdings" pitchFamily="2" charset="2"/>
              <a:buNone/>
            </a:pPr>
            <a:endParaRPr lang="en-US" sz="2000" b="0" kern="0" dirty="0" smtClean="0">
              <a:latin typeface="+mj-lt"/>
            </a:endParaRPr>
          </a:p>
          <a:p>
            <a:pPr marL="0" indent="0">
              <a:buFont typeface="Wingdings" pitchFamily="2" charset="2"/>
              <a:buNone/>
            </a:pPr>
            <a:r>
              <a:rPr lang="en-US" sz="2000" b="0" kern="0" dirty="0" smtClean="0">
                <a:latin typeface="+mj-lt"/>
              </a:rPr>
              <a:t>Q2: What is the implication of multi-tasking, in terms of RAM usage?</a:t>
            </a:r>
            <a:endParaRPr lang="en-US" sz="2000" b="0" kern="0" dirty="0">
              <a:latin typeface="+mj-lt"/>
            </a:endParaRPr>
          </a:p>
        </p:txBody>
      </p:sp>
      <p:sp>
        <p:nvSpPr>
          <p:cNvPr id="5" name="Rectangle 2"/>
          <p:cNvSpPr>
            <a:spLocks noGrp="1" noChangeArrowheads="1"/>
          </p:cNvSpPr>
          <p:nvPr>
            <p:ph type="title"/>
          </p:nvPr>
        </p:nvSpPr>
        <p:spPr>
          <a:xfrm>
            <a:off x="0" y="0"/>
            <a:ext cx="9144000" cy="762000"/>
          </a:xfrm>
          <a:solidFill>
            <a:srgbClr val="FFC000"/>
          </a:solidFill>
          <a:ln w="9525"/>
        </p:spPr>
        <p:txBody>
          <a:bodyPr/>
          <a:lstStyle/>
          <a:p>
            <a:pPr>
              <a:defRPr/>
            </a:pPr>
            <a:r>
              <a:rPr lang="en-US" sz="2800" dirty="0" smtClean="0"/>
              <a:t>Class Activity 1 (5 mins)</a:t>
            </a:r>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4</a:t>
            </a:fld>
            <a:endParaRPr lang="en-US"/>
          </a:p>
        </p:txBody>
      </p:sp>
      <p:sp>
        <p:nvSpPr>
          <p:cNvPr id="9" name="TextBox 8"/>
          <p:cNvSpPr txBox="1"/>
          <p:nvPr/>
        </p:nvSpPr>
        <p:spPr>
          <a:xfrm>
            <a:off x="579345" y="4327478"/>
            <a:ext cx="8153400" cy="1200329"/>
          </a:xfrm>
          <a:prstGeom prst="rect">
            <a:avLst/>
          </a:prstGeom>
          <a:noFill/>
          <a:ln>
            <a:solidFill>
              <a:srgbClr val="003300"/>
            </a:solidFill>
          </a:ln>
        </p:spPr>
        <p:txBody>
          <a:bodyPr wrap="square" rtlCol="0">
            <a:spAutoFit/>
          </a:bodyPr>
          <a:lstStyle/>
          <a:p>
            <a:pPr marL="0" indent="0">
              <a:buNone/>
            </a:pPr>
            <a:endParaRPr lang="en-US" dirty="0" smtClean="0">
              <a:solidFill>
                <a:srgbClr val="0033CC"/>
              </a:solidFill>
              <a:latin typeface="+mn-lt"/>
            </a:endParaRPr>
          </a:p>
          <a:p>
            <a:pPr marL="0" indent="0">
              <a:buNone/>
            </a:pPr>
            <a:endParaRPr lang="en-US" dirty="0">
              <a:solidFill>
                <a:srgbClr val="0033CC"/>
              </a:solidFill>
              <a:latin typeface="+mn-lt"/>
            </a:endParaRPr>
          </a:p>
          <a:p>
            <a:pPr marL="0" indent="0">
              <a:buNone/>
            </a:pPr>
            <a:endParaRPr lang="en-US" dirty="0">
              <a:solidFill>
                <a:srgbClr val="0033CC"/>
              </a:solidFill>
              <a:latin typeface="+mn-lt"/>
            </a:endParaRPr>
          </a:p>
        </p:txBody>
      </p:sp>
      <p:sp>
        <p:nvSpPr>
          <p:cNvPr id="10" name="TextBox 9"/>
          <p:cNvSpPr txBox="1"/>
          <p:nvPr/>
        </p:nvSpPr>
        <p:spPr>
          <a:xfrm>
            <a:off x="570380" y="2140082"/>
            <a:ext cx="8153400" cy="1200329"/>
          </a:xfrm>
          <a:prstGeom prst="rect">
            <a:avLst/>
          </a:prstGeom>
          <a:noFill/>
          <a:ln>
            <a:solidFill>
              <a:srgbClr val="003300"/>
            </a:solidFill>
          </a:ln>
        </p:spPr>
        <p:txBody>
          <a:bodyPr wrap="square" rtlCol="0">
            <a:spAutoFit/>
          </a:bodyPr>
          <a:lstStyle/>
          <a:p>
            <a:pPr marL="0" indent="0">
              <a:buNone/>
            </a:pPr>
            <a:endParaRPr lang="en-US" dirty="0" smtClean="0">
              <a:solidFill>
                <a:srgbClr val="0033CC"/>
              </a:solidFill>
              <a:latin typeface="+mn-lt"/>
            </a:endParaRPr>
          </a:p>
          <a:p>
            <a:pPr marL="0" indent="0">
              <a:buNone/>
            </a:pPr>
            <a:endParaRPr lang="en-US" dirty="0">
              <a:solidFill>
                <a:srgbClr val="0033CC"/>
              </a:solidFill>
              <a:latin typeface="+mn-lt"/>
            </a:endParaRPr>
          </a:p>
          <a:p>
            <a:pPr marL="0" indent="0">
              <a:buNone/>
            </a:pPr>
            <a:endParaRPr lang="en-US" dirty="0">
              <a:solidFill>
                <a:srgbClr val="0033CC"/>
              </a:solidFill>
              <a:latin typeface="+mn-lt"/>
            </a:endParaRPr>
          </a:p>
        </p:txBody>
      </p:sp>
    </p:spTree>
    <p:extLst>
      <p:ext uri="{BB962C8B-B14F-4D97-AF65-F5344CB8AC3E}">
        <p14:creationId xmlns:p14="http://schemas.microsoft.com/office/powerpoint/2010/main" val="2682347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Memory Management Functions</a:t>
            </a:r>
            <a:endParaRPr lang="en-US" dirty="0">
              <a:latin typeface="+mn-lt"/>
            </a:endParaRPr>
          </a:p>
        </p:txBody>
      </p:sp>
      <p:sp>
        <p:nvSpPr>
          <p:cNvPr id="3" name="Content Placeholder 2"/>
          <p:cNvSpPr>
            <a:spLocks noGrp="1"/>
          </p:cNvSpPr>
          <p:nvPr>
            <p:ph idx="1"/>
          </p:nvPr>
        </p:nvSpPr>
        <p:spPr/>
        <p:txBody>
          <a:bodyPr/>
          <a:lstStyle/>
          <a:p>
            <a:r>
              <a:rPr lang="en-US" sz="2800" dirty="0"/>
              <a:t>Memory management functions include:</a:t>
            </a:r>
          </a:p>
          <a:p>
            <a:pPr lvl="1"/>
            <a:r>
              <a:rPr lang="en-US" sz="2400" dirty="0"/>
              <a:t>Allocating portions of main memory to various programs at their request, and freeing them for reuse when no longer needed</a:t>
            </a:r>
          </a:p>
          <a:p>
            <a:pPr lvl="1"/>
            <a:r>
              <a:rPr lang="en-US" sz="2400" dirty="0"/>
              <a:t>Keeping track of the status of each location of main memory</a:t>
            </a:r>
          </a:p>
          <a:p>
            <a:pPr lvl="1"/>
            <a:r>
              <a:rPr lang="en-US" sz="2400" dirty="0"/>
              <a:t>Protecting the memory that has been allocated to a program from unauthorized access by other programs</a:t>
            </a:r>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1371576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Main Memory Map</a:t>
            </a:r>
          </a:p>
        </p:txBody>
      </p:sp>
      <p:sp>
        <p:nvSpPr>
          <p:cNvPr id="3" name="Content Placeholder 2"/>
          <p:cNvSpPr>
            <a:spLocks noGrp="1"/>
          </p:cNvSpPr>
          <p:nvPr>
            <p:ph idx="1"/>
          </p:nvPr>
        </p:nvSpPr>
        <p:spPr>
          <a:xfrm>
            <a:off x="381000" y="838200"/>
            <a:ext cx="8153400" cy="5410200"/>
          </a:xfrm>
        </p:spPr>
        <p:txBody>
          <a:bodyPr/>
          <a:lstStyle/>
          <a:p>
            <a:r>
              <a:rPr lang="en-US" sz="2800" dirty="0"/>
              <a:t>Operating system and user programs are loaded into RAM</a:t>
            </a:r>
          </a:p>
          <a:p>
            <a:r>
              <a:rPr lang="en-US" sz="2800" dirty="0"/>
              <a:t>Example</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pPr marL="0" indent="0">
              <a:buNone/>
            </a:pPr>
            <a:r>
              <a:rPr lang="en-US" sz="2000" b="0" dirty="0" smtClean="0"/>
              <a:t>Note: The </a:t>
            </a:r>
            <a:r>
              <a:rPr lang="en-US" sz="2000" b="0" dirty="0"/>
              <a:t>numbers indicate memory addresses. “0x” means hexadecimal format.</a:t>
            </a:r>
          </a:p>
          <a:p>
            <a:pPr marL="0" indent="0">
              <a:buNone/>
            </a:pPr>
            <a:endParaRPr lang="en-US" sz="2800" dirty="0"/>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6</a:t>
            </a:fld>
            <a:endParaRPr lang="en-US"/>
          </a:p>
        </p:txBody>
      </p:sp>
      <p:grpSp>
        <p:nvGrpSpPr>
          <p:cNvPr id="5" name="Group 28"/>
          <p:cNvGrpSpPr>
            <a:grpSpLocks/>
          </p:cNvGrpSpPr>
          <p:nvPr/>
        </p:nvGrpSpPr>
        <p:grpSpPr bwMode="auto">
          <a:xfrm>
            <a:off x="3035300" y="1652588"/>
            <a:ext cx="3754438" cy="3252788"/>
            <a:chOff x="1384" y="1241"/>
            <a:chExt cx="2365" cy="2049"/>
          </a:xfrm>
        </p:grpSpPr>
        <p:grpSp>
          <p:nvGrpSpPr>
            <p:cNvPr id="6" name="Group 18"/>
            <p:cNvGrpSpPr>
              <a:grpSpLocks/>
            </p:cNvGrpSpPr>
            <p:nvPr/>
          </p:nvGrpSpPr>
          <p:grpSpPr bwMode="auto">
            <a:xfrm>
              <a:off x="1987" y="1284"/>
              <a:ext cx="1762" cy="1982"/>
              <a:chOff x="1738" y="642"/>
              <a:chExt cx="1762" cy="3024"/>
            </a:xfrm>
          </p:grpSpPr>
          <p:sp>
            <p:nvSpPr>
              <p:cNvPr id="10" name="Rectangle 2"/>
              <p:cNvSpPr>
                <a:spLocks noChangeArrowheads="1"/>
              </p:cNvSpPr>
              <p:nvPr/>
            </p:nvSpPr>
            <p:spPr bwMode="auto">
              <a:xfrm>
                <a:off x="1738" y="642"/>
                <a:ext cx="1762" cy="3024"/>
              </a:xfrm>
              <a:prstGeom prst="rect">
                <a:avLst/>
              </a:prstGeom>
              <a:solidFill>
                <a:schemeClr val="accent1"/>
              </a:solidFill>
              <a:ln w="9525">
                <a:solidFill>
                  <a:schemeClr val="tx1"/>
                </a:solidFill>
                <a:miter lim="800000"/>
                <a:headEnd/>
                <a:tailEnd/>
              </a:ln>
            </p:spPr>
            <p:txBody>
              <a:bodyPr wrap="none" anchor="ct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lgn="ctr">
                  <a:spcBef>
                    <a:spcPct val="0"/>
                  </a:spcBef>
                  <a:buClrTx/>
                  <a:buSzTx/>
                  <a:buFontTx/>
                  <a:buNone/>
                </a:pPr>
                <a:endParaRPr kumimoji="0" lang="en-US" altLang="en-US" sz="2400" b="0">
                  <a:latin typeface="Times New Roman" panose="02020603050405020304" pitchFamily="18" charset="0"/>
                </a:endParaRPr>
              </a:p>
            </p:txBody>
          </p:sp>
          <p:sp>
            <p:nvSpPr>
              <p:cNvPr id="11" name="Text Box 4"/>
              <p:cNvSpPr txBox="1">
                <a:spLocks noChangeArrowheads="1"/>
              </p:cNvSpPr>
              <p:nvPr/>
            </p:nvSpPr>
            <p:spPr bwMode="auto">
              <a:xfrm>
                <a:off x="1792" y="2345"/>
                <a:ext cx="1593"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spcBef>
                    <a:spcPct val="0"/>
                  </a:spcBef>
                  <a:buClrTx/>
                  <a:buSzTx/>
                  <a:buFontTx/>
                  <a:buNone/>
                </a:pPr>
                <a:r>
                  <a:rPr kumimoji="0" lang="en-GB" altLang="en-US" sz="2400" dirty="0">
                    <a:solidFill>
                      <a:schemeClr val="bg1"/>
                    </a:solidFill>
                    <a:latin typeface="+mn-lt"/>
                  </a:rPr>
                  <a:t>Operating System</a:t>
                </a:r>
              </a:p>
              <a:p>
                <a:pPr>
                  <a:spcBef>
                    <a:spcPct val="0"/>
                  </a:spcBef>
                  <a:buClrTx/>
                  <a:buSzTx/>
                  <a:buFontTx/>
                  <a:buNone/>
                </a:pPr>
                <a:r>
                  <a:rPr kumimoji="0" lang="en-GB" altLang="en-US" sz="1600" dirty="0">
                    <a:solidFill>
                      <a:schemeClr val="bg1"/>
                    </a:solidFill>
                    <a:latin typeface="+mn-lt"/>
                  </a:rPr>
                  <a:t>(Kernel + system data + shared program codes + some reserved areas)</a:t>
                </a:r>
              </a:p>
            </p:txBody>
          </p:sp>
          <p:sp>
            <p:nvSpPr>
              <p:cNvPr id="12" name="Text Box 5"/>
              <p:cNvSpPr txBox="1">
                <a:spLocks noChangeArrowheads="1"/>
              </p:cNvSpPr>
              <p:nvPr/>
            </p:nvSpPr>
            <p:spPr bwMode="auto">
              <a:xfrm>
                <a:off x="1838" y="933"/>
                <a:ext cx="1314"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000" b="1">
                    <a:solidFill>
                      <a:schemeClr val="tx1"/>
                    </a:solidFill>
                    <a:latin typeface="Arial Narrow" panose="020B0606020202030204" pitchFamily="34" charset="0"/>
                  </a:defRPr>
                </a:lvl1pPr>
                <a:lvl2pPr marL="742950" indent="-285750">
                  <a:defRPr kumimoji="1" sz="3000" b="1">
                    <a:solidFill>
                      <a:schemeClr val="tx1"/>
                    </a:solidFill>
                    <a:latin typeface="Arial Narrow" panose="020B0606020202030204" pitchFamily="34" charset="0"/>
                  </a:defRPr>
                </a:lvl2pPr>
                <a:lvl3pPr marL="1143000" indent="-228600">
                  <a:defRPr kumimoji="1" sz="3000" b="1">
                    <a:solidFill>
                      <a:schemeClr val="tx1"/>
                    </a:solidFill>
                    <a:latin typeface="Arial Narrow" panose="020B0606020202030204" pitchFamily="34" charset="0"/>
                  </a:defRPr>
                </a:lvl3pPr>
                <a:lvl4pPr marL="1600200" indent="-228600">
                  <a:defRPr kumimoji="1" sz="3000" b="1">
                    <a:solidFill>
                      <a:schemeClr val="tx1"/>
                    </a:solidFill>
                    <a:latin typeface="Arial Narrow" panose="020B0606020202030204" pitchFamily="34" charset="0"/>
                  </a:defRPr>
                </a:lvl4pPr>
                <a:lvl5pPr marL="2057400" indent="-228600">
                  <a:defRPr kumimoji="1" sz="3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rgbClr val="800000"/>
                  </a:buClr>
                  <a:buSzPct val="140000"/>
                  <a:buFont typeface="Wingdings" panose="05000000000000000000" pitchFamily="2" charset="2"/>
                  <a:buChar char="§"/>
                  <a:defRPr kumimoji="1" sz="3000" b="1">
                    <a:solidFill>
                      <a:schemeClr val="tx1"/>
                    </a:solidFill>
                    <a:latin typeface="Arial Narrow" panose="020B0606020202030204" pitchFamily="34" charset="0"/>
                  </a:defRPr>
                </a:lvl9pPr>
              </a:lstStyle>
              <a:p>
                <a:pPr>
                  <a:spcBef>
                    <a:spcPct val="0"/>
                  </a:spcBef>
                  <a:buClrTx/>
                  <a:buSzTx/>
                  <a:buFontTx/>
                  <a:buNone/>
                </a:pPr>
                <a:r>
                  <a:rPr kumimoji="0" lang="en-GB" altLang="en-US" sz="2400" dirty="0">
                    <a:solidFill>
                      <a:schemeClr val="bg1"/>
                    </a:solidFill>
                    <a:latin typeface="+mn-lt"/>
                  </a:rPr>
                  <a:t>User Programs</a:t>
                </a:r>
              </a:p>
              <a:p>
                <a:pPr>
                  <a:spcBef>
                    <a:spcPct val="0"/>
                  </a:spcBef>
                  <a:buClrTx/>
                  <a:buSzTx/>
                  <a:buFont typeface="Wingdings" panose="05000000000000000000" pitchFamily="2" charset="2"/>
                  <a:buNone/>
                </a:pPr>
                <a:r>
                  <a:rPr kumimoji="0" lang="en-GB" altLang="en-US" sz="1600" dirty="0">
                    <a:solidFill>
                      <a:srgbClr val="FFFFFF"/>
                    </a:solidFill>
                    <a:latin typeface="+mn-lt"/>
                  </a:rPr>
                  <a:t>(e.g. winword.exe, </a:t>
                </a:r>
              </a:p>
              <a:p>
                <a:pPr>
                  <a:spcBef>
                    <a:spcPct val="0"/>
                  </a:spcBef>
                  <a:buClrTx/>
                  <a:buSzTx/>
                  <a:buFont typeface="Wingdings" panose="05000000000000000000" pitchFamily="2" charset="2"/>
                  <a:buNone/>
                </a:pPr>
                <a:r>
                  <a:rPr kumimoji="0" lang="en-GB" altLang="en-US" sz="1600" dirty="0">
                    <a:solidFill>
                      <a:srgbClr val="FFFFFF"/>
                    </a:solidFill>
                    <a:latin typeface="+mn-lt"/>
                  </a:rPr>
                  <a:t>powerpnt.exe, msn.exe)</a:t>
                </a:r>
              </a:p>
              <a:p>
                <a:pPr>
                  <a:spcBef>
                    <a:spcPct val="0"/>
                  </a:spcBef>
                  <a:buClrTx/>
                  <a:buSzTx/>
                  <a:buFontTx/>
                  <a:buNone/>
                </a:pPr>
                <a:endParaRPr kumimoji="0" lang="en-GB" altLang="en-US" sz="2400" b="0" dirty="0">
                  <a:solidFill>
                    <a:schemeClr val="bg1"/>
                  </a:solidFill>
                  <a:latin typeface="+mn-lt"/>
                </a:endParaRPr>
              </a:p>
            </p:txBody>
          </p:sp>
          <p:sp>
            <p:nvSpPr>
              <p:cNvPr id="13" name="Line 7"/>
              <p:cNvSpPr>
                <a:spLocks noChangeShapeType="1"/>
              </p:cNvSpPr>
              <p:nvPr/>
            </p:nvSpPr>
            <p:spPr bwMode="auto">
              <a:xfrm>
                <a:off x="1746" y="2192"/>
                <a:ext cx="1738" cy="0"/>
              </a:xfrm>
              <a:prstGeom prst="line">
                <a:avLst/>
              </a:prstGeom>
              <a:noFill/>
              <a:ln w="9525" cap="rnd">
                <a:solidFill>
                  <a:schemeClr val="bg2"/>
                </a:solidFill>
                <a:prstDash val="sysDot"/>
                <a:round/>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7" name="Text Box 21"/>
            <p:cNvSpPr txBox="1">
              <a:spLocks noChangeArrowheads="1"/>
            </p:cNvSpPr>
            <p:nvPr/>
          </p:nvSpPr>
          <p:spPr bwMode="auto">
            <a:xfrm>
              <a:off x="1384" y="1241"/>
              <a:ext cx="1016" cy="21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0x0000</a:t>
              </a:r>
              <a:endParaRPr lang="en-US" sz="1600" dirty="0"/>
            </a:p>
          </p:txBody>
        </p:sp>
        <p:sp>
          <p:nvSpPr>
            <p:cNvPr id="8" name="Text Box 22"/>
            <p:cNvSpPr txBox="1">
              <a:spLocks noChangeArrowheads="1"/>
            </p:cNvSpPr>
            <p:nvPr/>
          </p:nvSpPr>
          <p:spPr bwMode="auto">
            <a:xfrm>
              <a:off x="1384" y="2175"/>
              <a:ext cx="980" cy="213"/>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0x8000</a:t>
              </a:r>
              <a:endParaRPr lang="en-US" sz="1600" dirty="0"/>
            </a:p>
          </p:txBody>
        </p:sp>
        <p:sp>
          <p:nvSpPr>
            <p:cNvPr id="9" name="Text Box 23"/>
            <p:cNvSpPr txBox="1">
              <a:spLocks noChangeArrowheads="1"/>
            </p:cNvSpPr>
            <p:nvPr/>
          </p:nvSpPr>
          <p:spPr bwMode="auto">
            <a:xfrm>
              <a:off x="1384" y="3078"/>
              <a:ext cx="960" cy="212"/>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0xFFFF</a:t>
              </a:r>
              <a:endParaRPr lang="en-US" sz="1600" dirty="0"/>
            </a:p>
          </p:txBody>
        </p:sp>
      </p:grpSp>
    </p:spTree>
    <p:extLst>
      <p:ext uri="{BB962C8B-B14F-4D97-AF65-F5344CB8AC3E}">
        <p14:creationId xmlns:p14="http://schemas.microsoft.com/office/powerpoint/2010/main" val="297099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Main </a:t>
            </a:r>
            <a:r>
              <a:rPr lang="en-US" dirty="0" smtClean="0">
                <a:latin typeface="+mn-lt"/>
              </a:rPr>
              <a:t>Memory</a:t>
            </a:r>
            <a:endParaRPr lang="en-US" dirty="0">
              <a:latin typeface="+mn-lt"/>
            </a:endParaRPr>
          </a:p>
        </p:txBody>
      </p:sp>
      <p:sp>
        <p:nvSpPr>
          <p:cNvPr id="3" name="Content Placeholder 2"/>
          <p:cNvSpPr>
            <a:spLocks noGrp="1"/>
          </p:cNvSpPr>
          <p:nvPr>
            <p:ph idx="1"/>
          </p:nvPr>
        </p:nvSpPr>
        <p:spPr>
          <a:xfrm>
            <a:off x="0" y="838200"/>
            <a:ext cx="9067800" cy="5410200"/>
          </a:xfrm>
        </p:spPr>
        <p:txBody>
          <a:bodyPr/>
          <a:lstStyle/>
          <a:p>
            <a:r>
              <a:rPr lang="en-US" sz="2800" dirty="0"/>
              <a:t>Kernel is the part of OS that is always in RAM as long as the computer is switched on</a:t>
            </a:r>
          </a:p>
          <a:p>
            <a:r>
              <a:rPr lang="en-US" sz="2800" dirty="0"/>
              <a:t>More than one user program (or application) can be loaded into the User Programs area at the same time</a:t>
            </a:r>
          </a:p>
          <a:p>
            <a:r>
              <a:rPr lang="en-US" sz="2800" dirty="0"/>
              <a:t>A typical computer system’s information is shown below:</a:t>
            </a:r>
          </a:p>
          <a:p>
            <a:pPr lvl="1"/>
            <a:r>
              <a:rPr lang="en-US" sz="2000" dirty="0" smtClean="0"/>
              <a:t>15.9 </a:t>
            </a:r>
            <a:r>
              <a:rPr lang="en-US" sz="2000" dirty="0"/>
              <a:t>GB of RAM (usable memory) out of </a:t>
            </a:r>
            <a:r>
              <a:rPr lang="en-US" sz="2000" dirty="0" smtClean="0"/>
              <a:t>16.0 </a:t>
            </a:r>
            <a:r>
              <a:rPr lang="en-US" sz="2000" dirty="0"/>
              <a:t>GB (installed memory) is assigned as the User Programs area</a:t>
            </a:r>
          </a:p>
          <a:p>
            <a:pPr lvl="1"/>
            <a:r>
              <a:rPr lang="en-US" sz="2000" dirty="0"/>
              <a:t>remaining </a:t>
            </a:r>
            <a:r>
              <a:rPr lang="en-US" sz="2000" dirty="0" smtClean="0"/>
              <a:t>0.1 </a:t>
            </a:r>
            <a:r>
              <a:rPr lang="en-US" sz="2000" dirty="0"/>
              <a:t>GB is reserved for the </a:t>
            </a:r>
            <a:r>
              <a:rPr lang="en-US" sz="2000" dirty="0" smtClean="0">
                <a:solidFill>
                  <a:srgbClr val="FF0000"/>
                </a:solidFill>
              </a:rPr>
              <a:t>hardware</a:t>
            </a:r>
            <a:endParaRPr lang="en-US" sz="2000" dirty="0">
              <a:solidFill>
                <a:srgbClr val="FF0000"/>
              </a:solidFill>
            </a:endParaRPr>
          </a:p>
          <a:p>
            <a:endParaRPr lang="en-US" sz="2800"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7</a:t>
            </a:fld>
            <a:endParaRPr lang="en-US"/>
          </a:p>
        </p:txBody>
      </p:sp>
      <p:pic>
        <p:nvPicPr>
          <p:cNvPr id="6" name="Picture 5"/>
          <p:cNvPicPr>
            <a:picLocks noChangeAspect="1"/>
          </p:cNvPicPr>
          <p:nvPr/>
        </p:nvPicPr>
        <p:blipFill>
          <a:blip r:embed="rId2"/>
          <a:stretch>
            <a:fillRect/>
          </a:stretch>
        </p:blipFill>
        <p:spPr>
          <a:xfrm>
            <a:off x="1181100" y="4267200"/>
            <a:ext cx="4838700" cy="1938229"/>
          </a:xfrm>
          <a:prstGeom prst="rect">
            <a:avLst/>
          </a:prstGeom>
        </p:spPr>
      </p:pic>
    </p:spTree>
    <p:extLst>
      <p:ext uri="{BB962C8B-B14F-4D97-AF65-F5344CB8AC3E}">
        <p14:creationId xmlns:p14="http://schemas.microsoft.com/office/powerpoint/2010/main" val="3895446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Memory Addresses and Contents</a:t>
            </a:r>
          </a:p>
        </p:txBody>
      </p:sp>
      <p:sp>
        <p:nvSpPr>
          <p:cNvPr id="3" name="Content Placeholder 2"/>
          <p:cNvSpPr>
            <a:spLocks noGrp="1"/>
          </p:cNvSpPr>
          <p:nvPr>
            <p:ph idx="1"/>
          </p:nvPr>
        </p:nvSpPr>
        <p:spPr>
          <a:xfrm>
            <a:off x="228600" y="1143000"/>
            <a:ext cx="8534400" cy="5181600"/>
          </a:xfrm>
        </p:spPr>
        <p:txBody>
          <a:bodyPr/>
          <a:lstStyle/>
          <a:p>
            <a:pPr>
              <a:lnSpc>
                <a:spcPct val="90000"/>
              </a:lnSpc>
              <a:buNone/>
            </a:pPr>
            <a:r>
              <a:rPr kumimoji="0" lang="en-GB" altLang="en-US" dirty="0"/>
              <a:t>Memory </a:t>
            </a:r>
            <a:r>
              <a:rPr kumimoji="0" lang="en-GB" altLang="en-US" dirty="0" smtClean="0"/>
              <a:t>Address:</a:t>
            </a:r>
            <a:endParaRPr kumimoji="0" lang="en-GB" altLang="en-US" dirty="0"/>
          </a:p>
          <a:p>
            <a:pPr lvl="1">
              <a:lnSpc>
                <a:spcPct val="90000"/>
              </a:lnSpc>
            </a:pPr>
            <a:r>
              <a:rPr lang="en-GB" altLang="en-US" sz="2400" dirty="0"/>
              <a:t>M</a:t>
            </a:r>
            <a:r>
              <a:rPr lang="en-GB" altLang="en-US" sz="2400" dirty="0" smtClean="0"/>
              <a:t>emory space is divided into many locations </a:t>
            </a:r>
          </a:p>
          <a:p>
            <a:pPr lvl="1">
              <a:lnSpc>
                <a:spcPct val="90000"/>
              </a:lnSpc>
            </a:pPr>
            <a:r>
              <a:rPr lang="en-GB" altLang="en-US" sz="2400" dirty="0" smtClean="0"/>
              <a:t>A </a:t>
            </a:r>
            <a:r>
              <a:rPr lang="en-GB" altLang="en-US" sz="2400" dirty="0"/>
              <a:t>binary number </a:t>
            </a:r>
            <a:r>
              <a:rPr lang="en-GB" altLang="en-US" sz="2400" dirty="0" smtClean="0"/>
              <a:t>is given </a:t>
            </a:r>
            <a:r>
              <a:rPr lang="en-GB" altLang="en-US" sz="2400" dirty="0"/>
              <a:t>to a memory location by which </a:t>
            </a:r>
            <a:r>
              <a:rPr lang="en-GB" altLang="en-US" sz="2400" dirty="0" smtClean="0"/>
              <a:t>it can </a:t>
            </a:r>
            <a:r>
              <a:rPr lang="en-GB" altLang="en-US" sz="2400" dirty="0"/>
              <a:t>be </a:t>
            </a:r>
            <a:r>
              <a:rPr lang="en-GB" altLang="en-US" sz="2400" dirty="0" smtClean="0"/>
              <a:t>referenced (memory location address)</a:t>
            </a:r>
            <a:endParaRPr lang="en-GB" altLang="en-US" sz="2400" dirty="0"/>
          </a:p>
          <a:p>
            <a:pPr lvl="1">
              <a:lnSpc>
                <a:spcPct val="90000"/>
              </a:lnSpc>
            </a:pPr>
            <a:r>
              <a:rPr lang="en-GB" altLang="en-US" sz="2400" dirty="0"/>
              <a:t>By </a:t>
            </a:r>
            <a:r>
              <a:rPr lang="en-GB" altLang="en-US" sz="2400" dirty="0" smtClean="0"/>
              <a:t>referencing </a:t>
            </a:r>
            <a:r>
              <a:rPr lang="en-GB" altLang="en-US" sz="2400" dirty="0"/>
              <a:t>the address of a location, the </a:t>
            </a:r>
            <a:r>
              <a:rPr lang="en-GB" altLang="en-US" sz="2400" i="1" dirty="0"/>
              <a:t>content</a:t>
            </a:r>
            <a:r>
              <a:rPr lang="en-GB" altLang="en-US" sz="2400" dirty="0"/>
              <a:t> of a memory location can be accessed </a:t>
            </a:r>
          </a:p>
          <a:p>
            <a:pPr lvl="1">
              <a:lnSpc>
                <a:spcPct val="90000"/>
              </a:lnSpc>
            </a:pPr>
            <a:r>
              <a:rPr lang="en-GB" altLang="en-US" sz="2400" dirty="0"/>
              <a:t>The number of bits for the address depends on the address bus width e.g. in slide </a:t>
            </a:r>
            <a:r>
              <a:rPr lang="en-GB" altLang="en-US" sz="2400" dirty="0" smtClean="0"/>
              <a:t>6, </a:t>
            </a:r>
            <a:r>
              <a:rPr lang="en-GB" altLang="en-US" sz="2400" dirty="0"/>
              <a:t>a </a:t>
            </a:r>
            <a:r>
              <a:rPr lang="en-GB" altLang="en-US" sz="2400" dirty="0" smtClean="0"/>
              <a:t>16-bit </a:t>
            </a:r>
            <a:r>
              <a:rPr lang="en-GB" altLang="en-US" sz="2400" dirty="0"/>
              <a:t>address </a:t>
            </a:r>
            <a:r>
              <a:rPr lang="en-GB" altLang="en-US" sz="2400" dirty="0" smtClean="0"/>
              <a:t>(4 </a:t>
            </a:r>
            <a:r>
              <a:rPr lang="en-GB" altLang="en-US" sz="2400" dirty="0"/>
              <a:t>hex </a:t>
            </a:r>
            <a:r>
              <a:rPr lang="en-GB" altLang="en-US" sz="2400" dirty="0" smtClean="0"/>
              <a:t>digits)</a:t>
            </a:r>
            <a:endParaRPr lang="en-GB" altLang="en-US" sz="2400" dirty="0"/>
          </a:p>
          <a:p>
            <a:pPr>
              <a:lnSpc>
                <a:spcPct val="90000"/>
              </a:lnSpc>
              <a:buClr>
                <a:srgbClr val="993300"/>
              </a:buClr>
              <a:buNone/>
            </a:pPr>
            <a:r>
              <a:rPr kumimoji="0" lang="en-US" altLang="en-US" dirty="0"/>
              <a:t>Memory </a:t>
            </a:r>
            <a:r>
              <a:rPr kumimoji="0" lang="en-US" altLang="en-US" dirty="0" smtClean="0"/>
              <a:t>Content:</a:t>
            </a:r>
            <a:endParaRPr kumimoji="0" lang="en-US" altLang="en-US" dirty="0"/>
          </a:p>
          <a:p>
            <a:pPr lvl="1">
              <a:lnSpc>
                <a:spcPct val="90000"/>
              </a:lnSpc>
            </a:pPr>
            <a:r>
              <a:rPr lang="en-GB" altLang="en-US" sz="2400" dirty="0" smtClean="0"/>
              <a:t>An </a:t>
            </a:r>
            <a:r>
              <a:rPr lang="en-GB" altLang="en-US" sz="2400" u="sng" dirty="0">
                <a:solidFill>
                  <a:srgbClr val="FF0000"/>
                </a:solidFill>
              </a:rPr>
              <a:t>8-bit </a:t>
            </a:r>
            <a:r>
              <a:rPr lang="en-GB" altLang="en-US" sz="2400" dirty="0">
                <a:solidFill>
                  <a:srgbClr val="FF0000"/>
                </a:solidFill>
              </a:rPr>
              <a:t>binary (</a:t>
            </a:r>
            <a:r>
              <a:rPr lang="en-GB" altLang="en-US" sz="2400" u="sng" dirty="0">
                <a:solidFill>
                  <a:srgbClr val="FF0000"/>
                </a:solidFill>
              </a:rPr>
              <a:t>1 byte</a:t>
            </a:r>
            <a:r>
              <a:rPr lang="en-GB" altLang="en-US" sz="2400" dirty="0">
                <a:solidFill>
                  <a:srgbClr val="FF0000"/>
                </a:solidFill>
              </a:rPr>
              <a:t>) </a:t>
            </a:r>
            <a:r>
              <a:rPr lang="en-GB" altLang="en-US" sz="2400" dirty="0"/>
              <a:t>number that could be either a part of an instruction or a part of data</a:t>
            </a:r>
          </a:p>
          <a:p>
            <a:endParaRPr lang="en-US" dirty="0"/>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8</a:t>
            </a:fld>
            <a:endParaRPr lang="en-US"/>
          </a:p>
        </p:txBody>
      </p:sp>
    </p:spTree>
    <p:extLst>
      <p:ext uri="{BB962C8B-B14F-4D97-AF65-F5344CB8AC3E}">
        <p14:creationId xmlns:p14="http://schemas.microsoft.com/office/powerpoint/2010/main" val="742100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Memory Addresses and Contents</a:t>
            </a:r>
          </a:p>
        </p:txBody>
      </p:sp>
      <p:sp>
        <p:nvSpPr>
          <p:cNvPr id="4" name="Slide Number Placeholder 3"/>
          <p:cNvSpPr>
            <a:spLocks noGrp="1"/>
          </p:cNvSpPr>
          <p:nvPr>
            <p:ph type="sldNum" sz="quarter" idx="10"/>
          </p:nvPr>
        </p:nvSpPr>
        <p:spPr/>
        <p:txBody>
          <a:bodyPr/>
          <a:lstStyle/>
          <a:p>
            <a:r>
              <a:rPr lang="en-US" smtClean="0"/>
              <a:t>    slide</a:t>
            </a:r>
            <a:fld id="{CD1E3C00-1CCA-42EC-B01C-177DBAD4B2D1}" type="slidenum">
              <a:rPr lang="en-US" smtClean="0">
                <a:solidFill>
                  <a:srgbClr val="FF0000"/>
                </a:solidFill>
              </a:rPr>
              <a:pPr/>
              <a:t>9</a:t>
            </a:fld>
            <a:endParaRPr lang="en-US"/>
          </a:p>
        </p:txBody>
      </p:sp>
      <p:sp>
        <p:nvSpPr>
          <p:cNvPr id="6" name="Rectangle 5"/>
          <p:cNvSpPr/>
          <p:nvPr/>
        </p:nvSpPr>
        <p:spPr bwMode="auto">
          <a:xfrm>
            <a:off x="3886200" y="1524000"/>
            <a:ext cx="1905000" cy="533400"/>
          </a:xfrm>
          <a:prstGeom prst="rect">
            <a:avLst/>
          </a:prstGeom>
          <a:solidFill>
            <a:schemeClr val="accent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p:txBody>
      </p:sp>
      <p:sp>
        <p:nvSpPr>
          <p:cNvPr id="7" name="Rectangle 6"/>
          <p:cNvSpPr/>
          <p:nvPr/>
        </p:nvSpPr>
        <p:spPr bwMode="auto">
          <a:xfrm>
            <a:off x="3886200" y="2057400"/>
            <a:ext cx="1905000" cy="533400"/>
          </a:xfrm>
          <a:prstGeom prst="rect">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3886200" y="2586318"/>
            <a:ext cx="1905000" cy="533400"/>
          </a:xfrm>
          <a:prstGeom prst="rect">
            <a:avLst/>
          </a:prstGeom>
          <a:solidFill>
            <a:srgbClr val="CC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9" name="Rectangle 8"/>
          <p:cNvSpPr/>
          <p:nvPr/>
        </p:nvSpPr>
        <p:spPr bwMode="auto">
          <a:xfrm>
            <a:off x="3886200" y="3115236"/>
            <a:ext cx="1905000" cy="5334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0" name="Text Box 21"/>
          <p:cNvSpPr txBox="1">
            <a:spLocks noChangeArrowheads="1"/>
          </p:cNvSpPr>
          <p:nvPr/>
        </p:nvSpPr>
        <p:spPr bwMode="auto">
          <a:xfrm>
            <a:off x="2918012" y="1638299"/>
            <a:ext cx="968188"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0x0000</a:t>
            </a:r>
            <a:endParaRPr lang="en-US" sz="1600" dirty="0"/>
          </a:p>
        </p:txBody>
      </p:sp>
      <p:sp>
        <p:nvSpPr>
          <p:cNvPr id="11" name="Text Box 21"/>
          <p:cNvSpPr txBox="1">
            <a:spLocks noChangeArrowheads="1"/>
          </p:cNvSpPr>
          <p:nvPr/>
        </p:nvSpPr>
        <p:spPr bwMode="auto">
          <a:xfrm>
            <a:off x="2918012" y="2216430"/>
            <a:ext cx="968188"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0x0001</a:t>
            </a:r>
            <a:endParaRPr lang="en-US" sz="1600" dirty="0"/>
          </a:p>
        </p:txBody>
      </p:sp>
      <p:sp>
        <p:nvSpPr>
          <p:cNvPr id="12" name="Text Box 21"/>
          <p:cNvSpPr txBox="1">
            <a:spLocks noChangeArrowheads="1"/>
          </p:cNvSpPr>
          <p:nvPr/>
        </p:nvSpPr>
        <p:spPr bwMode="auto">
          <a:xfrm>
            <a:off x="2922494" y="2696135"/>
            <a:ext cx="963706"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0x0002</a:t>
            </a:r>
            <a:endParaRPr lang="en-US" sz="1600" dirty="0"/>
          </a:p>
        </p:txBody>
      </p:sp>
      <p:sp>
        <p:nvSpPr>
          <p:cNvPr id="13" name="Text Box 21"/>
          <p:cNvSpPr txBox="1">
            <a:spLocks noChangeArrowheads="1"/>
          </p:cNvSpPr>
          <p:nvPr/>
        </p:nvSpPr>
        <p:spPr bwMode="auto">
          <a:xfrm>
            <a:off x="2895600" y="3213661"/>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0x0003</a:t>
            </a:r>
            <a:endParaRPr lang="en-US" sz="1600" dirty="0"/>
          </a:p>
        </p:txBody>
      </p:sp>
      <p:cxnSp>
        <p:nvCxnSpPr>
          <p:cNvPr id="15" name="Straight Arrow Connector 14"/>
          <p:cNvCxnSpPr/>
          <p:nvPr/>
        </p:nvCxnSpPr>
        <p:spPr bwMode="auto">
          <a:xfrm>
            <a:off x="5715000" y="1790700"/>
            <a:ext cx="762000" cy="46576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7" name="Left Brace 16"/>
          <p:cNvSpPr/>
          <p:nvPr/>
        </p:nvSpPr>
        <p:spPr bwMode="auto">
          <a:xfrm>
            <a:off x="2643841" y="1593288"/>
            <a:ext cx="304800" cy="1911912"/>
          </a:xfrm>
          <a:prstGeom prst="lef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8" name="TextBox 17"/>
          <p:cNvSpPr txBox="1"/>
          <p:nvPr/>
        </p:nvSpPr>
        <p:spPr>
          <a:xfrm>
            <a:off x="1245721" y="2170819"/>
            <a:ext cx="1447800" cy="830997"/>
          </a:xfrm>
          <a:prstGeom prst="rect">
            <a:avLst/>
          </a:prstGeom>
          <a:noFill/>
        </p:spPr>
        <p:txBody>
          <a:bodyPr wrap="square" rtlCol="0">
            <a:spAutoFit/>
          </a:bodyPr>
          <a:lstStyle/>
          <a:p>
            <a:r>
              <a:rPr lang="en-US" dirty="0" smtClean="0">
                <a:latin typeface="+mn-lt"/>
              </a:rPr>
              <a:t>Memory addresses</a:t>
            </a:r>
            <a:endParaRPr lang="en-US" dirty="0">
              <a:latin typeface="+mn-lt"/>
            </a:endParaRPr>
          </a:p>
        </p:txBody>
      </p:sp>
      <p:sp>
        <p:nvSpPr>
          <p:cNvPr id="19" name="TextBox 18"/>
          <p:cNvSpPr txBox="1"/>
          <p:nvPr/>
        </p:nvSpPr>
        <p:spPr>
          <a:xfrm>
            <a:off x="6477000" y="2216430"/>
            <a:ext cx="1447800" cy="830997"/>
          </a:xfrm>
          <a:prstGeom prst="rect">
            <a:avLst/>
          </a:prstGeom>
          <a:noFill/>
        </p:spPr>
        <p:txBody>
          <a:bodyPr wrap="square" rtlCol="0">
            <a:spAutoFit/>
          </a:bodyPr>
          <a:lstStyle/>
          <a:p>
            <a:r>
              <a:rPr lang="en-US" dirty="0" smtClean="0">
                <a:latin typeface="+mn-lt"/>
              </a:rPr>
              <a:t>Memory contents</a:t>
            </a:r>
            <a:endParaRPr lang="en-US" dirty="0">
              <a:latin typeface="+mn-lt"/>
            </a:endParaRPr>
          </a:p>
        </p:txBody>
      </p:sp>
      <p:sp>
        <p:nvSpPr>
          <p:cNvPr id="20" name="Text Box 21"/>
          <p:cNvSpPr txBox="1">
            <a:spLocks noChangeArrowheads="1"/>
          </p:cNvSpPr>
          <p:nvPr/>
        </p:nvSpPr>
        <p:spPr bwMode="auto">
          <a:xfrm>
            <a:off x="4345641" y="1638299"/>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0xA8</a:t>
            </a:r>
            <a:endParaRPr lang="en-US" sz="1600" dirty="0"/>
          </a:p>
        </p:txBody>
      </p:sp>
      <p:sp>
        <p:nvSpPr>
          <p:cNvPr id="21" name="Text Box 21"/>
          <p:cNvSpPr txBox="1">
            <a:spLocks noChangeArrowheads="1"/>
          </p:cNvSpPr>
          <p:nvPr/>
        </p:nvSpPr>
        <p:spPr bwMode="auto">
          <a:xfrm>
            <a:off x="4343400" y="2139951"/>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0x2E</a:t>
            </a:r>
            <a:endParaRPr lang="en-US" sz="1600" dirty="0"/>
          </a:p>
        </p:txBody>
      </p:sp>
      <p:sp>
        <p:nvSpPr>
          <p:cNvPr id="22" name="Text Box 21"/>
          <p:cNvSpPr txBox="1">
            <a:spLocks noChangeArrowheads="1"/>
          </p:cNvSpPr>
          <p:nvPr/>
        </p:nvSpPr>
        <p:spPr bwMode="auto">
          <a:xfrm>
            <a:off x="4343400" y="2696135"/>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0x5F</a:t>
            </a:r>
            <a:endParaRPr lang="en-US" sz="1600" dirty="0"/>
          </a:p>
        </p:txBody>
      </p:sp>
      <p:sp>
        <p:nvSpPr>
          <p:cNvPr id="23" name="Text Box 21"/>
          <p:cNvSpPr txBox="1">
            <a:spLocks noChangeArrowheads="1"/>
          </p:cNvSpPr>
          <p:nvPr/>
        </p:nvSpPr>
        <p:spPr bwMode="auto">
          <a:xfrm>
            <a:off x="4325471" y="3220571"/>
            <a:ext cx="9906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spcBef>
                <a:spcPct val="50000"/>
              </a:spcBef>
              <a:buFont typeface="Wingdings" panose="05000000000000000000" pitchFamily="2" charset="2"/>
              <a:buNone/>
              <a:defRPr/>
            </a:pPr>
            <a:r>
              <a:rPr lang="en-US" sz="1600" dirty="0" smtClean="0"/>
              <a:t>0x03</a:t>
            </a:r>
            <a:endParaRPr lang="en-US" sz="1600" dirty="0"/>
          </a:p>
        </p:txBody>
      </p:sp>
      <p:cxnSp>
        <p:nvCxnSpPr>
          <p:cNvPr id="25" name="Straight Arrow Connector 24"/>
          <p:cNvCxnSpPr/>
          <p:nvPr/>
        </p:nvCxnSpPr>
        <p:spPr bwMode="auto">
          <a:xfrm flipV="1">
            <a:off x="5706035" y="2743976"/>
            <a:ext cx="770965" cy="8651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6" name="Straight Arrow Connector 25"/>
          <p:cNvCxnSpPr/>
          <p:nvPr/>
        </p:nvCxnSpPr>
        <p:spPr bwMode="auto">
          <a:xfrm>
            <a:off x="5676900" y="2216430"/>
            <a:ext cx="838200" cy="28386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7" name="Straight Arrow Connector 26"/>
          <p:cNvCxnSpPr/>
          <p:nvPr/>
        </p:nvCxnSpPr>
        <p:spPr bwMode="auto">
          <a:xfrm flipV="1">
            <a:off x="5715000" y="2942263"/>
            <a:ext cx="762000" cy="4646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253152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11158</TotalTime>
  <Words>2689</Words>
  <Application>Microsoft Office PowerPoint</Application>
  <PresentationFormat>On-screen Show (4:3)</PresentationFormat>
  <Paragraphs>331</Paragraphs>
  <Slides>38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Food</vt:lpstr>
      <vt:lpstr>宋体</vt:lpstr>
      <vt:lpstr>宋体</vt:lpstr>
      <vt:lpstr>Arial</vt:lpstr>
      <vt:lpstr>Arial Narrow</vt:lpstr>
      <vt:lpstr>Calibri</vt:lpstr>
      <vt:lpstr>Tahoma</vt:lpstr>
      <vt:lpstr>Times New Roman</vt:lpstr>
      <vt:lpstr>Verdana</vt:lpstr>
      <vt:lpstr>Wingdings</vt:lpstr>
      <vt:lpstr>Contport</vt:lpstr>
      <vt:lpstr>PowerPoint Presentation</vt:lpstr>
      <vt:lpstr>Content</vt:lpstr>
      <vt:lpstr>Introduction</vt:lpstr>
      <vt:lpstr>Class Activity 1 (5 mins)</vt:lpstr>
      <vt:lpstr>Memory Management Functions</vt:lpstr>
      <vt:lpstr>Main Memory Map</vt:lpstr>
      <vt:lpstr>Main Memory</vt:lpstr>
      <vt:lpstr>Memory Addresses and Contents</vt:lpstr>
      <vt:lpstr>Memory Addresses and Contents</vt:lpstr>
      <vt:lpstr>Physical Memory Addresses</vt:lpstr>
      <vt:lpstr>Class Activity 2 (5 mins)</vt:lpstr>
      <vt:lpstr>Logical Memory Addresses</vt:lpstr>
      <vt:lpstr>Class Activity 3 (5 mins)</vt:lpstr>
      <vt:lpstr>Virtual Memory</vt:lpstr>
      <vt:lpstr>Virtual Memory – cont.</vt:lpstr>
      <vt:lpstr>Demand Paging</vt:lpstr>
      <vt:lpstr>Demand Paging – cont.</vt:lpstr>
      <vt:lpstr>PowerPoint Presentation</vt:lpstr>
      <vt:lpstr>PowerPoint Presentation</vt:lpstr>
      <vt:lpstr>Page Fault</vt:lpstr>
      <vt:lpstr>Page Table</vt:lpstr>
      <vt:lpstr>Simple Example of a Page Table</vt:lpstr>
      <vt:lpstr>Simple Example of a Page Table – cont.</vt:lpstr>
      <vt:lpstr>Simple Example of a Page Table – cont.</vt:lpstr>
      <vt:lpstr>Class Activity 4 (15 mins)</vt:lpstr>
      <vt:lpstr>Class Activity 4 cont’d</vt:lpstr>
      <vt:lpstr>Virtual Memory in Windows 10 </vt:lpstr>
      <vt:lpstr>Class Activity 5 (Resource Monitor – Resmon)</vt:lpstr>
      <vt:lpstr>Page Fault and Thrashing</vt:lpstr>
      <vt:lpstr>Preventing Low Memory Problems</vt:lpstr>
      <vt:lpstr>Signs of Low Memory</vt:lpstr>
      <vt:lpstr>How to prevent low memory problems?</vt:lpstr>
      <vt:lpstr>How to prevent low memory problems?</vt:lpstr>
      <vt:lpstr>How to change VM size?</vt:lpstr>
      <vt:lpstr>How to change VM size?</vt:lpstr>
      <vt:lpstr>Determine if a program overuses memory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Mohamed Saifulamri OMAR (NP)</cp:lastModifiedBy>
  <cp:revision>737</cp:revision>
  <cp:lastPrinted>2000-08-04T01:42:18Z</cp:lastPrinted>
  <dcterms:created xsi:type="dcterms:W3CDTF">1995-05-28T16:29:18Z</dcterms:created>
  <dcterms:modified xsi:type="dcterms:W3CDTF">2021-11-06T09:54:40Z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2021-11-06T09:54:40Z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454c1c03-8694-4fd4-a48d-197e9d8e4392</vt:lpwstr>
  </property>
  <property fmtid="{D5CDD505-2E9C-101B-9397-08002B2CF9AE}" pid="8" name="MSIP_Label_30286cb9-b49f-4646-87a5-340028348160_ContentBits">
    <vt:lpwstr>1</vt:lpwstr>
  </property>
</Properties>
</file>