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50" r:id="rId1"/>
  </p:sldMasterIdLst>
  <p:notesMasterIdLst>
    <p:notesMasterId r:id="rId37"/>
  </p:notesMasterIdLst>
  <p:handoutMasterIdLst>
    <p:handoutMasterId r:id="rId38"/>
  </p:handoutMasterIdLst>
  <p:sldIdLst>
    <p:sldId id="376" r:id="rId2"/>
    <p:sldId id="512" r:id="rId3"/>
    <p:sldId id="513" r:id="rId4"/>
    <p:sldId id="514" r:id="rId5"/>
    <p:sldId id="515" r:id="rId6"/>
    <p:sldId id="516" r:id="rId7"/>
    <p:sldId id="517" r:id="rId8"/>
    <p:sldId id="518" r:id="rId9"/>
    <p:sldId id="519" r:id="rId10"/>
    <p:sldId id="520" r:id="rId11"/>
    <p:sldId id="521" r:id="rId12"/>
    <p:sldId id="550" r:id="rId13"/>
    <p:sldId id="523" r:id="rId14"/>
    <p:sldId id="524" r:id="rId15"/>
    <p:sldId id="551" r:id="rId16"/>
    <p:sldId id="526" r:id="rId17"/>
    <p:sldId id="527" r:id="rId18"/>
    <p:sldId id="528" r:id="rId19"/>
    <p:sldId id="529" r:id="rId20"/>
    <p:sldId id="530" r:id="rId21"/>
    <p:sldId id="561" r:id="rId22"/>
    <p:sldId id="562" r:id="rId23"/>
    <p:sldId id="532" r:id="rId24"/>
    <p:sldId id="533" r:id="rId25"/>
    <p:sldId id="534" r:id="rId26"/>
    <p:sldId id="535" r:id="rId27"/>
    <p:sldId id="536" r:id="rId28"/>
    <p:sldId id="563" r:id="rId29"/>
    <p:sldId id="537" r:id="rId30"/>
    <p:sldId id="538" r:id="rId31"/>
    <p:sldId id="539" r:id="rId32"/>
    <p:sldId id="559" r:id="rId33"/>
    <p:sldId id="560" r:id="rId34"/>
    <p:sldId id="541" r:id="rId35"/>
    <p:sldId id="549" r:id="rId36"/>
  </p:sldIdLst>
  <p:sldSz cx="9144000" cy="6858000" type="screen4x3"/>
  <p:notesSz cx="6784975" cy="9856788"/>
  <p:custDataLst>
    <p:tags r:id="rId39"/>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9900"/>
    <a:srgbClr val="800000"/>
    <a:srgbClr val="99CCFF"/>
    <a:srgbClr val="CC9900"/>
    <a:srgbClr val="9999FF"/>
    <a:srgbClr val="003300"/>
    <a:srgbClr val="0000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6" autoAdjust="0"/>
    <p:restoredTop sz="86364" autoAdjust="0"/>
  </p:normalViewPr>
  <p:slideViewPr>
    <p:cSldViewPr>
      <p:cViewPr varScale="1">
        <p:scale>
          <a:sx n="76" d="100"/>
          <a:sy n="76" d="100"/>
        </p:scale>
        <p:origin x="106" y="48"/>
      </p:cViewPr>
      <p:guideLst>
        <p:guide orient="horz" pos="2160"/>
        <p:guide pos="2880"/>
      </p:guideLst>
    </p:cSldViewPr>
  </p:slideViewPr>
  <p:outlineViewPr>
    <p:cViewPr>
      <p:scale>
        <a:sx n="33" d="100"/>
        <a:sy n="33" d="100"/>
      </p:scale>
      <p:origin x="0" y="-13819"/>
    </p:cViewPr>
  </p:outlineViewPr>
  <p:notesTextViewPr>
    <p:cViewPr>
      <p:scale>
        <a:sx n="100" d="100"/>
        <a:sy n="100" d="100"/>
      </p:scale>
      <p:origin x="0" y="0"/>
    </p:cViewPr>
  </p:notesTextViewPr>
  <p:sorterViewPr>
    <p:cViewPr>
      <p:scale>
        <a:sx n="132" d="100"/>
        <a:sy n="132" d="100"/>
      </p:scale>
      <p:origin x="0" y="-3168"/>
    </p:cViewPr>
  </p:sorterViewPr>
  <p:notesViewPr>
    <p:cSldViewPr>
      <p:cViewPr>
        <p:scale>
          <a:sx n="100" d="100"/>
          <a:sy n="100" d="100"/>
        </p:scale>
        <p:origin x="1397" y="-1426"/>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quarter" idx="1"/>
          </p:nvPr>
        </p:nvSpPr>
        <p:spPr>
          <a:xfrm>
            <a:off x="3843338" y="0"/>
            <a:ext cx="2940050" cy="493713"/>
          </a:xfrm>
          <a:prstGeom prst="rect">
            <a:avLst/>
          </a:prstGeom>
        </p:spPr>
        <p:txBody>
          <a:bodyPr vert="horz" lIns="91440" tIns="45720" rIns="91440" bIns="45720" rtlCol="0"/>
          <a:lstStyle>
            <a:lvl1pPr algn="r">
              <a:defRPr sz="1200"/>
            </a:lvl1pPr>
          </a:lstStyle>
          <a:p>
            <a:fld id="{F18D29F3-F71D-47C4-B88B-AF7162EFB949}" type="datetimeFigureOut">
              <a:rPr lang="en-US" smtClean="0"/>
              <a:t>11/6/2021</a:t>
            </a:fld>
            <a:endParaRPr lang="en-US"/>
          </a:p>
        </p:txBody>
      </p:sp>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a:buFontTx/>
              <a:buAutoNum type="arabicPeriod"/>
            </a:pPr>
            <a:r>
              <a:rPr lang="en-US" dirty="0" smtClean="0"/>
              <a:t>Left-hand Bar – Replace FSP by your module code and X by the lecture number.</a:t>
            </a:r>
          </a:p>
          <a:p>
            <a:pPr marL="228600" indent="-228600">
              <a:buFontTx/>
              <a:buAutoNum type="arabicPeriod"/>
            </a:pPr>
            <a:r>
              <a:rPr lang="en-US" dirty="0" smtClean="0"/>
              <a:t>Replace Lecture Title</a:t>
            </a:r>
          </a:p>
          <a:p>
            <a:pPr marL="228600" indent="-228600">
              <a:buFontTx/>
              <a:buAutoNum type="arabicPeriod"/>
            </a:pPr>
            <a:r>
              <a:rPr lang="en-US" dirty="0" smtClean="0"/>
              <a:t>Replace &lt; Module Name &gt;</a:t>
            </a:r>
          </a:p>
          <a:p>
            <a:pPr marL="228600" indent="-228600">
              <a:buFontTx/>
              <a:buAutoNum type="arabicPeriod"/>
            </a:pPr>
            <a:r>
              <a:rPr lang="en-US" dirty="0" smtClean="0"/>
              <a:t>Replace Year and Semester if necessary</a:t>
            </a:r>
          </a:p>
        </p:txBody>
      </p:sp>
    </p:spTree>
    <p:extLst>
      <p:ext uri="{BB962C8B-B14F-4D97-AF65-F5344CB8AC3E}">
        <p14:creationId xmlns:p14="http://schemas.microsoft.com/office/powerpoint/2010/main" val="3912216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SG" sz="2800" b="1" i="0" u="none" strike="noStrike" kern="1200" cap="none" spc="0" normalizeH="0" baseline="0" noProof="0" dirty="0" smtClean="0">
              <a:ln>
                <a:noFill/>
              </a:ln>
              <a:solidFill>
                <a:srgbClr val="000000"/>
              </a:solidFill>
              <a:effectLst/>
              <a:uLnTx/>
              <a:uFillTx/>
              <a:latin typeface="Arial Narrow"/>
              <a:ea typeface="+mn-ea"/>
              <a:cs typeface="+mn-cs"/>
            </a:endParaRPr>
          </a:p>
        </p:txBody>
      </p:sp>
    </p:spTree>
    <p:extLst>
      <p:ext uri="{BB962C8B-B14F-4D97-AF65-F5344CB8AC3E}">
        <p14:creationId xmlns:p14="http://schemas.microsoft.com/office/powerpoint/2010/main" val="951832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SG" sz="2800" b="1" i="0" u="none" strike="noStrike" kern="1200" cap="none" spc="0" normalizeH="0" baseline="0" noProof="0" dirty="0" smtClean="0">
              <a:ln>
                <a:noFill/>
              </a:ln>
              <a:solidFill>
                <a:srgbClr val="000000"/>
              </a:solidFill>
              <a:effectLst/>
              <a:uLnTx/>
              <a:uFillTx/>
              <a:latin typeface="Arial Narrow"/>
              <a:ea typeface="+mn-ea"/>
              <a:cs typeface="+mn-cs"/>
            </a:endParaRPr>
          </a:p>
        </p:txBody>
      </p:sp>
    </p:spTree>
    <p:extLst>
      <p:ext uri="{BB962C8B-B14F-4D97-AF65-F5344CB8AC3E}">
        <p14:creationId xmlns:p14="http://schemas.microsoft.com/office/powerpoint/2010/main" val="4102844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itchFamily="34" charset="0"/>
              </a:defRPr>
            </a:lvl1pPr>
            <a:lvl2pPr marL="742950" indent="-285750" defTabSz="922338">
              <a:defRPr sz="2400">
                <a:solidFill>
                  <a:schemeClr val="tx1"/>
                </a:solidFill>
                <a:latin typeface="Verdana" pitchFamily="34" charset="0"/>
              </a:defRPr>
            </a:lvl2pPr>
            <a:lvl3pPr marL="1143000" indent="-228600" defTabSz="922338">
              <a:defRPr sz="2400">
                <a:solidFill>
                  <a:schemeClr val="tx1"/>
                </a:solidFill>
                <a:latin typeface="Verdana" pitchFamily="34" charset="0"/>
              </a:defRPr>
            </a:lvl3pPr>
            <a:lvl4pPr marL="1600200" indent="-228600" defTabSz="922338">
              <a:defRPr sz="2400">
                <a:solidFill>
                  <a:schemeClr val="tx1"/>
                </a:solidFill>
                <a:latin typeface="Verdana" pitchFamily="34" charset="0"/>
              </a:defRPr>
            </a:lvl4pPr>
            <a:lvl5pPr marL="2057400" indent="-228600" defTabSz="922338">
              <a:defRPr sz="2400">
                <a:solidFill>
                  <a:schemeClr val="tx1"/>
                </a:solidFill>
                <a:latin typeface="Verdana" pitchFamily="34" charset="0"/>
              </a:defRPr>
            </a:lvl5pPr>
            <a:lvl6pPr marL="2514600" indent="-228600" defTabSz="922338" eaLnBrk="0" fontAlgn="base" hangingPunct="0">
              <a:spcBef>
                <a:spcPct val="0"/>
              </a:spcBef>
              <a:spcAft>
                <a:spcPct val="0"/>
              </a:spcAft>
              <a:defRPr sz="2400">
                <a:solidFill>
                  <a:schemeClr val="tx1"/>
                </a:solidFill>
                <a:latin typeface="Verdana" pitchFamily="34" charset="0"/>
              </a:defRPr>
            </a:lvl6pPr>
            <a:lvl7pPr marL="2971800" indent="-228600" defTabSz="922338" eaLnBrk="0" fontAlgn="base" hangingPunct="0">
              <a:spcBef>
                <a:spcPct val="0"/>
              </a:spcBef>
              <a:spcAft>
                <a:spcPct val="0"/>
              </a:spcAft>
              <a:defRPr sz="2400">
                <a:solidFill>
                  <a:schemeClr val="tx1"/>
                </a:solidFill>
                <a:latin typeface="Verdana" pitchFamily="34" charset="0"/>
              </a:defRPr>
            </a:lvl7pPr>
            <a:lvl8pPr marL="3429000" indent="-228600" defTabSz="922338" eaLnBrk="0" fontAlgn="base" hangingPunct="0">
              <a:spcBef>
                <a:spcPct val="0"/>
              </a:spcBef>
              <a:spcAft>
                <a:spcPct val="0"/>
              </a:spcAft>
              <a:defRPr sz="2400">
                <a:solidFill>
                  <a:schemeClr val="tx1"/>
                </a:solidFill>
                <a:latin typeface="Verdana" pitchFamily="34" charset="0"/>
              </a:defRPr>
            </a:lvl8pPr>
            <a:lvl9pPr marL="3886200" indent="-228600" defTabSz="922338" eaLnBrk="0" fontAlgn="base" hangingPunct="0">
              <a:spcBef>
                <a:spcPct val="0"/>
              </a:spcBef>
              <a:spcAft>
                <a:spcPct val="0"/>
              </a:spcAft>
              <a:defRPr sz="2400">
                <a:solidFill>
                  <a:schemeClr val="tx1"/>
                </a:solidFill>
                <a:latin typeface="Verdana" pitchFamily="34" charset="0"/>
              </a:defRPr>
            </a:lvl9pPr>
          </a:lstStyle>
          <a:p>
            <a:fld id="{1F3644B0-6690-4982-BB22-0AA6C973CBBF}" type="slidenum">
              <a:rPr lang="en-GB" altLang="en-US" sz="1000">
                <a:latin typeface="Arial" charset="0"/>
              </a:rPr>
              <a:pPr/>
              <a:t>27</a:t>
            </a:fld>
            <a:endParaRPr lang="en-GB" altLang="en-US" sz="1000">
              <a:latin typeface="Arial" charset="0"/>
            </a:endParaRPr>
          </a:p>
        </p:txBody>
      </p:sp>
    </p:spTree>
    <p:extLst>
      <p:ext uri="{BB962C8B-B14F-4D97-AF65-F5344CB8AC3E}">
        <p14:creationId xmlns:p14="http://schemas.microsoft.com/office/powerpoint/2010/main" val="4152531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SG" sz="2800" b="1" i="0" u="none" strike="noStrike" kern="1200" cap="none" spc="0" normalizeH="0" baseline="0" noProof="0" dirty="0" smtClean="0">
              <a:ln>
                <a:noFill/>
              </a:ln>
              <a:solidFill>
                <a:srgbClr val="000000"/>
              </a:solidFill>
              <a:effectLst/>
              <a:uLnTx/>
              <a:uFillTx/>
              <a:latin typeface="Arial Narrow"/>
              <a:ea typeface="+mn-ea"/>
              <a:cs typeface="+mn-cs"/>
            </a:endParaRPr>
          </a:p>
        </p:txBody>
      </p:sp>
    </p:spTree>
    <p:extLst>
      <p:ext uri="{BB962C8B-B14F-4D97-AF65-F5344CB8AC3E}">
        <p14:creationId xmlns:p14="http://schemas.microsoft.com/office/powerpoint/2010/main" val="3262850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Arial" pitchFamily="34" charset="0"/>
                <a:ea typeface="+mn-ea"/>
                <a:cs typeface="+mn-cs"/>
              </a:rPr>
              <a:t>Note: You can convert Decimal to Hexadecimal by:</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kumimoji="0" lang="en-US" sz="1200" b="0" i="0" u="none" strike="noStrike" kern="1200" cap="none" spc="0" normalizeH="0" baseline="0" noProof="0" dirty="0" smtClean="0">
                <a:ln>
                  <a:noFill/>
                </a:ln>
                <a:solidFill>
                  <a:srgbClr val="000000"/>
                </a:solidFill>
                <a:effectLst/>
                <a:uLnTx/>
                <a:uFillTx/>
                <a:latin typeface="Arial" pitchFamily="34" charset="0"/>
                <a:ea typeface="+mn-ea"/>
                <a:cs typeface="+mn-cs"/>
              </a:rPr>
              <a:t>Convert Decimal to Binary and then </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kumimoji="0" lang="en-US" sz="1200" b="0" i="0" u="none" strike="noStrike" kern="1200" cap="none" spc="0" normalizeH="0" baseline="0" noProof="0" dirty="0" smtClean="0">
                <a:ln>
                  <a:noFill/>
                </a:ln>
                <a:solidFill>
                  <a:srgbClr val="000000"/>
                </a:solidFill>
                <a:effectLst/>
                <a:uLnTx/>
                <a:uFillTx/>
                <a:latin typeface="Arial" pitchFamily="34" charset="0"/>
                <a:ea typeface="+mn-ea"/>
                <a:cs typeface="+mn-cs"/>
              </a:rPr>
              <a:t>Convert from Binary to Hexadecimal</a:t>
            </a:r>
          </a:p>
          <a:p>
            <a:endParaRPr lang="en-US" dirty="0"/>
          </a:p>
        </p:txBody>
      </p:sp>
      <p:sp>
        <p:nvSpPr>
          <p:cNvPr id="4" name="Slide Number Placeholder 3"/>
          <p:cNvSpPr>
            <a:spLocks noGrp="1"/>
          </p:cNvSpPr>
          <p:nvPr>
            <p:ph type="sldNum" sz="quarter" idx="10"/>
          </p:nvPr>
        </p:nvSpPr>
        <p:spPr/>
        <p:txBody>
          <a:bodyPr/>
          <a:lstStyle/>
          <a:p>
            <a:fld id="{7FF6315A-FFBC-4635-A1FA-63872C498757}" type="slidenum">
              <a:rPr lang="en-GB" smtClean="0"/>
              <a:pPr/>
              <a:t>31</a:t>
            </a:fld>
            <a:endParaRPr lang="en-GB"/>
          </a:p>
        </p:txBody>
      </p:sp>
    </p:spTree>
    <p:extLst>
      <p:ext uri="{BB962C8B-B14F-4D97-AF65-F5344CB8AC3E}">
        <p14:creationId xmlns:p14="http://schemas.microsoft.com/office/powerpoint/2010/main" val="3757541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SG" sz="2800" b="1" i="0" u="none" strike="noStrike" kern="1200" cap="none" spc="0" normalizeH="0" baseline="0" noProof="0" dirty="0" smtClean="0">
              <a:ln>
                <a:noFill/>
              </a:ln>
              <a:solidFill>
                <a:srgbClr val="000000"/>
              </a:solidFill>
              <a:effectLst/>
              <a:uLnTx/>
              <a:uFillTx/>
              <a:latin typeface="Arial Narrow"/>
              <a:ea typeface="+mn-ea"/>
              <a:cs typeface="+mn-cs"/>
            </a:endParaRPr>
          </a:p>
        </p:txBody>
      </p:sp>
    </p:spTree>
    <p:extLst>
      <p:ext uri="{BB962C8B-B14F-4D97-AF65-F5344CB8AC3E}">
        <p14:creationId xmlns:p14="http://schemas.microsoft.com/office/powerpoint/2010/main" val="2215525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SG" sz="2800" b="1" i="0" u="none" strike="noStrike" kern="1200" cap="none" spc="0" normalizeH="0" baseline="0" noProof="0" dirty="0" smtClean="0">
              <a:ln>
                <a:noFill/>
              </a:ln>
              <a:solidFill>
                <a:srgbClr val="000000"/>
              </a:solidFill>
              <a:effectLst/>
              <a:uLnTx/>
              <a:uFillTx/>
              <a:latin typeface="Arial Narrow"/>
              <a:ea typeface="+mn-ea"/>
              <a:cs typeface="+mn-cs"/>
            </a:endParaRPr>
          </a:p>
        </p:txBody>
      </p:sp>
    </p:spTree>
    <p:extLst>
      <p:ext uri="{BB962C8B-B14F-4D97-AF65-F5344CB8AC3E}">
        <p14:creationId xmlns:p14="http://schemas.microsoft.com/office/powerpoint/2010/main" val="26714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2000" b="0" i="0" u="none" strike="noStrike" kern="0" cap="none" spc="0" normalizeH="0" baseline="0" noProof="0" dirty="0" smtClean="0">
                <a:ln>
                  <a:noFill/>
                </a:ln>
                <a:solidFill>
                  <a:srgbClr val="FF0000"/>
                </a:solidFill>
                <a:effectLst/>
                <a:uLnTx/>
                <a:uFillTx/>
                <a:latin typeface="Arial Narrow"/>
                <a:ea typeface="SimSun" panose="02010600030101010101" pitchFamily="2" charset="-122"/>
                <a:cs typeface="+mn-cs"/>
              </a:rPr>
              <a:t>(*) – For further reading</a:t>
            </a:r>
            <a:endParaRPr lang="en-US" b="0"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3</a:t>
            </a:fld>
            <a:endParaRPr lang="en-GB"/>
          </a:p>
        </p:txBody>
      </p:sp>
    </p:spTree>
    <p:extLst>
      <p:ext uri="{BB962C8B-B14F-4D97-AF65-F5344CB8AC3E}">
        <p14:creationId xmlns:p14="http://schemas.microsoft.com/office/powerpoint/2010/main" val="99653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F6315A-FFBC-4635-A1FA-63872C498757}" type="slidenum">
              <a:rPr lang="en-GB" smtClean="0"/>
              <a:pPr/>
              <a:t>4</a:t>
            </a:fld>
            <a:endParaRPr lang="en-GB"/>
          </a:p>
        </p:txBody>
      </p:sp>
    </p:spTree>
    <p:extLst>
      <p:ext uri="{BB962C8B-B14F-4D97-AF65-F5344CB8AC3E}">
        <p14:creationId xmlns:p14="http://schemas.microsoft.com/office/powerpoint/2010/main" val="347781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SG" sz="2800" b="1" i="0" u="none" strike="noStrike" kern="1200" cap="none" spc="0" normalizeH="0" baseline="0" noProof="0" dirty="0" smtClean="0">
              <a:ln>
                <a:noFill/>
              </a:ln>
              <a:solidFill>
                <a:srgbClr val="000000"/>
              </a:solidFill>
              <a:effectLst/>
              <a:uLnTx/>
              <a:uFillTx/>
              <a:latin typeface="Arial Narrow"/>
              <a:ea typeface="+mn-ea"/>
              <a:cs typeface="+mn-cs"/>
            </a:endParaRPr>
          </a:p>
        </p:txBody>
      </p:sp>
    </p:spTree>
    <p:extLst>
      <p:ext uri="{BB962C8B-B14F-4D97-AF65-F5344CB8AC3E}">
        <p14:creationId xmlns:p14="http://schemas.microsoft.com/office/powerpoint/2010/main" val="3149935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SG" sz="2800" b="1" i="0" u="none" strike="noStrike" kern="1200" cap="none" spc="0" normalizeH="0" baseline="0" noProof="0" dirty="0" smtClean="0">
              <a:ln>
                <a:noFill/>
              </a:ln>
              <a:solidFill>
                <a:srgbClr val="000000"/>
              </a:solidFill>
              <a:effectLst/>
              <a:uLnTx/>
              <a:uFillTx/>
              <a:latin typeface="Arial Narrow"/>
              <a:ea typeface="+mn-ea"/>
              <a:cs typeface="+mn-cs"/>
            </a:endParaRPr>
          </a:p>
        </p:txBody>
      </p:sp>
    </p:spTree>
    <p:extLst>
      <p:ext uri="{BB962C8B-B14F-4D97-AF65-F5344CB8AC3E}">
        <p14:creationId xmlns:p14="http://schemas.microsoft.com/office/powerpoint/2010/main" val="246300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defRPr sz="2400">
                <a:solidFill>
                  <a:schemeClr val="tx1"/>
                </a:solidFill>
                <a:latin typeface="Verdana" pitchFamily="34" charset="0"/>
              </a:defRPr>
            </a:lvl1pPr>
            <a:lvl2pPr marL="742950" indent="-285750" defTabSz="917575">
              <a:defRPr sz="2400">
                <a:solidFill>
                  <a:schemeClr val="tx1"/>
                </a:solidFill>
                <a:latin typeface="Verdana" pitchFamily="34" charset="0"/>
              </a:defRPr>
            </a:lvl2pPr>
            <a:lvl3pPr marL="1143000" indent="-228600" defTabSz="917575">
              <a:defRPr sz="2400">
                <a:solidFill>
                  <a:schemeClr val="tx1"/>
                </a:solidFill>
                <a:latin typeface="Verdana" pitchFamily="34" charset="0"/>
              </a:defRPr>
            </a:lvl3pPr>
            <a:lvl4pPr marL="1600200" indent="-228600" defTabSz="917575">
              <a:defRPr sz="2400">
                <a:solidFill>
                  <a:schemeClr val="tx1"/>
                </a:solidFill>
                <a:latin typeface="Verdana" pitchFamily="34" charset="0"/>
              </a:defRPr>
            </a:lvl4pPr>
            <a:lvl5pPr marL="2057400" indent="-228600" defTabSz="917575">
              <a:defRPr sz="2400">
                <a:solidFill>
                  <a:schemeClr val="tx1"/>
                </a:solidFill>
                <a:latin typeface="Verdana" pitchFamily="34" charset="0"/>
              </a:defRPr>
            </a:lvl5pPr>
            <a:lvl6pPr marL="2514600" indent="-228600" defTabSz="917575" eaLnBrk="0" fontAlgn="base" hangingPunct="0">
              <a:spcBef>
                <a:spcPct val="0"/>
              </a:spcBef>
              <a:spcAft>
                <a:spcPct val="0"/>
              </a:spcAft>
              <a:defRPr sz="2400">
                <a:solidFill>
                  <a:schemeClr val="tx1"/>
                </a:solidFill>
                <a:latin typeface="Verdana" pitchFamily="34" charset="0"/>
              </a:defRPr>
            </a:lvl6pPr>
            <a:lvl7pPr marL="2971800" indent="-228600" defTabSz="917575" eaLnBrk="0" fontAlgn="base" hangingPunct="0">
              <a:spcBef>
                <a:spcPct val="0"/>
              </a:spcBef>
              <a:spcAft>
                <a:spcPct val="0"/>
              </a:spcAft>
              <a:defRPr sz="2400">
                <a:solidFill>
                  <a:schemeClr val="tx1"/>
                </a:solidFill>
                <a:latin typeface="Verdana" pitchFamily="34" charset="0"/>
              </a:defRPr>
            </a:lvl7pPr>
            <a:lvl8pPr marL="3429000" indent="-228600" defTabSz="917575" eaLnBrk="0" fontAlgn="base" hangingPunct="0">
              <a:spcBef>
                <a:spcPct val="0"/>
              </a:spcBef>
              <a:spcAft>
                <a:spcPct val="0"/>
              </a:spcAft>
              <a:defRPr sz="2400">
                <a:solidFill>
                  <a:schemeClr val="tx1"/>
                </a:solidFill>
                <a:latin typeface="Verdana" pitchFamily="34" charset="0"/>
              </a:defRPr>
            </a:lvl8pPr>
            <a:lvl9pPr marL="3886200" indent="-228600" defTabSz="917575" eaLnBrk="0" fontAlgn="base" hangingPunct="0">
              <a:spcBef>
                <a:spcPct val="0"/>
              </a:spcBef>
              <a:spcAft>
                <a:spcPct val="0"/>
              </a:spcAft>
              <a:defRPr sz="2400">
                <a:solidFill>
                  <a:schemeClr val="tx1"/>
                </a:solidFill>
                <a:latin typeface="Verdana" pitchFamily="34" charset="0"/>
              </a:defRPr>
            </a:lvl9pPr>
          </a:lstStyle>
          <a:p>
            <a:fld id="{8B52CF8F-0FAA-47F9-8C59-20E15155A1BA}" type="slidenum">
              <a:rPr lang="en-GB" altLang="en-US" sz="1000">
                <a:latin typeface="Arial" charset="0"/>
              </a:rPr>
              <a:pPr/>
              <a:t>17</a:t>
            </a:fld>
            <a:endParaRPr lang="en-GB" altLang="en-US" sz="1000">
              <a:latin typeface="Arial" charset="0"/>
            </a:endParaRPr>
          </a:p>
        </p:txBody>
      </p:sp>
      <p:sp>
        <p:nvSpPr>
          <p:cNvPr id="26627" name="Rectangle 2"/>
          <p:cNvSpPr>
            <a:spLocks noGrp="1" noRot="1" noChangeAspect="1" noChangeArrowheads="1" noTextEdit="1"/>
          </p:cNvSpPr>
          <p:nvPr>
            <p:ph type="sldImg"/>
          </p:nvPr>
        </p:nvSpPr>
        <p:spPr>
          <a:xfrm>
            <a:off x="928688" y="739775"/>
            <a:ext cx="4927600" cy="3695700"/>
          </a:xfrm>
          <a:ln/>
        </p:spPr>
      </p:sp>
      <p:sp>
        <p:nvSpPr>
          <p:cNvPr id="26628" name="Rectangle 3"/>
          <p:cNvSpPr>
            <a:spLocks noGrp="1" noChangeArrowheads="1"/>
          </p:cNvSpPr>
          <p:nvPr>
            <p:ph type="body" idx="1"/>
          </p:nvPr>
        </p:nvSpPr>
        <p:spPr>
          <a:xfrm>
            <a:off x="906059" y="4681023"/>
            <a:ext cx="4972859" cy="4435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51271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You can convert</a:t>
            </a:r>
            <a:r>
              <a:rPr lang="en-US" baseline="0" dirty="0" smtClean="0"/>
              <a:t> Hexadecimal to Decimal by:</a:t>
            </a:r>
          </a:p>
          <a:p>
            <a:pPr marL="228600" indent="-228600">
              <a:buAutoNum type="arabicPeriod"/>
            </a:pPr>
            <a:r>
              <a:rPr lang="en-US" baseline="0" dirty="0" smtClean="0"/>
              <a:t>Convert </a:t>
            </a:r>
            <a:r>
              <a:rPr kumimoji="0" lang="en-US" sz="1200" b="0" i="0" u="none" strike="noStrike" kern="1200" cap="none" spc="0" normalizeH="0" baseline="0" noProof="0" dirty="0" smtClean="0">
                <a:ln>
                  <a:noFill/>
                </a:ln>
                <a:solidFill>
                  <a:srgbClr val="000000"/>
                </a:solidFill>
                <a:effectLst/>
                <a:uLnTx/>
                <a:uFillTx/>
                <a:latin typeface="Arial" pitchFamily="34" charset="0"/>
                <a:ea typeface="+mn-ea"/>
                <a:cs typeface="+mn-cs"/>
              </a:rPr>
              <a:t>Hexadecimal to Binary f</a:t>
            </a:r>
            <a:r>
              <a:rPr lang="en-US" baseline="0" dirty="0" err="1" smtClean="0"/>
              <a:t>irst</a:t>
            </a:r>
            <a:r>
              <a:rPr lang="en-US" baseline="0" dirty="0" smtClean="0"/>
              <a:t> and then </a:t>
            </a:r>
          </a:p>
          <a:p>
            <a:pPr marL="228600" indent="-228600">
              <a:buAutoNum type="arabicPeriod"/>
            </a:pPr>
            <a:r>
              <a:rPr lang="en-US" baseline="0" dirty="0" smtClean="0"/>
              <a:t>C</a:t>
            </a:r>
            <a:r>
              <a:rPr lang="en-US" baseline="0" smtClean="0"/>
              <a:t>onvert </a:t>
            </a:r>
            <a:r>
              <a:rPr lang="en-US" baseline="0" dirty="0" smtClean="0"/>
              <a:t>from Binary to Decimal.</a:t>
            </a:r>
            <a:endParaRPr lang="en-US" dirty="0"/>
          </a:p>
        </p:txBody>
      </p:sp>
      <p:sp>
        <p:nvSpPr>
          <p:cNvPr id="4" name="Slide Number Placeholder 3"/>
          <p:cNvSpPr>
            <a:spLocks noGrp="1"/>
          </p:cNvSpPr>
          <p:nvPr>
            <p:ph type="sldNum" sz="quarter" idx="10"/>
          </p:nvPr>
        </p:nvSpPr>
        <p:spPr/>
        <p:txBody>
          <a:bodyPr/>
          <a:lstStyle/>
          <a:p>
            <a:fld id="{7FF6315A-FFBC-4635-A1FA-63872C498757}" type="slidenum">
              <a:rPr lang="en-GB" smtClean="0"/>
              <a:pPr/>
              <a:t>18</a:t>
            </a:fld>
            <a:endParaRPr lang="en-GB"/>
          </a:p>
        </p:txBody>
      </p:sp>
    </p:spTree>
    <p:extLst>
      <p:ext uri="{BB962C8B-B14F-4D97-AF65-F5344CB8AC3E}">
        <p14:creationId xmlns:p14="http://schemas.microsoft.com/office/powerpoint/2010/main" val="626961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F6315A-FFBC-4635-A1FA-63872C498757}" type="slidenum">
              <a:rPr lang="en-GB" smtClean="0"/>
              <a:pPr/>
              <a:t>19</a:t>
            </a:fld>
            <a:endParaRPr lang="en-GB"/>
          </a:p>
        </p:txBody>
      </p:sp>
    </p:spTree>
    <p:extLst>
      <p:ext uri="{BB962C8B-B14F-4D97-AF65-F5344CB8AC3E}">
        <p14:creationId xmlns:p14="http://schemas.microsoft.com/office/powerpoint/2010/main" val="1303552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defRPr sz="2400">
                <a:solidFill>
                  <a:schemeClr val="tx1"/>
                </a:solidFill>
                <a:latin typeface="Verdana" pitchFamily="34" charset="0"/>
              </a:defRPr>
            </a:lvl1pPr>
            <a:lvl2pPr marL="742950" indent="-285750" defTabSz="917575">
              <a:defRPr sz="2400">
                <a:solidFill>
                  <a:schemeClr val="tx1"/>
                </a:solidFill>
                <a:latin typeface="Verdana" pitchFamily="34" charset="0"/>
              </a:defRPr>
            </a:lvl2pPr>
            <a:lvl3pPr marL="1143000" indent="-228600" defTabSz="917575">
              <a:defRPr sz="2400">
                <a:solidFill>
                  <a:schemeClr val="tx1"/>
                </a:solidFill>
                <a:latin typeface="Verdana" pitchFamily="34" charset="0"/>
              </a:defRPr>
            </a:lvl3pPr>
            <a:lvl4pPr marL="1600200" indent="-228600" defTabSz="917575">
              <a:defRPr sz="2400">
                <a:solidFill>
                  <a:schemeClr val="tx1"/>
                </a:solidFill>
                <a:latin typeface="Verdana" pitchFamily="34" charset="0"/>
              </a:defRPr>
            </a:lvl4pPr>
            <a:lvl5pPr marL="2057400" indent="-228600" defTabSz="917575">
              <a:defRPr sz="2400">
                <a:solidFill>
                  <a:schemeClr val="tx1"/>
                </a:solidFill>
                <a:latin typeface="Verdana" pitchFamily="34" charset="0"/>
              </a:defRPr>
            </a:lvl5pPr>
            <a:lvl6pPr marL="2514600" indent="-228600" defTabSz="917575" eaLnBrk="0" fontAlgn="base" hangingPunct="0">
              <a:spcBef>
                <a:spcPct val="0"/>
              </a:spcBef>
              <a:spcAft>
                <a:spcPct val="0"/>
              </a:spcAft>
              <a:defRPr sz="2400">
                <a:solidFill>
                  <a:schemeClr val="tx1"/>
                </a:solidFill>
                <a:latin typeface="Verdana" pitchFamily="34" charset="0"/>
              </a:defRPr>
            </a:lvl6pPr>
            <a:lvl7pPr marL="2971800" indent="-228600" defTabSz="917575" eaLnBrk="0" fontAlgn="base" hangingPunct="0">
              <a:spcBef>
                <a:spcPct val="0"/>
              </a:spcBef>
              <a:spcAft>
                <a:spcPct val="0"/>
              </a:spcAft>
              <a:defRPr sz="2400">
                <a:solidFill>
                  <a:schemeClr val="tx1"/>
                </a:solidFill>
                <a:latin typeface="Verdana" pitchFamily="34" charset="0"/>
              </a:defRPr>
            </a:lvl7pPr>
            <a:lvl8pPr marL="3429000" indent="-228600" defTabSz="917575" eaLnBrk="0" fontAlgn="base" hangingPunct="0">
              <a:spcBef>
                <a:spcPct val="0"/>
              </a:spcBef>
              <a:spcAft>
                <a:spcPct val="0"/>
              </a:spcAft>
              <a:defRPr sz="2400">
                <a:solidFill>
                  <a:schemeClr val="tx1"/>
                </a:solidFill>
                <a:latin typeface="Verdana" pitchFamily="34" charset="0"/>
              </a:defRPr>
            </a:lvl8pPr>
            <a:lvl9pPr marL="3886200" indent="-228600" defTabSz="917575" eaLnBrk="0" fontAlgn="base" hangingPunct="0">
              <a:spcBef>
                <a:spcPct val="0"/>
              </a:spcBef>
              <a:spcAft>
                <a:spcPct val="0"/>
              </a:spcAft>
              <a:defRPr sz="2400">
                <a:solidFill>
                  <a:schemeClr val="tx1"/>
                </a:solidFill>
                <a:latin typeface="Verdana" pitchFamily="34" charset="0"/>
              </a:defRPr>
            </a:lvl9pPr>
          </a:lstStyle>
          <a:p>
            <a:fld id="{2BE2FF5D-40E5-441E-A831-0990C1059242}" type="slidenum">
              <a:rPr lang="en-GB" altLang="en-US" sz="1000">
                <a:latin typeface="Arial" charset="0"/>
              </a:rPr>
              <a:pPr/>
              <a:t>20</a:t>
            </a:fld>
            <a:endParaRPr lang="en-GB" altLang="en-US" sz="1000">
              <a:latin typeface="Arial" charset="0"/>
            </a:endParaRPr>
          </a:p>
        </p:txBody>
      </p:sp>
      <p:sp>
        <p:nvSpPr>
          <p:cNvPr id="30723" name="Rectangle 2"/>
          <p:cNvSpPr>
            <a:spLocks noGrp="1" noRot="1" noChangeAspect="1" noChangeArrowheads="1" noTextEdit="1"/>
          </p:cNvSpPr>
          <p:nvPr>
            <p:ph type="sldImg"/>
          </p:nvPr>
        </p:nvSpPr>
        <p:spPr>
          <a:xfrm>
            <a:off x="928688" y="739775"/>
            <a:ext cx="4927600" cy="3695700"/>
          </a:xfrm>
          <a:ln/>
        </p:spPr>
      </p:sp>
      <p:sp>
        <p:nvSpPr>
          <p:cNvPr id="30724" name="Rectangle 3"/>
          <p:cNvSpPr>
            <a:spLocks noGrp="1" noChangeArrowheads="1"/>
          </p:cNvSpPr>
          <p:nvPr>
            <p:ph type="body" idx="1"/>
          </p:nvPr>
        </p:nvSpPr>
        <p:spPr>
          <a:xfrm>
            <a:off x="906059" y="4681023"/>
            <a:ext cx="4972859" cy="4435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8585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sz="quarter" idx="10"/>
          </p:nvPr>
        </p:nvSpPr>
        <p:spPr/>
        <p:txBody>
          <a:bodyPr/>
          <a:lstStyle>
            <a:lvl1pPr marL="0" marR="0" indent="0" algn="r" defTabSz="914400" rtl="0" eaLnBrk="0" fontAlgn="base" latinLnBrk="0" hangingPunct="0">
              <a:lnSpc>
                <a:spcPct val="100000"/>
              </a:lnSpc>
              <a:spcBef>
                <a:spcPct val="50000"/>
              </a:spcBef>
              <a:spcAft>
                <a:spcPct val="0"/>
              </a:spcAft>
              <a:buClrTx/>
              <a:buSzTx/>
              <a:buFontTx/>
              <a:buNone/>
              <a:tabLst/>
              <a:defRPr/>
            </a:lvl1pPr>
          </a:lstStyle>
          <a:p>
            <a:r>
              <a:rPr lang="en-US" dirty="0" smtClean="0">
                <a:solidFill>
                  <a:srgbClr val="000000"/>
                </a:solidFill>
              </a:rPr>
              <a:t>Slide </a:t>
            </a:r>
            <a:fld id="{378752D7-BD66-4972-98AF-6E8DAE2B30BE}" type="slidenum">
              <a:rPr lang="en-US" smtClean="0">
                <a:solidFill>
                  <a:srgbClr val="FF0000"/>
                </a:solidFill>
              </a:rPr>
              <a:pPr/>
              <a:t>‹#›</a:t>
            </a:fld>
            <a:endParaRPr lang="en-US" dirty="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sz="quarter" idx="10"/>
          </p:nvPr>
        </p:nvSpPr>
        <p:spPr/>
        <p:txBody>
          <a:bodyPr/>
          <a:lstStyle>
            <a:lvl1pPr>
              <a:defRPr/>
            </a:lvl1pPr>
          </a:lstStyle>
          <a:p>
            <a:r>
              <a:rPr lang="en-US" dirty="0" smtClean="0"/>
              <a:t>  </a:t>
            </a:r>
            <a:r>
              <a:rPr lang="en-US" dirty="0" smtClean="0">
                <a:solidFill>
                  <a:srgbClr val="000000"/>
                </a:solidFill>
              </a:rPr>
              <a:t>Slide </a:t>
            </a:r>
            <a:fld id="{378752D7-BD66-4972-98AF-6E8DAE2B30BE}" type="slidenum">
              <a:rPr lang="en-US" smtClean="0">
                <a:solidFill>
                  <a:srgbClr val="FF0000"/>
                </a:solidFill>
              </a:rPr>
              <a:pPr/>
              <a:t>‹#›</a:t>
            </a:fld>
            <a:endParaRPr lang="en-US" dirty="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066800"/>
            <a:ext cx="40005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1066800"/>
            <a:ext cx="40005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Grp="1" noChangeArrowheads="1"/>
          </p:cNvSpPr>
          <p:nvPr>
            <p:ph type="sldNum" sz="quarter" idx="10"/>
          </p:nvPr>
        </p:nvSpPr>
        <p:spPr>
          <a:ln/>
        </p:spPr>
        <p:txBody>
          <a:bodyPr/>
          <a:lstStyle>
            <a:lvl1pPr marL="0" marR="0" indent="0" algn="r" defTabSz="914400" rtl="0" eaLnBrk="0" fontAlgn="base" latinLnBrk="0" hangingPunct="0">
              <a:lnSpc>
                <a:spcPct val="100000"/>
              </a:lnSpc>
              <a:spcBef>
                <a:spcPct val="50000"/>
              </a:spcBef>
              <a:spcAft>
                <a:spcPct val="0"/>
              </a:spcAft>
              <a:buClrTx/>
              <a:buSzTx/>
              <a:buFontTx/>
              <a:buNone/>
              <a:tabLst/>
              <a:defRPr/>
            </a:lvl1pPr>
          </a:lstStyle>
          <a:p>
            <a:r>
              <a:rPr lang="en-US" dirty="0" smtClean="0">
                <a:solidFill>
                  <a:srgbClr val="000000"/>
                </a:solidFill>
              </a:rPr>
              <a:t>Slide </a:t>
            </a:r>
            <a:fld id="{378752D7-BD66-4972-98AF-6E8DAE2B30BE}" type="slidenum">
              <a:rPr lang="en-US" smtClean="0">
                <a:solidFill>
                  <a:srgbClr val="FF0000"/>
                </a:solidFill>
              </a:rPr>
              <a:pPr/>
              <a:t>‹#›</a:t>
            </a:fld>
            <a:endParaRPr lang="en-US" dirty="0">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066800"/>
            <a:ext cx="40005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33900" y="1066800"/>
            <a:ext cx="40005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33900" y="3733800"/>
            <a:ext cx="40005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5"/>
          <p:cNvSpPr>
            <a:spLocks noGrp="1" noChangeArrowheads="1"/>
          </p:cNvSpPr>
          <p:nvPr>
            <p:ph type="sldNum" sz="quarter" idx="10"/>
          </p:nvPr>
        </p:nvSpPr>
        <p:spPr/>
        <p:txBody>
          <a:bodyPr/>
          <a:lstStyle>
            <a:lvl1pPr>
              <a:defRPr/>
            </a:lvl1pPr>
          </a:lstStyle>
          <a:p>
            <a:r>
              <a:rPr lang="en-US" dirty="0" smtClean="0"/>
              <a:t>    </a:t>
            </a:r>
            <a:r>
              <a:rPr lang="en-US" dirty="0" smtClean="0">
                <a:solidFill>
                  <a:srgbClr val="000000"/>
                </a:solidFill>
              </a:rPr>
              <a:t>Slide </a:t>
            </a:r>
            <a:fld id="{378752D7-BD66-4972-98AF-6E8DAE2B30BE}" type="slidenum">
              <a:rPr lang="en-US" smtClean="0">
                <a:solidFill>
                  <a:srgbClr val="FF0000"/>
                </a:solidFill>
              </a:rPr>
              <a:pPr/>
              <a:t>‹#›</a:t>
            </a:fld>
            <a:endParaRPr lang="en-US" dirty="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sz="quarter" idx="10"/>
          </p:nvPr>
        </p:nvSpPr>
        <p:spPr/>
        <p:txBody>
          <a:bodyPr/>
          <a:lstStyle>
            <a:lvl1pPr>
              <a:defRPr/>
            </a:lvl1pPr>
          </a:lstStyle>
          <a:p>
            <a:r>
              <a:rPr lang="en-US" dirty="0" smtClean="0"/>
              <a:t>    Slide </a:t>
            </a:r>
            <a:fld id="{CD1E3C00-1CCA-42EC-B01C-177DBAD4B2D1}" type="slidenum">
              <a:rPr lang="en-US" smtClean="0">
                <a:solidFill>
                  <a:srgbClr val="FF0000"/>
                </a:solidFill>
              </a: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sldNum" sz="quarter" idx="10"/>
          </p:nvPr>
        </p:nvSpPr>
        <p:spPr/>
        <p:txBody>
          <a:bodyPr/>
          <a:lstStyle>
            <a:lvl1pPr>
              <a:defRPr/>
            </a:lvl1pPr>
          </a:lstStyle>
          <a:p>
            <a:r>
              <a:rPr lang="en-US" dirty="0" smtClean="0"/>
              <a:t>Slide </a:t>
            </a:r>
            <a:fld id="{0C26A06C-9070-4A8E-B687-61C947234CD4}" type="slidenum">
              <a:rPr lang="en-US" smtClean="0">
                <a:solidFill>
                  <a:srgbClr val="FF0000"/>
                </a:solidFill>
              </a: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Grp="1" noChangeArrowheads="1"/>
          </p:cNvSpPr>
          <p:nvPr>
            <p:ph type="sldNum" sz="quarter" idx="10"/>
          </p:nvPr>
        </p:nvSpPr>
        <p:spPr/>
        <p:txBody>
          <a:bodyPr/>
          <a:lstStyle>
            <a:lvl1pPr>
              <a:defRPr/>
            </a:lvl1pPr>
          </a:lstStyle>
          <a:p>
            <a:r>
              <a:rPr lang="en-US" dirty="0" smtClean="0"/>
              <a:t>Slide </a:t>
            </a:r>
            <a:fld id="{378752D7-BD66-4972-98AF-6E8DAE2B30BE}" type="slidenum">
              <a:rPr lang="en-US" smtClean="0">
                <a:solidFill>
                  <a:srgbClr val="FF0000"/>
                </a:solidFill>
              </a: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5"/>
          <p:cNvSpPr>
            <a:spLocks noGrp="1" noChangeArrowheads="1"/>
          </p:cNvSpPr>
          <p:nvPr>
            <p:ph type="sldNum" sz="quarter" idx="10"/>
          </p:nvPr>
        </p:nvSpPr>
        <p:spPr/>
        <p:txBody>
          <a:bodyPr/>
          <a:lstStyle>
            <a:lvl1pPr>
              <a:defRPr/>
            </a:lvl1pPr>
          </a:lstStyle>
          <a:p>
            <a:r>
              <a:rPr lang="en-US" dirty="0" smtClean="0"/>
              <a:t>Slide </a:t>
            </a:r>
            <a:fld id="{0A945A3D-922A-4F70-9C87-005A23351DFE}" type="slidenum">
              <a:rPr lang="en-US" smtClean="0">
                <a:solidFill>
                  <a:srgbClr val="FF0000"/>
                </a:solidFill>
              </a: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5"/>
          <p:cNvSpPr>
            <a:spLocks noGrp="1" noChangeArrowheads="1"/>
          </p:cNvSpPr>
          <p:nvPr>
            <p:ph type="sldNum" sz="quarter" idx="10"/>
          </p:nvPr>
        </p:nvSpPr>
        <p:spPr/>
        <p:txBody>
          <a:bodyPr/>
          <a:lstStyle>
            <a:lvl1pPr>
              <a:defRPr/>
            </a:lvl1pPr>
          </a:lstStyle>
          <a:p>
            <a:r>
              <a:rPr lang="en-US" dirty="0" smtClean="0"/>
              <a:t>  </a:t>
            </a:r>
            <a:r>
              <a:rPr lang="en-US" dirty="0" smtClean="0">
                <a:solidFill>
                  <a:srgbClr val="000000"/>
                </a:solidFill>
              </a:rPr>
              <a:t>Slide </a:t>
            </a:r>
            <a:fld id="{378752D7-BD66-4972-98AF-6E8DAE2B30BE}" type="slidenum">
              <a:rPr lang="en-US" smtClean="0">
                <a:solidFill>
                  <a:srgbClr val="FF0000"/>
                </a:solidFill>
              </a:rPr>
              <a:pPr/>
              <a:t>‹#›</a:t>
            </a:fld>
            <a:endParaRPr lang="en-US" dirty="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p:txBody>
          <a:bodyPr/>
          <a:lstStyle>
            <a:lvl1pPr>
              <a:defRPr/>
            </a:lvl1pPr>
          </a:lstStyle>
          <a:p>
            <a:r>
              <a:rPr lang="en-US" dirty="0" smtClean="0"/>
              <a:t>  </a:t>
            </a:r>
            <a:r>
              <a:rPr lang="en-US" dirty="0" smtClean="0">
                <a:solidFill>
                  <a:srgbClr val="000000"/>
                </a:solidFill>
              </a:rPr>
              <a:t>Slide </a:t>
            </a:r>
            <a:fld id="{378752D7-BD66-4972-98AF-6E8DAE2B30BE}" type="slidenum">
              <a:rPr lang="en-US" smtClean="0">
                <a:solidFill>
                  <a:srgbClr val="FF0000"/>
                </a:solidFill>
              </a:rPr>
              <a:pPr/>
              <a:t>‹#›</a:t>
            </a:fld>
            <a:endParaRPr lang="en-US" dirty="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dirty="0" smtClean="0"/>
              <a:t>  </a:t>
            </a:r>
            <a:r>
              <a:rPr lang="en-US" dirty="0" smtClean="0">
                <a:solidFill>
                  <a:srgbClr val="000000"/>
                </a:solidFill>
              </a:rPr>
              <a:t>Slide </a:t>
            </a:r>
            <a:fld id="{378752D7-BD66-4972-98AF-6E8DAE2B30BE}" type="slidenum">
              <a:rPr lang="en-US" smtClean="0">
                <a:solidFill>
                  <a:srgbClr val="FF0000"/>
                </a:solidFill>
              </a:rPr>
              <a:pPr/>
              <a:t>‹#›</a:t>
            </a:fld>
            <a:endParaRPr lang="en-US" dirty="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dirty="0" smtClean="0"/>
              <a:t>  </a:t>
            </a:r>
            <a:r>
              <a:rPr lang="en-US" dirty="0" smtClean="0">
                <a:solidFill>
                  <a:srgbClr val="000000"/>
                </a:solidFill>
              </a:rPr>
              <a:t>Slide </a:t>
            </a:r>
            <a:fld id="{378752D7-BD66-4972-98AF-6E8DAE2B30BE}" type="slidenum">
              <a:rPr lang="en-US" smtClean="0">
                <a:solidFill>
                  <a:srgbClr val="FF0000"/>
                </a:solidFill>
              </a:rPr>
              <a:pPr/>
              <a:t>‹#›</a:t>
            </a:fld>
            <a:endParaRPr lang="en-US"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8143" name="Rectangle 15"/>
          <p:cNvSpPr>
            <a:spLocks noGrp="1" noChangeArrowheads="1"/>
          </p:cNvSpPr>
          <p:nvPr>
            <p:ph type="sldNum" sz="quarter" idx="4"/>
          </p:nvPr>
        </p:nvSpPr>
        <p:spPr bwMode="auto">
          <a:xfrm>
            <a:off x="6705600" y="6458977"/>
            <a:ext cx="190500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200">
                <a:latin typeface="Arial Narrow" pitchFamily="34" charset="0"/>
              </a:defRPr>
            </a:lvl1pPr>
          </a:lstStyle>
          <a:p>
            <a:r>
              <a:rPr lang="en-US" dirty="0" smtClean="0"/>
              <a:t>Slide </a:t>
            </a:r>
            <a:fld id="{2E602F3E-0719-4583-AC03-0746AA0F36EA}" type="slidenum">
              <a:rPr lang="en-US" smtClean="0">
                <a:solidFill>
                  <a:srgbClr val="FF0000"/>
                </a:solidFill>
              </a:rPr>
              <a:pPr/>
              <a:t>‹#›</a:t>
            </a:fld>
            <a:endParaRPr lang="en-US" dirty="0"/>
          </a:p>
        </p:txBody>
      </p:sp>
      <p:sp>
        <p:nvSpPr>
          <p:cNvPr id="48144" name="Rectangle 16"/>
          <p:cNvSpPr>
            <a:spLocks noChangeArrowheads="1"/>
          </p:cNvSpPr>
          <p:nvPr userDrawn="1"/>
        </p:nvSpPr>
        <p:spPr bwMode="auto">
          <a:xfrm>
            <a:off x="3352800" y="6477000"/>
            <a:ext cx="2667000"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a:t>
            </a:r>
            <a:r>
              <a:rPr lang="en-US" sz="1200" dirty="0" smtClean="0">
                <a:latin typeface="Arial Narrow" pitchFamily="34" charset="0"/>
              </a:rPr>
              <a:t>CSF/IT </a:t>
            </a:r>
            <a:endParaRPr lang="en-US" sz="1200" dirty="0">
              <a:latin typeface="Arial Narrow" pitchFamily="34" charset="0"/>
            </a:endParaRPr>
          </a:p>
          <a:p>
            <a:pPr lvl="1" algn="ctr">
              <a:spcBef>
                <a:spcPct val="50000"/>
              </a:spcBef>
              <a:defRPr/>
            </a:pPr>
            <a:r>
              <a:rPr lang="en-US" sz="1200" dirty="0">
                <a:latin typeface="Arial Narrow" pitchFamily="34" charset="0"/>
              </a:rPr>
              <a:t>  </a:t>
            </a:r>
            <a:r>
              <a:rPr lang="en-US" sz="1200" baseline="0" dirty="0" smtClean="0">
                <a:latin typeface="Arial Narrow" pitchFamily="34" charset="0"/>
              </a:rPr>
              <a:t> </a:t>
            </a:r>
            <a:r>
              <a:rPr lang="en-US" sz="1200" dirty="0" smtClean="0">
                <a:latin typeface="Arial Narrow" pitchFamily="34" charset="0"/>
              </a:rPr>
              <a:t>Year 1, </a:t>
            </a:r>
            <a:r>
              <a:rPr lang="en-US" sz="1200" dirty="0">
                <a:latin typeface="Arial Narrow" pitchFamily="34" charset="0"/>
              </a:rPr>
              <a:t>Semester </a:t>
            </a:r>
            <a:r>
              <a:rPr lang="en-US" sz="1200" dirty="0" smtClean="0">
                <a:latin typeface="Arial Narrow" pitchFamily="34" charset="0"/>
              </a:rPr>
              <a:t>2</a:t>
            </a:r>
            <a:endParaRPr lang="en-US" sz="1200" dirty="0">
              <a:latin typeface="Arial Narrow" pitchFamily="34" charset="0"/>
            </a:endParaRPr>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Title</a:t>
            </a:r>
          </a:p>
        </p:txBody>
      </p:sp>
      <p:pic>
        <p:nvPicPr>
          <p:cNvPr id="1034" name="Picture 22" descr="School of ICT"/>
          <p:cNvPicPr>
            <a:picLocks noChangeAspect="1" noChangeArrowheads="1"/>
          </p:cNvPicPr>
          <p:nvPr userDrawn="1"/>
        </p:nvPicPr>
        <p:blipFill>
          <a:blip r:embed="rId15"/>
          <a:srcRect/>
          <a:stretch>
            <a:fillRect/>
          </a:stretch>
        </p:blipFill>
        <p:spPr bwMode="auto">
          <a:xfrm>
            <a:off x="381000" y="6270625"/>
            <a:ext cx="1714500" cy="587375"/>
          </a:xfrm>
          <a:prstGeom prst="rect">
            <a:avLst/>
          </a:prstGeom>
          <a:noFill/>
          <a:ln w="9525">
            <a:noFill/>
            <a:miter lim="800000"/>
            <a:headEnd/>
            <a:tailEnd/>
          </a:ln>
        </p:spPr>
      </p:pic>
      <p:sp>
        <p:nvSpPr>
          <p:cNvPr id="9" name="Rectangle 8"/>
          <p:cNvSpPr>
            <a:spLocks noChangeArrowheads="1"/>
          </p:cNvSpPr>
          <p:nvPr userDrawn="1"/>
        </p:nvSpPr>
        <p:spPr bwMode="auto">
          <a:xfrm>
            <a:off x="6632684" y="6172200"/>
            <a:ext cx="1977916" cy="381000"/>
          </a:xfrm>
          <a:prstGeom prst="rect">
            <a:avLst/>
          </a:prstGeom>
          <a:noFill/>
          <a:ln w="9525">
            <a:noFill/>
            <a:miter lim="800000"/>
            <a:headEnd/>
            <a:tailEnd/>
          </a:ln>
        </p:spPr>
        <p:txBody>
          <a:bodyPr anchor="b"/>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lvl="1" algn="ctr">
              <a:spcBef>
                <a:spcPct val="50000"/>
              </a:spcBef>
              <a:defRPr/>
            </a:pPr>
            <a:r>
              <a:rPr lang="en-US" sz="1200" kern="1200" dirty="0" smtClean="0">
                <a:solidFill>
                  <a:schemeClr val="tx1"/>
                </a:solidFill>
                <a:latin typeface="Arial Narrow" pitchFamily="34" charset="0"/>
                <a:ea typeface="+mn-ea"/>
                <a:cs typeface="+mn-cs"/>
              </a:rPr>
              <a:t>Last update:6/11/2021</a:t>
            </a:r>
            <a:endParaRPr lang="en-US" sz="1200" kern="1200" dirty="0">
              <a:solidFill>
                <a:schemeClr val="tx1"/>
              </a:solidFill>
              <a:latin typeface="Arial Narrow" pitchFamily="34" charset="0"/>
              <a:ea typeface="+mn-ea"/>
              <a:cs typeface="+mn-cs"/>
            </a:endParaRPr>
          </a:p>
        </p:txBody>
      </p:sp>
      <p:sp>
        <p:nvSpPr>
          <p:cNvPr id="3" name="MSIPCMContentMarking" descr="{&quot;HashCode&quot;:-1818968269,&quot;Placement&quot;:&quot;Header&quot;,&quot;Top&quot;:0.0,&quot;Left&quot;:0.0,&quot;SlideWidth&quot;:720,&quot;SlideHeight&quot;:540}"/>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smtClean="0">
                <a:solidFill>
                  <a:srgbClr val="000000"/>
                </a:solidFill>
                <a:latin typeface="Calibri" panose="020F0502020204030204" pitchFamily="34" charset="0"/>
              </a:rPr>
              <a:t>                    Official (Closed) - Non Sensitive</a:t>
            </a:r>
            <a:endParaRPr lang="en-US" sz="1100">
              <a:solidFill>
                <a:srgbClr val="0000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43" r:id="rId12"/>
    <p:sldLayoutId id="2147483855" r:id="rId13"/>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133600" y="1142999"/>
            <a:ext cx="6248400" cy="1752600"/>
          </a:xfrm>
        </p:spPr>
        <p:txBody>
          <a:bodyPr/>
          <a:lstStyle/>
          <a:p>
            <a:pPr algn="ctr">
              <a:lnSpc>
                <a:spcPct val="130000"/>
              </a:lnSpc>
            </a:pPr>
            <a:r>
              <a:rPr lang="en-US" sz="4400" b="0" dirty="0">
                <a:solidFill>
                  <a:srgbClr val="0033CC"/>
                </a:solidFill>
                <a:effectLst>
                  <a:outerShdw blurRad="38100" dist="38100" dir="2700000" algn="tl">
                    <a:srgbClr val="C0C0C0"/>
                  </a:outerShdw>
                </a:effectLst>
              </a:rPr>
              <a:t>Binary, Decimal and Hexadecimal Number Systems</a:t>
            </a: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smtClean="0">
                <a:solidFill>
                  <a:schemeClr val="bg1"/>
                </a:solidFill>
                <a:effectLst>
                  <a:outerShdw blurRad="38100" dist="38100" dir="2700000" algn="tl">
                    <a:srgbClr val="000000">
                      <a:alpha val="43137"/>
                    </a:srgbClr>
                  </a:outerShdw>
                </a:effectLst>
                <a:latin typeface="Tahoma" charset="0"/>
              </a:rPr>
              <a:t>OSNF</a:t>
            </a:r>
            <a:endParaRPr lang="en-GB" sz="3600" b="1" dirty="0">
              <a:solidFill>
                <a:schemeClr val="bg1"/>
              </a:solidFill>
              <a:effectLst>
                <a:outerShdw blurRad="38100" dist="38100" dir="2700000" algn="tl">
                  <a:srgbClr val="000000">
                    <a:alpha val="43137"/>
                  </a:srgbClr>
                </a:outerShdw>
              </a:effectLst>
              <a:latin typeface="Tahoma" charset="0"/>
            </a:endParaRP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endParaRPr kumimoji="1" lang="en-GB" sz="4800" b="1" dirty="0" smtClean="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a:t>
            </a:r>
            <a:r>
              <a:rPr kumimoji="1" lang="en-GB" dirty="0" smtClean="0">
                <a:latin typeface="Arial Narrow" pitchFamily="34" charset="0"/>
              </a:rPr>
              <a:t>CSF/IT</a:t>
            </a:r>
            <a:endParaRPr kumimoji="1" lang="en-GB" dirty="0">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1</a:t>
            </a:r>
            <a:r>
              <a:rPr kumimoji="1" lang="en-GB" dirty="0" smtClean="0">
                <a:latin typeface="Arial Narrow" pitchFamily="34" charset="0"/>
              </a:rPr>
              <a:t> </a:t>
            </a:r>
            <a:r>
              <a:rPr kumimoji="1" lang="en-GB" dirty="0">
                <a:latin typeface="Arial Narrow" pitchFamily="34" charset="0"/>
              </a:rPr>
              <a:t>(</a:t>
            </a:r>
            <a:r>
              <a:rPr kumimoji="1" lang="en-GB" dirty="0" smtClean="0">
                <a:latin typeface="Arial Narrow" pitchFamily="34" charset="0"/>
              </a:rPr>
              <a:t>21/22), </a:t>
            </a:r>
            <a:r>
              <a:rPr kumimoji="1" lang="en-GB" dirty="0">
                <a:latin typeface="Arial Narrow" pitchFamily="34" charset="0"/>
              </a:rPr>
              <a:t>Semester </a:t>
            </a:r>
            <a:r>
              <a:rPr kumimoji="1" lang="en-GB" dirty="0" smtClean="0">
                <a:latin typeface="Arial Narrow" pitchFamily="34" charset="0"/>
              </a:rPr>
              <a:t>2</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2334742" y="3809999"/>
            <a:ext cx="6303329" cy="646331"/>
          </a:xfrm>
          <a:prstGeom prst="rect">
            <a:avLst/>
          </a:prstGeom>
        </p:spPr>
        <p:txBody>
          <a:bodyPr wrap="none">
            <a:spAutoFit/>
          </a:bodyPr>
          <a:lstStyle/>
          <a:p>
            <a:pPr algn="ctr"/>
            <a:r>
              <a:rPr kumimoji="1" lang="en-GB" sz="3600" b="1" dirty="0" smtClean="0">
                <a:solidFill>
                  <a:srgbClr val="FF0000"/>
                </a:solidFill>
                <a:latin typeface="Arial Narrow" pitchFamily="34" charset="0"/>
              </a:rPr>
              <a:t>Operating Systems Fundamentals</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smtClean="0">
                <a:solidFill>
                  <a:schemeClr val="bg1"/>
                </a:solidFill>
                <a:effectLst>
                  <a:outerShdw blurRad="38100" dist="38100" dir="2700000" algn="tl">
                    <a:srgbClr val="000000">
                      <a:alpha val="43137"/>
                    </a:srgbClr>
                  </a:outerShdw>
                </a:effectLst>
                <a:latin typeface="Tahoma" charset="0"/>
              </a:rPr>
              <a:t>4.1</a:t>
            </a:r>
            <a:endParaRPr lang="en-GB" sz="3600" b="1" dirty="0">
              <a:solidFill>
                <a:schemeClr val="bg1"/>
              </a:solidFill>
              <a:effectLst>
                <a:outerShdw blurRad="38100" dist="38100" dir="2700000" algn="tl">
                  <a:srgbClr val="000000">
                    <a:alpha val="43137"/>
                  </a:srgbClr>
                </a:outerShdw>
              </a:effectLst>
              <a:latin typeface="Tahoma"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Word</a:t>
            </a:r>
          </a:p>
        </p:txBody>
      </p:sp>
      <p:sp>
        <p:nvSpPr>
          <p:cNvPr id="16387" name="Rectangle 3"/>
          <p:cNvSpPr>
            <a:spLocks noGrp="1" noChangeArrowheads="1"/>
          </p:cNvSpPr>
          <p:nvPr>
            <p:ph type="body" idx="1"/>
          </p:nvPr>
        </p:nvSpPr>
        <p:spPr>
          <a:xfrm>
            <a:off x="381000" y="914400"/>
            <a:ext cx="8153400" cy="5257800"/>
          </a:xfrm>
        </p:spPr>
        <p:txBody>
          <a:bodyPr/>
          <a:lstStyle/>
          <a:p>
            <a:pPr marL="261938" lvl="1" indent="-249238"/>
            <a:r>
              <a:rPr lang="en-US" altLang="en-US" sz="2600" b="0" dirty="0" smtClean="0">
                <a:solidFill>
                  <a:schemeClr val="tx1"/>
                </a:solidFill>
              </a:rPr>
              <a:t>In computers, a </a:t>
            </a:r>
            <a:r>
              <a:rPr lang="en-US" altLang="en-US" sz="2600" dirty="0" smtClean="0">
                <a:solidFill>
                  <a:srgbClr val="C00000"/>
                </a:solidFill>
              </a:rPr>
              <a:t>word</a:t>
            </a:r>
            <a:r>
              <a:rPr lang="en-US" altLang="en-US" sz="2600" b="0" dirty="0" smtClean="0">
                <a:solidFill>
                  <a:schemeClr val="tx1"/>
                </a:solidFill>
              </a:rPr>
              <a:t> is the maximum number of bits that a computer’s CPU can process at a time. </a:t>
            </a:r>
          </a:p>
          <a:p>
            <a:pPr marL="261938" lvl="1" indent="-249238"/>
            <a:r>
              <a:rPr lang="en-US" altLang="en-US" sz="2600" b="0" dirty="0" smtClean="0">
                <a:solidFill>
                  <a:schemeClr val="tx1"/>
                </a:solidFill>
              </a:rPr>
              <a:t>The length of a word is equal to the width of the data bus, where one single conducting path represents 1 bit at a time.</a:t>
            </a:r>
          </a:p>
          <a:p>
            <a:pPr marL="261938" lvl="1" indent="-249238"/>
            <a:r>
              <a:rPr lang="en-US" altLang="en-US" sz="2600" b="0" dirty="0" smtClean="0">
                <a:solidFill>
                  <a:schemeClr val="tx1"/>
                </a:solidFill>
              </a:rPr>
              <a:t>The word length is also the size of the CPU data registers.</a:t>
            </a:r>
          </a:p>
          <a:p>
            <a:pPr marL="266700" lvl="1" indent="-254000"/>
            <a:r>
              <a:rPr lang="en-US" altLang="en-US" sz="2600" b="0" dirty="0" smtClean="0">
                <a:solidFill>
                  <a:schemeClr val="tx1"/>
                </a:solidFill>
              </a:rPr>
              <a:t>The </a:t>
            </a:r>
            <a:r>
              <a:rPr lang="en-US" altLang="en-US" sz="2600" b="0" dirty="0">
                <a:solidFill>
                  <a:schemeClr val="tx1"/>
                </a:solidFill>
              </a:rPr>
              <a:t>length of a “word” is system dependent. </a:t>
            </a:r>
          </a:p>
          <a:p>
            <a:pPr marL="266700" lvl="1" indent="-254000"/>
            <a:r>
              <a:rPr lang="en-US" altLang="en-US" sz="2600" b="0" dirty="0">
                <a:solidFill>
                  <a:schemeClr val="tx1"/>
                </a:solidFill>
              </a:rPr>
              <a:t>If the computer has a 32 </a:t>
            </a:r>
            <a:r>
              <a:rPr lang="en-US" altLang="en-US" sz="2600" b="0" dirty="0" smtClean="0">
                <a:solidFill>
                  <a:schemeClr val="tx1"/>
                </a:solidFill>
              </a:rPr>
              <a:t>-</a:t>
            </a:r>
            <a:r>
              <a:rPr lang="en-US" altLang="en-US" sz="2600" b="0" dirty="0">
                <a:solidFill>
                  <a:schemeClr val="tx1"/>
                </a:solidFill>
              </a:rPr>
              <a:t>bit data bus, then the </a:t>
            </a:r>
            <a:r>
              <a:rPr lang="en-US" altLang="en-US" sz="2600" i="1" dirty="0">
                <a:solidFill>
                  <a:srgbClr val="C00000"/>
                </a:solidFill>
              </a:rPr>
              <a:t>word length</a:t>
            </a:r>
            <a:r>
              <a:rPr lang="en-US" altLang="en-US" sz="2600" dirty="0">
                <a:solidFill>
                  <a:srgbClr val="C00000"/>
                </a:solidFill>
              </a:rPr>
              <a:t> </a:t>
            </a:r>
            <a:r>
              <a:rPr lang="en-US" altLang="en-US" sz="2600" b="0" dirty="0">
                <a:solidFill>
                  <a:schemeClr val="tx1"/>
                </a:solidFill>
              </a:rPr>
              <a:t>is </a:t>
            </a:r>
            <a:r>
              <a:rPr lang="en-US" altLang="en-US" sz="2600" b="0" dirty="0" smtClean="0">
                <a:solidFill>
                  <a:schemeClr val="tx1"/>
                </a:solidFill>
              </a:rPr>
              <a:t>32 </a:t>
            </a:r>
            <a:r>
              <a:rPr lang="en-US" altLang="en-US" sz="2600" b="0" dirty="0">
                <a:solidFill>
                  <a:schemeClr val="tx1"/>
                </a:solidFill>
              </a:rPr>
              <a:t>bits.</a:t>
            </a:r>
          </a:p>
          <a:p>
            <a:pPr marL="266700" lvl="1" indent="-254000"/>
            <a:r>
              <a:rPr lang="en-US" altLang="en-US" sz="2600" b="0" dirty="0">
                <a:solidFill>
                  <a:schemeClr val="tx1"/>
                </a:solidFill>
              </a:rPr>
              <a:t>If the computer has a 64 </a:t>
            </a:r>
            <a:r>
              <a:rPr lang="en-US" altLang="en-US" sz="2600" b="0" dirty="0" smtClean="0">
                <a:solidFill>
                  <a:schemeClr val="tx1"/>
                </a:solidFill>
              </a:rPr>
              <a:t>-</a:t>
            </a:r>
            <a:r>
              <a:rPr lang="en-US" altLang="en-US" sz="2600" b="0" dirty="0">
                <a:solidFill>
                  <a:schemeClr val="tx1"/>
                </a:solidFill>
              </a:rPr>
              <a:t>bit data bus, then the </a:t>
            </a:r>
            <a:r>
              <a:rPr lang="en-US" altLang="en-US" sz="2600" i="1" dirty="0">
                <a:solidFill>
                  <a:srgbClr val="C00000"/>
                </a:solidFill>
              </a:rPr>
              <a:t>word length </a:t>
            </a:r>
            <a:r>
              <a:rPr lang="en-US" altLang="en-US" sz="2600" b="0" dirty="0">
                <a:solidFill>
                  <a:schemeClr val="tx1"/>
                </a:solidFill>
              </a:rPr>
              <a:t>is </a:t>
            </a:r>
            <a:r>
              <a:rPr lang="en-US" altLang="en-US" sz="2600" b="0" dirty="0" smtClean="0">
                <a:solidFill>
                  <a:schemeClr val="tx1"/>
                </a:solidFill>
              </a:rPr>
              <a:t>64 </a:t>
            </a:r>
            <a:r>
              <a:rPr lang="en-US" altLang="en-US" sz="2600" b="0" dirty="0">
                <a:solidFill>
                  <a:schemeClr val="tx1"/>
                </a:solidFill>
              </a:rPr>
              <a:t>bits. </a:t>
            </a:r>
          </a:p>
          <a:p>
            <a:pPr marL="12700" lvl="1" indent="0">
              <a:buNone/>
            </a:pPr>
            <a:r>
              <a:rPr lang="en-US" altLang="en-US" sz="2600" b="0" dirty="0" smtClean="0">
                <a:solidFill>
                  <a:schemeClr val="tx1"/>
                </a:solidFill>
              </a:rPr>
              <a:t> </a:t>
            </a:r>
          </a:p>
        </p:txBody>
      </p:sp>
    </p:spTree>
    <p:extLst>
      <p:ext uri="{BB962C8B-B14F-4D97-AF65-F5344CB8AC3E}">
        <p14:creationId xmlns:p14="http://schemas.microsoft.com/office/powerpoint/2010/main" val="4171252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Number Systems</a:t>
            </a:r>
          </a:p>
        </p:txBody>
      </p:sp>
      <p:sp>
        <p:nvSpPr>
          <p:cNvPr id="14339" name="Rectangle 3"/>
          <p:cNvSpPr>
            <a:spLocks noGrp="1" noChangeArrowheads="1"/>
          </p:cNvSpPr>
          <p:nvPr>
            <p:ph type="body" idx="1"/>
          </p:nvPr>
        </p:nvSpPr>
        <p:spPr>
          <a:xfrm>
            <a:off x="381000" y="838200"/>
            <a:ext cx="8153400" cy="5181600"/>
          </a:xfrm>
        </p:spPr>
        <p:txBody>
          <a:bodyPr/>
          <a:lstStyle/>
          <a:p>
            <a:pPr marL="0" indent="0">
              <a:buFont typeface="Wingdings" pitchFamily="2" charset="2"/>
              <a:buNone/>
              <a:defRPr/>
            </a:pPr>
            <a:r>
              <a:rPr lang="en-US" sz="2800" b="0" dirty="0" smtClean="0"/>
              <a:t>A </a:t>
            </a:r>
            <a:r>
              <a:rPr lang="en-US" sz="2800" i="1" dirty="0" smtClean="0"/>
              <a:t>number system </a:t>
            </a:r>
            <a:r>
              <a:rPr lang="en-US" sz="2800" b="0" dirty="0" smtClean="0"/>
              <a:t>has</a:t>
            </a:r>
          </a:p>
          <a:p>
            <a:pPr marL="266700" indent="-266700">
              <a:defRPr/>
            </a:pPr>
            <a:r>
              <a:rPr lang="en-US" sz="2400" b="0" dirty="0" smtClean="0">
                <a:solidFill>
                  <a:srgbClr val="0033CC"/>
                </a:solidFill>
              </a:rPr>
              <a:t>A set of </a:t>
            </a:r>
            <a:r>
              <a:rPr lang="en-US" sz="2400" dirty="0" smtClean="0">
                <a:solidFill>
                  <a:srgbClr val="C00000"/>
                </a:solidFill>
              </a:rPr>
              <a:t>symbols</a:t>
            </a:r>
            <a:r>
              <a:rPr lang="en-US" sz="2400" b="0" dirty="0" smtClean="0">
                <a:solidFill>
                  <a:srgbClr val="0033CC"/>
                </a:solidFill>
              </a:rPr>
              <a:t> to represent digits for counting</a:t>
            </a:r>
          </a:p>
          <a:p>
            <a:pPr marL="266700" indent="-266700">
              <a:spcAft>
                <a:spcPts val="1200"/>
              </a:spcAft>
              <a:defRPr/>
            </a:pPr>
            <a:r>
              <a:rPr lang="en-US" sz="2400" b="0" dirty="0" smtClean="0">
                <a:solidFill>
                  <a:srgbClr val="0033CC"/>
                </a:solidFill>
              </a:rPr>
              <a:t>A </a:t>
            </a:r>
            <a:r>
              <a:rPr lang="en-US" sz="2400" dirty="0" smtClean="0">
                <a:solidFill>
                  <a:srgbClr val="C00000"/>
                </a:solidFill>
              </a:rPr>
              <a:t>base number  </a:t>
            </a:r>
            <a:r>
              <a:rPr lang="en-US" sz="2400" b="0" dirty="0" smtClean="0">
                <a:solidFill>
                  <a:srgbClr val="0033CC"/>
                </a:solidFill>
              </a:rPr>
              <a:t>that is the </a:t>
            </a:r>
            <a:r>
              <a:rPr lang="en-US" sz="2400" b="0" i="1" dirty="0" smtClean="0">
                <a:solidFill>
                  <a:srgbClr val="0033CC"/>
                </a:solidFill>
              </a:rPr>
              <a:t>number of symbols </a:t>
            </a:r>
            <a:r>
              <a:rPr lang="en-US" sz="2400" b="0" dirty="0" smtClean="0">
                <a:solidFill>
                  <a:srgbClr val="0033CC"/>
                </a:solidFill>
              </a:rPr>
              <a:t>in the set.</a:t>
            </a:r>
          </a:p>
          <a:p>
            <a:pPr marL="0" indent="0">
              <a:buFont typeface="Wingdings" pitchFamily="2" charset="2"/>
              <a:buNone/>
              <a:defRPr/>
            </a:pPr>
            <a:r>
              <a:rPr lang="en-US" sz="2800" b="0" dirty="0" smtClean="0"/>
              <a:t>3 commonly encountered number systems are:</a:t>
            </a:r>
          </a:p>
          <a:p>
            <a:pPr marL="266700" indent="-266700">
              <a:defRPr/>
            </a:pPr>
            <a:r>
              <a:rPr lang="en-US" sz="2400" dirty="0" smtClean="0">
                <a:solidFill>
                  <a:srgbClr val="0033CC"/>
                </a:solidFill>
              </a:rPr>
              <a:t>Binary</a:t>
            </a:r>
            <a:r>
              <a:rPr lang="en-US" sz="2400" b="0" dirty="0" smtClean="0">
                <a:solidFill>
                  <a:srgbClr val="0033CC"/>
                </a:solidFill>
              </a:rPr>
              <a:t> number system (</a:t>
            </a:r>
            <a:r>
              <a:rPr lang="en-US" sz="2400" b="0" dirty="0" smtClean="0">
                <a:solidFill>
                  <a:srgbClr val="C00000"/>
                </a:solidFill>
              </a:rPr>
              <a:t>2</a:t>
            </a:r>
            <a:r>
              <a:rPr lang="en-US" sz="2400" b="0" dirty="0" smtClean="0">
                <a:solidFill>
                  <a:srgbClr val="0033CC"/>
                </a:solidFill>
              </a:rPr>
              <a:t> symbols used)</a:t>
            </a:r>
            <a:br>
              <a:rPr lang="en-US" sz="2400" b="0" dirty="0" smtClean="0">
                <a:solidFill>
                  <a:srgbClr val="0033CC"/>
                </a:solidFill>
              </a:rPr>
            </a:br>
            <a:r>
              <a:rPr lang="en-US" sz="2400" b="0" dirty="0" smtClean="0">
                <a:solidFill>
                  <a:srgbClr val="FF6600"/>
                </a:solidFill>
              </a:rPr>
              <a:t>0 and 1   					e.g. 01010001</a:t>
            </a:r>
            <a:r>
              <a:rPr lang="en-US" sz="2400" b="0" baseline="-25000" dirty="0" smtClean="0">
                <a:solidFill>
                  <a:srgbClr val="C00000"/>
                </a:solidFill>
              </a:rPr>
              <a:t>2</a:t>
            </a:r>
          </a:p>
          <a:p>
            <a:pPr marL="266700" indent="-266700">
              <a:defRPr/>
            </a:pPr>
            <a:r>
              <a:rPr lang="en-US" sz="2400" dirty="0" smtClean="0">
                <a:solidFill>
                  <a:srgbClr val="0033CC"/>
                </a:solidFill>
              </a:rPr>
              <a:t>Decimal</a:t>
            </a:r>
            <a:r>
              <a:rPr lang="en-US" sz="2400" b="0" dirty="0" smtClean="0">
                <a:solidFill>
                  <a:srgbClr val="0033CC"/>
                </a:solidFill>
              </a:rPr>
              <a:t> number system (</a:t>
            </a:r>
            <a:r>
              <a:rPr lang="en-US" sz="2400" b="0" dirty="0" smtClean="0">
                <a:solidFill>
                  <a:srgbClr val="C00000"/>
                </a:solidFill>
              </a:rPr>
              <a:t>10</a:t>
            </a:r>
            <a:r>
              <a:rPr lang="en-US" sz="2400" b="0" dirty="0" smtClean="0">
                <a:solidFill>
                  <a:srgbClr val="0033CC"/>
                </a:solidFill>
              </a:rPr>
              <a:t> symbols used)</a:t>
            </a:r>
            <a:br>
              <a:rPr lang="en-US" sz="2400" b="0" dirty="0" smtClean="0">
                <a:solidFill>
                  <a:srgbClr val="0033CC"/>
                </a:solidFill>
              </a:rPr>
            </a:br>
            <a:r>
              <a:rPr lang="en-US" sz="2400" b="0" dirty="0" smtClean="0">
                <a:solidFill>
                  <a:srgbClr val="FF6600"/>
                </a:solidFill>
              </a:rPr>
              <a:t>0, 1, 2, 3, 4, 5, 6, 7, 8, 9  			e.g. 928</a:t>
            </a:r>
            <a:r>
              <a:rPr lang="en-US" sz="2400" b="0" baseline="-25000" dirty="0" smtClean="0">
                <a:solidFill>
                  <a:srgbClr val="C00000"/>
                </a:solidFill>
              </a:rPr>
              <a:t>10</a:t>
            </a:r>
          </a:p>
          <a:p>
            <a:pPr marL="266700" indent="-266700">
              <a:defRPr/>
            </a:pPr>
            <a:r>
              <a:rPr lang="en-US" sz="2400" dirty="0" smtClean="0">
                <a:solidFill>
                  <a:srgbClr val="0033CC"/>
                </a:solidFill>
              </a:rPr>
              <a:t>Hexadecimal </a:t>
            </a:r>
            <a:r>
              <a:rPr lang="en-US" sz="2400" b="0" dirty="0" smtClean="0">
                <a:solidFill>
                  <a:srgbClr val="0033CC"/>
                </a:solidFill>
              </a:rPr>
              <a:t>number system (</a:t>
            </a:r>
            <a:r>
              <a:rPr lang="en-US" sz="2400" b="0" dirty="0" smtClean="0">
                <a:solidFill>
                  <a:srgbClr val="C00000"/>
                </a:solidFill>
              </a:rPr>
              <a:t>16</a:t>
            </a:r>
            <a:r>
              <a:rPr lang="en-US" sz="2400" b="0" dirty="0" smtClean="0">
                <a:solidFill>
                  <a:srgbClr val="0033CC"/>
                </a:solidFill>
              </a:rPr>
              <a:t> symbols used)</a:t>
            </a:r>
            <a:br>
              <a:rPr lang="en-US" sz="2400" b="0" dirty="0" smtClean="0">
                <a:solidFill>
                  <a:srgbClr val="0033CC"/>
                </a:solidFill>
              </a:rPr>
            </a:br>
            <a:r>
              <a:rPr lang="en-US" sz="2400" b="0" dirty="0" smtClean="0">
                <a:solidFill>
                  <a:srgbClr val="FF6600"/>
                </a:solidFill>
              </a:rPr>
              <a:t>0, 1, 2, 3, 4, 5, 6, 7, 8, 9, A, B, C, D, E, F  	e.g. 1AC9</a:t>
            </a:r>
            <a:r>
              <a:rPr lang="en-US" sz="2400" b="0" baseline="-25000" dirty="0" smtClean="0">
                <a:solidFill>
                  <a:srgbClr val="C00000"/>
                </a:solidFill>
              </a:rPr>
              <a:t>16</a:t>
            </a:r>
          </a:p>
          <a:p>
            <a:pPr marL="0" indent="0">
              <a:defRPr/>
            </a:pPr>
            <a:endParaRPr lang="en-US" sz="2400" dirty="0" smtClean="0">
              <a:solidFill>
                <a:srgbClr val="0033CC"/>
              </a:solidFill>
            </a:endParaRPr>
          </a:p>
          <a:p>
            <a:pPr marL="0" indent="0">
              <a:buFont typeface="Wingdings" pitchFamily="2" charset="2"/>
              <a:buNone/>
              <a:defRPr/>
            </a:pPr>
            <a:endParaRPr lang="en-US" sz="2800" dirty="0" smtClean="0">
              <a:solidFill>
                <a:srgbClr val="0033CC"/>
              </a:solidFill>
            </a:endParaRPr>
          </a:p>
          <a:p>
            <a:pPr marL="268288" lvl="2">
              <a:buFont typeface="Wingdings" pitchFamily="2" charset="2"/>
              <a:buNone/>
              <a:defRPr/>
            </a:pPr>
            <a:endParaRPr lang="en-US" dirty="0" smtClean="0"/>
          </a:p>
        </p:txBody>
      </p:sp>
    </p:spTree>
    <p:extLst>
      <p:ext uri="{BB962C8B-B14F-4D97-AF65-F5344CB8AC3E}">
        <p14:creationId xmlns:p14="http://schemas.microsoft.com/office/powerpoint/2010/main" val="3414451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dirty="0" smtClean="0">
                <a:solidFill>
                  <a:srgbClr val="000000"/>
                </a:solidFill>
              </a:rPr>
              <a:t>  Slide </a:t>
            </a:r>
            <a:fld id="{378752D7-BD66-4972-98AF-6E8DAE2B30BE}" type="slidenum">
              <a:rPr lang="en-US" smtClean="0">
                <a:solidFill>
                  <a:srgbClr val="FF0000"/>
                </a:solidFill>
              </a:rPr>
              <a:pPr/>
              <a:t>12</a:t>
            </a:fld>
            <a:endParaRPr lang="en-US" dirty="0">
              <a:solidFill>
                <a:srgbClr val="000000"/>
              </a:solidFill>
            </a:endParaRPr>
          </a:p>
        </p:txBody>
      </p:sp>
      <p:sp>
        <p:nvSpPr>
          <p:cNvPr id="143362" name="Rectangle 2"/>
          <p:cNvSpPr>
            <a:spLocks noGrp="1" noChangeArrowheads="1"/>
          </p:cNvSpPr>
          <p:nvPr>
            <p:ph type="title" idx="4294967295"/>
          </p:nvPr>
        </p:nvSpPr>
        <p:spPr>
          <a:xfrm>
            <a:off x="0" y="-11113"/>
            <a:ext cx="9144000" cy="835026"/>
          </a:xfrm>
          <a:solidFill>
            <a:srgbClr val="FFC000"/>
          </a:solidFill>
          <a:ln w="9525"/>
        </p:spPr>
        <p:txBody>
          <a:bodyPr/>
          <a:lstStyle/>
          <a:p>
            <a:pPr>
              <a:defRPr/>
            </a:pPr>
            <a:r>
              <a:rPr lang="en-US" sz="2800" dirty="0" smtClean="0"/>
              <a:t>Class Activity </a:t>
            </a:r>
            <a:r>
              <a:rPr lang="en-US" sz="2800" dirty="0"/>
              <a:t>1 : How Computer Stores Information</a:t>
            </a:r>
            <a:endParaRPr lang="en-US" sz="2800" dirty="0" smtClean="0"/>
          </a:p>
        </p:txBody>
      </p:sp>
      <p:sp>
        <p:nvSpPr>
          <p:cNvPr id="16387" name="Text Box 3"/>
          <p:cNvSpPr txBox="1">
            <a:spLocks noChangeArrowheads="1"/>
          </p:cNvSpPr>
          <p:nvPr/>
        </p:nvSpPr>
        <p:spPr bwMode="auto">
          <a:xfrm>
            <a:off x="381000" y="852237"/>
            <a:ext cx="8534400" cy="5632311"/>
          </a:xfrm>
          <a:prstGeom prst="rect">
            <a:avLst/>
          </a:prstGeom>
          <a:noFill/>
          <a:ln>
            <a:noFill/>
          </a:ln>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Answer all questions below and present to the class. </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Your lecturer will moderate the class discussion.</a:t>
            </a: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 </a:t>
            </a:r>
          </a:p>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Q1) Determine </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the minimum number of bits needed to represent the three </a:t>
            </a:r>
            <a:r>
              <a:rPr lang="en-US" altLang="en-US" sz="2000" dirty="0" err="1">
                <a:solidFill>
                  <a:srgbClr val="000000"/>
                </a:solidFill>
                <a:latin typeface="Arial" panose="020B0604020202020204" pitchFamily="34" charset="0"/>
                <a:ea typeface="SimSun" panose="02010600030101010101" pitchFamily="2" charset="-122"/>
                <a:cs typeface="Arial" panose="020B0604020202020204" pitchFamily="34" charset="0"/>
              </a:rPr>
              <a:t>colours</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 of traffic signal lights.</a:t>
            </a: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Q2) A </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computer is installed with 4 GB (i.e. 4 </a:t>
            </a:r>
            <a:r>
              <a:rPr lang="en-US" altLang="en-US" sz="2000" dirty="0" err="1">
                <a:solidFill>
                  <a:srgbClr val="000000"/>
                </a:solidFill>
                <a:latin typeface="Arial" panose="020B0604020202020204" pitchFamily="34" charset="0"/>
                <a:ea typeface="SimSun" panose="02010600030101010101" pitchFamily="2" charset="-122"/>
                <a:cs typeface="Arial" panose="020B0604020202020204" pitchFamily="34" charset="0"/>
              </a:rPr>
              <a:t>GBytes</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 of memory (RAM). Calculate exactly the number of (a) </a:t>
            </a:r>
            <a:r>
              <a:rPr lang="en-US" altLang="en-US" sz="2000" b="1" dirty="0">
                <a:solidFill>
                  <a:srgbClr val="000000"/>
                </a:solidFill>
                <a:latin typeface="Arial" panose="020B0604020202020204" pitchFamily="34" charset="0"/>
                <a:ea typeface="SimSun" panose="02010600030101010101" pitchFamily="2" charset="-122"/>
                <a:cs typeface="Arial" panose="020B0604020202020204" pitchFamily="34" charset="0"/>
              </a:rPr>
              <a:t>bytes</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 and (b) </a:t>
            </a:r>
            <a:r>
              <a:rPr lang="en-US" altLang="en-US" sz="2000" b="1" dirty="0">
                <a:solidFill>
                  <a:srgbClr val="000000"/>
                </a:solidFill>
                <a:latin typeface="Arial" panose="020B0604020202020204" pitchFamily="34" charset="0"/>
                <a:ea typeface="SimSun" panose="02010600030101010101" pitchFamily="2" charset="-122"/>
                <a:cs typeface="Arial" panose="020B0604020202020204" pitchFamily="34" charset="0"/>
              </a:rPr>
              <a:t>bits</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 in the RAM </a:t>
            </a: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memory.</a:t>
            </a: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48789370"/>
              </p:ext>
            </p:extLst>
          </p:nvPr>
        </p:nvGraphicFramePr>
        <p:xfrm>
          <a:off x="962722" y="2557155"/>
          <a:ext cx="7620000" cy="1005840"/>
        </p:xfrm>
        <a:graphic>
          <a:graphicData uri="http://schemas.openxmlformats.org/drawingml/2006/table">
            <a:tbl>
              <a:tblPr firstRow="1" bandRow="1">
                <a:tableStyleId>{5C22544A-7EE6-4342-B048-85BDC9FD1C3A}</a:tableStyleId>
              </a:tblPr>
              <a:tblGrid>
                <a:gridCol w="7620000">
                  <a:extLst>
                    <a:ext uri="{9D8B030D-6E8A-4147-A177-3AD203B41FA5}">
                      <a16:colId xmlns:a16="http://schemas.microsoft.com/office/drawing/2014/main" val="20000"/>
                    </a:ext>
                  </a:extLst>
                </a:gridCol>
              </a:tblGrid>
              <a:tr h="370840">
                <a:tc>
                  <a:txBody>
                    <a:bodyPr/>
                    <a:lstStyle/>
                    <a:p>
                      <a:pPr marL="0" marR="0" algn="just">
                        <a:spcBef>
                          <a:spcPts val="0"/>
                        </a:spcBef>
                        <a:spcAft>
                          <a:spcPts val="0"/>
                        </a:spcAft>
                      </a:pPr>
                      <a:endParaRPr lang="en-US" sz="2000" dirty="0" smtClean="0">
                        <a:effectLst/>
                        <a:latin typeface="Times New Roman" panose="02020603050405020304" pitchFamily="18" charset="0"/>
                        <a:ea typeface="SimSun" panose="02010600030101010101" pitchFamily="2" charset="-122"/>
                      </a:endParaRPr>
                    </a:p>
                    <a:p>
                      <a:pPr marL="0" marR="0" algn="just">
                        <a:spcBef>
                          <a:spcPts val="0"/>
                        </a:spcBef>
                        <a:spcAft>
                          <a:spcPts val="0"/>
                        </a:spcAft>
                      </a:pPr>
                      <a:endParaRPr lang="en-US" sz="2000" dirty="0" smtClean="0">
                        <a:effectLst/>
                        <a:latin typeface="Times New Roman" panose="02020603050405020304" pitchFamily="18" charset="0"/>
                        <a:ea typeface="SimSun" panose="02010600030101010101" pitchFamily="2" charset="-122"/>
                      </a:endParaRPr>
                    </a:p>
                    <a:p>
                      <a:pPr marL="0" marR="0" algn="just">
                        <a:spcBef>
                          <a:spcPts val="0"/>
                        </a:spcBef>
                        <a:spcAft>
                          <a:spcPts val="0"/>
                        </a:spcAft>
                      </a:pPr>
                      <a:endParaRPr lang="en-US" sz="2000" dirty="0" smtClean="0">
                        <a:effectLst/>
                        <a:latin typeface="Times New Roman" panose="02020603050405020304" pitchFamily="18" charset="0"/>
                        <a:ea typeface="SimSun"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69296915"/>
              </p:ext>
            </p:extLst>
          </p:nvPr>
        </p:nvGraphicFramePr>
        <p:xfrm>
          <a:off x="959005" y="4913825"/>
          <a:ext cx="7620000" cy="914400"/>
        </p:xfrm>
        <a:graphic>
          <a:graphicData uri="http://schemas.openxmlformats.org/drawingml/2006/table">
            <a:tbl>
              <a:tblPr firstRow="1" bandRow="1">
                <a:tableStyleId>{5C22544A-7EE6-4342-B048-85BDC9FD1C3A}</a:tableStyleId>
              </a:tblPr>
              <a:tblGrid>
                <a:gridCol w="7620000">
                  <a:extLst>
                    <a:ext uri="{9D8B030D-6E8A-4147-A177-3AD203B41FA5}">
                      <a16:colId xmlns:a16="http://schemas.microsoft.com/office/drawing/2014/main" val="20000"/>
                    </a:ext>
                  </a:extLst>
                </a:gridCol>
              </a:tblGrid>
              <a:tr h="592616">
                <a:tc>
                  <a:txBody>
                    <a:bodyPr/>
                    <a:lstStyle/>
                    <a:p>
                      <a:endParaRPr lang="en-US" dirty="0" smtClean="0"/>
                    </a:p>
                    <a:p>
                      <a:endParaRPr lang="en-US" dirty="0" smtClean="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65202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Counting with Limited Symbols</a:t>
            </a:r>
          </a:p>
        </p:txBody>
      </p:sp>
      <p:sp>
        <p:nvSpPr>
          <p:cNvPr id="21507" name="Rectangle 3"/>
          <p:cNvSpPr>
            <a:spLocks noGrp="1" noChangeArrowheads="1"/>
          </p:cNvSpPr>
          <p:nvPr>
            <p:ph type="body" idx="1"/>
          </p:nvPr>
        </p:nvSpPr>
        <p:spPr>
          <a:xfrm>
            <a:off x="381000" y="1295400"/>
            <a:ext cx="8458200" cy="3657600"/>
          </a:xfrm>
        </p:spPr>
        <p:txBody>
          <a:bodyPr/>
          <a:lstStyle/>
          <a:p>
            <a:pPr marL="0" indent="0">
              <a:buFont typeface="Wingdings" pitchFamily="2" charset="2"/>
              <a:buNone/>
            </a:pPr>
            <a:r>
              <a:rPr lang="en-US" altLang="en-US" sz="2600" b="0" smtClean="0"/>
              <a:t>To count beyond the number of symbols available in a given number system, the </a:t>
            </a:r>
            <a:r>
              <a:rPr lang="en-US" altLang="en-US" sz="2600" i="1" smtClean="0">
                <a:solidFill>
                  <a:srgbClr val="C00000"/>
                </a:solidFill>
              </a:rPr>
              <a:t>positional notation system </a:t>
            </a:r>
            <a:r>
              <a:rPr lang="en-US" altLang="en-US" sz="2600" b="0" smtClean="0"/>
              <a:t>is used.</a:t>
            </a:r>
          </a:p>
          <a:p>
            <a:pPr marL="268288" lvl="2"/>
            <a:r>
              <a:rPr lang="en-US" altLang="en-US" smtClean="0">
                <a:solidFill>
                  <a:srgbClr val="0033CC"/>
                </a:solidFill>
              </a:rPr>
              <a:t>A</a:t>
            </a:r>
            <a:r>
              <a:rPr lang="en-US" altLang="en-US" smtClean="0">
                <a:solidFill>
                  <a:srgbClr val="FF0000"/>
                </a:solidFill>
              </a:rPr>
              <a:t> </a:t>
            </a:r>
            <a:r>
              <a:rPr lang="en-US" altLang="en-US" b="1" smtClean="0">
                <a:solidFill>
                  <a:srgbClr val="009900"/>
                </a:solidFill>
              </a:rPr>
              <a:t>weight</a:t>
            </a:r>
            <a:r>
              <a:rPr lang="en-US" altLang="en-US" smtClean="0">
                <a:solidFill>
                  <a:srgbClr val="FF0000"/>
                </a:solidFill>
              </a:rPr>
              <a:t> </a:t>
            </a:r>
            <a:r>
              <a:rPr lang="en-US" altLang="en-US" smtClean="0">
                <a:solidFill>
                  <a:srgbClr val="0033CC"/>
                </a:solidFill>
              </a:rPr>
              <a:t>(multiplier) is associated with each position in the number</a:t>
            </a:r>
            <a:r>
              <a:rPr lang="en-US" altLang="en-US" smtClean="0">
                <a:solidFill>
                  <a:srgbClr val="FF0000"/>
                </a:solidFill>
              </a:rPr>
              <a:t> </a:t>
            </a:r>
          </a:p>
          <a:p>
            <a:pPr marL="268288" lvl="2">
              <a:spcAft>
                <a:spcPts val="1200"/>
              </a:spcAft>
            </a:pPr>
            <a:r>
              <a:rPr lang="en-US" altLang="en-US" smtClean="0">
                <a:solidFill>
                  <a:srgbClr val="0033CC"/>
                </a:solidFill>
              </a:rPr>
              <a:t>The </a:t>
            </a:r>
            <a:r>
              <a:rPr lang="en-US" altLang="en-US" b="1" i="1" smtClean="0">
                <a:solidFill>
                  <a:srgbClr val="009900"/>
                </a:solidFill>
              </a:rPr>
              <a:t>position weight </a:t>
            </a:r>
            <a:r>
              <a:rPr lang="en-US" altLang="en-US" smtClean="0">
                <a:solidFill>
                  <a:srgbClr val="0033CC"/>
                </a:solidFill>
              </a:rPr>
              <a:t>is equal to the base of the number system raised to the power of </a:t>
            </a:r>
            <a:r>
              <a:rPr lang="en-US" altLang="en-US" smtClean="0">
                <a:solidFill>
                  <a:srgbClr val="FF0000"/>
                </a:solidFill>
              </a:rPr>
              <a:t>n-1</a:t>
            </a:r>
            <a:r>
              <a:rPr lang="en-US" altLang="en-US" smtClean="0">
                <a:solidFill>
                  <a:srgbClr val="0033CC"/>
                </a:solidFill>
              </a:rPr>
              <a:t> where </a:t>
            </a:r>
            <a:r>
              <a:rPr lang="en-US" altLang="en-US" b="1" i="1" smtClean="0">
                <a:solidFill>
                  <a:srgbClr val="FF3300"/>
                </a:solidFill>
              </a:rPr>
              <a:t>n</a:t>
            </a:r>
            <a:r>
              <a:rPr lang="en-US" altLang="en-US" smtClean="0">
                <a:solidFill>
                  <a:srgbClr val="0033CC"/>
                </a:solidFill>
              </a:rPr>
              <a:t> is the position counting from the right.</a:t>
            </a:r>
          </a:p>
          <a:p>
            <a:pPr marL="268288" lvl="2">
              <a:buFont typeface="Wingdings" pitchFamily="2" charset="2"/>
              <a:buNone/>
            </a:pPr>
            <a:endParaRPr lang="en-US" altLang="en-US" sz="2000" smtClean="0">
              <a:solidFill>
                <a:srgbClr val="FF0000"/>
              </a:solidFill>
            </a:endParaRPr>
          </a:p>
        </p:txBody>
      </p:sp>
    </p:spTree>
    <p:extLst>
      <p:ext uri="{BB962C8B-B14F-4D97-AF65-F5344CB8AC3E}">
        <p14:creationId xmlns:p14="http://schemas.microsoft.com/office/powerpoint/2010/main" val="1816930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Counting with Limited Symbols</a:t>
            </a:r>
          </a:p>
        </p:txBody>
      </p:sp>
      <p:sp>
        <p:nvSpPr>
          <p:cNvPr id="4" name="Rectangle 3"/>
          <p:cNvSpPr txBox="1">
            <a:spLocks noChangeArrowheads="1"/>
          </p:cNvSpPr>
          <p:nvPr/>
        </p:nvSpPr>
        <p:spPr bwMode="auto">
          <a:xfrm>
            <a:off x="304800" y="1066800"/>
            <a:ext cx="8610600" cy="3352800"/>
          </a:xfrm>
          <a:prstGeom prst="rect">
            <a:avLst/>
          </a:prstGeom>
          <a:noFill/>
          <a:ln w="9525">
            <a:noFill/>
            <a:miter lim="800000"/>
            <a:headEnd/>
            <a:tailEnd/>
          </a:ln>
        </p:spPr>
        <p:txBody>
          <a:bodyPr/>
          <a:lstStyle/>
          <a:p>
            <a:pPr marL="268288" lvl="2" indent="-228600">
              <a:spcBef>
                <a:spcPct val="20000"/>
              </a:spcBef>
              <a:buClr>
                <a:schemeClr val="hlink"/>
              </a:buClr>
              <a:buFont typeface="Wingdings" pitchFamily="2" charset="2"/>
              <a:buNone/>
              <a:defRPr/>
            </a:pPr>
            <a:r>
              <a:rPr kumimoji="1" lang="en-US" u="sng" kern="0" dirty="0">
                <a:solidFill>
                  <a:srgbClr val="0033CC"/>
                </a:solidFill>
                <a:latin typeface="+mn-lt"/>
              </a:rPr>
              <a:t>Example</a:t>
            </a:r>
            <a:r>
              <a:rPr kumimoji="1" lang="en-US" kern="0" dirty="0">
                <a:solidFill>
                  <a:srgbClr val="0033CC"/>
                </a:solidFill>
                <a:latin typeface="+mn-lt"/>
              </a:rPr>
              <a:t>: </a:t>
            </a:r>
          </a:p>
          <a:p>
            <a:pPr marL="268288" lvl="2" indent="-228600">
              <a:spcBef>
                <a:spcPct val="20000"/>
              </a:spcBef>
              <a:buClr>
                <a:schemeClr val="hlink"/>
              </a:buClr>
              <a:buFont typeface="Wingdings" pitchFamily="2" charset="2"/>
              <a:buNone/>
              <a:defRPr/>
            </a:pPr>
            <a:r>
              <a:rPr kumimoji="1" lang="en-US" kern="0" dirty="0">
                <a:solidFill>
                  <a:srgbClr val="0033CC"/>
                </a:solidFill>
                <a:latin typeface="+mn-lt"/>
              </a:rPr>
              <a:t>Consider the number </a:t>
            </a:r>
            <a:r>
              <a:rPr kumimoji="1" lang="en-US" b="1" kern="0" dirty="0">
                <a:latin typeface="+mn-lt"/>
              </a:rPr>
              <a:t>256</a:t>
            </a:r>
            <a:r>
              <a:rPr kumimoji="1" lang="en-US" kern="0" dirty="0">
                <a:solidFill>
                  <a:srgbClr val="0033CC"/>
                </a:solidFill>
                <a:latin typeface="+mn-lt"/>
              </a:rPr>
              <a:t> in the </a:t>
            </a:r>
            <a:r>
              <a:rPr kumimoji="1" lang="en-US" b="1" kern="0" dirty="0">
                <a:solidFill>
                  <a:srgbClr val="0033CC"/>
                </a:solidFill>
                <a:latin typeface="+mn-lt"/>
              </a:rPr>
              <a:t>decimal</a:t>
            </a:r>
            <a:r>
              <a:rPr kumimoji="1" lang="en-US" kern="0" dirty="0">
                <a:solidFill>
                  <a:srgbClr val="0033CC"/>
                </a:solidFill>
                <a:latin typeface="+mn-lt"/>
              </a:rPr>
              <a:t> number system (base =10).</a:t>
            </a:r>
          </a:p>
          <a:p>
            <a:pPr marL="268288" lvl="2" indent="-228600">
              <a:spcBef>
                <a:spcPct val="20000"/>
              </a:spcBef>
              <a:buClr>
                <a:schemeClr val="hlink"/>
              </a:buClr>
              <a:buFont typeface="Wingdings" pitchFamily="2" charset="2"/>
              <a:buNone/>
              <a:defRPr/>
            </a:pPr>
            <a:endParaRPr kumimoji="1" lang="en-US" sz="1000" kern="0" dirty="0">
              <a:solidFill>
                <a:srgbClr val="0033CC"/>
              </a:solidFill>
              <a:latin typeface="+mn-lt"/>
            </a:endParaRPr>
          </a:p>
          <a:p>
            <a:pPr marL="268288" lvl="2" indent="-1588">
              <a:spcBef>
                <a:spcPct val="20000"/>
              </a:spcBef>
              <a:buClr>
                <a:schemeClr val="hlink"/>
              </a:buClr>
              <a:buFont typeface="Wingdings" pitchFamily="2" charset="2"/>
              <a:buNone/>
              <a:defRPr/>
            </a:pPr>
            <a:r>
              <a:rPr kumimoji="1" lang="en-US" kern="0" dirty="0">
                <a:solidFill>
                  <a:srgbClr val="0033CC"/>
                </a:solidFill>
                <a:latin typeface="+mn-lt"/>
              </a:rPr>
              <a:t>The digit </a:t>
            </a:r>
            <a:r>
              <a:rPr kumimoji="1" lang="en-US" b="1" kern="0" dirty="0">
                <a:latin typeface="+mn-lt"/>
              </a:rPr>
              <a:t>2</a:t>
            </a:r>
            <a:r>
              <a:rPr kumimoji="1" lang="en-US" kern="0" dirty="0">
                <a:solidFill>
                  <a:srgbClr val="0033CC"/>
                </a:solidFill>
                <a:latin typeface="+mn-lt"/>
              </a:rPr>
              <a:t> is in position </a:t>
            </a:r>
            <a:r>
              <a:rPr kumimoji="1" lang="en-US" kern="0" dirty="0">
                <a:solidFill>
                  <a:srgbClr val="FF0000"/>
                </a:solidFill>
                <a:latin typeface="+mn-lt"/>
              </a:rPr>
              <a:t>3</a:t>
            </a:r>
            <a:r>
              <a:rPr kumimoji="1" lang="en-US" kern="0" dirty="0">
                <a:solidFill>
                  <a:srgbClr val="0033CC"/>
                </a:solidFill>
                <a:latin typeface="+mn-lt"/>
              </a:rPr>
              <a:t>, its position </a:t>
            </a:r>
            <a:r>
              <a:rPr kumimoji="1" lang="en-US" i="1" kern="0" dirty="0">
                <a:solidFill>
                  <a:srgbClr val="009900"/>
                </a:solidFill>
                <a:latin typeface="+mn-lt"/>
              </a:rPr>
              <a:t>weight</a:t>
            </a:r>
            <a:r>
              <a:rPr kumimoji="1" lang="en-US" i="1" kern="0" dirty="0">
                <a:solidFill>
                  <a:srgbClr val="0033CC"/>
                </a:solidFill>
                <a:latin typeface="+mn-lt"/>
              </a:rPr>
              <a:t> </a:t>
            </a:r>
            <a:r>
              <a:rPr kumimoji="1" lang="en-US" kern="0" dirty="0">
                <a:solidFill>
                  <a:srgbClr val="0033CC"/>
                </a:solidFill>
                <a:latin typeface="+mn-lt"/>
              </a:rPr>
              <a:t>is 10</a:t>
            </a:r>
            <a:r>
              <a:rPr kumimoji="1" lang="en-US" kern="0" baseline="30000" dirty="0">
                <a:solidFill>
                  <a:srgbClr val="FF0000"/>
                </a:solidFill>
                <a:latin typeface="+mn-lt"/>
              </a:rPr>
              <a:t>3</a:t>
            </a:r>
            <a:r>
              <a:rPr kumimoji="1" lang="en-US" kern="0" baseline="30000" dirty="0">
                <a:solidFill>
                  <a:srgbClr val="0033CC"/>
                </a:solidFill>
                <a:latin typeface="+mn-lt"/>
              </a:rPr>
              <a:t>-1</a:t>
            </a:r>
            <a:r>
              <a:rPr kumimoji="1" lang="en-US" kern="0" dirty="0">
                <a:solidFill>
                  <a:srgbClr val="0033CC"/>
                </a:solidFill>
                <a:latin typeface="+mn-lt"/>
              </a:rPr>
              <a:t> or 10</a:t>
            </a:r>
            <a:r>
              <a:rPr kumimoji="1" lang="en-US" kern="0" baseline="30000" dirty="0">
                <a:solidFill>
                  <a:srgbClr val="0033CC"/>
                </a:solidFill>
                <a:latin typeface="+mn-lt"/>
              </a:rPr>
              <a:t>2  </a:t>
            </a:r>
            <a:r>
              <a:rPr kumimoji="1" lang="en-US" kern="0" dirty="0">
                <a:solidFill>
                  <a:srgbClr val="0033CC"/>
                </a:solidFill>
                <a:latin typeface="+mn-lt"/>
              </a:rPr>
              <a:t>(=100) </a:t>
            </a:r>
          </a:p>
          <a:p>
            <a:pPr marL="268288" lvl="2" indent="-1588">
              <a:spcBef>
                <a:spcPct val="20000"/>
              </a:spcBef>
              <a:buClr>
                <a:schemeClr val="hlink"/>
              </a:buClr>
              <a:buFont typeface="Wingdings" pitchFamily="2" charset="2"/>
              <a:buNone/>
              <a:defRPr/>
            </a:pPr>
            <a:r>
              <a:rPr kumimoji="1" lang="en-US" kern="0" dirty="0">
                <a:solidFill>
                  <a:srgbClr val="0033CC"/>
                </a:solidFill>
                <a:latin typeface="+mn-lt"/>
              </a:rPr>
              <a:t>The digit </a:t>
            </a:r>
            <a:r>
              <a:rPr kumimoji="1" lang="en-US" b="1" kern="0" dirty="0">
                <a:latin typeface="+mn-lt"/>
              </a:rPr>
              <a:t>5</a:t>
            </a:r>
            <a:r>
              <a:rPr kumimoji="1" lang="en-US" kern="0" dirty="0">
                <a:solidFill>
                  <a:srgbClr val="0033CC"/>
                </a:solidFill>
                <a:latin typeface="+mn-lt"/>
              </a:rPr>
              <a:t> is in position </a:t>
            </a:r>
            <a:r>
              <a:rPr kumimoji="1" lang="en-US" kern="0" dirty="0">
                <a:solidFill>
                  <a:srgbClr val="FF0000"/>
                </a:solidFill>
                <a:latin typeface="+mn-lt"/>
              </a:rPr>
              <a:t>2</a:t>
            </a:r>
            <a:r>
              <a:rPr kumimoji="1" lang="en-US" kern="0" dirty="0">
                <a:solidFill>
                  <a:srgbClr val="0033CC"/>
                </a:solidFill>
                <a:latin typeface="+mn-lt"/>
              </a:rPr>
              <a:t>, its position </a:t>
            </a:r>
            <a:r>
              <a:rPr kumimoji="1" lang="en-US" i="1" kern="0" dirty="0">
                <a:solidFill>
                  <a:srgbClr val="009900"/>
                </a:solidFill>
                <a:latin typeface="+mn-lt"/>
              </a:rPr>
              <a:t>weight</a:t>
            </a:r>
            <a:r>
              <a:rPr kumimoji="1" lang="en-US" kern="0" dirty="0">
                <a:solidFill>
                  <a:srgbClr val="0033CC"/>
                </a:solidFill>
                <a:latin typeface="+mn-lt"/>
              </a:rPr>
              <a:t> is 10</a:t>
            </a:r>
            <a:r>
              <a:rPr kumimoji="1" lang="en-US" kern="0" baseline="30000" dirty="0">
                <a:solidFill>
                  <a:srgbClr val="FF0000"/>
                </a:solidFill>
                <a:latin typeface="+mn-lt"/>
              </a:rPr>
              <a:t>2</a:t>
            </a:r>
            <a:r>
              <a:rPr kumimoji="1" lang="en-US" kern="0" baseline="30000" dirty="0">
                <a:solidFill>
                  <a:srgbClr val="0033CC"/>
                </a:solidFill>
                <a:latin typeface="+mn-lt"/>
              </a:rPr>
              <a:t>-1</a:t>
            </a:r>
            <a:r>
              <a:rPr kumimoji="1" lang="en-US" kern="0" dirty="0">
                <a:solidFill>
                  <a:srgbClr val="0033CC"/>
                </a:solidFill>
                <a:latin typeface="+mn-lt"/>
              </a:rPr>
              <a:t> or 10</a:t>
            </a:r>
            <a:r>
              <a:rPr kumimoji="1" lang="en-US" kern="0" baseline="30000" dirty="0">
                <a:solidFill>
                  <a:srgbClr val="0033CC"/>
                </a:solidFill>
                <a:latin typeface="+mn-lt"/>
              </a:rPr>
              <a:t>1  </a:t>
            </a:r>
            <a:r>
              <a:rPr kumimoji="1" lang="en-US" kern="0" dirty="0">
                <a:solidFill>
                  <a:srgbClr val="0033CC"/>
                </a:solidFill>
                <a:latin typeface="+mn-lt"/>
              </a:rPr>
              <a:t>(=10)</a:t>
            </a:r>
          </a:p>
          <a:p>
            <a:pPr marL="268288" lvl="2" indent="-1588">
              <a:spcBef>
                <a:spcPct val="20000"/>
              </a:spcBef>
              <a:buClr>
                <a:schemeClr val="hlink"/>
              </a:buClr>
              <a:buFont typeface="Wingdings" pitchFamily="2" charset="2"/>
              <a:buNone/>
              <a:defRPr/>
            </a:pPr>
            <a:r>
              <a:rPr kumimoji="1" lang="en-US" kern="0" dirty="0">
                <a:solidFill>
                  <a:srgbClr val="0033CC"/>
                </a:solidFill>
                <a:latin typeface="+mn-lt"/>
              </a:rPr>
              <a:t>The digit </a:t>
            </a:r>
            <a:r>
              <a:rPr kumimoji="1" lang="en-US" b="1" kern="0" dirty="0">
                <a:latin typeface="+mn-lt"/>
              </a:rPr>
              <a:t>6</a:t>
            </a:r>
            <a:r>
              <a:rPr kumimoji="1" lang="en-US" kern="0" dirty="0">
                <a:solidFill>
                  <a:srgbClr val="0033CC"/>
                </a:solidFill>
                <a:latin typeface="+mn-lt"/>
              </a:rPr>
              <a:t> is in position </a:t>
            </a:r>
            <a:r>
              <a:rPr kumimoji="1" lang="en-US" kern="0" dirty="0">
                <a:solidFill>
                  <a:srgbClr val="FF0000"/>
                </a:solidFill>
                <a:latin typeface="+mn-lt"/>
              </a:rPr>
              <a:t>1</a:t>
            </a:r>
            <a:r>
              <a:rPr kumimoji="1" lang="en-US" kern="0" dirty="0">
                <a:solidFill>
                  <a:srgbClr val="0033CC"/>
                </a:solidFill>
                <a:latin typeface="+mn-lt"/>
              </a:rPr>
              <a:t>, its position </a:t>
            </a:r>
            <a:r>
              <a:rPr kumimoji="1" lang="en-US" i="1" kern="0" dirty="0">
                <a:solidFill>
                  <a:srgbClr val="009900"/>
                </a:solidFill>
                <a:latin typeface="+mn-lt"/>
              </a:rPr>
              <a:t>weight </a:t>
            </a:r>
            <a:r>
              <a:rPr kumimoji="1" lang="en-US" kern="0" dirty="0">
                <a:solidFill>
                  <a:srgbClr val="0033CC"/>
                </a:solidFill>
                <a:latin typeface="+mn-lt"/>
              </a:rPr>
              <a:t>is 10</a:t>
            </a:r>
            <a:r>
              <a:rPr kumimoji="1" lang="en-US" kern="0" baseline="30000" dirty="0">
                <a:solidFill>
                  <a:srgbClr val="FF0000"/>
                </a:solidFill>
                <a:latin typeface="+mn-lt"/>
              </a:rPr>
              <a:t>1</a:t>
            </a:r>
            <a:r>
              <a:rPr kumimoji="1" lang="en-US" kern="0" baseline="30000" dirty="0">
                <a:solidFill>
                  <a:srgbClr val="0033CC"/>
                </a:solidFill>
                <a:latin typeface="+mn-lt"/>
              </a:rPr>
              <a:t>-1</a:t>
            </a:r>
            <a:r>
              <a:rPr kumimoji="1" lang="en-US" kern="0" dirty="0">
                <a:solidFill>
                  <a:srgbClr val="0033CC"/>
                </a:solidFill>
                <a:latin typeface="+mn-lt"/>
              </a:rPr>
              <a:t> or 10</a:t>
            </a:r>
            <a:r>
              <a:rPr kumimoji="1" lang="en-US" kern="0" baseline="30000" dirty="0">
                <a:solidFill>
                  <a:srgbClr val="0033CC"/>
                </a:solidFill>
                <a:latin typeface="+mn-lt"/>
              </a:rPr>
              <a:t>0</a:t>
            </a:r>
            <a:r>
              <a:rPr kumimoji="1" lang="en-US" kern="0" dirty="0">
                <a:solidFill>
                  <a:srgbClr val="0033CC"/>
                </a:solidFill>
                <a:latin typeface="+mn-lt"/>
              </a:rPr>
              <a:t>  (=1)</a:t>
            </a:r>
          </a:p>
          <a:p>
            <a:pPr marL="268288" lvl="2" indent="-1588">
              <a:spcBef>
                <a:spcPct val="20000"/>
              </a:spcBef>
              <a:buClr>
                <a:schemeClr val="hlink"/>
              </a:buClr>
              <a:buFont typeface="Wingdings" pitchFamily="2" charset="2"/>
              <a:buNone/>
              <a:defRPr/>
            </a:pPr>
            <a:r>
              <a:rPr kumimoji="1" lang="en-US" kern="0" dirty="0">
                <a:solidFill>
                  <a:srgbClr val="0033CC"/>
                </a:solidFill>
                <a:latin typeface="+mn-lt"/>
              </a:rPr>
              <a:t>Hence, the value of the decimal number </a:t>
            </a:r>
            <a:r>
              <a:rPr kumimoji="1" lang="en-US" b="1" kern="0" dirty="0">
                <a:latin typeface="+mn-lt"/>
              </a:rPr>
              <a:t>256</a:t>
            </a:r>
            <a:r>
              <a:rPr kumimoji="1" lang="en-US" kern="0" dirty="0">
                <a:solidFill>
                  <a:srgbClr val="0033CC"/>
                </a:solidFill>
                <a:latin typeface="+mn-lt"/>
              </a:rPr>
              <a:t> = </a:t>
            </a:r>
            <a:r>
              <a:rPr kumimoji="1" lang="en-US" b="1" kern="0" dirty="0">
                <a:latin typeface="+mn-lt"/>
              </a:rPr>
              <a:t>2</a:t>
            </a:r>
            <a:r>
              <a:rPr kumimoji="1" lang="en-US" kern="0" dirty="0">
                <a:solidFill>
                  <a:srgbClr val="0033CC"/>
                </a:solidFill>
                <a:latin typeface="+mn-lt"/>
              </a:rPr>
              <a:t>x10</a:t>
            </a:r>
            <a:r>
              <a:rPr kumimoji="1" lang="en-US" kern="0" baseline="30000" dirty="0">
                <a:solidFill>
                  <a:srgbClr val="FF0000"/>
                </a:solidFill>
                <a:latin typeface="+mn-lt"/>
              </a:rPr>
              <a:t>2</a:t>
            </a:r>
            <a:r>
              <a:rPr kumimoji="1" lang="en-US" kern="0" baseline="30000" dirty="0">
                <a:solidFill>
                  <a:srgbClr val="0033CC"/>
                </a:solidFill>
                <a:latin typeface="+mn-lt"/>
              </a:rPr>
              <a:t>  </a:t>
            </a:r>
            <a:r>
              <a:rPr kumimoji="1" lang="en-US" kern="0" dirty="0">
                <a:solidFill>
                  <a:srgbClr val="0033CC"/>
                </a:solidFill>
                <a:latin typeface="+mn-lt"/>
              </a:rPr>
              <a:t>+ </a:t>
            </a:r>
            <a:r>
              <a:rPr kumimoji="1" lang="en-US" b="1" kern="0" dirty="0">
                <a:latin typeface="+mn-lt"/>
              </a:rPr>
              <a:t>5</a:t>
            </a:r>
            <a:r>
              <a:rPr kumimoji="1" lang="en-US" kern="0" dirty="0">
                <a:solidFill>
                  <a:srgbClr val="0033CC"/>
                </a:solidFill>
                <a:latin typeface="+mn-lt"/>
              </a:rPr>
              <a:t>x10</a:t>
            </a:r>
            <a:r>
              <a:rPr kumimoji="1" lang="en-US" kern="0" baseline="30000" dirty="0">
                <a:solidFill>
                  <a:srgbClr val="FF0000"/>
                </a:solidFill>
                <a:latin typeface="+mn-lt"/>
              </a:rPr>
              <a:t>1</a:t>
            </a:r>
            <a:r>
              <a:rPr kumimoji="1" lang="en-US" kern="0" dirty="0">
                <a:solidFill>
                  <a:srgbClr val="0033CC"/>
                </a:solidFill>
                <a:latin typeface="+mn-lt"/>
              </a:rPr>
              <a:t> + </a:t>
            </a:r>
            <a:r>
              <a:rPr kumimoji="1" lang="en-US" b="1" kern="0" dirty="0">
                <a:latin typeface="+mn-lt"/>
              </a:rPr>
              <a:t>6</a:t>
            </a:r>
            <a:r>
              <a:rPr kumimoji="1" lang="en-US" kern="0" dirty="0">
                <a:solidFill>
                  <a:srgbClr val="0033CC"/>
                </a:solidFill>
                <a:latin typeface="+mn-lt"/>
              </a:rPr>
              <a:t>x10</a:t>
            </a:r>
            <a:r>
              <a:rPr kumimoji="1" lang="en-US" kern="0" baseline="30000" dirty="0">
                <a:solidFill>
                  <a:srgbClr val="FF0000"/>
                </a:solidFill>
                <a:latin typeface="+mn-lt"/>
              </a:rPr>
              <a:t>0</a:t>
            </a:r>
          </a:p>
          <a:p>
            <a:pPr marL="268288" lvl="2" indent="-228600">
              <a:spcBef>
                <a:spcPts val="1200"/>
              </a:spcBef>
              <a:buClr>
                <a:schemeClr val="hlink"/>
              </a:buClr>
              <a:buFont typeface="Wingdings" pitchFamily="2" charset="2"/>
              <a:buNone/>
              <a:defRPr/>
            </a:pPr>
            <a:r>
              <a:rPr kumimoji="1" lang="en-US" kern="0" dirty="0">
                <a:solidFill>
                  <a:srgbClr val="800000"/>
                </a:solidFill>
                <a:latin typeface="+mn-lt"/>
              </a:rPr>
              <a:t>That is, there are 2 hundreds, 5 tens and 6 ones in the number  256</a:t>
            </a:r>
            <a:r>
              <a:rPr kumimoji="1" lang="en-US" kern="0" baseline="-25000" dirty="0">
                <a:solidFill>
                  <a:srgbClr val="800000"/>
                </a:solidFill>
                <a:latin typeface="+mn-lt"/>
              </a:rPr>
              <a:t>10</a:t>
            </a:r>
          </a:p>
          <a:p>
            <a:pPr marL="268288" lvl="2" indent="-228600">
              <a:spcBef>
                <a:spcPct val="20000"/>
              </a:spcBef>
              <a:buClr>
                <a:schemeClr val="hlink"/>
              </a:buClr>
              <a:buFont typeface="Wingdings" pitchFamily="2" charset="2"/>
              <a:buNone/>
              <a:defRPr/>
            </a:pPr>
            <a:endParaRPr kumimoji="1" lang="en-US" sz="2000" kern="0" dirty="0">
              <a:solidFill>
                <a:srgbClr val="FF0000"/>
              </a:solidFill>
              <a:latin typeface="+mn-lt"/>
            </a:endParaRPr>
          </a:p>
        </p:txBody>
      </p:sp>
      <p:sp>
        <p:nvSpPr>
          <p:cNvPr id="6" name="Rectangle 3"/>
          <p:cNvSpPr txBox="1">
            <a:spLocks noChangeArrowheads="1"/>
          </p:cNvSpPr>
          <p:nvPr/>
        </p:nvSpPr>
        <p:spPr bwMode="auto">
          <a:xfrm>
            <a:off x="228600" y="4648200"/>
            <a:ext cx="8610600" cy="762000"/>
          </a:xfrm>
          <a:prstGeom prst="rect">
            <a:avLst/>
          </a:prstGeom>
          <a:noFill/>
          <a:ln w="9525">
            <a:noFill/>
            <a:miter lim="800000"/>
            <a:headEnd/>
            <a:tailEnd/>
          </a:ln>
        </p:spPr>
        <p:txBody>
          <a:bodyPr/>
          <a:lstStyle/>
          <a:p>
            <a:pPr marL="268288" lvl="2">
              <a:spcBef>
                <a:spcPct val="20000"/>
              </a:spcBef>
              <a:buClr>
                <a:schemeClr val="hlink"/>
              </a:buClr>
              <a:buFont typeface="Wingdings" pitchFamily="2" charset="2"/>
              <a:buNone/>
              <a:defRPr/>
            </a:pPr>
            <a:r>
              <a:rPr kumimoji="1" lang="en-US" sz="2000" b="1" kern="0" dirty="0">
                <a:solidFill>
                  <a:srgbClr val="FF0000"/>
                </a:solidFill>
                <a:latin typeface="+mn-lt"/>
              </a:rPr>
              <a:t>Note:</a:t>
            </a:r>
            <a:r>
              <a:rPr kumimoji="1" lang="en-US" sz="2000" kern="0" dirty="0">
                <a:solidFill>
                  <a:srgbClr val="FF0000"/>
                </a:solidFill>
                <a:latin typeface="+mn-lt"/>
              </a:rPr>
              <a:t> To avoid ambiguity, a subscript, which is usually a decimal number, is used to indicate the base of the number.</a:t>
            </a:r>
          </a:p>
          <a:p>
            <a:pPr marL="268288" lvl="2">
              <a:spcBef>
                <a:spcPct val="20000"/>
              </a:spcBef>
              <a:buClr>
                <a:schemeClr val="hlink"/>
              </a:buClr>
              <a:buFont typeface="Wingdings" pitchFamily="2" charset="2"/>
              <a:buNone/>
              <a:defRPr/>
            </a:pPr>
            <a:endParaRPr kumimoji="1" lang="en-US" sz="2000" kern="0" dirty="0">
              <a:solidFill>
                <a:srgbClr val="FF0000"/>
              </a:solidFill>
              <a:latin typeface="+mn-lt"/>
            </a:endParaRPr>
          </a:p>
        </p:txBody>
      </p:sp>
    </p:spTree>
    <p:extLst>
      <p:ext uri="{BB962C8B-B14F-4D97-AF65-F5344CB8AC3E}">
        <p14:creationId xmlns:p14="http://schemas.microsoft.com/office/powerpoint/2010/main" val="3852719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smtClean="0">
                <a:solidFill>
                  <a:srgbClr val="000000"/>
                </a:solidFill>
              </a:rPr>
              <a:t>  Slide </a:t>
            </a:r>
            <a:fld id="{378752D7-BD66-4972-98AF-6E8DAE2B30BE}" type="slidenum">
              <a:rPr lang="en-US" smtClean="0">
                <a:solidFill>
                  <a:srgbClr val="FF0000"/>
                </a:solidFill>
              </a:rPr>
              <a:pPr/>
              <a:t>15</a:t>
            </a:fld>
            <a:endParaRPr lang="en-US" dirty="0">
              <a:solidFill>
                <a:srgbClr val="000000"/>
              </a:solidFill>
            </a:endParaRPr>
          </a:p>
        </p:txBody>
      </p:sp>
      <p:sp>
        <p:nvSpPr>
          <p:cNvPr id="143362" name="Rectangle 2"/>
          <p:cNvSpPr>
            <a:spLocks noGrp="1" noChangeArrowheads="1"/>
          </p:cNvSpPr>
          <p:nvPr>
            <p:ph type="title" idx="4294967295"/>
          </p:nvPr>
        </p:nvSpPr>
        <p:spPr>
          <a:xfrm>
            <a:off x="0" y="0"/>
            <a:ext cx="9144000" cy="835025"/>
          </a:xfrm>
          <a:solidFill>
            <a:srgbClr val="FFC000"/>
          </a:solidFill>
          <a:ln w="9525"/>
        </p:spPr>
        <p:txBody>
          <a:bodyPr/>
          <a:lstStyle/>
          <a:p>
            <a:pPr>
              <a:defRPr/>
            </a:pPr>
            <a:r>
              <a:rPr lang="en-US" sz="2800" dirty="0" smtClean="0"/>
              <a:t>Class Activity </a:t>
            </a:r>
            <a:r>
              <a:rPr lang="en-US" sz="2800" dirty="0"/>
              <a:t>2 : Number Systems</a:t>
            </a:r>
            <a:endParaRPr lang="en-US" sz="2800" dirty="0" smtClean="0"/>
          </a:p>
        </p:txBody>
      </p:sp>
      <p:sp>
        <p:nvSpPr>
          <p:cNvPr id="16387" name="Text Box 3"/>
          <p:cNvSpPr txBox="1">
            <a:spLocks noChangeArrowheads="1"/>
          </p:cNvSpPr>
          <p:nvPr/>
        </p:nvSpPr>
        <p:spPr bwMode="auto">
          <a:xfrm>
            <a:off x="381000" y="852237"/>
            <a:ext cx="8534400" cy="2862322"/>
          </a:xfrm>
          <a:prstGeom prst="rect">
            <a:avLst/>
          </a:prstGeom>
          <a:noFill/>
          <a:ln>
            <a:noFill/>
          </a:ln>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Answer all questions below and present to the class. </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Your lecturer will moderate the class discussion.</a:t>
            </a: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 </a:t>
            </a:r>
          </a:p>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Q1) Complete the Table below by </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writing the set of symbols and the base numbers for the given number systems</a:t>
            </a: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a:t>
            </a: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746574169"/>
              </p:ext>
            </p:extLst>
          </p:nvPr>
        </p:nvGraphicFramePr>
        <p:xfrm>
          <a:off x="381000" y="2667000"/>
          <a:ext cx="8229600" cy="2895600"/>
        </p:xfrm>
        <a:graphic>
          <a:graphicData uri="http://schemas.openxmlformats.org/drawingml/2006/table">
            <a:tbl>
              <a:tblPr firstRow="1" firstCol="1" bandRow="1"/>
              <a:tblGrid>
                <a:gridCol w="2017136">
                  <a:extLst>
                    <a:ext uri="{9D8B030D-6E8A-4147-A177-3AD203B41FA5}">
                      <a16:colId xmlns:a16="http://schemas.microsoft.com/office/drawing/2014/main" val="20000"/>
                    </a:ext>
                  </a:extLst>
                </a:gridCol>
                <a:gridCol w="4383664">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1189973">
                <a:tc>
                  <a:txBody>
                    <a:bodyPr/>
                    <a:lstStyle/>
                    <a:p>
                      <a:pPr marL="0" marR="0" algn="ctr">
                        <a:spcBef>
                          <a:spcPts val="600"/>
                        </a:spcBef>
                        <a:spcAft>
                          <a:spcPts val="600"/>
                        </a:spcAft>
                      </a:pPr>
                      <a:r>
                        <a:rPr lang="en-US" sz="2000" b="1" dirty="0">
                          <a:effectLst/>
                          <a:latin typeface="Arial" panose="020B0604020202020204" pitchFamily="34" charset="0"/>
                          <a:ea typeface="SimSun" panose="02010600030101010101" pitchFamily="2" charset="-122"/>
                        </a:rPr>
                        <a:t>Number System</a:t>
                      </a: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pPr>
                      <a:r>
                        <a:rPr lang="en-US" sz="2000" b="1">
                          <a:effectLst/>
                          <a:latin typeface="Arial" panose="020B0604020202020204" pitchFamily="34" charset="0"/>
                          <a:ea typeface="SimSun" panose="02010600030101010101" pitchFamily="2" charset="-122"/>
                        </a:rPr>
                        <a:t>Symbols</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0"/>
                        </a:spcAft>
                      </a:pPr>
                      <a:r>
                        <a:rPr lang="en-US" sz="2000" b="1">
                          <a:effectLst/>
                          <a:latin typeface="Arial" panose="020B0604020202020204" pitchFamily="34" charset="0"/>
                          <a:ea typeface="SimSun" panose="02010600030101010101" pitchFamily="2" charset="-122"/>
                        </a:rPr>
                        <a:t>Base</a:t>
                      </a:r>
                      <a:endParaRPr lang="en-US" sz="2000">
                        <a:effectLst/>
                        <a:latin typeface="Times New Roman" panose="02020603050405020304" pitchFamily="18" charset="0"/>
                        <a:ea typeface="SimSun" panose="02010600030101010101" pitchFamily="2" charset="-122"/>
                      </a:endParaRPr>
                    </a:p>
                    <a:p>
                      <a:pPr marL="0" marR="0" algn="ctr">
                        <a:spcBef>
                          <a:spcPts val="0"/>
                        </a:spcBef>
                        <a:spcAft>
                          <a:spcPts val="600"/>
                        </a:spcAft>
                      </a:pPr>
                      <a:r>
                        <a:rPr lang="en-US" sz="2000" b="1">
                          <a:effectLst/>
                          <a:latin typeface="Arial" panose="020B0604020202020204" pitchFamily="34" charset="0"/>
                          <a:ea typeface="SimSun" panose="02010600030101010101" pitchFamily="2" charset="-122"/>
                        </a:rPr>
                        <a:t>(in Decimal)</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6156">
                <a:tc>
                  <a:txBody>
                    <a:bodyPr/>
                    <a:lstStyle/>
                    <a:p>
                      <a:pPr marL="0" marR="0" algn="ctr">
                        <a:spcBef>
                          <a:spcPts val="600"/>
                        </a:spcBef>
                        <a:spcAft>
                          <a:spcPts val="600"/>
                        </a:spcAft>
                      </a:pPr>
                      <a:r>
                        <a:rPr lang="en-US" sz="2000" dirty="0" smtClean="0">
                          <a:effectLst/>
                          <a:latin typeface="Arial" panose="020B0604020202020204" pitchFamily="34" charset="0"/>
                          <a:ea typeface="SimSun" panose="02010600030101010101" pitchFamily="2" charset="-122"/>
                        </a:rPr>
                        <a:t>Binary</a:t>
                      </a: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91465" marR="0">
                        <a:spcBef>
                          <a:spcPts val="600"/>
                        </a:spcBef>
                        <a:spcAft>
                          <a:spcPts val="600"/>
                        </a:spcAft>
                      </a:pP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6156">
                <a:tc>
                  <a:txBody>
                    <a:bodyPr/>
                    <a:lstStyle/>
                    <a:p>
                      <a:pPr marL="0" marR="0" algn="ctr">
                        <a:spcBef>
                          <a:spcPts val="600"/>
                        </a:spcBef>
                        <a:spcAft>
                          <a:spcPts val="600"/>
                        </a:spcAft>
                      </a:pPr>
                      <a:r>
                        <a:rPr lang="en-US" sz="2000">
                          <a:effectLst/>
                          <a:latin typeface="Arial" panose="020B0604020202020204" pitchFamily="34" charset="0"/>
                          <a:ea typeface="SimSun" panose="02010600030101010101" pitchFamily="2" charset="-122"/>
                        </a:rPr>
                        <a:t>Decimal</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9710" marR="0">
                        <a:spcBef>
                          <a:spcPts val="600"/>
                        </a:spcBef>
                        <a:spcAft>
                          <a:spcPts val="600"/>
                        </a:spcAft>
                      </a:pP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93315">
                <a:tc>
                  <a:txBody>
                    <a:bodyPr/>
                    <a:lstStyle/>
                    <a:p>
                      <a:pPr marL="0" marR="0" algn="ctr">
                        <a:spcBef>
                          <a:spcPts val="600"/>
                        </a:spcBef>
                        <a:spcAft>
                          <a:spcPts val="600"/>
                        </a:spcAft>
                      </a:pPr>
                      <a:r>
                        <a:rPr lang="en-US" sz="2000">
                          <a:effectLst/>
                          <a:latin typeface="Arial" panose="020B0604020202020204" pitchFamily="34" charset="0"/>
                          <a:ea typeface="SimSun" panose="02010600030101010101" pitchFamily="2" charset="-122"/>
                        </a:rPr>
                        <a:t>Hexadecimal</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9710" marR="0">
                        <a:spcBef>
                          <a:spcPts val="600"/>
                        </a:spcBef>
                        <a:spcAft>
                          <a:spcPts val="600"/>
                        </a:spcAft>
                      </a:pP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64696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Binary &amp; Hexadecimal into Decimal</a:t>
            </a:r>
          </a:p>
        </p:txBody>
      </p:sp>
      <p:sp>
        <p:nvSpPr>
          <p:cNvPr id="23555" name="Rectangle 3"/>
          <p:cNvSpPr>
            <a:spLocks noGrp="1" noChangeArrowheads="1"/>
          </p:cNvSpPr>
          <p:nvPr>
            <p:ph type="body" idx="1"/>
          </p:nvPr>
        </p:nvSpPr>
        <p:spPr>
          <a:xfrm>
            <a:off x="381000" y="762000"/>
            <a:ext cx="8458200" cy="3048000"/>
          </a:xfrm>
        </p:spPr>
        <p:txBody>
          <a:bodyPr/>
          <a:lstStyle/>
          <a:p>
            <a:pPr marL="1588" lvl="2" indent="0">
              <a:buFont typeface="Wingdings" pitchFamily="2" charset="2"/>
              <a:buNone/>
              <a:defRPr/>
            </a:pPr>
            <a:r>
              <a:rPr lang="en-US" sz="2600" dirty="0" smtClean="0">
                <a:solidFill>
                  <a:schemeClr val="tx1"/>
                </a:solidFill>
              </a:rPr>
              <a:t>To convert a </a:t>
            </a:r>
            <a:r>
              <a:rPr lang="en-US" sz="2600" i="1" dirty="0" smtClean="0">
                <a:solidFill>
                  <a:srgbClr val="00B0F0"/>
                </a:solidFill>
              </a:rPr>
              <a:t>binary</a:t>
            </a:r>
            <a:r>
              <a:rPr lang="en-US" sz="2600" dirty="0" smtClean="0">
                <a:solidFill>
                  <a:schemeClr val="tx1"/>
                </a:solidFill>
              </a:rPr>
              <a:t> or a </a:t>
            </a:r>
            <a:r>
              <a:rPr lang="en-US" sz="2600" i="1" dirty="0" smtClean="0">
                <a:solidFill>
                  <a:srgbClr val="00B0F0"/>
                </a:solidFill>
              </a:rPr>
              <a:t>hexadecimal</a:t>
            </a:r>
            <a:r>
              <a:rPr lang="en-US" sz="2600" dirty="0" smtClean="0">
                <a:solidFill>
                  <a:schemeClr val="tx1"/>
                </a:solidFill>
              </a:rPr>
              <a:t> number into a </a:t>
            </a:r>
            <a:r>
              <a:rPr lang="en-US" sz="2600" b="1" dirty="0" smtClean="0">
                <a:solidFill>
                  <a:srgbClr val="FF0000"/>
                </a:solidFill>
              </a:rPr>
              <a:t>decimal </a:t>
            </a:r>
            <a:r>
              <a:rPr lang="en-US" sz="2600" dirty="0" smtClean="0">
                <a:solidFill>
                  <a:schemeClr val="tx1"/>
                </a:solidFill>
              </a:rPr>
              <a:t>number:</a:t>
            </a:r>
          </a:p>
          <a:p>
            <a:pPr marL="1076325" lvl="2" indent="-990600">
              <a:buFont typeface="Wingdings" pitchFamily="2" charset="2"/>
              <a:buNone/>
              <a:defRPr/>
            </a:pPr>
            <a:r>
              <a:rPr lang="en-US" dirty="0" smtClean="0">
                <a:solidFill>
                  <a:schemeClr val="tx1"/>
                </a:solidFill>
              </a:rPr>
              <a:t>Step 1:	Write the </a:t>
            </a:r>
            <a:r>
              <a:rPr lang="en-US" u="sng" dirty="0" smtClean="0">
                <a:solidFill>
                  <a:schemeClr val="tx1"/>
                </a:solidFill>
              </a:rPr>
              <a:t>product</a:t>
            </a:r>
            <a:r>
              <a:rPr lang="en-US" dirty="0" smtClean="0">
                <a:solidFill>
                  <a:schemeClr val="tx1"/>
                </a:solidFill>
              </a:rPr>
              <a:t> of each digit and its position weight in decimal values, (digit × its position weight)</a:t>
            </a:r>
          </a:p>
          <a:p>
            <a:pPr marL="1076325" lvl="2" indent="-990600">
              <a:spcAft>
                <a:spcPts val="1200"/>
              </a:spcAft>
              <a:buFont typeface="Wingdings" pitchFamily="2" charset="2"/>
              <a:buNone/>
              <a:defRPr/>
            </a:pPr>
            <a:r>
              <a:rPr lang="en-US" dirty="0" smtClean="0">
                <a:solidFill>
                  <a:schemeClr val="tx1"/>
                </a:solidFill>
              </a:rPr>
              <a:t>Step 2:	Sum up all the products</a:t>
            </a:r>
          </a:p>
          <a:p>
            <a:pPr marL="1588" lvl="2" indent="0">
              <a:buFont typeface="Wingdings" pitchFamily="2" charset="2"/>
              <a:buNone/>
              <a:defRPr/>
            </a:pPr>
            <a:r>
              <a:rPr lang="en-US" b="1" dirty="0" smtClean="0">
                <a:solidFill>
                  <a:srgbClr val="0033CC"/>
                </a:solidFill>
              </a:rPr>
              <a:t>Example 1:  </a:t>
            </a:r>
            <a:r>
              <a:rPr lang="en-US" dirty="0" smtClean="0">
                <a:solidFill>
                  <a:srgbClr val="0033CC"/>
                </a:solidFill>
              </a:rPr>
              <a:t>Convert the </a:t>
            </a:r>
            <a:r>
              <a:rPr lang="en-US" u="sng" dirty="0" smtClean="0">
                <a:solidFill>
                  <a:srgbClr val="0033CC"/>
                </a:solidFill>
              </a:rPr>
              <a:t>binary</a:t>
            </a:r>
            <a:r>
              <a:rPr lang="en-US" dirty="0" smtClean="0">
                <a:solidFill>
                  <a:srgbClr val="0033CC"/>
                </a:solidFill>
              </a:rPr>
              <a:t> number </a:t>
            </a:r>
            <a:r>
              <a:rPr lang="en-US" b="1" dirty="0" smtClean="0">
                <a:solidFill>
                  <a:schemeClr val="tx1"/>
                </a:solidFill>
              </a:rPr>
              <a:t>1001</a:t>
            </a:r>
            <a:r>
              <a:rPr lang="en-US" b="1" baseline="-25000" dirty="0" smtClean="0">
                <a:solidFill>
                  <a:schemeClr val="tx1"/>
                </a:solidFill>
              </a:rPr>
              <a:t>2</a:t>
            </a:r>
            <a:r>
              <a:rPr lang="en-US" dirty="0" smtClean="0">
                <a:solidFill>
                  <a:schemeClr val="tx1"/>
                </a:solidFill>
              </a:rPr>
              <a:t> </a:t>
            </a:r>
            <a:r>
              <a:rPr lang="en-US" dirty="0" smtClean="0">
                <a:solidFill>
                  <a:srgbClr val="0033CC"/>
                </a:solidFill>
              </a:rPr>
              <a:t>into a </a:t>
            </a:r>
            <a:r>
              <a:rPr lang="en-US" b="1" dirty="0" smtClean="0">
                <a:solidFill>
                  <a:srgbClr val="0033CC"/>
                </a:solidFill>
              </a:rPr>
              <a:t>decimal </a:t>
            </a:r>
            <a:r>
              <a:rPr lang="en-US" dirty="0" smtClean="0">
                <a:solidFill>
                  <a:srgbClr val="0033CC"/>
                </a:solidFill>
              </a:rPr>
              <a:t>number.</a:t>
            </a:r>
          </a:p>
        </p:txBody>
      </p:sp>
      <p:sp>
        <p:nvSpPr>
          <p:cNvPr id="4" name="Rectangle 3"/>
          <p:cNvSpPr>
            <a:spLocks noChangeArrowheads="1"/>
          </p:cNvSpPr>
          <p:nvPr/>
        </p:nvSpPr>
        <p:spPr bwMode="auto">
          <a:xfrm>
            <a:off x="2514600" y="3581400"/>
            <a:ext cx="2332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2400">
                <a:latin typeface="Verdana" pitchFamily="34" charset="0"/>
              </a:rPr>
              <a:t>1    0    0    1</a:t>
            </a:r>
            <a:endParaRPr kumimoji="0" lang="en-SG" altLang="en-US" sz="2400" b="0">
              <a:latin typeface="Verdana" pitchFamily="34" charset="0"/>
            </a:endParaRPr>
          </a:p>
        </p:txBody>
      </p:sp>
      <p:sp>
        <p:nvSpPr>
          <p:cNvPr id="5" name="Rectangle 4"/>
          <p:cNvSpPr/>
          <p:nvPr/>
        </p:nvSpPr>
        <p:spPr>
          <a:xfrm>
            <a:off x="457200" y="4191000"/>
            <a:ext cx="5133975" cy="461963"/>
          </a:xfrm>
          <a:prstGeom prst="rect">
            <a:avLst/>
          </a:prstGeom>
        </p:spPr>
        <p:txBody>
          <a:bodyPr wrap="none">
            <a:spAutoFit/>
          </a:bodyPr>
          <a:lstStyle/>
          <a:p>
            <a:pPr>
              <a:defRPr/>
            </a:pPr>
            <a:r>
              <a:rPr lang="en-US" dirty="0">
                <a:latin typeface="+mn-lt"/>
              </a:rPr>
              <a:t>Step 1:	             1x2</a:t>
            </a:r>
            <a:r>
              <a:rPr kumimoji="1" lang="en-US" kern="0" baseline="30000" dirty="0">
                <a:solidFill>
                  <a:srgbClr val="FF0000"/>
                </a:solidFill>
                <a:latin typeface="+mn-lt"/>
              </a:rPr>
              <a:t>3</a:t>
            </a:r>
            <a:r>
              <a:rPr kumimoji="1" lang="en-US" kern="0" baseline="30000" dirty="0">
                <a:solidFill>
                  <a:srgbClr val="0033CC"/>
                </a:solidFill>
                <a:latin typeface="+mn-lt"/>
              </a:rPr>
              <a:t> </a:t>
            </a:r>
            <a:r>
              <a:rPr lang="en-US" dirty="0">
                <a:latin typeface="+mn-lt"/>
              </a:rPr>
              <a:t>   0x2</a:t>
            </a:r>
            <a:r>
              <a:rPr kumimoji="1" lang="en-US" kern="0" baseline="30000" dirty="0">
                <a:solidFill>
                  <a:srgbClr val="FF0000"/>
                </a:solidFill>
                <a:latin typeface="+mn-lt"/>
              </a:rPr>
              <a:t>2</a:t>
            </a:r>
            <a:r>
              <a:rPr kumimoji="1" lang="en-US" kern="0" baseline="30000" dirty="0">
                <a:solidFill>
                  <a:srgbClr val="0033CC"/>
                </a:solidFill>
                <a:latin typeface="+mn-lt"/>
              </a:rPr>
              <a:t> </a:t>
            </a:r>
            <a:r>
              <a:rPr lang="en-US" dirty="0">
                <a:latin typeface="+mn-lt"/>
              </a:rPr>
              <a:t>   0x2</a:t>
            </a:r>
            <a:r>
              <a:rPr kumimoji="1" lang="en-US" kern="0" baseline="30000" dirty="0">
                <a:solidFill>
                  <a:srgbClr val="FF0000"/>
                </a:solidFill>
                <a:latin typeface="+mn-lt"/>
              </a:rPr>
              <a:t>1</a:t>
            </a:r>
            <a:r>
              <a:rPr kumimoji="1" lang="en-US" kern="0" baseline="30000" dirty="0">
                <a:solidFill>
                  <a:srgbClr val="0033CC"/>
                </a:solidFill>
                <a:latin typeface="+mn-lt"/>
              </a:rPr>
              <a:t> </a:t>
            </a:r>
            <a:r>
              <a:rPr lang="en-US" dirty="0">
                <a:latin typeface="+mn-lt"/>
              </a:rPr>
              <a:t>   1x2</a:t>
            </a:r>
            <a:r>
              <a:rPr kumimoji="1" lang="en-US" kern="0" baseline="30000" dirty="0">
                <a:solidFill>
                  <a:srgbClr val="FF0000"/>
                </a:solidFill>
                <a:latin typeface="+mn-lt"/>
              </a:rPr>
              <a:t>0</a:t>
            </a:r>
            <a:r>
              <a:rPr kumimoji="1" lang="en-US" kern="0" baseline="30000" dirty="0">
                <a:solidFill>
                  <a:srgbClr val="0033CC"/>
                </a:solidFill>
                <a:latin typeface="+mn-lt"/>
              </a:rPr>
              <a:t> </a:t>
            </a:r>
            <a:r>
              <a:rPr lang="en-US" dirty="0">
                <a:latin typeface="+mn-lt"/>
              </a:rPr>
              <a:t>    </a:t>
            </a:r>
            <a:endParaRPr lang="en-SG" dirty="0">
              <a:latin typeface="+mn-lt"/>
            </a:endParaRPr>
          </a:p>
        </p:txBody>
      </p:sp>
      <p:grpSp>
        <p:nvGrpSpPr>
          <p:cNvPr id="2" name="Group 17"/>
          <p:cNvGrpSpPr>
            <a:grpSpLocks/>
          </p:cNvGrpSpPr>
          <p:nvPr/>
        </p:nvGrpSpPr>
        <p:grpSpPr bwMode="auto">
          <a:xfrm>
            <a:off x="457200" y="4191000"/>
            <a:ext cx="4217988" cy="1223963"/>
            <a:chOff x="457200" y="4191000"/>
            <a:chExt cx="4218342" cy="1223665"/>
          </a:xfrm>
        </p:grpSpPr>
        <p:sp>
          <p:nvSpPr>
            <p:cNvPr id="6" name="Rectangle 5"/>
            <p:cNvSpPr/>
            <p:nvPr/>
          </p:nvSpPr>
          <p:spPr>
            <a:xfrm>
              <a:off x="457200" y="4952814"/>
              <a:ext cx="987508" cy="461851"/>
            </a:xfrm>
            <a:prstGeom prst="rect">
              <a:avLst/>
            </a:prstGeom>
          </p:spPr>
          <p:txBody>
            <a:bodyPr wrap="none">
              <a:spAutoFit/>
            </a:bodyPr>
            <a:lstStyle/>
            <a:p>
              <a:pPr>
                <a:defRPr/>
              </a:pPr>
              <a:r>
                <a:rPr lang="en-US" dirty="0">
                  <a:latin typeface="+mn-lt"/>
                </a:rPr>
                <a:t>Step 2:</a:t>
              </a:r>
              <a:endParaRPr lang="en-SG" dirty="0">
                <a:latin typeface="+mn-lt"/>
              </a:endParaRPr>
            </a:p>
          </p:txBody>
        </p:sp>
        <p:cxnSp>
          <p:nvCxnSpPr>
            <p:cNvPr id="24585" name="Straight Connector 7"/>
            <p:cNvCxnSpPr>
              <a:cxnSpLocks noChangeShapeType="1"/>
            </p:cNvCxnSpPr>
            <p:nvPr/>
          </p:nvCxnSpPr>
          <p:spPr bwMode="auto">
            <a:xfrm>
              <a:off x="1524000" y="5181600"/>
              <a:ext cx="2971800" cy="0"/>
            </a:xfrm>
            <a:prstGeom prst="line">
              <a:avLst/>
            </a:prstGeom>
            <a:noFill/>
            <a:ln w="19050" algn="ctr">
              <a:solidFill>
                <a:srgbClr val="009900"/>
              </a:solidFill>
              <a:round/>
              <a:headEnd type="none" w="sm" len="sm"/>
              <a:tailEnd type="none" w="sm" len="sm"/>
            </a:ln>
            <a:extLst>
              <a:ext uri="{909E8E84-426E-40DD-AFC4-6F175D3DCCD1}">
                <a14:hiddenFill xmlns:a14="http://schemas.microsoft.com/office/drawing/2010/main">
                  <a:noFill/>
                </a14:hiddenFill>
              </a:ext>
            </a:extLst>
          </p:spPr>
        </p:cxnSp>
        <p:cxnSp>
          <p:nvCxnSpPr>
            <p:cNvPr id="24586" name="Straight Arrow Connector 9"/>
            <p:cNvCxnSpPr>
              <a:cxnSpLocks noChangeShapeType="1"/>
            </p:cNvCxnSpPr>
            <p:nvPr/>
          </p:nvCxnSpPr>
          <p:spPr bwMode="auto">
            <a:xfrm flipV="1">
              <a:off x="2971800" y="4648200"/>
              <a:ext cx="0" cy="533400"/>
            </a:xfrm>
            <a:prstGeom prst="straightConnector1">
              <a:avLst/>
            </a:prstGeom>
            <a:noFill/>
            <a:ln w="19050" algn="ctr">
              <a:solidFill>
                <a:srgbClr val="009900"/>
              </a:solidFill>
              <a:round/>
              <a:headEnd type="none" w="sm" len="sm"/>
              <a:tailEnd type="arrow" w="med" len="med"/>
            </a:ln>
            <a:extLst>
              <a:ext uri="{909E8E84-426E-40DD-AFC4-6F175D3DCCD1}">
                <a14:hiddenFill xmlns:a14="http://schemas.microsoft.com/office/drawing/2010/main">
                  <a:noFill/>
                </a14:hiddenFill>
              </a:ext>
            </a:extLst>
          </p:spPr>
        </p:cxnSp>
        <p:cxnSp>
          <p:nvCxnSpPr>
            <p:cNvPr id="24587" name="Straight Arrow Connector 11"/>
            <p:cNvCxnSpPr>
              <a:cxnSpLocks noChangeShapeType="1"/>
            </p:cNvCxnSpPr>
            <p:nvPr/>
          </p:nvCxnSpPr>
          <p:spPr bwMode="auto">
            <a:xfrm flipV="1">
              <a:off x="3733800" y="4648200"/>
              <a:ext cx="0" cy="533400"/>
            </a:xfrm>
            <a:prstGeom prst="straightConnector1">
              <a:avLst/>
            </a:prstGeom>
            <a:noFill/>
            <a:ln w="19050" algn="ctr">
              <a:solidFill>
                <a:srgbClr val="009900"/>
              </a:solidFill>
              <a:round/>
              <a:headEnd type="none" w="sm" len="sm"/>
              <a:tailEnd type="arrow" w="med" len="med"/>
            </a:ln>
            <a:extLst>
              <a:ext uri="{909E8E84-426E-40DD-AFC4-6F175D3DCCD1}">
                <a14:hiddenFill xmlns:a14="http://schemas.microsoft.com/office/drawing/2010/main">
                  <a:noFill/>
                </a14:hiddenFill>
              </a:ext>
            </a:extLst>
          </p:spPr>
        </p:cxnSp>
        <p:cxnSp>
          <p:nvCxnSpPr>
            <p:cNvPr id="24588" name="Straight Arrow Connector 13"/>
            <p:cNvCxnSpPr>
              <a:cxnSpLocks noChangeShapeType="1"/>
            </p:cNvCxnSpPr>
            <p:nvPr/>
          </p:nvCxnSpPr>
          <p:spPr bwMode="auto">
            <a:xfrm flipV="1">
              <a:off x="4495800" y="4648200"/>
              <a:ext cx="0" cy="533400"/>
            </a:xfrm>
            <a:prstGeom prst="straightConnector1">
              <a:avLst/>
            </a:prstGeom>
            <a:noFill/>
            <a:ln w="19050" algn="ctr">
              <a:solidFill>
                <a:srgbClr val="009900"/>
              </a:solidFill>
              <a:round/>
              <a:headEnd type="none" w="sm" len="sm"/>
              <a:tailEnd type="arrow" w="med" len="med"/>
            </a:ln>
            <a:extLst>
              <a:ext uri="{909E8E84-426E-40DD-AFC4-6F175D3DCCD1}">
                <a14:hiddenFill xmlns:a14="http://schemas.microsoft.com/office/drawing/2010/main">
                  <a:noFill/>
                </a14:hiddenFill>
              </a:ext>
            </a:extLst>
          </p:spPr>
        </p:cxnSp>
        <p:sp>
          <p:nvSpPr>
            <p:cNvPr id="24589" name="TextBox 14"/>
            <p:cNvSpPr txBox="1">
              <a:spLocks noChangeArrowheads="1"/>
            </p:cNvSpPr>
            <p:nvPr/>
          </p:nvSpPr>
          <p:spPr bwMode="auto">
            <a:xfrm>
              <a:off x="2819598" y="4191000"/>
              <a:ext cx="331816" cy="46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SG" altLang="en-US" sz="2400" b="0">
                  <a:solidFill>
                    <a:srgbClr val="009900"/>
                  </a:solidFill>
                </a:rPr>
                <a:t>+</a:t>
              </a:r>
            </a:p>
          </p:txBody>
        </p:sp>
        <p:sp>
          <p:nvSpPr>
            <p:cNvPr id="24590" name="TextBox 15"/>
            <p:cNvSpPr txBox="1">
              <a:spLocks noChangeArrowheads="1"/>
            </p:cNvSpPr>
            <p:nvPr/>
          </p:nvSpPr>
          <p:spPr bwMode="auto">
            <a:xfrm>
              <a:off x="3581662" y="4191000"/>
              <a:ext cx="331816" cy="46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SG" altLang="en-US" sz="2400" b="0">
                  <a:solidFill>
                    <a:srgbClr val="009900"/>
                  </a:solidFill>
                </a:rPr>
                <a:t>+</a:t>
              </a:r>
            </a:p>
          </p:txBody>
        </p:sp>
        <p:sp>
          <p:nvSpPr>
            <p:cNvPr id="24591" name="TextBox 16"/>
            <p:cNvSpPr txBox="1">
              <a:spLocks noChangeArrowheads="1"/>
            </p:cNvSpPr>
            <p:nvPr/>
          </p:nvSpPr>
          <p:spPr bwMode="auto">
            <a:xfrm>
              <a:off x="4343726" y="4191000"/>
              <a:ext cx="331816" cy="46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SG" altLang="en-US" sz="2400" b="0">
                  <a:solidFill>
                    <a:srgbClr val="009900"/>
                  </a:solidFill>
                </a:rPr>
                <a:t>+</a:t>
              </a:r>
            </a:p>
          </p:txBody>
        </p:sp>
      </p:grpSp>
      <p:sp>
        <p:nvSpPr>
          <p:cNvPr id="19" name="TextBox 18"/>
          <p:cNvSpPr txBox="1"/>
          <p:nvPr/>
        </p:nvSpPr>
        <p:spPr>
          <a:xfrm>
            <a:off x="5257800" y="4191000"/>
            <a:ext cx="2659063" cy="461963"/>
          </a:xfrm>
          <a:prstGeom prst="rect">
            <a:avLst/>
          </a:prstGeom>
          <a:noFill/>
        </p:spPr>
        <p:txBody>
          <a:bodyPr wrap="none">
            <a:spAutoFit/>
          </a:bodyPr>
          <a:lstStyle/>
          <a:p>
            <a:pPr>
              <a:defRPr/>
            </a:pPr>
            <a:r>
              <a:rPr lang="en-SG" dirty="0">
                <a:solidFill>
                  <a:srgbClr val="009900"/>
                </a:solidFill>
                <a:latin typeface="+mn-lt"/>
              </a:rPr>
              <a:t>=  8 + 0 + 0 + 1  =  </a:t>
            </a:r>
            <a:r>
              <a:rPr lang="en-SG" b="1" dirty="0">
                <a:solidFill>
                  <a:srgbClr val="009900"/>
                </a:solidFill>
                <a:latin typeface="+mn-lt"/>
              </a:rPr>
              <a:t>9</a:t>
            </a:r>
            <a:r>
              <a:rPr lang="en-US" b="1" baseline="-25000" dirty="0">
                <a:solidFill>
                  <a:srgbClr val="009900"/>
                </a:solidFill>
                <a:latin typeface="+mn-lt"/>
              </a:rPr>
              <a:t>10</a:t>
            </a:r>
            <a:endParaRPr lang="en-SG" b="1" dirty="0">
              <a:solidFill>
                <a:srgbClr val="009900"/>
              </a:solidFill>
              <a:latin typeface="+mn-lt"/>
            </a:endParaRPr>
          </a:p>
        </p:txBody>
      </p:sp>
    </p:spTree>
    <p:extLst>
      <p:ext uri="{BB962C8B-B14F-4D97-AF65-F5344CB8AC3E}">
        <p14:creationId xmlns:p14="http://schemas.microsoft.com/office/powerpoint/2010/main" val="1996747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0" fill="hold"/>
                                        <p:tgtEl>
                                          <p:spTgt spid="5"/>
                                        </p:tgtEl>
                                        <p:attrNameLst>
                                          <p:attrName>ppt_x</p:attrName>
                                        </p:attrNameLst>
                                      </p:cBhvr>
                                      <p:tavLst>
                                        <p:tav tm="0">
                                          <p:val>
                                            <p:strVal val="#ppt_x"/>
                                          </p:val>
                                        </p:tav>
                                        <p:tav tm="100000">
                                          <p:val>
                                            <p:strVal val="#ppt_x"/>
                                          </p:val>
                                        </p:tav>
                                      </p:tavLst>
                                    </p:anim>
                                    <p:anim calcmode="lin" valueType="num">
                                      <p:cBhvr additive="base">
                                        <p:cTn id="14"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randombar(horizontal)">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381000" y="22860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kumimoji="0" lang="en-US" altLang="en-US" sz="3500">
                <a:latin typeface="Times New Roman" pitchFamily="18" charset="0"/>
              </a:rPr>
              <a:t>1  0  1  0</a:t>
            </a:r>
            <a:r>
              <a:rPr kumimoji="0" lang="en-US" altLang="en-US" sz="3500" baseline="-25000">
                <a:latin typeface="Times New Roman" pitchFamily="18" charset="0"/>
              </a:rPr>
              <a:t>2</a:t>
            </a:r>
            <a:endParaRPr kumimoji="0" lang="en-GB" altLang="en-US" sz="3500" baseline="-25000">
              <a:latin typeface="Times New Roman" pitchFamily="18" charset="0"/>
            </a:endParaRPr>
          </a:p>
        </p:txBody>
      </p:sp>
      <p:sp>
        <p:nvSpPr>
          <p:cNvPr id="6147" name="Text Box 5"/>
          <p:cNvSpPr txBox="1">
            <a:spLocks noChangeArrowheads="1"/>
          </p:cNvSpPr>
          <p:nvPr/>
        </p:nvSpPr>
        <p:spPr bwMode="auto">
          <a:xfrm>
            <a:off x="381000" y="1905000"/>
            <a:ext cx="1806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kumimoji="0" lang="en-US" altLang="en-US" sz="2400" b="0">
                <a:solidFill>
                  <a:srgbClr val="339933"/>
                </a:solidFill>
                <a:latin typeface="Times New Roman" pitchFamily="18" charset="0"/>
              </a:rPr>
              <a:t>2</a:t>
            </a:r>
            <a:r>
              <a:rPr kumimoji="0" lang="en-US" altLang="en-US" sz="2400" b="0" baseline="30000">
                <a:solidFill>
                  <a:srgbClr val="339933"/>
                </a:solidFill>
                <a:latin typeface="Times New Roman" pitchFamily="18" charset="0"/>
              </a:rPr>
              <a:t>3</a:t>
            </a:r>
            <a:r>
              <a:rPr kumimoji="0" lang="en-US" altLang="en-US" sz="2400" b="0">
                <a:solidFill>
                  <a:srgbClr val="339933"/>
                </a:solidFill>
                <a:latin typeface="Times New Roman" pitchFamily="18" charset="0"/>
              </a:rPr>
              <a:t>   2</a:t>
            </a:r>
            <a:r>
              <a:rPr kumimoji="0" lang="en-US" altLang="en-US" sz="2400" b="0" baseline="30000">
                <a:solidFill>
                  <a:srgbClr val="339933"/>
                </a:solidFill>
                <a:latin typeface="Times New Roman" pitchFamily="18" charset="0"/>
              </a:rPr>
              <a:t>2    </a:t>
            </a:r>
            <a:r>
              <a:rPr kumimoji="0" lang="en-US" altLang="en-US" sz="2400" b="0">
                <a:solidFill>
                  <a:srgbClr val="339933"/>
                </a:solidFill>
                <a:latin typeface="Times New Roman" pitchFamily="18" charset="0"/>
              </a:rPr>
              <a:t>2</a:t>
            </a:r>
            <a:r>
              <a:rPr kumimoji="0" lang="en-US" altLang="en-US" sz="2400" b="0" baseline="30000">
                <a:solidFill>
                  <a:srgbClr val="339933"/>
                </a:solidFill>
                <a:latin typeface="Times New Roman" pitchFamily="18" charset="0"/>
              </a:rPr>
              <a:t>1 </a:t>
            </a:r>
            <a:r>
              <a:rPr kumimoji="0" lang="en-US" altLang="en-US" sz="2400" b="0">
                <a:solidFill>
                  <a:srgbClr val="339933"/>
                </a:solidFill>
                <a:latin typeface="Verdana" pitchFamily="34" charset="0"/>
              </a:rPr>
              <a:t> </a:t>
            </a:r>
            <a:r>
              <a:rPr kumimoji="0" lang="en-US" altLang="en-US" sz="2400" b="0">
                <a:solidFill>
                  <a:srgbClr val="339933"/>
                </a:solidFill>
                <a:latin typeface="Times New Roman" pitchFamily="18" charset="0"/>
              </a:rPr>
              <a:t>2</a:t>
            </a:r>
            <a:r>
              <a:rPr kumimoji="0" lang="en-US" altLang="en-US" sz="2400" b="0" baseline="30000">
                <a:solidFill>
                  <a:srgbClr val="339933"/>
                </a:solidFill>
                <a:latin typeface="Times New Roman" pitchFamily="18" charset="0"/>
              </a:rPr>
              <a:t>0</a:t>
            </a:r>
            <a:endParaRPr kumimoji="0" lang="en-GB" altLang="en-US" sz="2400" b="0">
              <a:solidFill>
                <a:srgbClr val="339933"/>
              </a:solidFill>
              <a:latin typeface="Verdana" pitchFamily="34" charset="0"/>
            </a:endParaRPr>
          </a:p>
        </p:txBody>
      </p:sp>
      <p:sp>
        <p:nvSpPr>
          <p:cNvPr id="6148" name="Text Box 8"/>
          <p:cNvSpPr txBox="1">
            <a:spLocks noChangeArrowheads="1"/>
          </p:cNvSpPr>
          <p:nvPr/>
        </p:nvSpPr>
        <p:spPr bwMode="auto">
          <a:xfrm>
            <a:off x="2209800" y="2357438"/>
            <a:ext cx="647700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nSpc>
                <a:spcPct val="80000"/>
              </a:lnSpc>
              <a:spcBef>
                <a:spcPct val="0"/>
              </a:spcBef>
              <a:buClrTx/>
              <a:buSzTx/>
              <a:buFontTx/>
              <a:buNone/>
            </a:pPr>
            <a:r>
              <a:rPr kumimoji="0" lang="en-US" altLang="en-US" sz="3500" dirty="0">
                <a:latin typeface="Times New Roman" pitchFamily="18" charset="0"/>
              </a:rPr>
              <a:t>=   1 x </a:t>
            </a:r>
            <a:r>
              <a:rPr kumimoji="0" lang="en-US" altLang="en-US" sz="3500" dirty="0">
                <a:solidFill>
                  <a:srgbClr val="009900"/>
                </a:solidFill>
                <a:latin typeface="Times New Roman" pitchFamily="18" charset="0"/>
              </a:rPr>
              <a:t>2</a:t>
            </a:r>
            <a:r>
              <a:rPr kumimoji="0" lang="en-US" altLang="en-US" sz="3500" baseline="30000" dirty="0">
                <a:solidFill>
                  <a:srgbClr val="009900"/>
                </a:solidFill>
                <a:latin typeface="Times New Roman" pitchFamily="18" charset="0"/>
              </a:rPr>
              <a:t>3</a:t>
            </a:r>
            <a:r>
              <a:rPr kumimoji="0" lang="en-US" altLang="en-US" sz="3500" dirty="0">
                <a:latin typeface="Times New Roman" pitchFamily="18" charset="0"/>
              </a:rPr>
              <a:t>  + </a:t>
            </a:r>
            <a:r>
              <a:rPr kumimoji="0" lang="en-US" altLang="en-US" sz="3600" dirty="0">
                <a:latin typeface="Times New Roman" pitchFamily="18" charset="0"/>
              </a:rPr>
              <a:t>0 x </a:t>
            </a:r>
            <a:r>
              <a:rPr kumimoji="0" lang="en-US" altLang="en-US" sz="3600" dirty="0">
                <a:solidFill>
                  <a:srgbClr val="00B050"/>
                </a:solidFill>
                <a:latin typeface="Times New Roman" pitchFamily="18" charset="0"/>
              </a:rPr>
              <a:t>2</a:t>
            </a:r>
            <a:r>
              <a:rPr kumimoji="0" lang="en-US" altLang="en-US" sz="3600" baseline="30000" dirty="0">
                <a:solidFill>
                  <a:srgbClr val="339933"/>
                </a:solidFill>
                <a:latin typeface="Times New Roman" pitchFamily="18" charset="0"/>
              </a:rPr>
              <a:t>2</a:t>
            </a:r>
            <a:r>
              <a:rPr kumimoji="0" lang="en-US" altLang="en-US" sz="2400" dirty="0">
                <a:solidFill>
                  <a:srgbClr val="339933"/>
                </a:solidFill>
                <a:latin typeface="Times New Roman" pitchFamily="18" charset="0"/>
              </a:rPr>
              <a:t> +</a:t>
            </a:r>
            <a:r>
              <a:rPr kumimoji="0" lang="en-US" altLang="en-US" sz="3500" dirty="0">
                <a:latin typeface="Times New Roman" pitchFamily="18" charset="0"/>
              </a:rPr>
              <a:t> 1 x </a:t>
            </a:r>
            <a:r>
              <a:rPr kumimoji="0" lang="en-US" altLang="en-US" sz="3500" dirty="0">
                <a:solidFill>
                  <a:srgbClr val="009900"/>
                </a:solidFill>
                <a:latin typeface="Times New Roman" pitchFamily="18" charset="0"/>
              </a:rPr>
              <a:t>2</a:t>
            </a:r>
            <a:r>
              <a:rPr kumimoji="0" lang="en-US" altLang="en-US" sz="3500" baseline="30000" dirty="0">
                <a:solidFill>
                  <a:srgbClr val="009900"/>
                </a:solidFill>
                <a:latin typeface="Times New Roman" pitchFamily="18" charset="0"/>
              </a:rPr>
              <a:t>1</a:t>
            </a:r>
            <a:r>
              <a:rPr kumimoji="0" lang="en-US" altLang="en-US" sz="3500" dirty="0">
                <a:latin typeface="Times New Roman" pitchFamily="18" charset="0"/>
              </a:rPr>
              <a:t> + 0 x </a:t>
            </a:r>
            <a:r>
              <a:rPr kumimoji="0" lang="en-US" altLang="en-US" sz="3500" dirty="0">
                <a:solidFill>
                  <a:srgbClr val="009900"/>
                </a:solidFill>
                <a:latin typeface="Times New Roman" pitchFamily="18" charset="0"/>
              </a:rPr>
              <a:t>2</a:t>
            </a:r>
            <a:r>
              <a:rPr kumimoji="0" lang="en-US" altLang="en-US" sz="3500" baseline="30000" dirty="0">
                <a:solidFill>
                  <a:srgbClr val="009900"/>
                </a:solidFill>
                <a:latin typeface="Times New Roman" pitchFamily="18" charset="0"/>
              </a:rPr>
              <a:t>0</a:t>
            </a:r>
          </a:p>
          <a:p>
            <a:pPr>
              <a:lnSpc>
                <a:spcPct val="80000"/>
              </a:lnSpc>
              <a:spcBef>
                <a:spcPct val="0"/>
              </a:spcBef>
              <a:buClrTx/>
              <a:buSzTx/>
              <a:buFontTx/>
              <a:buNone/>
            </a:pPr>
            <a:endParaRPr kumimoji="0" lang="en-US" altLang="en-US" sz="3500" baseline="30000" dirty="0">
              <a:latin typeface="Times New Roman" pitchFamily="18" charset="0"/>
            </a:endParaRPr>
          </a:p>
          <a:p>
            <a:pPr>
              <a:lnSpc>
                <a:spcPct val="80000"/>
              </a:lnSpc>
              <a:spcBef>
                <a:spcPct val="0"/>
              </a:spcBef>
              <a:buClrTx/>
              <a:buSzTx/>
              <a:buFontTx/>
              <a:buNone/>
            </a:pPr>
            <a:r>
              <a:rPr kumimoji="0" lang="en-US" altLang="en-US" sz="3500" dirty="0">
                <a:latin typeface="Times New Roman" pitchFamily="18" charset="0"/>
              </a:rPr>
              <a:t>=   1 x </a:t>
            </a:r>
            <a:r>
              <a:rPr kumimoji="0" lang="en-US" altLang="en-US" sz="3500" dirty="0">
                <a:solidFill>
                  <a:srgbClr val="009900"/>
                </a:solidFill>
                <a:latin typeface="Times New Roman" pitchFamily="18" charset="0"/>
              </a:rPr>
              <a:t>8</a:t>
            </a:r>
            <a:r>
              <a:rPr kumimoji="0" lang="en-US" altLang="en-US" sz="3500" dirty="0">
                <a:latin typeface="Times New Roman" pitchFamily="18" charset="0"/>
              </a:rPr>
              <a:t>  +  </a:t>
            </a:r>
            <a:r>
              <a:rPr kumimoji="0" lang="en-US" altLang="en-US" sz="3600" dirty="0">
                <a:latin typeface="Times New Roman" pitchFamily="18" charset="0"/>
              </a:rPr>
              <a:t>0 x </a:t>
            </a:r>
            <a:r>
              <a:rPr kumimoji="0" lang="en-US" altLang="en-US" sz="3600" dirty="0">
                <a:solidFill>
                  <a:srgbClr val="009900"/>
                </a:solidFill>
                <a:latin typeface="Times New Roman" pitchFamily="18" charset="0"/>
              </a:rPr>
              <a:t>4</a:t>
            </a:r>
            <a:r>
              <a:rPr kumimoji="0" lang="en-US" altLang="en-US" sz="3600" b="0" dirty="0">
                <a:latin typeface="Times New Roman" pitchFamily="18" charset="0"/>
              </a:rPr>
              <a:t>  +</a:t>
            </a:r>
            <a:r>
              <a:rPr kumimoji="0" lang="en-US" altLang="en-US" sz="2400" b="0" dirty="0">
                <a:latin typeface="Verdana" pitchFamily="34" charset="0"/>
              </a:rPr>
              <a:t> </a:t>
            </a:r>
            <a:r>
              <a:rPr kumimoji="0" lang="en-US" altLang="en-US" sz="3500" dirty="0">
                <a:latin typeface="Times New Roman" pitchFamily="18" charset="0"/>
              </a:rPr>
              <a:t>1 x </a:t>
            </a:r>
            <a:r>
              <a:rPr kumimoji="0" lang="en-US" altLang="en-US" sz="3500" dirty="0">
                <a:solidFill>
                  <a:srgbClr val="009900"/>
                </a:solidFill>
                <a:latin typeface="Times New Roman" pitchFamily="18" charset="0"/>
              </a:rPr>
              <a:t>2</a:t>
            </a:r>
            <a:r>
              <a:rPr kumimoji="0" lang="en-US" altLang="en-US" sz="3500" dirty="0">
                <a:latin typeface="Times New Roman" pitchFamily="18" charset="0"/>
              </a:rPr>
              <a:t>  +  0 x </a:t>
            </a:r>
            <a:r>
              <a:rPr kumimoji="0" lang="en-US" altLang="en-US" sz="3500" dirty="0">
                <a:solidFill>
                  <a:srgbClr val="009900"/>
                </a:solidFill>
                <a:latin typeface="Times New Roman" pitchFamily="18" charset="0"/>
              </a:rPr>
              <a:t>1</a:t>
            </a:r>
            <a:r>
              <a:rPr kumimoji="0" lang="en-US" altLang="en-US" sz="3500" dirty="0">
                <a:latin typeface="Times New Roman" pitchFamily="18" charset="0"/>
              </a:rPr>
              <a:t> </a:t>
            </a:r>
          </a:p>
          <a:p>
            <a:pPr>
              <a:lnSpc>
                <a:spcPct val="80000"/>
              </a:lnSpc>
              <a:spcBef>
                <a:spcPct val="0"/>
              </a:spcBef>
              <a:buClrTx/>
              <a:buSzTx/>
              <a:buFontTx/>
              <a:buNone/>
            </a:pPr>
            <a:endParaRPr kumimoji="0" lang="en-US" altLang="en-US" sz="3500" dirty="0">
              <a:latin typeface="Times New Roman" pitchFamily="18" charset="0"/>
            </a:endParaRPr>
          </a:p>
          <a:p>
            <a:pPr>
              <a:lnSpc>
                <a:spcPct val="80000"/>
              </a:lnSpc>
              <a:spcBef>
                <a:spcPct val="0"/>
              </a:spcBef>
              <a:buClrTx/>
              <a:buSzTx/>
              <a:buFontTx/>
              <a:buNone/>
            </a:pPr>
            <a:r>
              <a:rPr kumimoji="0" lang="en-US" altLang="en-US" sz="3500" dirty="0">
                <a:latin typeface="Times New Roman" pitchFamily="18" charset="0"/>
              </a:rPr>
              <a:t>=    </a:t>
            </a:r>
            <a:r>
              <a:rPr kumimoji="0" lang="en-US" altLang="en-US" sz="3500" dirty="0">
                <a:solidFill>
                  <a:srgbClr val="C00000"/>
                </a:solidFill>
                <a:latin typeface="Times New Roman" pitchFamily="18" charset="0"/>
              </a:rPr>
              <a:t>10</a:t>
            </a:r>
            <a:r>
              <a:rPr kumimoji="0" lang="en-US" altLang="en-US" sz="3500" b="0" baseline="-25000" dirty="0">
                <a:solidFill>
                  <a:srgbClr val="C00000"/>
                </a:solidFill>
                <a:latin typeface="Times New Roman" pitchFamily="18" charset="0"/>
              </a:rPr>
              <a:t>10</a:t>
            </a:r>
            <a:endParaRPr kumimoji="0" lang="en-GB" altLang="en-US" sz="3500" b="0" baseline="-25000" dirty="0">
              <a:solidFill>
                <a:srgbClr val="C00000"/>
              </a:solidFill>
              <a:latin typeface="Times New Roman" pitchFamily="18" charset="0"/>
            </a:endParaRPr>
          </a:p>
        </p:txBody>
      </p:sp>
      <p:grpSp>
        <p:nvGrpSpPr>
          <p:cNvPr id="2" name="Group 9"/>
          <p:cNvGrpSpPr>
            <a:grpSpLocks/>
          </p:cNvGrpSpPr>
          <p:nvPr/>
        </p:nvGrpSpPr>
        <p:grpSpPr bwMode="auto">
          <a:xfrm>
            <a:off x="3657600" y="3581400"/>
            <a:ext cx="3048000" cy="1408113"/>
            <a:chOff x="2064" y="3310"/>
            <a:chExt cx="1579" cy="402"/>
          </a:xfrm>
        </p:grpSpPr>
        <p:sp>
          <p:nvSpPr>
            <p:cNvPr id="6151" name="Text Box 10"/>
            <p:cNvSpPr txBox="1">
              <a:spLocks noChangeArrowheads="1"/>
            </p:cNvSpPr>
            <p:nvPr/>
          </p:nvSpPr>
          <p:spPr bwMode="auto">
            <a:xfrm>
              <a:off x="2301" y="3593"/>
              <a:ext cx="1263" cy="119"/>
            </a:xfrm>
            <a:prstGeom prst="rect">
              <a:avLst/>
            </a:prstGeom>
            <a:noFill/>
            <a:ln w="9525">
              <a:noFill/>
              <a:miter lim="800000"/>
              <a:headEnd/>
              <a:tailEnd/>
            </a:ln>
          </p:spPr>
          <p:txBody>
            <a:bodyPr>
              <a:spAutoFit/>
            </a:bodyPr>
            <a:lstStyle/>
            <a:p>
              <a:pPr eaLnBrk="1" hangingPunct="1">
                <a:defRPr/>
              </a:pPr>
              <a:r>
                <a:rPr lang="en-US" sz="2100" b="1" dirty="0">
                  <a:solidFill>
                    <a:schemeClr val="hlink"/>
                  </a:solidFill>
                  <a:latin typeface="+mn-lt"/>
                </a:rPr>
                <a:t>Position weights</a:t>
              </a:r>
              <a:endParaRPr lang="en-GB" sz="2100" b="1" dirty="0">
                <a:solidFill>
                  <a:schemeClr val="hlink"/>
                </a:solidFill>
                <a:latin typeface="+mn-lt"/>
              </a:endParaRPr>
            </a:p>
          </p:txBody>
        </p:sp>
        <p:sp>
          <p:nvSpPr>
            <p:cNvPr id="25609" name="Line 11"/>
            <p:cNvSpPr>
              <a:spLocks noChangeShapeType="1"/>
            </p:cNvSpPr>
            <p:nvPr/>
          </p:nvSpPr>
          <p:spPr bwMode="auto">
            <a:xfrm>
              <a:off x="2064" y="3310"/>
              <a:ext cx="384" cy="29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0" name="Line 12"/>
            <p:cNvSpPr>
              <a:spLocks noChangeShapeType="1"/>
            </p:cNvSpPr>
            <p:nvPr/>
          </p:nvSpPr>
          <p:spPr bwMode="auto">
            <a:xfrm flipH="1">
              <a:off x="2880" y="3310"/>
              <a:ext cx="13" cy="29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1" name="Line 13"/>
            <p:cNvSpPr>
              <a:spLocks noChangeShapeType="1"/>
            </p:cNvSpPr>
            <p:nvPr/>
          </p:nvSpPr>
          <p:spPr bwMode="auto">
            <a:xfrm flipH="1">
              <a:off x="3264" y="3310"/>
              <a:ext cx="379" cy="283"/>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5606" name="Text Box 15"/>
          <p:cNvSpPr txBox="1">
            <a:spLocks noChangeArrowheads="1"/>
          </p:cNvSpPr>
          <p:nvPr/>
        </p:nvSpPr>
        <p:spPr bwMode="auto">
          <a:xfrm>
            <a:off x="222250" y="0"/>
            <a:ext cx="6019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50000"/>
              </a:spcBef>
              <a:buClrTx/>
              <a:buSzTx/>
              <a:buFontTx/>
              <a:buNone/>
            </a:pPr>
            <a:r>
              <a:rPr lang="en-US" dirty="0">
                <a:solidFill>
                  <a:schemeClr val="bg1"/>
                </a:solidFill>
                <a:latin typeface="+mn-lt"/>
              </a:rPr>
              <a:t>Binary </a:t>
            </a:r>
            <a:r>
              <a:rPr lang="en-US" dirty="0" smtClean="0">
                <a:solidFill>
                  <a:schemeClr val="bg1"/>
                </a:solidFill>
                <a:latin typeface="+mn-lt"/>
              </a:rPr>
              <a:t>into </a:t>
            </a:r>
            <a:r>
              <a:rPr lang="en-US" dirty="0">
                <a:solidFill>
                  <a:schemeClr val="bg1"/>
                </a:solidFill>
                <a:latin typeface="+mn-lt"/>
              </a:rPr>
              <a:t>Decimal</a:t>
            </a:r>
            <a:endParaRPr kumimoji="0" lang="en-US" altLang="en-US" b="0" dirty="0">
              <a:solidFill>
                <a:schemeClr val="bg1"/>
              </a:solidFill>
              <a:latin typeface="+mn-lt"/>
            </a:endParaRPr>
          </a:p>
        </p:txBody>
      </p:sp>
      <p:sp>
        <p:nvSpPr>
          <p:cNvPr id="11" name="Rectangle 10"/>
          <p:cNvSpPr/>
          <p:nvPr/>
        </p:nvSpPr>
        <p:spPr>
          <a:xfrm>
            <a:off x="381000" y="914400"/>
            <a:ext cx="8305800" cy="461963"/>
          </a:xfrm>
          <a:prstGeom prst="rect">
            <a:avLst/>
          </a:prstGeom>
        </p:spPr>
        <p:txBody>
          <a:bodyPr>
            <a:spAutoFit/>
          </a:bodyPr>
          <a:lstStyle/>
          <a:p>
            <a:pPr marL="1588" lvl="2">
              <a:buFont typeface="Wingdings" pitchFamily="2" charset="2"/>
              <a:buNone/>
              <a:defRPr/>
            </a:pPr>
            <a:r>
              <a:rPr lang="en-US" b="1" dirty="0">
                <a:solidFill>
                  <a:srgbClr val="0033CC"/>
                </a:solidFill>
                <a:latin typeface="+mn-lt"/>
              </a:rPr>
              <a:t>Example 2:  </a:t>
            </a:r>
            <a:r>
              <a:rPr lang="en-US" dirty="0">
                <a:solidFill>
                  <a:srgbClr val="0033CC"/>
                </a:solidFill>
                <a:latin typeface="+mn-lt"/>
              </a:rPr>
              <a:t>Convert the </a:t>
            </a:r>
            <a:r>
              <a:rPr lang="en-US" u="sng" dirty="0">
                <a:solidFill>
                  <a:srgbClr val="0033CC"/>
                </a:solidFill>
                <a:latin typeface="+mn-lt"/>
              </a:rPr>
              <a:t>binary</a:t>
            </a:r>
            <a:r>
              <a:rPr lang="en-US" dirty="0">
                <a:solidFill>
                  <a:srgbClr val="0033CC"/>
                </a:solidFill>
                <a:latin typeface="+mn-lt"/>
              </a:rPr>
              <a:t> number </a:t>
            </a:r>
            <a:r>
              <a:rPr lang="en-US" b="1" dirty="0">
                <a:latin typeface="+mn-lt"/>
              </a:rPr>
              <a:t>1010</a:t>
            </a:r>
            <a:r>
              <a:rPr lang="en-US" b="1" baseline="-25000" dirty="0">
                <a:latin typeface="+mn-lt"/>
              </a:rPr>
              <a:t>2</a:t>
            </a:r>
            <a:r>
              <a:rPr lang="en-US" dirty="0">
                <a:latin typeface="+mn-lt"/>
              </a:rPr>
              <a:t> </a:t>
            </a:r>
            <a:r>
              <a:rPr lang="en-US" dirty="0">
                <a:solidFill>
                  <a:srgbClr val="0033CC"/>
                </a:solidFill>
                <a:latin typeface="+mn-lt"/>
              </a:rPr>
              <a:t>into a </a:t>
            </a:r>
            <a:r>
              <a:rPr lang="en-US" b="1" dirty="0">
                <a:solidFill>
                  <a:srgbClr val="0033CC"/>
                </a:solidFill>
                <a:latin typeface="+mn-lt"/>
              </a:rPr>
              <a:t>decimal </a:t>
            </a:r>
            <a:r>
              <a:rPr lang="en-US" dirty="0">
                <a:solidFill>
                  <a:srgbClr val="0033CC"/>
                </a:solidFill>
                <a:latin typeface="+mn-lt"/>
              </a:rPr>
              <a:t>number.</a:t>
            </a:r>
          </a:p>
        </p:txBody>
      </p:sp>
    </p:spTree>
    <p:extLst>
      <p:ext uri="{BB962C8B-B14F-4D97-AF65-F5344CB8AC3E}">
        <p14:creationId xmlns:p14="http://schemas.microsoft.com/office/powerpoint/2010/main" val="3911714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wipe(down)">
                                      <p:cBhvr>
                                        <p:cTn id="12" dur="500"/>
                                        <p:tgtEl>
                                          <p:spTgt spid="61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wipe(left)">
                                      <p:cBhvr>
                                        <p:cTn id="17" dur="500"/>
                                        <p:tgtEl>
                                          <p:spTgt spid="61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Hexadecimal into Decimal </a:t>
            </a:r>
            <a:r>
              <a:rPr lang="en-US" dirty="0" smtClean="0">
                <a:solidFill>
                  <a:srgbClr val="FF0000"/>
                </a:solidFill>
              </a:rPr>
              <a:t>(*)</a:t>
            </a:r>
            <a:endParaRPr lang="en-US" sz="3200" dirty="0" smtClean="0">
              <a:solidFill>
                <a:srgbClr val="FF0000"/>
              </a:solidFill>
            </a:endParaRPr>
          </a:p>
        </p:txBody>
      </p:sp>
      <p:sp>
        <p:nvSpPr>
          <p:cNvPr id="23555" name="Rectangle 3"/>
          <p:cNvSpPr>
            <a:spLocks noGrp="1" noChangeArrowheads="1"/>
          </p:cNvSpPr>
          <p:nvPr>
            <p:ph type="body" idx="1"/>
          </p:nvPr>
        </p:nvSpPr>
        <p:spPr>
          <a:xfrm>
            <a:off x="381000" y="1143000"/>
            <a:ext cx="8153400" cy="4953000"/>
          </a:xfrm>
        </p:spPr>
        <p:txBody>
          <a:bodyPr/>
          <a:lstStyle/>
          <a:p>
            <a:pPr marL="1588" lvl="2" indent="0">
              <a:buFont typeface="Wingdings" pitchFamily="2" charset="2"/>
              <a:buNone/>
              <a:defRPr/>
            </a:pPr>
            <a:r>
              <a:rPr lang="en-US" b="1" dirty="0" smtClean="0">
                <a:solidFill>
                  <a:srgbClr val="0033CC"/>
                </a:solidFill>
              </a:rPr>
              <a:t>Example 3: </a:t>
            </a:r>
            <a:endParaRPr lang="en-US" dirty="0" smtClean="0">
              <a:solidFill>
                <a:srgbClr val="0033CC"/>
              </a:solidFill>
            </a:endParaRPr>
          </a:p>
          <a:p>
            <a:pPr marL="87313" lvl="2" indent="0">
              <a:buFont typeface="Wingdings" pitchFamily="2" charset="2"/>
              <a:buNone/>
              <a:defRPr/>
            </a:pPr>
            <a:r>
              <a:rPr lang="en-US" dirty="0" smtClean="0">
                <a:solidFill>
                  <a:srgbClr val="0033CC"/>
                </a:solidFill>
              </a:rPr>
              <a:t>Convert the </a:t>
            </a:r>
            <a:r>
              <a:rPr lang="en-US" u="sng" dirty="0" smtClean="0">
                <a:solidFill>
                  <a:srgbClr val="0033CC"/>
                </a:solidFill>
              </a:rPr>
              <a:t>hexadecimal</a:t>
            </a:r>
            <a:r>
              <a:rPr lang="en-US" dirty="0" smtClean="0">
                <a:solidFill>
                  <a:srgbClr val="0033CC"/>
                </a:solidFill>
              </a:rPr>
              <a:t> number </a:t>
            </a:r>
            <a:r>
              <a:rPr lang="en-US" b="1" dirty="0" smtClean="0">
                <a:solidFill>
                  <a:schemeClr val="tx1"/>
                </a:solidFill>
              </a:rPr>
              <a:t>10C</a:t>
            </a:r>
            <a:r>
              <a:rPr lang="en-US" dirty="0" smtClean="0">
                <a:solidFill>
                  <a:schemeClr val="tx1"/>
                </a:solidFill>
              </a:rPr>
              <a:t> </a:t>
            </a:r>
            <a:r>
              <a:rPr lang="en-US" dirty="0" smtClean="0">
                <a:solidFill>
                  <a:srgbClr val="0033CC"/>
                </a:solidFill>
              </a:rPr>
              <a:t>into a </a:t>
            </a:r>
            <a:r>
              <a:rPr lang="en-US" b="1" dirty="0" smtClean="0">
                <a:solidFill>
                  <a:srgbClr val="0033CC"/>
                </a:solidFill>
              </a:rPr>
              <a:t>decimal </a:t>
            </a:r>
            <a:r>
              <a:rPr lang="en-US" dirty="0" smtClean="0">
                <a:solidFill>
                  <a:srgbClr val="0033CC"/>
                </a:solidFill>
              </a:rPr>
              <a:t>number.</a:t>
            </a:r>
          </a:p>
          <a:p>
            <a:pPr marL="268288" lvl="2" indent="0">
              <a:buFont typeface="Wingdings" pitchFamily="2" charset="2"/>
              <a:buNone/>
              <a:defRPr/>
            </a:pPr>
            <a:r>
              <a:rPr lang="en-US" b="1" dirty="0" smtClean="0">
                <a:solidFill>
                  <a:schemeClr val="tx1"/>
                </a:solidFill>
              </a:rPr>
              <a:t>10C</a:t>
            </a:r>
            <a:r>
              <a:rPr lang="en-US" b="1" baseline="-25000" dirty="0" smtClean="0">
                <a:solidFill>
                  <a:schemeClr val="tx1"/>
                </a:solidFill>
              </a:rPr>
              <a:t>16</a:t>
            </a:r>
            <a:r>
              <a:rPr lang="en-US" baseline="-25000" dirty="0" smtClean="0">
                <a:solidFill>
                  <a:srgbClr val="0033CC"/>
                </a:solidFill>
              </a:rPr>
              <a:t> </a:t>
            </a:r>
            <a:r>
              <a:rPr lang="en-US" dirty="0" smtClean="0">
                <a:solidFill>
                  <a:srgbClr val="0033CC"/>
                </a:solidFill>
              </a:rPr>
              <a:t>= (</a:t>
            </a:r>
            <a:r>
              <a:rPr lang="en-US" dirty="0" smtClean="0">
                <a:solidFill>
                  <a:srgbClr val="FF3300"/>
                </a:solidFill>
              </a:rPr>
              <a:t>1</a:t>
            </a:r>
            <a:r>
              <a:rPr lang="en-US" dirty="0" smtClean="0">
                <a:solidFill>
                  <a:srgbClr val="0033CC"/>
                </a:solidFill>
              </a:rPr>
              <a:t> </a:t>
            </a:r>
            <a:r>
              <a:rPr lang="en-US" dirty="0" smtClean="0">
                <a:solidFill>
                  <a:srgbClr val="00B0F0"/>
                </a:solidFill>
              </a:rPr>
              <a:t>×</a:t>
            </a:r>
            <a:r>
              <a:rPr lang="en-US" dirty="0" smtClean="0"/>
              <a:t> </a:t>
            </a:r>
            <a:r>
              <a:rPr lang="en-US" dirty="0" smtClean="0">
                <a:solidFill>
                  <a:srgbClr val="FF3300"/>
                </a:solidFill>
              </a:rPr>
              <a:t>16</a:t>
            </a:r>
            <a:r>
              <a:rPr lang="en-US" baseline="30000" dirty="0" smtClean="0">
                <a:solidFill>
                  <a:srgbClr val="FF3300"/>
                </a:solidFill>
              </a:rPr>
              <a:t>3-1</a:t>
            </a:r>
            <a:r>
              <a:rPr lang="en-US" dirty="0" smtClean="0">
                <a:solidFill>
                  <a:srgbClr val="0033CC"/>
                </a:solidFill>
              </a:rPr>
              <a:t>) + (</a:t>
            </a:r>
            <a:r>
              <a:rPr lang="en-US" dirty="0" smtClean="0">
                <a:solidFill>
                  <a:srgbClr val="FF3300"/>
                </a:solidFill>
              </a:rPr>
              <a:t>0</a:t>
            </a:r>
            <a:r>
              <a:rPr lang="en-US" dirty="0" smtClean="0">
                <a:solidFill>
                  <a:srgbClr val="0033CC"/>
                </a:solidFill>
              </a:rPr>
              <a:t> </a:t>
            </a:r>
            <a:r>
              <a:rPr lang="en-US" dirty="0" smtClean="0">
                <a:solidFill>
                  <a:srgbClr val="00B0F0"/>
                </a:solidFill>
              </a:rPr>
              <a:t>×</a:t>
            </a:r>
            <a:r>
              <a:rPr lang="en-US" dirty="0" smtClean="0"/>
              <a:t> </a:t>
            </a:r>
            <a:r>
              <a:rPr lang="en-US" dirty="0" smtClean="0">
                <a:solidFill>
                  <a:srgbClr val="FF3300"/>
                </a:solidFill>
              </a:rPr>
              <a:t>16</a:t>
            </a:r>
            <a:r>
              <a:rPr lang="en-US" baseline="30000" dirty="0" smtClean="0">
                <a:solidFill>
                  <a:srgbClr val="FF3300"/>
                </a:solidFill>
              </a:rPr>
              <a:t>2-1</a:t>
            </a:r>
            <a:r>
              <a:rPr lang="en-US" dirty="0" smtClean="0">
                <a:solidFill>
                  <a:srgbClr val="0033CC"/>
                </a:solidFill>
              </a:rPr>
              <a:t>) + (</a:t>
            </a:r>
            <a:r>
              <a:rPr lang="en-US" dirty="0" smtClean="0">
                <a:solidFill>
                  <a:srgbClr val="FF3300"/>
                </a:solidFill>
              </a:rPr>
              <a:t>12</a:t>
            </a:r>
            <a:r>
              <a:rPr lang="en-US" dirty="0" smtClean="0">
                <a:solidFill>
                  <a:srgbClr val="0033CC"/>
                </a:solidFill>
              </a:rPr>
              <a:t> </a:t>
            </a:r>
            <a:r>
              <a:rPr lang="en-US" dirty="0" smtClean="0">
                <a:solidFill>
                  <a:srgbClr val="00B0F0"/>
                </a:solidFill>
              </a:rPr>
              <a:t>×</a:t>
            </a:r>
            <a:r>
              <a:rPr lang="en-US" dirty="0" smtClean="0"/>
              <a:t> </a:t>
            </a:r>
            <a:r>
              <a:rPr lang="en-US" dirty="0" smtClean="0">
                <a:solidFill>
                  <a:srgbClr val="FF3300"/>
                </a:solidFill>
              </a:rPr>
              <a:t>16</a:t>
            </a:r>
            <a:r>
              <a:rPr lang="en-US" baseline="30000" dirty="0" smtClean="0">
                <a:solidFill>
                  <a:srgbClr val="FF3300"/>
                </a:solidFill>
              </a:rPr>
              <a:t>1-1</a:t>
            </a:r>
            <a:r>
              <a:rPr lang="en-US" dirty="0" smtClean="0">
                <a:solidFill>
                  <a:srgbClr val="0033CC"/>
                </a:solidFill>
              </a:rPr>
              <a:t>)</a:t>
            </a:r>
          </a:p>
          <a:p>
            <a:pPr marL="268288" lvl="2" indent="0">
              <a:buFont typeface="Wingdings" pitchFamily="2" charset="2"/>
              <a:buNone/>
              <a:defRPr/>
            </a:pPr>
            <a:r>
              <a:rPr lang="en-US" dirty="0" smtClean="0">
                <a:solidFill>
                  <a:srgbClr val="0033CC"/>
                </a:solidFill>
              </a:rPr>
              <a:t>          = (</a:t>
            </a:r>
            <a:r>
              <a:rPr lang="en-US" dirty="0" smtClean="0">
                <a:solidFill>
                  <a:srgbClr val="FF3300"/>
                </a:solidFill>
              </a:rPr>
              <a:t>1</a:t>
            </a:r>
            <a:r>
              <a:rPr lang="en-US" dirty="0" smtClean="0">
                <a:solidFill>
                  <a:srgbClr val="0033CC"/>
                </a:solidFill>
              </a:rPr>
              <a:t> </a:t>
            </a:r>
            <a:r>
              <a:rPr lang="en-US" dirty="0" smtClean="0">
                <a:solidFill>
                  <a:srgbClr val="00B0F0"/>
                </a:solidFill>
              </a:rPr>
              <a:t>×</a:t>
            </a:r>
            <a:r>
              <a:rPr lang="en-US" dirty="0" smtClean="0"/>
              <a:t> </a:t>
            </a:r>
            <a:r>
              <a:rPr lang="en-US" dirty="0" smtClean="0">
                <a:solidFill>
                  <a:srgbClr val="FF3300"/>
                </a:solidFill>
              </a:rPr>
              <a:t>16</a:t>
            </a:r>
            <a:r>
              <a:rPr lang="en-US" baseline="30000" dirty="0" smtClean="0">
                <a:solidFill>
                  <a:srgbClr val="FF3300"/>
                </a:solidFill>
              </a:rPr>
              <a:t>2</a:t>
            </a:r>
            <a:r>
              <a:rPr lang="en-US" dirty="0" smtClean="0">
                <a:solidFill>
                  <a:srgbClr val="0033CC"/>
                </a:solidFill>
              </a:rPr>
              <a:t>) + (</a:t>
            </a:r>
            <a:r>
              <a:rPr lang="en-US" dirty="0" smtClean="0">
                <a:solidFill>
                  <a:srgbClr val="FF3300"/>
                </a:solidFill>
              </a:rPr>
              <a:t>0</a:t>
            </a:r>
            <a:r>
              <a:rPr lang="en-US" dirty="0" smtClean="0">
                <a:solidFill>
                  <a:srgbClr val="0033CC"/>
                </a:solidFill>
              </a:rPr>
              <a:t> </a:t>
            </a:r>
            <a:r>
              <a:rPr lang="en-US" dirty="0" smtClean="0">
                <a:solidFill>
                  <a:srgbClr val="00B0F0"/>
                </a:solidFill>
              </a:rPr>
              <a:t>×</a:t>
            </a:r>
            <a:r>
              <a:rPr lang="en-US" dirty="0" smtClean="0"/>
              <a:t> </a:t>
            </a:r>
            <a:r>
              <a:rPr lang="en-US" dirty="0" smtClean="0">
                <a:solidFill>
                  <a:srgbClr val="FF3300"/>
                </a:solidFill>
              </a:rPr>
              <a:t>16</a:t>
            </a:r>
            <a:r>
              <a:rPr lang="en-US" baseline="30000" dirty="0" smtClean="0">
                <a:solidFill>
                  <a:srgbClr val="FF3300"/>
                </a:solidFill>
              </a:rPr>
              <a:t>1</a:t>
            </a:r>
            <a:r>
              <a:rPr lang="en-US" dirty="0" smtClean="0">
                <a:solidFill>
                  <a:srgbClr val="0033CC"/>
                </a:solidFill>
              </a:rPr>
              <a:t>) + (</a:t>
            </a:r>
            <a:r>
              <a:rPr lang="en-US" dirty="0" smtClean="0">
                <a:solidFill>
                  <a:srgbClr val="FF3300"/>
                </a:solidFill>
              </a:rPr>
              <a:t>12</a:t>
            </a:r>
            <a:r>
              <a:rPr lang="en-US" dirty="0" smtClean="0">
                <a:solidFill>
                  <a:srgbClr val="0033CC"/>
                </a:solidFill>
              </a:rPr>
              <a:t> </a:t>
            </a:r>
            <a:r>
              <a:rPr lang="en-US" dirty="0" smtClean="0">
                <a:solidFill>
                  <a:srgbClr val="00B0F0"/>
                </a:solidFill>
              </a:rPr>
              <a:t>×</a:t>
            </a:r>
            <a:r>
              <a:rPr lang="en-US" dirty="0" smtClean="0"/>
              <a:t> </a:t>
            </a:r>
            <a:r>
              <a:rPr lang="en-US" dirty="0" smtClean="0">
                <a:solidFill>
                  <a:srgbClr val="FF3300"/>
                </a:solidFill>
              </a:rPr>
              <a:t>16</a:t>
            </a:r>
            <a:r>
              <a:rPr lang="en-US" baseline="30000" dirty="0" smtClean="0">
                <a:solidFill>
                  <a:srgbClr val="FF3300"/>
                </a:solidFill>
              </a:rPr>
              <a:t>0</a:t>
            </a:r>
            <a:r>
              <a:rPr lang="en-US" dirty="0" smtClean="0">
                <a:solidFill>
                  <a:srgbClr val="0033CC"/>
                </a:solidFill>
              </a:rPr>
              <a:t>)</a:t>
            </a:r>
          </a:p>
          <a:p>
            <a:pPr marL="268288" lvl="2" indent="0">
              <a:buFont typeface="Wingdings" pitchFamily="2" charset="2"/>
              <a:buNone/>
              <a:defRPr/>
            </a:pPr>
            <a:r>
              <a:rPr lang="en-US" dirty="0" smtClean="0">
                <a:solidFill>
                  <a:srgbClr val="0033CC"/>
                </a:solidFill>
              </a:rPr>
              <a:t>          = (</a:t>
            </a:r>
            <a:r>
              <a:rPr lang="en-US" dirty="0" smtClean="0">
                <a:solidFill>
                  <a:srgbClr val="FF3300"/>
                </a:solidFill>
              </a:rPr>
              <a:t>1</a:t>
            </a:r>
            <a:r>
              <a:rPr lang="en-US" dirty="0" smtClean="0">
                <a:solidFill>
                  <a:srgbClr val="0033CC"/>
                </a:solidFill>
              </a:rPr>
              <a:t> </a:t>
            </a:r>
            <a:r>
              <a:rPr lang="en-US" dirty="0" smtClean="0">
                <a:solidFill>
                  <a:srgbClr val="00B0F0"/>
                </a:solidFill>
              </a:rPr>
              <a:t>×</a:t>
            </a:r>
            <a:r>
              <a:rPr lang="en-US" dirty="0" smtClean="0"/>
              <a:t> </a:t>
            </a:r>
            <a:r>
              <a:rPr lang="en-US" dirty="0" smtClean="0">
                <a:solidFill>
                  <a:srgbClr val="FF3300"/>
                </a:solidFill>
              </a:rPr>
              <a:t>256</a:t>
            </a:r>
            <a:r>
              <a:rPr lang="en-US" dirty="0" smtClean="0">
                <a:solidFill>
                  <a:srgbClr val="0033CC"/>
                </a:solidFill>
              </a:rPr>
              <a:t>) + (</a:t>
            </a:r>
            <a:r>
              <a:rPr lang="en-US" dirty="0" smtClean="0">
                <a:solidFill>
                  <a:srgbClr val="FF3300"/>
                </a:solidFill>
              </a:rPr>
              <a:t>0</a:t>
            </a:r>
            <a:r>
              <a:rPr lang="en-US" dirty="0" smtClean="0">
                <a:solidFill>
                  <a:srgbClr val="0033CC"/>
                </a:solidFill>
              </a:rPr>
              <a:t> </a:t>
            </a:r>
            <a:r>
              <a:rPr lang="en-US" dirty="0" smtClean="0">
                <a:solidFill>
                  <a:srgbClr val="00B0F0"/>
                </a:solidFill>
              </a:rPr>
              <a:t>×</a:t>
            </a:r>
            <a:r>
              <a:rPr lang="en-US" dirty="0" smtClean="0"/>
              <a:t> </a:t>
            </a:r>
            <a:r>
              <a:rPr lang="en-US" dirty="0" smtClean="0">
                <a:solidFill>
                  <a:srgbClr val="FF3300"/>
                </a:solidFill>
              </a:rPr>
              <a:t>16</a:t>
            </a:r>
            <a:r>
              <a:rPr lang="en-US" dirty="0" smtClean="0">
                <a:solidFill>
                  <a:srgbClr val="0033CC"/>
                </a:solidFill>
              </a:rPr>
              <a:t>) + (</a:t>
            </a:r>
            <a:r>
              <a:rPr lang="en-US" dirty="0" smtClean="0">
                <a:solidFill>
                  <a:srgbClr val="FF3300"/>
                </a:solidFill>
              </a:rPr>
              <a:t>12</a:t>
            </a:r>
            <a:r>
              <a:rPr lang="en-US" dirty="0" smtClean="0">
                <a:solidFill>
                  <a:srgbClr val="0033CC"/>
                </a:solidFill>
              </a:rPr>
              <a:t> </a:t>
            </a:r>
            <a:r>
              <a:rPr lang="en-US" dirty="0" smtClean="0">
                <a:solidFill>
                  <a:srgbClr val="00B0F0"/>
                </a:solidFill>
              </a:rPr>
              <a:t>×</a:t>
            </a:r>
            <a:r>
              <a:rPr lang="en-US" dirty="0" smtClean="0"/>
              <a:t> </a:t>
            </a:r>
            <a:r>
              <a:rPr lang="en-US" dirty="0" smtClean="0">
                <a:solidFill>
                  <a:srgbClr val="FF3300"/>
                </a:solidFill>
              </a:rPr>
              <a:t>1</a:t>
            </a:r>
            <a:r>
              <a:rPr lang="en-US" dirty="0" smtClean="0">
                <a:solidFill>
                  <a:srgbClr val="0033CC"/>
                </a:solidFill>
              </a:rPr>
              <a:t>) = </a:t>
            </a:r>
            <a:r>
              <a:rPr lang="en-US" b="1" dirty="0" smtClean="0">
                <a:solidFill>
                  <a:srgbClr val="0033CC"/>
                </a:solidFill>
              </a:rPr>
              <a:t>268</a:t>
            </a:r>
            <a:r>
              <a:rPr lang="en-US" b="1" baseline="-25000" dirty="0" smtClean="0">
                <a:solidFill>
                  <a:srgbClr val="0033CC"/>
                </a:solidFill>
              </a:rPr>
              <a:t>10</a:t>
            </a:r>
            <a:r>
              <a:rPr lang="en-US" baseline="-25000" dirty="0" smtClean="0">
                <a:solidFill>
                  <a:srgbClr val="0033CC"/>
                </a:solidFill>
              </a:rPr>
              <a:t> </a:t>
            </a:r>
            <a:r>
              <a:rPr lang="en-US" dirty="0" smtClean="0">
                <a:solidFill>
                  <a:srgbClr val="0033CC"/>
                </a:solidFill>
              </a:rPr>
              <a:t> (Answer)</a:t>
            </a:r>
            <a:endParaRPr lang="en-US" baseline="-25000" dirty="0" smtClean="0">
              <a:solidFill>
                <a:srgbClr val="0033CC"/>
              </a:solidFill>
            </a:endParaRPr>
          </a:p>
          <a:p>
            <a:pPr marL="268288" lvl="2" indent="0">
              <a:spcBef>
                <a:spcPts val="0"/>
              </a:spcBef>
              <a:buFont typeface="Wingdings" pitchFamily="2" charset="2"/>
              <a:buNone/>
              <a:defRPr/>
            </a:pPr>
            <a:endParaRPr lang="en-US" dirty="0" smtClean="0">
              <a:solidFill>
                <a:srgbClr val="FF3300"/>
              </a:solidFill>
            </a:endParaRPr>
          </a:p>
          <a:p>
            <a:pPr marL="268288" lvl="2" indent="0">
              <a:buFont typeface="Wingdings" pitchFamily="2" charset="2"/>
              <a:buNone/>
              <a:defRPr/>
            </a:pPr>
            <a:r>
              <a:rPr lang="en-US" dirty="0" smtClean="0">
                <a:solidFill>
                  <a:srgbClr val="FF3300"/>
                </a:solidFill>
              </a:rPr>
              <a:t>Note:  The 0’s (zeroes) in a number could be omitted in the working because they always result in 0 – e.g., the 2</a:t>
            </a:r>
            <a:r>
              <a:rPr lang="en-US" baseline="30000" dirty="0" smtClean="0">
                <a:solidFill>
                  <a:srgbClr val="FF3300"/>
                </a:solidFill>
              </a:rPr>
              <a:t>nd</a:t>
            </a:r>
            <a:r>
              <a:rPr lang="en-US" dirty="0" smtClean="0">
                <a:solidFill>
                  <a:srgbClr val="FF3300"/>
                </a:solidFill>
              </a:rPr>
              <a:t> digit in </a:t>
            </a:r>
            <a:r>
              <a:rPr lang="en-US" dirty="0" smtClean="0">
                <a:solidFill>
                  <a:schemeClr val="tx1"/>
                </a:solidFill>
              </a:rPr>
              <a:t>10C</a:t>
            </a:r>
            <a:r>
              <a:rPr lang="en-US" baseline="-25000" dirty="0" smtClean="0">
                <a:solidFill>
                  <a:schemeClr val="tx1"/>
                </a:solidFill>
              </a:rPr>
              <a:t>16</a:t>
            </a:r>
            <a:r>
              <a:rPr lang="en-US" baseline="-25000" dirty="0" smtClean="0">
                <a:solidFill>
                  <a:srgbClr val="0033CC"/>
                </a:solidFill>
              </a:rPr>
              <a:t>  </a:t>
            </a:r>
            <a:r>
              <a:rPr lang="en-US" dirty="0" smtClean="0">
                <a:solidFill>
                  <a:srgbClr val="FF3300"/>
                </a:solidFill>
              </a:rPr>
              <a:t>above.</a:t>
            </a:r>
          </a:p>
          <a:p>
            <a:pPr marL="268288" lvl="2" indent="0">
              <a:buFont typeface="Wingdings" pitchFamily="2" charset="2"/>
              <a:buNone/>
              <a:defRPr/>
            </a:pPr>
            <a:endParaRPr lang="en-US" baseline="-25000" dirty="0" smtClean="0">
              <a:solidFill>
                <a:srgbClr val="FF3300"/>
              </a:solidFill>
            </a:endParaRPr>
          </a:p>
        </p:txBody>
      </p:sp>
    </p:spTree>
    <p:extLst>
      <p:ext uri="{BB962C8B-B14F-4D97-AF65-F5344CB8AC3E}">
        <p14:creationId xmlns:p14="http://schemas.microsoft.com/office/powerpoint/2010/main" val="3982775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Hexadecimal into Decimal </a:t>
            </a:r>
            <a:r>
              <a:rPr lang="en-US" dirty="0" smtClean="0">
                <a:solidFill>
                  <a:srgbClr val="FF0000"/>
                </a:solidFill>
              </a:rPr>
              <a:t>(*)</a:t>
            </a:r>
            <a:endParaRPr lang="en-US" sz="3200" dirty="0" smtClean="0">
              <a:solidFill>
                <a:srgbClr val="FF0000"/>
              </a:solidFill>
            </a:endParaRPr>
          </a:p>
        </p:txBody>
      </p:sp>
      <p:sp>
        <p:nvSpPr>
          <p:cNvPr id="24579" name="Rectangle 3"/>
          <p:cNvSpPr>
            <a:spLocks noGrp="1" noChangeArrowheads="1"/>
          </p:cNvSpPr>
          <p:nvPr>
            <p:ph type="body" idx="1"/>
          </p:nvPr>
        </p:nvSpPr>
        <p:spPr>
          <a:xfrm>
            <a:off x="381000" y="990600"/>
            <a:ext cx="8153400" cy="5105400"/>
          </a:xfrm>
        </p:spPr>
        <p:txBody>
          <a:bodyPr/>
          <a:lstStyle/>
          <a:p>
            <a:pPr marL="87313" lvl="2" indent="0">
              <a:buFont typeface="Wingdings" pitchFamily="2" charset="2"/>
              <a:buNone/>
              <a:defRPr/>
            </a:pPr>
            <a:r>
              <a:rPr lang="en-US" sz="2600" b="1" dirty="0" smtClean="0">
                <a:solidFill>
                  <a:schemeClr val="tx1"/>
                </a:solidFill>
              </a:rPr>
              <a:t>It is easy to make mistake if the number has many digits. To avoid making such mistakes, a table can be used to help solve the above problem. </a:t>
            </a:r>
          </a:p>
          <a:p>
            <a:pPr marL="268288" lvl="2" indent="0">
              <a:spcBef>
                <a:spcPts val="0"/>
              </a:spcBef>
              <a:buFont typeface="Wingdings" pitchFamily="2" charset="2"/>
              <a:buNone/>
              <a:defRPr/>
            </a:pPr>
            <a:endParaRPr lang="en-US" sz="1400" b="1" dirty="0" smtClean="0">
              <a:solidFill>
                <a:srgbClr val="0033CC"/>
              </a:solidFill>
            </a:endParaRPr>
          </a:p>
          <a:p>
            <a:pPr marL="87313" lvl="2" indent="0">
              <a:buFont typeface="Wingdings" pitchFamily="2" charset="2"/>
              <a:buNone/>
              <a:defRPr/>
            </a:pPr>
            <a:r>
              <a:rPr lang="en-US" b="1" dirty="0" smtClean="0">
                <a:solidFill>
                  <a:srgbClr val="0033CC"/>
                </a:solidFill>
              </a:rPr>
              <a:t>Example: </a:t>
            </a:r>
            <a:endParaRPr lang="en-US" dirty="0" smtClean="0">
              <a:solidFill>
                <a:srgbClr val="0033CC"/>
              </a:solidFill>
            </a:endParaRPr>
          </a:p>
          <a:p>
            <a:pPr marL="268288" lvl="2" indent="0">
              <a:buFont typeface="Wingdings" pitchFamily="2" charset="2"/>
              <a:buNone/>
              <a:defRPr/>
            </a:pPr>
            <a:r>
              <a:rPr lang="en-US" dirty="0" smtClean="0">
                <a:solidFill>
                  <a:srgbClr val="0033CC"/>
                </a:solidFill>
              </a:rPr>
              <a:t>Convert the hexadecimal number </a:t>
            </a:r>
            <a:r>
              <a:rPr lang="en-US" dirty="0" smtClean="0">
                <a:solidFill>
                  <a:schemeClr val="tx1"/>
                </a:solidFill>
              </a:rPr>
              <a:t>10C</a:t>
            </a:r>
            <a:r>
              <a:rPr lang="en-US" baseline="-25000" dirty="0" smtClean="0">
                <a:solidFill>
                  <a:schemeClr val="tx1"/>
                </a:solidFill>
              </a:rPr>
              <a:t>16</a:t>
            </a:r>
            <a:r>
              <a:rPr lang="en-US" dirty="0" smtClean="0">
                <a:solidFill>
                  <a:schemeClr val="tx1"/>
                </a:solidFill>
              </a:rPr>
              <a:t> </a:t>
            </a:r>
            <a:r>
              <a:rPr lang="en-US" dirty="0" smtClean="0">
                <a:solidFill>
                  <a:srgbClr val="0033CC"/>
                </a:solidFill>
              </a:rPr>
              <a:t>into a </a:t>
            </a:r>
            <a:r>
              <a:rPr lang="en-US" b="1" dirty="0" smtClean="0">
                <a:solidFill>
                  <a:srgbClr val="0033CC"/>
                </a:solidFill>
              </a:rPr>
              <a:t>decimal</a:t>
            </a:r>
            <a:r>
              <a:rPr lang="en-US" dirty="0" smtClean="0">
                <a:solidFill>
                  <a:srgbClr val="0033CC"/>
                </a:solidFill>
              </a:rPr>
              <a:t> number.</a:t>
            </a:r>
          </a:p>
          <a:p>
            <a:pPr marL="268288" lvl="2" indent="0">
              <a:buFont typeface="Wingdings" pitchFamily="2" charset="2"/>
              <a:buNone/>
              <a:defRPr/>
            </a:pPr>
            <a:endParaRPr lang="en-US" dirty="0" smtClean="0">
              <a:solidFill>
                <a:srgbClr val="0033CC"/>
              </a:solidFill>
            </a:endParaRPr>
          </a:p>
          <a:p>
            <a:pPr marL="268288" lvl="2" indent="0">
              <a:buFont typeface="Wingdings" pitchFamily="2" charset="2"/>
              <a:buNone/>
              <a:defRPr/>
            </a:pPr>
            <a:endParaRPr lang="en-US" dirty="0" smtClean="0">
              <a:solidFill>
                <a:srgbClr val="0033CC"/>
              </a:solidFill>
            </a:endParaRPr>
          </a:p>
          <a:p>
            <a:pPr marL="268288" lvl="2" indent="0">
              <a:buFont typeface="Wingdings" pitchFamily="2" charset="2"/>
              <a:buNone/>
              <a:defRPr/>
            </a:pPr>
            <a:endParaRPr lang="en-US" dirty="0" smtClean="0">
              <a:solidFill>
                <a:srgbClr val="0033CC"/>
              </a:solidFill>
            </a:endParaRPr>
          </a:p>
          <a:p>
            <a:pPr marL="268288" lvl="2" indent="0">
              <a:buFont typeface="Wingdings" pitchFamily="2" charset="2"/>
              <a:buNone/>
              <a:defRPr/>
            </a:pPr>
            <a:endParaRPr lang="en-US" dirty="0" smtClean="0">
              <a:solidFill>
                <a:srgbClr val="0033CC"/>
              </a:solidFill>
            </a:endParaRPr>
          </a:p>
          <a:p>
            <a:pPr marL="268288" lvl="2" indent="0">
              <a:buFont typeface="Wingdings" pitchFamily="2" charset="2"/>
              <a:buNone/>
              <a:defRPr/>
            </a:pPr>
            <a:endParaRPr lang="en-US" sz="1400" dirty="0" smtClean="0">
              <a:solidFill>
                <a:srgbClr val="0033CC"/>
              </a:solidFill>
            </a:endParaRPr>
          </a:p>
          <a:p>
            <a:pPr marL="268288" lvl="2" indent="0">
              <a:buFont typeface="Wingdings" pitchFamily="2" charset="2"/>
              <a:buNone/>
              <a:defRPr/>
            </a:pPr>
            <a:r>
              <a:rPr lang="en-US" dirty="0" smtClean="0">
                <a:solidFill>
                  <a:srgbClr val="0033CC"/>
                </a:solidFill>
              </a:rPr>
              <a:t>        </a:t>
            </a:r>
            <a:r>
              <a:rPr lang="en-US" dirty="0" smtClean="0">
                <a:solidFill>
                  <a:schemeClr val="tx1"/>
                </a:solidFill>
              </a:rPr>
              <a:t>10C</a:t>
            </a:r>
            <a:r>
              <a:rPr lang="en-US" baseline="-25000" dirty="0" smtClean="0">
                <a:solidFill>
                  <a:schemeClr val="tx1"/>
                </a:solidFill>
              </a:rPr>
              <a:t>16</a:t>
            </a:r>
            <a:r>
              <a:rPr lang="en-US" baseline="-25000" dirty="0" smtClean="0">
                <a:solidFill>
                  <a:srgbClr val="0033CC"/>
                </a:solidFill>
              </a:rPr>
              <a:t> </a:t>
            </a:r>
            <a:r>
              <a:rPr lang="en-US" dirty="0" smtClean="0">
                <a:solidFill>
                  <a:srgbClr val="0033CC"/>
                </a:solidFill>
              </a:rPr>
              <a:t>= (</a:t>
            </a:r>
            <a:r>
              <a:rPr lang="en-US" dirty="0" smtClean="0">
                <a:solidFill>
                  <a:srgbClr val="FF3300"/>
                </a:solidFill>
              </a:rPr>
              <a:t>1</a:t>
            </a:r>
            <a:r>
              <a:rPr lang="en-US" dirty="0" smtClean="0">
                <a:solidFill>
                  <a:srgbClr val="0033CC"/>
                </a:solidFill>
              </a:rPr>
              <a:t> </a:t>
            </a:r>
            <a:r>
              <a:rPr lang="en-US" dirty="0" smtClean="0"/>
              <a:t>× </a:t>
            </a:r>
            <a:r>
              <a:rPr lang="en-US" dirty="0" smtClean="0">
                <a:solidFill>
                  <a:srgbClr val="FF3300"/>
                </a:solidFill>
              </a:rPr>
              <a:t>256</a:t>
            </a:r>
            <a:r>
              <a:rPr lang="en-US" dirty="0" smtClean="0">
                <a:solidFill>
                  <a:srgbClr val="0033CC"/>
                </a:solidFill>
              </a:rPr>
              <a:t>) + (</a:t>
            </a:r>
            <a:r>
              <a:rPr lang="en-US" dirty="0" smtClean="0">
                <a:solidFill>
                  <a:srgbClr val="FF3300"/>
                </a:solidFill>
              </a:rPr>
              <a:t>0</a:t>
            </a:r>
            <a:r>
              <a:rPr lang="en-US" dirty="0" smtClean="0">
                <a:solidFill>
                  <a:srgbClr val="0033CC"/>
                </a:solidFill>
              </a:rPr>
              <a:t> </a:t>
            </a:r>
            <a:r>
              <a:rPr lang="en-US" dirty="0" smtClean="0"/>
              <a:t>× </a:t>
            </a:r>
            <a:r>
              <a:rPr lang="en-US" dirty="0" smtClean="0">
                <a:solidFill>
                  <a:srgbClr val="FF3300"/>
                </a:solidFill>
              </a:rPr>
              <a:t>16</a:t>
            </a:r>
            <a:r>
              <a:rPr lang="en-US" dirty="0" smtClean="0">
                <a:solidFill>
                  <a:srgbClr val="0033CC"/>
                </a:solidFill>
              </a:rPr>
              <a:t>) + (</a:t>
            </a:r>
            <a:r>
              <a:rPr lang="en-US" dirty="0" smtClean="0">
                <a:solidFill>
                  <a:srgbClr val="FF3300"/>
                </a:solidFill>
              </a:rPr>
              <a:t>12</a:t>
            </a:r>
            <a:r>
              <a:rPr lang="en-US" dirty="0" smtClean="0">
                <a:solidFill>
                  <a:srgbClr val="0033CC"/>
                </a:solidFill>
              </a:rPr>
              <a:t> </a:t>
            </a:r>
            <a:r>
              <a:rPr lang="en-US" dirty="0" smtClean="0"/>
              <a:t>× </a:t>
            </a:r>
            <a:r>
              <a:rPr lang="en-US" dirty="0" smtClean="0">
                <a:solidFill>
                  <a:srgbClr val="FF3300"/>
                </a:solidFill>
              </a:rPr>
              <a:t>1</a:t>
            </a:r>
            <a:r>
              <a:rPr lang="en-US" dirty="0" smtClean="0">
                <a:solidFill>
                  <a:srgbClr val="0033CC"/>
                </a:solidFill>
              </a:rPr>
              <a:t>) = 268</a:t>
            </a:r>
            <a:r>
              <a:rPr lang="en-US" baseline="-25000" dirty="0" smtClean="0">
                <a:solidFill>
                  <a:srgbClr val="0033CC"/>
                </a:solidFill>
              </a:rPr>
              <a:t>10 </a:t>
            </a:r>
            <a:r>
              <a:rPr lang="en-US" dirty="0" smtClean="0">
                <a:solidFill>
                  <a:srgbClr val="0033CC"/>
                </a:solidFill>
              </a:rPr>
              <a:t> (Answer)</a:t>
            </a:r>
            <a:endParaRPr lang="en-US" baseline="-25000" dirty="0" smtClean="0">
              <a:solidFill>
                <a:srgbClr val="0033CC"/>
              </a:solidFill>
            </a:endParaRPr>
          </a:p>
          <a:p>
            <a:pPr marL="268288" lvl="2" indent="0">
              <a:buFont typeface="Wingdings" pitchFamily="2" charset="2"/>
              <a:buNone/>
              <a:defRPr/>
            </a:pPr>
            <a:endParaRPr lang="en-US" baseline="-25000" dirty="0" smtClean="0">
              <a:solidFill>
                <a:srgbClr val="FF3300"/>
              </a:solidFill>
            </a:endParaRPr>
          </a:p>
        </p:txBody>
      </p:sp>
      <p:graphicFrame>
        <p:nvGraphicFramePr>
          <p:cNvPr id="4" name="Table 3"/>
          <p:cNvGraphicFramePr>
            <a:graphicFrameLocks noGrp="1"/>
          </p:cNvGraphicFramePr>
          <p:nvPr/>
        </p:nvGraphicFramePr>
        <p:xfrm>
          <a:off x="1219200" y="3429000"/>
          <a:ext cx="6248400" cy="1630395"/>
        </p:xfrm>
        <a:graphic>
          <a:graphicData uri="http://schemas.openxmlformats.org/drawingml/2006/table">
            <a:tbl>
              <a:tblPr/>
              <a:tblGrid>
                <a:gridCol w="1752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1562100">
                  <a:extLst>
                    <a:ext uri="{9D8B030D-6E8A-4147-A177-3AD203B41FA5}">
                      <a16:colId xmlns:a16="http://schemas.microsoft.com/office/drawing/2014/main" val="20003"/>
                    </a:ext>
                  </a:extLst>
                </a:gridCol>
              </a:tblGrid>
              <a:tr h="914235">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anose="020B0606020202030204" pitchFamily="34" charset="0"/>
                        </a:rPr>
                        <a:t>Position weight  in decimal</a:t>
                      </a:r>
                      <a:endParaRPr kumimoji="0" lang="en-SG" sz="1800" b="1" i="0" u="none" strike="noStrike" cap="none" normalizeH="0" baseline="0" smtClean="0">
                        <a:ln>
                          <a:noFill/>
                        </a:ln>
                        <a:solidFill>
                          <a:srgbClr val="FFFFFF"/>
                        </a:solidFill>
                        <a:effectLst/>
                        <a:latin typeface="Arial Narrow" panose="020B0606020202030204" pitchFamily="34" charset="0"/>
                      </a:endParaRPr>
                    </a:p>
                  </a:txBody>
                  <a:tcPr marT="45660" marB="456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anose="020B0606020202030204" pitchFamily="34" charset="0"/>
                        </a:rPr>
                        <a:t>256</a:t>
                      </a: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anose="020B0606020202030204" pitchFamily="34" charset="0"/>
                        </a:rPr>
                        <a:t>(16</a:t>
                      </a:r>
                      <a:r>
                        <a:rPr kumimoji="0" lang="en-US" sz="1800" b="1" i="0" u="none" strike="noStrike" cap="none" normalizeH="0" baseline="30000" smtClean="0">
                          <a:ln>
                            <a:noFill/>
                          </a:ln>
                          <a:solidFill>
                            <a:srgbClr val="FFFFFF"/>
                          </a:solidFill>
                          <a:effectLst/>
                          <a:latin typeface="Arial Narrow" panose="020B0606020202030204" pitchFamily="34" charset="0"/>
                        </a:rPr>
                        <a:t>2</a:t>
                      </a:r>
                      <a:r>
                        <a:rPr kumimoji="0" lang="en-US" sz="1800" b="1" i="0" u="none" strike="noStrike" cap="none" normalizeH="0" baseline="0" smtClean="0">
                          <a:ln>
                            <a:noFill/>
                          </a:ln>
                          <a:solidFill>
                            <a:srgbClr val="FFFFFF"/>
                          </a:solidFill>
                          <a:effectLst/>
                          <a:latin typeface="Arial Narrow" panose="020B0606020202030204" pitchFamily="34" charset="0"/>
                        </a:rPr>
                        <a:t>)</a:t>
                      </a:r>
                      <a:endParaRPr kumimoji="0" lang="en-SG" sz="1800" b="1" i="0" u="none" strike="noStrike" cap="none" normalizeH="0" baseline="0" smtClean="0">
                        <a:ln>
                          <a:noFill/>
                        </a:ln>
                        <a:solidFill>
                          <a:srgbClr val="FFFFFF"/>
                        </a:solidFill>
                        <a:effectLst/>
                        <a:latin typeface="Arial Narrow" panose="020B0606020202030204" pitchFamily="34" charset="0"/>
                      </a:endParaRPr>
                    </a:p>
                  </a:txBody>
                  <a:tcPr marT="45660" marB="456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anose="020B0606020202030204" pitchFamily="34" charset="0"/>
                        </a:rPr>
                        <a:t>16</a:t>
                      </a: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anose="020B0606020202030204" pitchFamily="34" charset="0"/>
                        </a:rPr>
                        <a:t>(16</a:t>
                      </a:r>
                      <a:r>
                        <a:rPr kumimoji="0" lang="en-US" sz="1800" b="1" i="0" u="none" strike="noStrike" cap="none" normalizeH="0" baseline="30000" smtClean="0">
                          <a:ln>
                            <a:noFill/>
                          </a:ln>
                          <a:solidFill>
                            <a:srgbClr val="FFFFFF"/>
                          </a:solidFill>
                          <a:effectLst/>
                          <a:latin typeface="Arial Narrow" panose="020B0606020202030204" pitchFamily="34" charset="0"/>
                        </a:rPr>
                        <a:t>1</a:t>
                      </a:r>
                      <a:r>
                        <a:rPr kumimoji="0" lang="en-US" sz="1800" b="1" i="0" u="none" strike="noStrike" cap="none" normalizeH="0" baseline="0" smtClean="0">
                          <a:ln>
                            <a:noFill/>
                          </a:ln>
                          <a:solidFill>
                            <a:srgbClr val="FFFFFF"/>
                          </a:solidFill>
                          <a:effectLst/>
                          <a:latin typeface="Arial Narrow" panose="020B0606020202030204" pitchFamily="34" charset="0"/>
                        </a:rPr>
                        <a:t>)</a:t>
                      </a:r>
                      <a:endParaRPr kumimoji="0" lang="en-SG" sz="1800" b="1" i="0" u="none" strike="noStrike" cap="none" normalizeH="0" baseline="0" smtClean="0">
                        <a:ln>
                          <a:noFill/>
                        </a:ln>
                        <a:solidFill>
                          <a:srgbClr val="FFFFFF"/>
                        </a:solidFill>
                        <a:effectLst/>
                        <a:latin typeface="Arial Narrow" panose="020B0606020202030204" pitchFamily="34" charset="0"/>
                      </a:endParaRPr>
                    </a:p>
                  </a:txBody>
                  <a:tcPr marT="45660" marB="456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anose="020B0606020202030204" pitchFamily="34" charset="0"/>
                        </a:rPr>
                        <a:t>1</a:t>
                      </a: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anose="020B0606020202030204" pitchFamily="34" charset="0"/>
                        </a:rPr>
                        <a:t>(16</a:t>
                      </a:r>
                      <a:r>
                        <a:rPr kumimoji="0" lang="en-US" sz="1800" b="1" i="0" u="none" strike="noStrike" cap="none" normalizeH="0" baseline="30000" smtClean="0">
                          <a:ln>
                            <a:noFill/>
                          </a:ln>
                          <a:solidFill>
                            <a:srgbClr val="FFFFFF"/>
                          </a:solidFill>
                          <a:effectLst/>
                          <a:latin typeface="Arial Narrow" panose="020B0606020202030204" pitchFamily="34" charset="0"/>
                        </a:rPr>
                        <a:t>0</a:t>
                      </a:r>
                      <a:r>
                        <a:rPr kumimoji="0" lang="en-US" sz="1800" b="1" i="0" u="none" strike="noStrike" cap="none" normalizeH="0" baseline="0" smtClean="0">
                          <a:ln>
                            <a:noFill/>
                          </a:ln>
                          <a:solidFill>
                            <a:srgbClr val="FFFFFF"/>
                          </a:solidFill>
                          <a:effectLst/>
                          <a:latin typeface="Arial Narrow" panose="020B0606020202030204" pitchFamily="34" charset="0"/>
                        </a:rPr>
                        <a:t>)</a:t>
                      </a:r>
                      <a:endParaRPr kumimoji="0" lang="en-SG" sz="1800" b="1" i="0" u="none" strike="noStrike" cap="none" normalizeH="0" baseline="0" smtClean="0">
                        <a:ln>
                          <a:noFill/>
                        </a:ln>
                        <a:solidFill>
                          <a:srgbClr val="FFFFFF"/>
                        </a:solidFill>
                        <a:effectLst/>
                        <a:latin typeface="Arial Narrow" panose="020B0606020202030204" pitchFamily="34" charset="0"/>
                      </a:endParaRPr>
                    </a:p>
                  </a:txBody>
                  <a:tcPr marT="45660" marB="456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16128">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anose="020B0606020202030204" pitchFamily="34" charset="0"/>
                        </a:rPr>
                        <a:t>Value of digit in decimal</a:t>
                      </a:r>
                      <a:endParaRPr kumimoji="0" lang="en-SG" sz="1800" b="0" i="0" u="none" strike="noStrike" cap="none" normalizeH="0" baseline="0" smtClean="0">
                        <a:ln>
                          <a:noFill/>
                        </a:ln>
                        <a:solidFill>
                          <a:srgbClr val="000000"/>
                        </a:solidFill>
                        <a:effectLst/>
                        <a:latin typeface="Arial Narrow" panose="020B0606020202030204" pitchFamily="34" charset="0"/>
                      </a:endParaRPr>
                    </a:p>
                  </a:txBody>
                  <a:tcPr marT="45660" marB="456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anose="020B0606020202030204" pitchFamily="34" charset="0"/>
                        </a:rPr>
                        <a:t>1</a:t>
                      </a: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anose="020B0606020202030204" pitchFamily="34" charset="0"/>
                        </a:rPr>
                        <a:t>(1</a:t>
                      </a:r>
                      <a:r>
                        <a:rPr kumimoji="0" lang="en-US" sz="1800" b="0" i="0" u="none" strike="noStrike" cap="none" normalizeH="0" baseline="-25000" smtClean="0">
                          <a:ln>
                            <a:noFill/>
                          </a:ln>
                          <a:solidFill>
                            <a:srgbClr val="000000"/>
                          </a:solidFill>
                          <a:effectLst/>
                          <a:latin typeface="Arial Narrow" panose="020B0606020202030204" pitchFamily="34" charset="0"/>
                        </a:rPr>
                        <a:t>16</a:t>
                      </a:r>
                      <a:r>
                        <a:rPr kumimoji="0" lang="en-US" sz="1800" b="0" i="0" u="none" strike="noStrike" cap="none" normalizeH="0" baseline="0" smtClean="0">
                          <a:ln>
                            <a:noFill/>
                          </a:ln>
                          <a:solidFill>
                            <a:srgbClr val="000000"/>
                          </a:solidFill>
                          <a:effectLst/>
                          <a:latin typeface="Arial Narrow" panose="020B0606020202030204" pitchFamily="34" charset="0"/>
                        </a:rPr>
                        <a:t>)</a:t>
                      </a:r>
                      <a:endParaRPr kumimoji="0" lang="en-SG" sz="1800" b="0" i="0" u="none" strike="noStrike" cap="none" normalizeH="0" baseline="0" smtClean="0">
                        <a:ln>
                          <a:noFill/>
                        </a:ln>
                        <a:solidFill>
                          <a:srgbClr val="000000"/>
                        </a:solidFill>
                        <a:effectLst/>
                        <a:latin typeface="Arial Narrow" panose="020B0606020202030204" pitchFamily="34" charset="0"/>
                      </a:endParaRPr>
                    </a:p>
                  </a:txBody>
                  <a:tcPr marT="45660" marB="456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anose="020B0606020202030204" pitchFamily="34" charset="0"/>
                        </a:rPr>
                        <a:t>0</a:t>
                      </a: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anose="020B0606020202030204" pitchFamily="34" charset="0"/>
                        </a:rPr>
                        <a:t>(0</a:t>
                      </a:r>
                      <a:r>
                        <a:rPr kumimoji="0" lang="en-US" sz="1800" b="0" i="0" u="none" strike="noStrike" cap="none" normalizeH="0" baseline="-25000" smtClean="0">
                          <a:ln>
                            <a:noFill/>
                          </a:ln>
                          <a:solidFill>
                            <a:srgbClr val="000000"/>
                          </a:solidFill>
                          <a:effectLst/>
                          <a:latin typeface="Arial Narrow" panose="020B0606020202030204" pitchFamily="34" charset="0"/>
                        </a:rPr>
                        <a:t>16</a:t>
                      </a:r>
                      <a:r>
                        <a:rPr kumimoji="0" lang="en-US" sz="1800" b="0" i="0" u="none" strike="noStrike" cap="none" normalizeH="0" baseline="0" smtClean="0">
                          <a:ln>
                            <a:noFill/>
                          </a:ln>
                          <a:solidFill>
                            <a:srgbClr val="000000"/>
                          </a:solidFill>
                          <a:effectLst/>
                          <a:latin typeface="Arial Narrow" panose="020B0606020202030204" pitchFamily="34" charset="0"/>
                        </a:rPr>
                        <a:t>)</a:t>
                      </a:r>
                      <a:endParaRPr kumimoji="0" lang="en-SG" sz="1800" b="0" i="0" u="none" strike="noStrike" cap="none" normalizeH="0" baseline="0" smtClean="0">
                        <a:ln>
                          <a:noFill/>
                        </a:ln>
                        <a:solidFill>
                          <a:srgbClr val="000000"/>
                        </a:solidFill>
                        <a:effectLst/>
                        <a:latin typeface="Arial Narrow" panose="020B0606020202030204" pitchFamily="34" charset="0"/>
                      </a:endParaRPr>
                    </a:p>
                  </a:txBody>
                  <a:tcPr marT="45660" marB="456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anose="020B0606020202030204" pitchFamily="34" charset="0"/>
                        </a:rPr>
                        <a:t>12</a:t>
                      </a: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anose="020B0606020202030204" pitchFamily="34" charset="0"/>
                        </a:rPr>
                        <a:t>(C</a:t>
                      </a:r>
                      <a:r>
                        <a:rPr kumimoji="0" lang="en-US" sz="1800" b="0" i="0" u="none" strike="noStrike" cap="none" normalizeH="0" baseline="-25000" smtClean="0">
                          <a:ln>
                            <a:noFill/>
                          </a:ln>
                          <a:solidFill>
                            <a:srgbClr val="000000"/>
                          </a:solidFill>
                          <a:effectLst/>
                          <a:latin typeface="Arial Narrow" panose="020B0606020202030204" pitchFamily="34" charset="0"/>
                        </a:rPr>
                        <a:t>16</a:t>
                      </a:r>
                      <a:r>
                        <a:rPr kumimoji="0" lang="en-US" sz="1800" b="0" i="0" u="none" strike="noStrike" cap="none" normalizeH="0" baseline="0" smtClean="0">
                          <a:ln>
                            <a:noFill/>
                          </a:ln>
                          <a:solidFill>
                            <a:srgbClr val="000000"/>
                          </a:solidFill>
                          <a:effectLst/>
                          <a:latin typeface="Arial Narrow" panose="020B0606020202030204" pitchFamily="34" charset="0"/>
                        </a:rPr>
                        <a:t>)</a:t>
                      </a:r>
                      <a:endParaRPr kumimoji="0" lang="en-SG" sz="1800" b="0" i="0" u="none" strike="noStrike" cap="none" normalizeH="0" baseline="0" smtClean="0">
                        <a:ln>
                          <a:noFill/>
                        </a:ln>
                        <a:solidFill>
                          <a:srgbClr val="000000"/>
                        </a:solidFill>
                        <a:effectLst/>
                        <a:latin typeface="Arial Narrow" panose="020B0606020202030204" pitchFamily="34" charset="0"/>
                      </a:endParaRPr>
                    </a:p>
                  </a:txBody>
                  <a:tcPr marT="45660" marB="456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41372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sz="3200" dirty="0" smtClean="0"/>
              <a:t>Objectives</a:t>
            </a:r>
          </a:p>
        </p:txBody>
      </p:sp>
      <p:sp>
        <p:nvSpPr>
          <p:cNvPr id="7171" name="Rectangle 3"/>
          <p:cNvSpPr>
            <a:spLocks noGrp="1" noChangeArrowheads="1"/>
          </p:cNvSpPr>
          <p:nvPr>
            <p:ph idx="1"/>
          </p:nvPr>
        </p:nvSpPr>
        <p:spPr>
          <a:xfrm>
            <a:off x="381000" y="838200"/>
            <a:ext cx="8153400" cy="5181600"/>
          </a:xfrm>
        </p:spPr>
        <p:txBody>
          <a:bodyPr/>
          <a:lstStyle/>
          <a:p>
            <a:pPr>
              <a:buFont typeface="Wingdings" pitchFamily="2" charset="2"/>
              <a:buNone/>
            </a:pPr>
            <a:r>
              <a:rPr lang="en-US" altLang="en-US" sz="2600" dirty="0" smtClean="0"/>
              <a:t>At the end of this lecture, you will be able to</a:t>
            </a:r>
          </a:p>
          <a:p>
            <a:r>
              <a:rPr lang="en-US" altLang="en-US" sz="2400" b="0" dirty="0" smtClean="0"/>
              <a:t>explain the principle of digital computer data storage and the units used for its measurement </a:t>
            </a:r>
          </a:p>
          <a:p>
            <a:r>
              <a:rPr lang="en-US" altLang="en-US" sz="2400" b="0" dirty="0" smtClean="0"/>
              <a:t>explain what is a number system, in particular, the binary, decimal and hexadecimal number systems</a:t>
            </a:r>
          </a:p>
          <a:p>
            <a:r>
              <a:rPr lang="en-US" altLang="en-US" sz="2400" b="0" dirty="0" smtClean="0"/>
              <a:t>convert binary numbers to decimal numbers and vice versa</a:t>
            </a:r>
          </a:p>
          <a:p>
            <a:r>
              <a:rPr lang="en-US" altLang="en-US" sz="2400" b="0" dirty="0" smtClean="0"/>
              <a:t>convert binary numbers to hexadecimal numbers and vice versa</a:t>
            </a:r>
          </a:p>
        </p:txBody>
      </p:sp>
    </p:spTree>
    <p:extLst>
      <p:ext uri="{BB962C8B-B14F-4D97-AF65-F5344CB8AC3E}">
        <p14:creationId xmlns:p14="http://schemas.microsoft.com/office/powerpoint/2010/main" val="2174345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457200" y="2667000"/>
            <a:ext cx="1828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kumimoji="0" lang="en-US" altLang="en-US" sz="3500">
                <a:latin typeface="Times New Roman" pitchFamily="18" charset="0"/>
              </a:rPr>
              <a:t>1   A  7</a:t>
            </a:r>
            <a:r>
              <a:rPr kumimoji="0" lang="en-US" altLang="en-US" sz="3500" baseline="-25000">
                <a:latin typeface="Times New Roman" pitchFamily="18" charset="0"/>
              </a:rPr>
              <a:t>16</a:t>
            </a:r>
            <a:endParaRPr kumimoji="0" lang="en-GB" altLang="en-US" sz="3500" baseline="-25000">
              <a:latin typeface="Times New Roman" pitchFamily="18" charset="0"/>
            </a:endParaRPr>
          </a:p>
        </p:txBody>
      </p:sp>
      <p:sp>
        <p:nvSpPr>
          <p:cNvPr id="4099" name="Text Box 3"/>
          <p:cNvSpPr txBox="1">
            <a:spLocks noChangeArrowheads="1"/>
          </p:cNvSpPr>
          <p:nvPr/>
        </p:nvSpPr>
        <p:spPr bwMode="auto">
          <a:xfrm>
            <a:off x="381000" y="220980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kumimoji="0" lang="en-US" altLang="en-US" sz="2400" b="0">
                <a:solidFill>
                  <a:srgbClr val="339933"/>
                </a:solidFill>
                <a:latin typeface="Times New Roman" pitchFamily="18" charset="0"/>
              </a:rPr>
              <a:t>256  16    1</a:t>
            </a:r>
            <a:endParaRPr kumimoji="0" lang="en-GB" altLang="en-US" sz="2400" b="0">
              <a:solidFill>
                <a:srgbClr val="339933"/>
              </a:solidFill>
              <a:latin typeface="Times New Roman" pitchFamily="18" charset="0"/>
            </a:endParaRPr>
          </a:p>
        </p:txBody>
      </p:sp>
      <p:sp>
        <p:nvSpPr>
          <p:cNvPr id="4100" name="Text Box 4"/>
          <p:cNvSpPr txBox="1">
            <a:spLocks noChangeArrowheads="1"/>
          </p:cNvSpPr>
          <p:nvPr/>
        </p:nvSpPr>
        <p:spPr bwMode="auto">
          <a:xfrm>
            <a:off x="2438400" y="2743200"/>
            <a:ext cx="5816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nSpc>
                <a:spcPct val="80000"/>
              </a:lnSpc>
              <a:spcBef>
                <a:spcPct val="0"/>
              </a:spcBef>
              <a:buClrTx/>
              <a:buSzTx/>
              <a:buFontTx/>
              <a:buNone/>
            </a:pPr>
            <a:r>
              <a:rPr kumimoji="0" lang="en-US" altLang="en-US" sz="3500" dirty="0">
                <a:latin typeface="Times New Roman" pitchFamily="18" charset="0"/>
              </a:rPr>
              <a:t>=  1 x </a:t>
            </a:r>
            <a:r>
              <a:rPr kumimoji="0" lang="en-US" altLang="en-US" sz="3500" dirty="0">
                <a:solidFill>
                  <a:srgbClr val="009900"/>
                </a:solidFill>
                <a:latin typeface="Times New Roman" pitchFamily="18" charset="0"/>
              </a:rPr>
              <a:t>256</a:t>
            </a:r>
            <a:r>
              <a:rPr kumimoji="0" lang="en-US" altLang="en-US" sz="3500" dirty="0">
                <a:latin typeface="Times New Roman" pitchFamily="18" charset="0"/>
              </a:rPr>
              <a:t>  +  10 x </a:t>
            </a:r>
            <a:r>
              <a:rPr kumimoji="0" lang="en-US" altLang="en-US" sz="3500" dirty="0">
                <a:solidFill>
                  <a:srgbClr val="009900"/>
                </a:solidFill>
                <a:latin typeface="Times New Roman" pitchFamily="18" charset="0"/>
              </a:rPr>
              <a:t>16</a:t>
            </a:r>
            <a:r>
              <a:rPr kumimoji="0" lang="en-US" altLang="en-US" sz="3500" dirty="0">
                <a:latin typeface="Times New Roman" pitchFamily="18" charset="0"/>
              </a:rPr>
              <a:t>  +  7 x </a:t>
            </a:r>
            <a:r>
              <a:rPr kumimoji="0" lang="en-US" altLang="en-US" sz="3500" dirty="0">
                <a:solidFill>
                  <a:srgbClr val="009900"/>
                </a:solidFill>
                <a:latin typeface="Times New Roman" pitchFamily="18" charset="0"/>
              </a:rPr>
              <a:t>1</a:t>
            </a:r>
            <a:r>
              <a:rPr kumimoji="0" lang="en-US" altLang="en-US" sz="3500" dirty="0">
                <a:latin typeface="Times New Roman" pitchFamily="18" charset="0"/>
              </a:rPr>
              <a:t> </a:t>
            </a:r>
          </a:p>
          <a:p>
            <a:pPr>
              <a:lnSpc>
                <a:spcPct val="80000"/>
              </a:lnSpc>
              <a:spcBef>
                <a:spcPct val="0"/>
              </a:spcBef>
              <a:buClrTx/>
              <a:buSzTx/>
              <a:buFontTx/>
              <a:buNone/>
            </a:pPr>
            <a:endParaRPr kumimoji="0" lang="en-US" altLang="en-US" sz="3500" dirty="0">
              <a:latin typeface="Times New Roman" pitchFamily="18" charset="0"/>
            </a:endParaRPr>
          </a:p>
          <a:p>
            <a:pPr>
              <a:lnSpc>
                <a:spcPct val="80000"/>
              </a:lnSpc>
              <a:spcBef>
                <a:spcPct val="0"/>
              </a:spcBef>
              <a:buClrTx/>
              <a:buSzTx/>
              <a:buFontTx/>
              <a:buNone/>
            </a:pPr>
            <a:r>
              <a:rPr kumimoji="0" lang="en-US" altLang="en-US" sz="3500" dirty="0">
                <a:latin typeface="Times New Roman" pitchFamily="18" charset="0"/>
              </a:rPr>
              <a:t>=   </a:t>
            </a:r>
            <a:r>
              <a:rPr kumimoji="0" lang="en-US" altLang="en-US" sz="3500" dirty="0">
                <a:solidFill>
                  <a:srgbClr val="C00000"/>
                </a:solidFill>
                <a:latin typeface="Times New Roman" pitchFamily="18" charset="0"/>
              </a:rPr>
              <a:t>423</a:t>
            </a:r>
            <a:r>
              <a:rPr kumimoji="0" lang="en-US" altLang="en-US" sz="2400" baseline="-25000" dirty="0">
                <a:solidFill>
                  <a:srgbClr val="C00000"/>
                </a:solidFill>
                <a:latin typeface="Verdana" pitchFamily="34" charset="0"/>
              </a:rPr>
              <a:t>10</a:t>
            </a:r>
            <a:endParaRPr kumimoji="0" lang="en-GB" altLang="en-US" sz="2400" baseline="-25000" dirty="0">
              <a:solidFill>
                <a:srgbClr val="C00000"/>
              </a:solidFill>
              <a:latin typeface="Verdana" pitchFamily="34" charset="0"/>
            </a:endParaRPr>
          </a:p>
        </p:txBody>
      </p:sp>
      <p:sp>
        <p:nvSpPr>
          <p:cNvPr id="29701" name="Text Box 10"/>
          <p:cNvSpPr txBox="1">
            <a:spLocks noChangeArrowheads="1"/>
          </p:cNvSpPr>
          <p:nvPr/>
        </p:nvSpPr>
        <p:spPr bwMode="auto">
          <a:xfrm>
            <a:off x="304800" y="53975"/>
            <a:ext cx="7162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50000"/>
              </a:spcBef>
              <a:buClrTx/>
              <a:buSzTx/>
              <a:buFontTx/>
              <a:buNone/>
            </a:pPr>
            <a:r>
              <a:rPr kumimoji="0" lang="en-US" altLang="en-US" dirty="0">
                <a:solidFill>
                  <a:schemeClr val="bg1"/>
                </a:solidFill>
                <a:latin typeface="+mn-lt"/>
              </a:rPr>
              <a:t>Hexadecimal  to </a:t>
            </a:r>
            <a:r>
              <a:rPr kumimoji="0" lang="en-US" altLang="en-US" dirty="0" smtClean="0">
                <a:solidFill>
                  <a:schemeClr val="bg1"/>
                </a:solidFill>
                <a:latin typeface="+mn-lt"/>
              </a:rPr>
              <a:t>Decimal </a:t>
            </a:r>
            <a:r>
              <a:rPr lang="en-US" dirty="0">
                <a:solidFill>
                  <a:srgbClr val="FF0000"/>
                </a:solidFill>
              </a:rPr>
              <a:t>(*)</a:t>
            </a:r>
            <a:endParaRPr kumimoji="0" lang="en-US" altLang="en-US" dirty="0">
              <a:solidFill>
                <a:srgbClr val="FF0000"/>
              </a:solidFill>
              <a:latin typeface="+mn-lt"/>
            </a:endParaRPr>
          </a:p>
        </p:txBody>
      </p:sp>
      <p:sp>
        <p:nvSpPr>
          <p:cNvPr id="11" name="Rectangle 10"/>
          <p:cNvSpPr/>
          <p:nvPr/>
        </p:nvSpPr>
        <p:spPr>
          <a:xfrm>
            <a:off x="381000" y="914400"/>
            <a:ext cx="8458200" cy="830263"/>
          </a:xfrm>
          <a:prstGeom prst="rect">
            <a:avLst/>
          </a:prstGeom>
        </p:spPr>
        <p:txBody>
          <a:bodyPr>
            <a:spAutoFit/>
          </a:bodyPr>
          <a:lstStyle/>
          <a:p>
            <a:pPr marL="1588" lvl="2">
              <a:buFont typeface="Wingdings" pitchFamily="2" charset="2"/>
              <a:buNone/>
              <a:defRPr/>
            </a:pPr>
            <a:r>
              <a:rPr lang="en-US" b="1" dirty="0">
                <a:solidFill>
                  <a:srgbClr val="0033CC"/>
                </a:solidFill>
                <a:latin typeface="+mn-lt"/>
              </a:rPr>
              <a:t>Example 4: </a:t>
            </a:r>
            <a:endParaRPr lang="en-US" dirty="0">
              <a:solidFill>
                <a:srgbClr val="0033CC"/>
              </a:solidFill>
              <a:latin typeface="+mn-lt"/>
            </a:endParaRPr>
          </a:p>
          <a:p>
            <a:pPr marL="87313" lvl="2">
              <a:buFont typeface="Wingdings" pitchFamily="2" charset="2"/>
              <a:buNone/>
              <a:defRPr/>
            </a:pPr>
            <a:r>
              <a:rPr lang="en-US" dirty="0">
                <a:solidFill>
                  <a:srgbClr val="0033CC"/>
                </a:solidFill>
                <a:latin typeface="+mn-lt"/>
              </a:rPr>
              <a:t>Convert the </a:t>
            </a:r>
            <a:r>
              <a:rPr lang="en-US" u="sng" dirty="0">
                <a:solidFill>
                  <a:srgbClr val="0033CC"/>
                </a:solidFill>
                <a:latin typeface="+mn-lt"/>
              </a:rPr>
              <a:t>hexadecimal</a:t>
            </a:r>
            <a:r>
              <a:rPr lang="en-US" dirty="0">
                <a:solidFill>
                  <a:srgbClr val="0033CC"/>
                </a:solidFill>
                <a:latin typeface="+mn-lt"/>
              </a:rPr>
              <a:t> number </a:t>
            </a:r>
            <a:r>
              <a:rPr lang="en-US" b="1" dirty="0">
                <a:latin typeface="+mn-lt"/>
              </a:rPr>
              <a:t>1A7</a:t>
            </a:r>
            <a:r>
              <a:rPr lang="en-US" dirty="0">
                <a:latin typeface="+mn-lt"/>
              </a:rPr>
              <a:t> </a:t>
            </a:r>
            <a:r>
              <a:rPr lang="en-US" dirty="0">
                <a:solidFill>
                  <a:srgbClr val="0033CC"/>
                </a:solidFill>
                <a:latin typeface="+mn-lt"/>
              </a:rPr>
              <a:t>into a </a:t>
            </a:r>
            <a:r>
              <a:rPr lang="en-US" b="1" dirty="0">
                <a:solidFill>
                  <a:srgbClr val="0033CC"/>
                </a:solidFill>
                <a:latin typeface="+mn-lt"/>
              </a:rPr>
              <a:t>decimal </a:t>
            </a:r>
            <a:r>
              <a:rPr lang="en-US" dirty="0">
                <a:solidFill>
                  <a:srgbClr val="0033CC"/>
                </a:solidFill>
                <a:latin typeface="+mn-lt"/>
              </a:rPr>
              <a:t>number.</a:t>
            </a:r>
          </a:p>
        </p:txBody>
      </p:sp>
      <p:sp>
        <p:nvSpPr>
          <p:cNvPr id="12" name="Rectangle 11"/>
          <p:cNvSpPr/>
          <p:nvPr/>
        </p:nvSpPr>
        <p:spPr>
          <a:xfrm>
            <a:off x="1905000" y="2209800"/>
            <a:ext cx="3505200" cy="400050"/>
          </a:xfrm>
          <a:prstGeom prst="rect">
            <a:avLst/>
          </a:prstGeom>
        </p:spPr>
        <p:txBody>
          <a:bodyPr>
            <a:spAutoFit/>
          </a:bodyPr>
          <a:lstStyle/>
          <a:p>
            <a:pPr marL="87313" lvl="2">
              <a:buFont typeface="Wingdings" pitchFamily="2" charset="2"/>
              <a:buNone/>
              <a:defRPr/>
            </a:pPr>
            <a:r>
              <a:rPr lang="en-US" sz="2000" i="1" dirty="0">
                <a:solidFill>
                  <a:schemeClr val="accent1"/>
                </a:solidFill>
                <a:latin typeface="+mn-lt"/>
              </a:rPr>
              <a:t>← Specify the position weights</a:t>
            </a:r>
          </a:p>
        </p:txBody>
      </p:sp>
    </p:spTree>
    <p:extLst>
      <p:ext uri="{BB962C8B-B14F-4D97-AF65-F5344CB8AC3E}">
        <p14:creationId xmlns:p14="http://schemas.microsoft.com/office/powerpoint/2010/main" val="1120207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wipe(right)">
                                      <p:cBhvr>
                                        <p:cTn id="12" dur="500"/>
                                        <p:tgtEl>
                                          <p:spTgt spid="4099"/>
                                        </p:tgtEl>
                                      </p:cBhvr>
                                    </p:animEffect>
                                  </p:childTnLst>
                                </p:cTn>
                              </p:par>
                            </p:childTnLst>
                          </p:cTn>
                        </p:par>
                        <p:par>
                          <p:cTn id="13" fill="hold" nodeType="afterGroup">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00"/>
                                        </p:tgtEl>
                                        <p:attrNameLst>
                                          <p:attrName>style.visibility</p:attrName>
                                        </p:attrNameLst>
                                      </p:cBhvr>
                                      <p:to>
                                        <p:strVal val="visible"/>
                                      </p:to>
                                    </p:set>
                                    <p:animEffect transition="in" filter="wipe(left)">
                                      <p:cBhvr>
                                        <p:cTn id="2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p:bldP spid="4100"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smtClean="0">
                <a:solidFill>
                  <a:srgbClr val="000000"/>
                </a:solidFill>
              </a:rPr>
              <a:t>  Slide </a:t>
            </a:r>
            <a:fld id="{378752D7-BD66-4972-98AF-6E8DAE2B30BE}" type="slidenum">
              <a:rPr lang="en-US" smtClean="0">
                <a:solidFill>
                  <a:srgbClr val="FF0000"/>
                </a:solidFill>
              </a:rPr>
              <a:pPr/>
              <a:t>21</a:t>
            </a:fld>
            <a:endParaRPr lang="en-US" dirty="0">
              <a:solidFill>
                <a:srgbClr val="000000"/>
              </a:solidFill>
            </a:endParaRPr>
          </a:p>
        </p:txBody>
      </p:sp>
      <p:sp>
        <p:nvSpPr>
          <p:cNvPr id="143362" name="Rectangle 2"/>
          <p:cNvSpPr>
            <a:spLocks noGrp="1" noChangeArrowheads="1"/>
          </p:cNvSpPr>
          <p:nvPr>
            <p:ph type="title" idx="4294967295"/>
          </p:nvPr>
        </p:nvSpPr>
        <p:spPr>
          <a:xfrm>
            <a:off x="0" y="0"/>
            <a:ext cx="9144000" cy="835025"/>
          </a:xfrm>
          <a:solidFill>
            <a:srgbClr val="FFC000"/>
          </a:solidFill>
          <a:ln w="9525"/>
        </p:spPr>
        <p:txBody>
          <a:bodyPr/>
          <a:lstStyle/>
          <a:p>
            <a:pPr>
              <a:defRPr/>
            </a:pPr>
            <a:r>
              <a:rPr lang="en-US" sz="2800" dirty="0" smtClean="0"/>
              <a:t>Class Activity </a:t>
            </a:r>
            <a:r>
              <a:rPr lang="en-US" sz="2800" dirty="0"/>
              <a:t>3</a:t>
            </a:r>
            <a:r>
              <a:rPr lang="en-US" sz="2800" dirty="0" smtClean="0"/>
              <a:t> : Converting </a:t>
            </a:r>
            <a:r>
              <a:rPr lang="en-US" sz="2800" dirty="0"/>
              <a:t>Binary into </a:t>
            </a:r>
            <a:r>
              <a:rPr lang="en-US" sz="2800" dirty="0" smtClean="0"/>
              <a:t>Decimal</a:t>
            </a:r>
          </a:p>
        </p:txBody>
      </p:sp>
      <p:sp>
        <p:nvSpPr>
          <p:cNvPr id="16387" name="Text Box 3"/>
          <p:cNvSpPr txBox="1">
            <a:spLocks noChangeArrowheads="1"/>
          </p:cNvSpPr>
          <p:nvPr/>
        </p:nvSpPr>
        <p:spPr bwMode="auto">
          <a:xfrm>
            <a:off x="381000" y="852237"/>
            <a:ext cx="8534400" cy="2246769"/>
          </a:xfrm>
          <a:prstGeom prst="rect">
            <a:avLst/>
          </a:prstGeom>
          <a:noFill/>
          <a:ln>
            <a:noFill/>
          </a:ln>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 </a:t>
            </a:r>
          </a:p>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Q1</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 Convert the following binary numbers into </a:t>
            </a:r>
            <a:r>
              <a:rPr lang="en-US" altLang="en-US" sz="2000" b="1" dirty="0">
                <a:solidFill>
                  <a:srgbClr val="000000"/>
                </a:solidFill>
                <a:latin typeface="Arial" panose="020B0604020202020204" pitchFamily="34" charset="0"/>
                <a:ea typeface="SimSun" panose="02010600030101010101" pitchFamily="2" charset="-122"/>
                <a:cs typeface="Arial" panose="020B0604020202020204" pitchFamily="34" charset="0"/>
              </a:rPr>
              <a:t>decimal</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 numbers</a:t>
            </a: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a:t>
            </a:r>
          </a:p>
          <a:p>
            <a:pPr>
              <a:tabLst>
                <a:tab pos="685800" algn="l"/>
              </a:tabLst>
            </a:pPr>
            <a:r>
              <a:rPr lang="en-US" sz="2000" dirty="0" smtClean="0">
                <a:solidFill>
                  <a:srgbClr val="000000"/>
                </a:solidFill>
                <a:latin typeface="Arial" panose="020B0604020202020204" pitchFamily="34" charset="0"/>
                <a:ea typeface="SimSun" panose="02010600030101010101" pitchFamily="2" charset="-122"/>
              </a:rPr>
              <a:t>	(</a:t>
            </a:r>
            <a:r>
              <a:rPr lang="en-US" sz="2000" dirty="0">
                <a:solidFill>
                  <a:srgbClr val="000000"/>
                </a:solidFill>
                <a:latin typeface="Arial" panose="020B0604020202020204" pitchFamily="34" charset="0"/>
                <a:ea typeface="SimSun" panose="02010600030101010101" pitchFamily="2" charset="-122"/>
              </a:rPr>
              <a:t>a)   1001 1001		(b)   0001 0100	</a:t>
            </a: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1522954"/>
              </p:ext>
            </p:extLst>
          </p:nvPr>
        </p:nvGraphicFramePr>
        <p:xfrm>
          <a:off x="838200" y="2057400"/>
          <a:ext cx="7620000" cy="3688080"/>
        </p:xfrm>
        <a:graphic>
          <a:graphicData uri="http://schemas.openxmlformats.org/drawingml/2006/table">
            <a:tbl>
              <a:tblPr firstRow="1" bandRow="1">
                <a:tableStyleId>{5C22544A-7EE6-4342-B048-85BDC9FD1C3A}</a:tableStyleId>
              </a:tblPr>
              <a:tblGrid>
                <a:gridCol w="7620000">
                  <a:extLst>
                    <a:ext uri="{9D8B030D-6E8A-4147-A177-3AD203B41FA5}">
                      <a16:colId xmlns:a16="http://schemas.microsoft.com/office/drawing/2014/main" val="20000"/>
                    </a:ext>
                  </a:extLst>
                </a:gridCol>
              </a:tblGrid>
              <a:tr h="370840">
                <a:tc>
                  <a:txBody>
                    <a:bodyPr/>
                    <a:lstStyle/>
                    <a:p>
                      <a:pPr marL="0" marR="0" lvl="0" indent="0">
                        <a:spcBef>
                          <a:spcPts val="0"/>
                        </a:spcBef>
                        <a:spcAft>
                          <a:spcPts val="0"/>
                        </a:spcAft>
                        <a:buFont typeface="+mj-lt"/>
                        <a:buNone/>
                      </a:pPr>
                      <a:r>
                        <a:rPr kumimoji="0" 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SimSun" panose="02010600030101010101" pitchFamily="2" charset="-122"/>
                          <a:cs typeface="+mn-cs"/>
                        </a:rPr>
                        <a:t>(a) </a:t>
                      </a:r>
                    </a:p>
                    <a:p>
                      <a:pPr marL="0" marR="0" lvl="0" indent="0">
                        <a:spcBef>
                          <a:spcPts val="0"/>
                        </a:spcBef>
                        <a:spcAft>
                          <a:spcPts val="0"/>
                        </a:spcAft>
                        <a:buFont typeface="+mj-lt"/>
                        <a:buNone/>
                      </a:pPr>
                      <a:endParaRPr kumimoji="0" 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SimSun" panose="02010600030101010101" pitchFamily="2" charset="-122"/>
                        <a:cs typeface="+mn-cs"/>
                      </a:endParaRPr>
                    </a:p>
                    <a:p>
                      <a:pPr marL="0" marR="0" lvl="0" indent="0">
                        <a:spcBef>
                          <a:spcPts val="0"/>
                        </a:spcBef>
                        <a:spcAft>
                          <a:spcPts val="0"/>
                        </a:spcAft>
                        <a:buFont typeface="+mj-lt"/>
                        <a:buNone/>
                      </a:pPr>
                      <a:endParaRPr kumimoji="0" 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SimSun" panose="02010600030101010101" pitchFamily="2" charset="-122"/>
                        <a:cs typeface="+mn-cs"/>
                      </a:endParaRPr>
                    </a:p>
                    <a:p>
                      <a:pPr marL="0" marR="0" lvl="0" indent="0">
                        <a:spcBef>
                          <a:spcPts val="0"/>
                        </a:spcBef>
                        <a:spcAft>
                          <a:spcPts val="0"/>
                        </a:spcAft>
                        <a:buFont typeface="+mj-lt"/>
                        <a:buNone/>
                      </a:pPr>
                      <a:endParaRPr kumimoji="0" 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SimSun" panose="02010600030101010101" pitchFamily="2" charset="-122"/>
                        <a:cs typeface="+mn-cs"/>
                      </a:endParaRPr>
                    </a:p>
                    <a:p>
                      <a:pPr marL="0" marR="0" lvl="0" indent="0">
                        <a:spcBef>
                          <a:spcPts val="0"/>
                        </a:spcBef>
                        <a:spcAft>
                          <a:spcPts val="0"/>
                        </a:spcAft>
                        <a:buFont typeface="+mj-lt"/>
                        <a:buNone/>
                      </a:pPr>
                      <a:endParaRPr kumimoji="0" 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SimSun" panose="02010600030101010101" pitchFamily="2" charset="-122"/>
                        <a:cs typeface="+mn-cs"/>
                      </a:endParaRPr>
                    </a:p>
                    <a:p>
                      <a:pPr marL="0" marR="0" lvl="0" indent="0">
                        <a:spcBef>
                          <a:spcPts val="0"/>
                        </a:spcBef>
                        <a:spcAft>
                          <a:spcPts val="0"/>
                        </a:spcAft>
                        <a:buFont typeface="+mj-lt"/>
                        <a:buNone/>
                      </a:pPr>
                      <a:endParaRPr kumimoji="0" 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SimSun" panose="02010600030101010101" pitchFamily="2" charset="-122"/>
                        <a:cs typeface="+mn-cs"/>
                      </a:endParaRPr>
                    </a:p>
                    <a:p>
                      <a:pPr marL="0" marR="0" lvl="0" indent="0">
                        <a:spcBef>
                          <a:spcPts val="0"/>
                        </a:spcBef>
                        <a:spcAft>
                          <a:spcPts val="0"/>
                        </a:spcAft>
                        <a:buFont typeface="+mj-lt"/>
                        <a:buNone/>
                      </a:pPr>
                      <a:r>
                        <a:rPr kumimoji="0" 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SimSun" panose="02010600030101010101" pitchFamily="2" charset="-122"/>
                          <a:cs typeface="+mn-cs"/>
                        </a:rPr>
                        <a:t>(b) </a:t>
                      </a:r>
                      <a:r>
                        <a:rPr lang="en-US" sz="2000" dirty="0" smtClean="0">
                          <a:effectLst/>
                          <a:latin typeface="Arial" panose="020B0604020202020204" pitchFamily="34" charset="0"/>
                          <a:ea typeface="SimSun" panose="02010600030101010101" pitchFamily="2" charset="-122"/>
                        </a:rPr>
                        <a:t>=</a:t>
                      </a:r>
                      <a:r>
                        <a:rPr lang="en-US" sz="2000" dirty="0" smtClean="0">
                          <a:solidFill>
                            <a:srgbClr val="FF0000"/>
                          </a:solidFill>
                          <a:effectLst/>
                          <a:latin typeface="Arial" panose="020B0604020202020204" pitchFamily="34" charset="0"/>
                          <a:ea typeface="SimSun" panose="02010600030101010101" pitchFamily="2" charset="-122"/>
                        </a:rPr>
                        <a:t> </a:t>
                      </a:r>
                    </a:p>
                    <a:p>
                      <a:pPr marL="0" marR="0">
                        <a:spcBef>
                          <a:spcPts val="0"/>
                        </a:spcBef>
                        <a:spcAft>
                          <a:spcPts val="0"/>
                        </a:spcAft>
                      </a:pPr>
                      <a:endParaRPr lang="en-US" sz="2400" dirty="0" smtClean="0">
                        <a:effectLst/>
                        <a:latin typeface="Times New Roman" panose="02020603050405020304" pitchFamily="18" charset="0"/>
                        <a:ea typeface="SimSun" panose="02010600030101010101" pitchFamily="2" charset="-122"/>
                      </a:endParaRPr>
                    </a:p>
                    <a:p>
                      <a:pPr marL="0" marR="0">
                        <a:spcBef>
                          <a:spcPts val="0"/>
                        </a:spcBef>
                        <a:spcAft>
                          <a:spcPts val="0"/>
                        </a:spcAft>
                      </a:pPr>
                      <a:endParaRPr lang="en-US" sz="2400" dirty="0" smtClean="0">
                        <a:effectLst/>
                        <a:latin typeface="Times New Roman" panose="02020603050405020304" pitchFamily="18" charset="0"/>
                        <a:ea typeface="SimSun" panose="02010600030101010101" pitchFamily="2" charset="-122"/>
                      </a:endParaRPr>
                    </a:p>
                    <a:p>
                      <a:pPr marL="0" marR="0">
                        <a:spcBef>
                          <a:spcPts val="0"/>
                        </a:spcBef>
                        <a:spcAft>
                          <a:spcPts val="0"/>
                        </a:spcAft>
                      </a:pPr>
                      <a:endParaRPr lang="en-US" sz="2400" smtClean="0">
                        <a:effectLst/>
                        <a:latin typeface="Times New Roman" panose="02020603050405020304" pitchFamily="18" charset="0"/>
                        <a:ea typeface="SimSun" panose="02010600030101010101" pitchFamily="2" charset="-122"/>
                      </a:endParaRPr>
                    </a:p>
                    <a:p>
                      <a:pPr marL="0" marR="0">
                        <a:spcBef>
                          <a:spcPts val="0"/>
                        </a:spcBef>
                        <a:spcAft>
                          <a:spcPts val="0"/>
                        </a:spcAft>
                      </a:pPr>
                      <a:endParaRPr lang="en-US" sz="2400" dirty="0">
                        <a:effectLst/>
                        <a:latin typeface="Times New Roman" panose="02020603050405020304" pitchFamily="18" charset="0"/>
                        <a:ea typeface="SimSun"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83801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smtClean="0">
                <a:solidFill>
                  <a:srgbClr val="000000"/>
                </a:solidFill>
              </a:rPr>
              <a:t>  Slide </a:t>
            </a:r>
            <a:fld id="{378752D7-BD66-4972-98AF-6E8DAE2B30BE}" type="slidenum">
              <a:rPr lang="en-US" smtClean="0">
                <a:solidFill>
                  <a:srgbClr val="FF0000"/>
                </a:solidFill>
              </a:rPr>
              <a:pPr/>
              <a:t>22</a:t>
            </a:fld>
            <a:endParaRPr lang="en-US" dirty="0">
              <a:solidFill>
                <a:srgbClr val="000000"/>
              </a:solidFill>
            </a:endParaRPr>
          </a:p>
        </p:txBody>
      </p:sp>
      <p:sp>
        <p:nvSpPr>
          <p:cNvPr id="143362" name="Rectangle 2"/>
          <p:cNvSpPr>
            <a:spLocks noGrp="1" noChangeArrowheads="1"/>
          </p:cNvSpPr>
          <p:nvPr>
            <p:ph type="title" idx="4294967295"/>
          </p:nvPr>
        </p:nvSpPr>
        <p:spPr>
          <a:xfrm>
            <a:off x="0" y="0"/>
            <a:ext cx="9144000" cy="835025"/>
          </a:xfrm>
          <a:solidFill>
            <a:srgbClr val="FFC000"/>
          </a:solidFill>
          <a:ln w="9525"/>
        </p:spPr>
        <p:txBody>
          <a:bodyPr/>
          <a:lstStyle/>
          <a:p>
            <a:pPr>
              <a:defRPr/>
            </a:pPr>
            <a:r>
              <a:rPr lang="en-US" sz="2800" dirty="0" smtClean="0"/>
              <a:t>Class Activity </a:t>
            </a:r>
            <a:r>
              <a:rPr lang="en-US" sz="2800" dirty="0"/>
              <a:t>3</a:t>
            </a:r>
            <a:r>
              <a:rPr lang="en-US" sz="2800" dirty="0" smtClean="0"/>
              <a:t> (</a:t>
            </a:r>
            <a:r>
              <a:rPr lang="en-US" sz="2800" dirty="0" err="1" smtClean="0"/>
              <a:t>cont</a:t>
            </a:r>
            <a:r>
              <a:rPr lang="en-US" sz="2800" dirty="0" smtClean="0"/>
              <a:t>)</a:t>
            </a:r>
          </a:p>
        </p:txBody>
      </p:sp>
      <p:sp>
        <p:nvSpPr>
          <p:cNvPr id="16387" name="Text Box 3"/>
          <p:cNvSpPr txBox="1">
            <a:spLocks noChangeArrowheads="1"/>
          </p:cNvSpPr>
          <p:nvPr/>
        </p:nvSpPr>
        <p:spPr bwMode="auto">
          <a:xfrm>
            <a:off x="304800" y="609600"/>
            <a:ext cx="8534400" cy="2554545"/>
          </a:xfrm>
          <a:prstGeom prst="rect">
            <a:avLst/>
          </a:prstGeom>
          <a:noFill/>
          <a:ln>
            <a:noFill/>
          </a:ln>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 </a:t>
            </a:r>
          </a:p>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Q2</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 Table </a:t>
            </a: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below </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shows the position weights in decimal values for the first 9 (least significant) digits in a binary number. Use </a:t>
            </a: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the Table to </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help you convert the binary number 11011011 into its </a:t>
            </a:r>
            <a:r>
              <a:rPr lang="en-US" altLang="en-US" sz="2000" b="1" dirty="0">
                <a:solidFill>
                  <a:srgbClr val="000000"/>
                </a:solidFill>
                <a:latin typeface="Arial" panose="020B0604020202020204" pitchFamily="34" charset="0"/>
                <a:ea typeface="SimSun" panose="02010600030101010101" pitchFamily="2" charset="-122"/>
                <a:cs typeface="Arial" panose="020B0604020202020204" pitchFamily="34" charset="0"/>
              </a:rPr>
              <a:t>decima</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l value</a:t>
            </a:r>
            <a:r>
              <a:rPr lang="en-US" sz="2000" dirty="0">
                <a:solidFill>
                  <a:srgbClr val="000000"/>
                </a:solidFill>
                <a:latin typeface="Arial" panose="020B0604020202020204" pitchFamily="34" charset="0"/>
                <a:ea typeface="SimSun" panose="02010600030101010101" pitchFamily="2" charset="-122"/>
              </a:rPr>
              <a:t>	</a:t>
            </a: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79187140"/>
              </p:ext>
            </p:extLst>
          </p:nvPr>
        </p:nvGraphicFramePr>
        <p:xfrm>
          <a:off x="769436" y="4806680"/>
          <a:ext cx="7620000" cy="1310640"/>
        </p:xfrm>
        <a:graphic>
          <a:graphicData uri="http://schemas.openxmlformats.org/drawingml/2006/table">
            <a:tbl>
              <a:tblPr firstRow="1" bandRow="1">
                <a:tableStyleId>{5C22544A-7EE6-4342-B048-85BDC9FD1C3A}</a:tableStyleId>
              </a:tblPr>
              <a:tblGrid>
                <a:gridCol w="7620000">
                  <a:extLst>
                    <a:ext uri="{9D8B030D-6E8A-4147-A177-3AD203B41FA5}">
                      <a16:colId xmlns:a16="http://schemas.microsoft.com/office/drawing/2014/main" val="20000"/>
                    </a:ext>
                  </a:extLst>
                </a:gridCol>
              </a:tblGrid>
              <a:tr h="370840">
                <a:tc>
                  <a:txBody>
                    <a:bodyPr/>
                    <a:lstStyle/>
                    <a:p>
                      <a:pPr marL="0" marR="0">
                        <a:spcBef>
                          <a:spcPts val="0"/>
                        </a:spcBef>
                        <a:spcAft>
                          <a:spcPts val="0"/>
                        </a:spcAft>
                      </a:pPr>
                      <a:r>
                        <a:rPr lang="en-US" sz="2000" dirty="0" smtClean="0">
                          <a:solidFill>
                            <a:schemeClr val="tx1"/>
                          </a:solidFill>
                          <a:effectLst/>
                          <a:latin typeface="Arial" panose="020B0604020202020204" pitchFamily="34" charset="0"/>
                          <a:ea typeface="SimSun" panose="02010600030101010101" pitchFamily="2" charset="-122"/>
                        </a:rPr>
                        <a:t>11011011</a:t>
                      </a:r>
                      <a:r>
                        <a:rPr lang="en-US" sz="2000" baseline="-25000" dirty="0" smtClean="0">
                          <a:solidFill>
                            <a:schemeClr val="tx1"/>
                          </a:solidFill>
                          <a:effectLst/>
                          <a:latin typeface="Arial" panose="020B0604020202020204" pitchFamily="34" charset="0"/>
                          <a:ea typeface="SimSun" panose="02010600030101010101" pitchFamily="2" charset="-122"/>
                        </a:rPr>
                        <a:t>2</a:t>
                      </a:r>
                      <a:r>
                        <a:rPr lang="en-US" sz="2000" dirty="0" smtClean="0">
                          <a:solidFill>
                            <a:schemeClr val="tx1"/>
                          </a:solidFill>
                          <a:effectLst/>
                          <a:latin typeface="Arial" panose="020B0604020202020204" pitchFamily="34" charset="0"/>
                          <a:ea typeface="SimSun" panose="02010600030101010101" pitchFamily="2" charset="-122"/>
                        </a:rPr>
                        <a:t> =</a:t>
                      </a:r>
                    </a:p>
                    <a:p>
                      <a:pPr marL="0" marR="0">
                        <a:spcBef>
                          <a:spcPts val="0"/>
                        </a:spcBef>
                        <a:spcAft>
                          <a:spcPts val="0"/>
                        </a:spcAft>
                      </a:pPr>
                      <a:endParaRPr lang="en-US" sz="2000" dirty="0" smtClean="0">
                        <a:solidFill>
                          <a:schemeClr val="tx1"/>
                        </a:solidFill>
                        <a:effectLst/>
                        <a:latin typeface="Arial" panose="020B0604020202020204" pitchFamily="34" charset="0"/>
                        <a:ea typeface="SimSun" panose="02010600030101010101" pitchFamily="2" charset="-122"/>
                      </a:endParaRPr>
                    </a:p>
                    <a:p>
                      <a:pPr marL="0" marR="0">
                        <a:spcBef>
                          <a:spcPts val="0"/>
                        </a:spcBef>
                        <a:spcAft>
                          <a:spcPts val="0"/>
                        </a:spcAft>
                      </a:pPr>
                      <a:endParaRPr lang="en-US" sz="2000" dirty="0" smtClean="0">
                        <a:solidFill>
                          <a:schemeClr val="tx1"/>
                        </a:solidFill>
                        <a:effectLst/>
                        <a:latin typeface="Arial" panose="020B0604020202020204" pitchFamily="34" charset="0"/>
                        <a:ea typeface="SimSun" panose="02010600030101010101" pitchFamily="2" charset="-122"/>
                      </a:endParaRPr>
                    </a:p>
                    <a:p>
                      <a:pPr marL="0" marR="0">
                        <a:spcBef>
                          <a:spcPts val="0"/>
                        </a:spcBef>
                        <a:spcAft>
                          <a:spcPts val="0"/>
                        </a:spcAft>
                      </a:pPr>
                      <a:endParaRPr lang="en-US" sz="2000" dirty="0" smtClean="0">
                        <a:solidFill>
                          <a:schemeClr val="tx1"/>
                        </a:solidFill>
                        <a:effectLst/>
                        <a:latin typeface="Arial" panose="020B0604020202020204" pitchFamily="34" charset="0"/>
                        <a:ea typeface="SimSun"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86416060"/>
              </p:ext>
            </p:extLst>
          </p:nvPr>
        </p:nvGraphicFramePr>
        <p:xfrm>
          <a:off x="762002" y="2057400"/>
          <a:ext cx="7627436" cy="2604310"/>
        </p:xfrm>
        <a:graphic>
          <a:graphicData uri="http://schemas.openxmlformats.org/drawingml/2006/table">
            <a:tbl>
              <a:tblPr firstRow="1" firstCol="1" bandRow="1"/>
              <a:tblGrid>
                <a:gridCol w="2088360">
                  <a:extLst>
                    <a:ext uri="{9D8B030D-6E8A-4147-A177-3AD203B41FA5}">
                      <a16:colId xmlns:a16="http://schemas.microsoft.com/office/drawing/2014/main" val="20000"/>
                    </a:ext>
                  </a:extLst>
                </a:gridCol>
                <a:gridCol w="623168">
                  <a:extLst>
                    <a:ext uri="{9D8B030D-6E8A-4147-A177-3AD203B41FA5}">
                      <a16:colId xmlns:a16="http://schemas.microsoft.com/office/drawing/2014/main" val="20001"/>
                    </a:ext>
                  </a:extLst>
                </a:gridCol>
                <a:gridCol w="623168">
                  <a:extLst>
                    <a:ext uri="{9D8B030D-6E8A-4147-A177-3AD203B41FA5}">
                      <a16:colId xmlns:a16="http://schemas.microsoft.com/office/drawing/2014/main" val="20002"/>
                    </a:ext>
                  </a:extLst>
                </a:gridCol>
                <a:gridCol w="623168">
                  <a:extLst>
                    <a:ext uri="{9D8B030D-6E8A-4147-A177-3AD203B41FA5}">
                      <a16:colId xmlns:a16="http://schemas.microsoft.com/office/drawing/2014/main" val="20003"/>
                    </a:ext>
                  </a:extLst>
                </a:gridCol>
                <a:gridCol w="622289">
                  <a:extLst>
                    <a:ext uri="{9D8B030D-6E8A-4147-A177-3AD203B41FA5}">
                      <a16:colId xmlns:a16="http://schemas.microsoft.com/office/drawing/2014/main" val="20004"/>
                    </a:ext>
                  </a:extLst>
                </a:gridCol>
                <a:gridCol w="623168">
                  <a:extLst>
                    <a:ext uri="{9D8B030D-6E8A-4147-A177-3AD203B41FA5}">
                      <a16:colId xmlns:a16="http://schemas.microsoft.com/office/drawing/2014/main" val="20005"/>
                    </a:ext>
                  </a:extLst>
                </a:gridCol>
                <a:gridCol w="623168">
                  <a:extLst>
                    <a:ext uri="{9D8B030D-6E8A-4147-A177-3AD203B41FA5}">
                      <a16:colId xmlns:a16="http://schemas.microsoft.com/office/drawing/2014/main" val="20006"/>
                    </a:ext>
                  </a:extLst>
                </a:gridCol>
                <a:gridCol w="623168">
                  <a:extLst>
                    <a:ext uri="{9D8B030D-6E8A-4147-A177-3AD203B41FA5}">
                      <a16:colId xmlns:a16="http://schemas.microsoft.com/office/drawing/2014/main" val="20007"/>
                    </a:ext>
                  </a:extLst>
                </a:gridCol>
                <a:gridCol w="622289">
                  <a:extLst>
                    <a:ext uri="{9D8B030D-6E8A-4147-A177-3AD203B41FA5}">
                      <a16:colId xmlns:a16="http://schemas.microsoft.com/office/drawing/2014/main" val="20008"/>
                    </a:ext>
                  </a:extLst>
                </a:gridCol>
                <a:gridCol w="555490">
                  <a:extLst>
                    <a:ext uri="{9D8B030D-6E8A-4147-A177-3AD203B41FA5}">
                      <a16:colId xmlns:a16="http://schemas.microsoft.com/office/drawing/2014/main" val="20009"/>
                    </a:ext>
                  </a:extLst>
                </a:gridCol>
              </a:tblGrid>
              <a:tr h="392622">
                <a:tc>
                  <a:txBody>
                    <a:bodyPr/>
                    <a:lstStyle/>
                    <a:p>
                      <a:pPr marL="0" marR="0">
                        <a:spcBef>
                          <a:spcPts val="300"/>
                        </a:spcBef>
                        <a:spcAft>
                          <a:spcPts val="0"/>
                        </a:spcAft>
                      </a:pPr>
                      <a:r>
                        <a:rPr lang="en-US" sz="2000" dirty="0">
                          <a:effectLst/>
                          <a:latin typeface="Arial" panose="020B0604020202020204" pitchFamily="34" charset="0"/>
                          <a:ea typeface="SimSun" panose="02010600030101010101" pitchFamily="2" charset="-122"/>
                        </a:rPr>
                        <a:t>Position</a:t>
                      </a: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dirty="0">
                          <a:effectLst/>
                          <a:latin typeface="Arial" panose="020B0604020202020204" pitchFamily="34" charset="0"/>
                          <a:ea typeface="SimSun" panose="02010600030101010101" pitchFamily="2" charset="-122"/>
                        </a:rPr>
                        <a:t>9</a:t>
                      </a: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effectLst/>
                          <a:latin typeface="Arial" panose="020B0604020202020204" pitchFamily="34" charset="0"/>
                          <a:ea typeface="SimSun" panose="02010600030101010101" pitchFamily="2" charset="-122"/>
                        </a:rPr>
                        <a:t>8</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effectLst/>
                          <a:latin typeface="Arial" panose="020B0604020202020204" pitchFamily="34" charset="0"/>
                          <a:ea typeface="SimSun" panose="02010600030101010101" pitchFamily="2" charset="-122"/>
                        </a:rPr>
                        <a:t>7</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effectLst/>
                          <a:latin typeface="Arial" panose="020B0604020202020204" pitchFamily="34" charset="0"/>
                          <a:ea typeface="SimSun" panose="02010600030101010101" pitchFamily="2" charset="-122"/>
                        </a:rPr>
                        <a:t>6</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effectLst/>
                          <a:latin typeface="Arial" panose="020B0604020202020204" pitchFamily="34" charset="0"/>
                          <a:ea typeface="SimSun" panose="02010600030101010101" pitchFamily="2" charset="-122"/>
                        </a:rPr>
                        <a:t>5</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effectLst/>
                          <a:latin typeface="Arial" panose="020B0604020202020204" pitchFamily="34" charset="0"/>
                          <a:ea typeface="SimSun" panose="02010600030101010101" pitchFamily="2" charset="-122"/>
                        </a:rPr>
                        <a:t>4</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effectLst/>
                          <a:latin typeface="Arial" panose="020B0604020202020204" pitchFamily="34" charset="0"/>
                          <a:ea typeface="SimSun" panose="02010600030101010101" pitchFamily="2" charset="-122"/>
                        </a:rPr>
                        <a:t>3</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effectLst/>
                          <a:latin typeface="Arial" panose="020B0604020202020204" pitchFamily="34" charset="0"/>
                          <a:ea typeface="SimSun" panose="02010600030101010101" pitchFamily="2" charset="-122"/>
                        </a:rPr>
                        <a:t>2</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effectLst/>
                          <a:latin typeface="Arial" panose="020B0604020202020204" pitchFamily="34" charset="0"/>
                          <a:ea typeface="SimSun" panose="02010600030101010101" pitchFamily="2" charset="-122"/>
                        </a:rPr>
                        <a:t>1</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97288">
                <a:tc>
                  <a:txBody>
                    <a:bodyPr/>
                    <a:lstStyle/>
                    <a:p>
                      <a:pPr marL="0" marR="0">
                        <a:spcBef>
                          <a:spcPts val="1200"/>
                        </a:spcBef>
                        <a:spcAft>
                          <a:spcPts val="0"/>
                        </a:spcAft>
                      </a:pPr>
                      <a:r>
                        <a:rPr lang="en-US" sz="2000" dirty="0">
                          <a:effectLst/>
                          <a:latin typeface="Arial" panose="020B0604020202020204" pitchFamily="34" charset="0"/>
                          <a:ea typeface="SimSun" panose="02010600030101010101" pitchFamily="2" charset="-122"/>
                        </a:rPr>
                        <a:t>Weight in Decimal value</a:t>
                      </a: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0"/>
                        </a:spcAft>
                      </a:pPr>
                      <a:r>
                        <a:rPr lang="en-US" sz="2000" dirty="0">
                          <a:effectLst/>
                          <a:latin typeface="Arial" panose="020B0604020202020204" pitchFamily="34" charset="0"/>
                          <a:ea typeface="SimSun" panose="02010600030101010101" pitchFamily="2" charset="-122"/>
                        </a:rPr>
                        <a:t>256</a:t>
                      </a:r>
                      <a:endParaRPr lang="en-US" sz="2000" dirty="0">
                        <a:effectLst/>
                        <a:latin typeface="Times New Roman" panose="02020603050405020304" pitchFamily="18" charset="0"/>
                        <a:ea typeface="SimSun" panose="02010600030101010101" pitchFamily="2" charset="-122"/>
                      </a:endParaRPr>
                    </a:p>
                    <a:p>
                      <a:pPr marL="0" marR="0" algn="ctr">
                        <a:spcBef>
                          <a:spcPts val="0"/>
                        </a:spcBef>
                        <a:spcAft>
                          <a:spcPts val="0"/>
                        </a:spcAft>
                      </a:pPr>
                      <a:r>
                        <a:rPr lang="en-US" sz="2000" dirty="0">
                          <a:effectLst/>
                          <a:latin typeface="Arial" panose="020B0604020202020204" pitchFamily="34" charset="0"/>
                          <a:ea typeface="SimSun" panose="02010600030101010101" pitchFamily="2" charset="-122"/>
                        </a:rPr>
                        <a:t>(2</a:t>
                      </a:r>
                      <a:r>
                        <a:rPr lang="en-US" sz="2000" baseline="30000" dirty="0">
                          <a:effectLst/>
                          <a:latin typeface="Arial" panose="020B0604020202020204" pitchFamily="34" charset="0"/>
                          <a:ea typeface="SimSun" panose="02010600030101010101" pitchFamily="2" charset="-122"/>
                        </a:rPr>
                        <a:t>8</a:t>
                      </a:r>
                      <a:r>
                        <a:rPr lang="en-US" sz="2000" dirty="0">
                          <a:effectLst/>
                          <a:latin typeface="Arial" panose="020B0604020202020204" pitchFamily="34" charset="0"/>
                          <a:ea typeface="SimSun" panose="02010600030101010101" pitchFamily="2" charset="-122"/>
                        </a:rPr>
                        <a:t>)</a:t>
                      </a: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0"/>
                        </a:spcAft>
                      </a:pPr>
                      <a:r>
                        <a:rPr lang="en-US" sz="2000" dirty="0">
                          <a:effectLst/>
                          <a:latin typeface="Arial" panose="020B0604020202020204" pitchFamily="34" charset="0"/>
                          <a:ea typeface="SimSun" panose="02010600030101010101" pitchFamily="2" charset="-122"/>
                        </a:rPr>
                        <a:t>128</a:t>
                      </a:r>
                      <a:endParaRPr lang="en-US" sz="2000" dirty="0">
                        <a:effectLst/>
                        <a:latin typeface="Times New Roman" panose="02020603050405020304" pitchFamily="18" charset="0"/>
                        <a:ea typeface="SimSun" panose="02010600030101010101" pitchFamily="2" charset="-122"/>
                      </a:endParaRPr>
                    </a:p>
                    <a:p>
                      <a:pPr marL="0" marR="0" algn="ctr">
                        <a:spcBef>
                          <a:spcPts val="0"/>
                        </a:spcBef>
                        <a:spcAft>
                          <a:spcPts val="0"/>
                        </a:spcAft>
                      </a:pPr>
                      <a:r>
                        <a:rPr lang="en-US" sz="2000" dirty="0">
                          <a:effectLst/>
                          <a:latin typeface="Arial" panose="020B0604020202020204" pitchFamily="34" charset="0"/>
                          <a:ea typeface="SimSun" panose="02010600030101010101" pitchFamily="2" charset="-122"/>
                        </a:rPr>
                        <a:t>(2</a:t>
                      </a:r>
                      <a:r>
                        <a:rPr lang="en-US" sz="2000" baseline="30000" dirty="0">
                          <a:effectLst/>
                          <a:latin typeface="Arial" panose="020B0604020202020204" pitchFamily="34" charset="0"/>
                          <a:ea typeface="SimSun" panose="02010600030101010101" pitchFamily="2" charset="-122"/>
                        </a:rPr>
                        <a:t>7</a:t>
                      </a:r>
                      <a:r>
                        <a:rPr lang="en-US" sz="2000" dirty="0">
                          <a:effectLst/>
                          <a:latin typeface="Arial" panose="020B0604020202020204" pitchFamily="34" charset="0"/>
                          <a:ea typeface="SimSun" panose="02010600030101010101" pitchFamily="2" charset="-122"/>
                        </a:rPr>
                        <a:t>)</a:t>
                      </a: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0"/>
                        </a:spcAft>
                      </a:pPr>
                      <a:r>
                        <a:rPr lang="en-US" sz="2000" dirty="0">
                          <a:effectLst/>
                          <a:latin typeface="Arial" panose="020B0604020202020204" pitchFamily="34" charset="0"/>
                          <a:ea typeface="SimSun" panose="02010600030101010101" pitchFamily="2" charset="-122"/>
                        </a:rPr>
                        <a:t>64</a:t>
                      </a:r>
                      <a:endParaRPr lang="en-US" sz="2000" dirty="0">
                        <a:effectLst/>
                        <a:latin typeface="Times New Roman" panose="02020603050405020304" pitchFamily="18" charset="0"/>
                        <a:ea typeface="SimSun" panose="02010600030101010101" pitchFamily="2" charset="-122"/>
                      </a:endParaRPr>
                    </a:p>
                    <a:p>
                      <a:pPr marL="0" marR="0" algn="ctr">
                        <a:spcBef>
                          <a:spcPts val="0"/>
                        </a:spcBef>
                        <a:spcAft>
                          <a:spcPts val="0"/>
                        </a:spcAft>
                      </a:pPr>
                      <a:r>
                        <a:rPr lang="en-US" sz="2000" dirty="0">
                          <a:effectLst/>
                          <a:latin typeface="Arial" panose="020B0604020202020204" pitchFamily="34" charset="0"/>
                          <a:ea typeface="SimSun" panose="02010600030101010101" pitchFamily="2" charset="-122"/>
                        </a:rPr>
                        <a:t>(2</a:t>
                      </a:r>
                      <a:r>
                        <a:rPr lang="en-US" sz="2000" baseline="30000" dirty="0">
                          <a:effectLst/>
                          <a:latin typeface="Arial" panose="020B0604020202020204" pitchFamily="34" charset="0"/>
                          <a:ea typeface="SimSun" panose="02010600030101010101" pitchFamily="2" charset="-122"/>
                        </a:rPr>
                        <a:t>6</a:t>
                      </a:r>
                      <a:r>
                        <a:rPr lang="en-US" sz="2000" dirty="0">
                          <a:effectLst/>
                          <a:latin typeface="Arial" panose="020B0604020202020204" pitchFamily="34" charset="0"/>
                          <a:ea typeface="SimSun" panose="02010600030101010101" pitchFamily="2" charset="-122"/>
                        </a:rPr>
                        <a:t>)</a:t>
                      </a: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0"/>
                        </a:spcAft>
                      </a:pPr>
                      <a:r>
                        <a:rPr lang="en-US" sz="2000" dirty="0">
                          <a:effectLst/>
                          <a:latin typeface="Arial" panose="020B0604020202020204" pitchFamily="34" charset="0"/>
                          <a:ea typeface="SimSun" panose="02010600030101010101" pitchFamily="2" charset="-122"/>
                        </a:rPr>
                        <a:t>32</a:t>
                      </a:r>
                      <a:endParaRPr lang="en-US" sz="2000" dirty="0">
                        <a:effectLst/>
                        <a:latin typeface="Times New Roman" panose="02020603050405020304" pitchFamily="18" charset="0"/>
                        <a:ea typeface="SimSun" panose="02010600030101010101" pitchFamily="2" charset="-122"/>
                      </a:endParaRPr>
                    </a:p>
                    <a:p>
                      <a:pPr marL="0" marR="0" algn="ctr">
                        <a:spcBef>
                          <a:spcPts val="0"/>
                        </a:spcBef>
                        <a:spcAft>
                          <a:spcPts val="0"/>
                        </a:spcAft>
                      </a:pPr>
                      <a:r>
                        <a:rPr lang="en-US" sz="2000" dirty="0">
                          <a:effectLst/>
                          <a:latin typeface="Arial" panose="020B0604020202020204" pitchFamily="34" charset="0"/>
                          <a:ea typeface="SimSun" panose="02010600030101010101" pitchFamily="2" charset="-122"/>
                        </a:rPr>
                        <a:t>(2</a:t>
                      </a:r>
                      <a:r>
                        <a:rPr lang="en-US" sz="2000" baseline="30000" dirty="0">
                          <a:effectLst/>
                          <a:latin typeface="Arial" panose="020B0604020202020204" pitchFamily="34" charset="0"/>
                          <a:ea typeface="SimSun" panose="02010600030101010101" pitchFamily="2" charset="-122"/>
                        </a:rPr>
                        <a:t>5</a:t>
                      </a:r>
                      <a:r>
                        <a:rPr lang="en-US" sz="2000" dirty="0">
                          <a:effectLst/>
                          <a:latin typeface="Arial" panose="020B0604020202020204" pitchFamily="34" charset="0"/>
                          <a:ea typeface="SimSun" panose="02010600030101010101" pitchFamily="2" charset="-122"/>
                        </a:rPr>
                        <a:t>)</a:t>
                      </a: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0"/>
                        </a:spcAft>
                      </a:pPr>
                      <a:r>
                        <a:rPr lang="en-US" sz="2000" dirty="0">
                          <a:effectLst/>
                          <a:latin typeface="Arial" panose="020B0604020202020204" pitchFamily="34" charset="0"/>
                          <a:ea typeface="SimSun" panose="02010600030101010101" pitchFamily="2" charset="-122"/>
                        </a:rPr>
                        <a:t>16</a:t>
                      </a:r>
                      <a:endParaRPr lang="en-US" sz="2000" dirty="0">
                        <a:effectLst/>
                        <a:latin typeface="Times New Roman" panose="02020603050405020304" pitchFamily="18" charset="0"/>
                        <a:ea typeface="SimSun" panose="02010600030101010101" pitchFamily="2" charset="-122"/>
                      </a:endParaRPr>
                    </a:p>
                    <a:p>
                      <a:pPr marL="0" marR="0" algn="ctr">
                        <a:spcBef>
                          <a:spcPts val="0"/>
                        </a:spcBef>
                        <a:spcAft>
                          <a:spcPts val="0"/>
                        </a:spcAft>
                      </a:pPr>
                      <a:r>
                        <a:rPr lang="en-US" sz="2000" dirty="0">
                          <a:effectLst/>
                          <a:latin typeface="Arial" panose="020B0604020202020204" pitchFamily="34" charset="0"/>
                          <a:ea typeface="SimSun" panose="02010600030101010101" pitchFamily="2" charset="-122"/>
                        </a:rPr>
                        <a:t>(2</a:t>
                      </a:r>
                      <a:r>
                        <a:rPr lang="en-US" sz="2000" baseline="30000" dirty="0">
                          <a:effectLst/>
                          <a:latin typeface="Arial" panose="020B0604020202020204" pitchFamily="34" charset="0"/>
                          <a:ea typeface="SimSun" panose="02010600030101010101" pitchFamily="2" charset="-122"/>
                        </a:rPr>
                        <a:t>4</a:t>
                      </a:r>
                      <a:r>
                        <a:rPr lang="en-US" sz="2000" dirty="0">
                          <a:effectLst/>
                          <a:latin typeface="Arial" panose="020B0604020202020204" pitchFamily="34" charset="0"/>
                          <a:ea typeface="SimSun" panose="02010600030101010101" pitchFamily="2" charset="-122"/>
                        </a:rPr>
                        <a:t>)</a:t>
                      </a: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0"/>
                        </a:spcAft>
                      </a:pPr>
                      <a:r>
                        <a:rPr lang="en-US" sz="2000" dirty="0">
                          <a:effectLst/>
                          <a:latin typeface="Arial" panose="020B0604020202020204" pitchFamily="34" charset="0"/>
                          <a:ea typeface="SimSun" panose="02010600030101010101" pitchFamily="2" charset="-122"/>
                        </a:rPr>
                        <a:t>8</a:t>
                      </a:r>
                      <a:endParaRPr lang="en-US" sz="2000" dirty="0">
                        <a:effectLst/>
                        <a:latin typeface="Times New Roman" panose="02020603050405020304" pitchFamily="18" charset="0"/>
                        <a:ea typeface="SimSun" panose="02010600030101010101" pitchFamily="2" charset="-122"/>
                      </a:endParaRPr>
                    </a:p>
                    <a:p>
                      <a:pPr marL="0" marR="0" algn="ctr">
                        <a:spcBef>
                          <a:spcPts val="0"/>
                        </a:spcBef>
                        <a:spcAft>
                          <a:spcPts val="0"/>
                        </a:spcAft>
                      </a:pPr>
                      <a:r>
                        <a:rPr lang="en-US" sz="2000" dirty="0">
                          <a:effectLst/>
                          <a:latin typeface="Arial" panose="020B0604020202020204" pitchFamily="34" charset="0"/>
                          <a:ea typeface="SimSun" panose="02010600030101010101" pitchFamily="2" charset="-122"/>
                        </a:rPr>
                        <a:t>(2</a:t>
                      </a:r>
                      <a:r>
                        <a:rPr lang="en-US" sz="2000" baseline="30000" dirty="0">
                          <a:effectLst/>
                          <a:latin typeface="Arial" panose="020B0604020202020204" pitchFamily="34" charset="0"/>
                          <a:ea typeface="SimSun" panose="02010600030101010101" pitchFamily="2" charset="-122"/>
                        </a:rPr>
                        <a:t>3</a:t>
                      </a:r>
                      <a:r>
                        <a:rPr lang="en-US" sz="2000" dirty="0">
                          <a:effectLst/>
                          <a:latin typeface="Arial" panose="020B0604020202020204" pitchFamily="34" charset="0"/>
                          <a:ea typeface="SimSun" panose="02010600030101010101" pitchFamily="2" charset="-122"/>
                        </a:rPr>
                        <a:t>)</a:t>
                      </a: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0"/>
                        </a:spcAft>
                      </a:pPr>
                      <a:r>
                        <a:rPr lang="en-US" sz="2000">
                          <a:effectLst/>
                          <a:latin typeface="Arial" panose="020B0604020202020204" pitchFamily="34" charset="0"/>
                          <a:ea typeface="SimSun" panose="02010600030101010101" pitchFamily="2" charset="-122"/>
                        </a:rPr>
                        <a:t>4</a:t>
                      </a:r>
                      <a:endParaRPr lang="en-US" sz="2000">
                        <a:effectLst/>
                        <a:latin typeface="Times New Roman" panose="02020603050405020304" pitchFamily="18" charset="0"/>
                        <a:ea typeface="SimSun" panose="02010600030101010101" pitchFamily="2" charset="-122"/>
                      </a:endParaRPr>
                    </a:p>
                    <a:p>
                      <a:pPr marL="0" marR="0" algn="ctr">
                        <a:spcBef>
                          <a:spcPts val="0"/>
                        </a:spcBef>
                        <a:spcAft>
                          <a:spcPts val="0"/>
                        </a:spcAft>
                      </a:pPr>
                      <a:r>
                        <a:rPr lang="en-US" sz="2000">
                          <a:effectLst/>
                          <a:latin typeface="Arial" panose="020B0604020202020204" pitchFamily="34" charset="0"/>
                          <a:ea typeface="SimSun" panose="02010600030101010101" pitchFamily="2" charset="-122"/>
                        </a:rPr>
                        <a:t>(2</a:t>
                      </a:r>
                      <a:r>
                        <a:rPr lang="en-US" sz="2000" baseline="30000">
                          <a:effectLst/>
                          <a:latin typeface="Arial" panose="020B0604020202020204" pitchFamily="34" charset="0"/>
                          <a:ea typeface="SimSun" panose="02010600030101010101" pitchFamily="2" charset="-122"/>
                        </a:rPr>
                        <a:t>2</a:t>
                      </a:r>
                      <a:r>
                        <a:rPr lang="en-US" sz="2000">
                          <a:effectLst/>
                          <a:latin typeface="Arial" panose="020B0604020202020204" pitchFamily="34" charset="0"/>
                          <a:ea typeface="SimSun" panose="02010600030101010101" pitchFamily="2" charset="-122"/>
                        </a:rPr>
                        <a:t>)</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0"/>
                        </a:spcAft>
                      </a:pPr>
                      <a:r>
                        <a:rPr lang="en-US" sz="2000">
                          <a:effectLst/>
                          <a:latin typeface="Arial" panose="020B0604020202020204" pitchFamily="34" charset="0"/>
                          <a:ea typeface="SimSun" panose="02010600030101010101" pitchFamily="2" charset="-122"/>
                        </a:rPr>
                        <a:t>2</a:t>
                      </a:r>
                      <a:endParaRPr lang="en-US" sz="2000">
                        <a:effectLst/>
                        <a:latin typeface="Times New Roman" panose="02020603050405020304" pitchFamily="18" charset="0"/>
                        <a:ea typeface="SimSun" panose="02010600030101010101" pitchFamily="2" charset="-122"/>
                      </a:endParaRPr>
                    </a:p>
                    <a:p>
                      <a:pPr marL="0" marR="0" algn="ctr">
                        <a:spcBef>
                          <a:spcPts val="0"/>
                        </a:spcBef>
                        <a:spcAft>
                          <a:spcPts val="0"/>
                        </a:spcAft>
                      </a:pPr>
                      <a:r>
                        <a:rPr lang="en-US" sz="2000">
                          <a:effectLst/>
                          <a:latin typeface="Arial" panose="020B0604020202020204" pitchFamily="34" charset="0"/>
                          <a:ea typeface="SimSun" panose="02010600030101010101" pitchFamily="2" charset="-122"/>
                        </a:rPr>
                        <a:t>(2</a:t>
                      </a:r>
                      <a:r>
                        <a:rPr lang="en-US" sz="2000" baseline="30000">
                          <a:effectLst/>
                          <a:latin typeface="Arial" panose="020B0604020202020204" pitchFamily="34" charset="0"/>
                          <a:ea typeface="SimSun" panose="02010600030101010101" pitchFamily="2" charset="-122"/>
                        </a:rPr>
                        <a:t>1</a:t>
                      </a:r>
                      <a:r>
                        <a:rPr lang="en-US" sz="2000">
                          <a:effectLst/>
                          <a:latin typeface="Arial" panose="020B0604020202020204" pitchFamily="34" charset="0"/>
                          <a:ea typeface="SimSun" panose="02010600030101010101" pitchFamily="2" charset="-122"/>
                        </a:rPr>
                        <a:t>)</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0"/>
                        </a:spcAft>
                      </a:pPr>
                      <a:r>
                        <a:rPr lang="en-US" sz="2000">
                          <a:effectLst/>
                          <a:latin typeface="Arial" panose="020B0604020202020204" pitchFamily="34" charset="0"/>
                          <a:ea typeface="SimSun" panose="02010600030101010101" pitchFamily="2" charset="-122"/>
                        </a:rPr>
                        <a:t>1</a:t>
                      </a:r>
                      <a:endParaRPr lang="en-US" sz="2000">
                        <a:effectLst/>
                        <a:latin typeface="Times New Roman" panose="02020603050405020304" pitchFamily="18" charset="0"/>
                        <a:ea typeface="SimSun" panose="02010600030101010101" pitchFamily="2" charset="-122"/>
                      </a:endParaRPr>
                    </a:p>
                    <a:p>
                      <a:pPr marL="0" marR="0" algn="ctr">
                        <a:spcBef>
                          <a:spcPts val="0"/>
                        </a:spcBef>
                        <a:spcAft>
                          <a:spcPts val="0"/>
                        </a:spcAft>
                      </a:pPr>
                      <a:r>
                        <a:rPr lang="en-US" sz="2000">
                          <a:effectLst/>
                          <a:latin typeface="Arial" panose="020B0604020202020204" pitchFamily="34" charset="0"/>
                          <a:ea typeface="SimSun" panose="02010600030101010101" pitchFamily="2" charset="-122"/>
                        </a:rPr>
                        <a:t>(2</a:t>
                      </a:r>
                      <a:r>
                        <a:rPr lang="en-US" sz="2000" baseline="30000">
                          <a:effectLst/>
                          <a:latin typeface="Arial" panose="020B0604020202020204" pitchFamily="34" charset="0"/>
                          <a:ea typeface="SimSun" panose="02010600030101010101" pitchFamily="2" charset="-122"/>
                        </a:rPr>
                        <a:t>0</a:t>
                      </a:r>
                      <a:r>
                        <a:rPr lang="en-US" sz="2000">
                          <a:effectLst/>
                          <a:latin typeface="Arial" panose="020B0604020202020204" pitchFamily="34" charset="0"/>
                          <a:ea typeface="SimSun" panose="02010600030101010101" pitchFamily="2" charset="-122"/>
                        </a:rPr>
                        <a:t>)</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00890">
                <a:tc>
                  <a:txBody>
                    <a:bodyPr/>
                    <a:lstStyle/>
                    <a:p>
                      <a:pPr marL="0" marR="0">
                        <a:spcBef>
                          <a:spcPts val="300"/>
                        </a:spcBef>
                        <a:spcAft>
                          <a:spcPts val="0"/>
                        </a:spcAft>
                      </a:pPr>
                      <a:r>
                        <a:rPr lang="en-US" sz="2000">
                          <a:effectLst/>
                          <a:latin typeface="Arial" panose="020B0604020202020204" pitchFamily="34" charset="0"/>
                          <a:ea typeface="SimSun" panose="02010600030101010101" pitchFamily="2" charset="-122"/>
                        </a:rPr>
                        <a:t>Binary number to be converted to decimal value</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0"/>
                        </a:spcAft>
                      </a:pPr>
                      <a:r>
                        <a:rPr lang="en-US" sz="2000">
                          <a:solidFill>
                            <a:srgbClr val="FF0000"/>
                          </a:solidFill>
                          <a:effectLst/>
                          <a:latin typeface="Arial" panose="020B0604020202020204" pitchFamily="34" charset="0"/>
                          <a:ea typeface="SimSun" panose="02010600030101010101" pitchFamily="2" charset="-122"/>
                        </a:rPr>
                        <a:t> </a:t>
                      </a:r>
                      <a:endParaRPr lang="en-US" sz="2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5878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Decimal into Binary (optional)</a:t>
            </a:r>
          </a:p>
        </p:txBody>
      </p:sp>
      <p:sp>
        <p:nvSpPr>
          <p:cNvPr id="19459" name="Rectangle 3"/>
          <p:cNvSpPr>
            <a:spLocks noGrp="1" noChangeArrowheads="1"/>
          </p:cNvSpPr>
          <p:nvPr>
            <p:ph type="body" idx="1"/>
          </p:nvPr>
        </p:nvSpPr>
        <p:spPr>
          <a:xfrm>
            <a:off x="152400" y="762000"/>
            <a:ext cx="8839200" cy="5334000"/>
          </a:xfrm>
        </p:spPr>
        <p:txBody>
          <a:bodyPr/>
          <a:lstStyle/>
          <a:p>
            <a:pPr marL="268288" lvl="2" indent="0">
              <a:buFont typeface="Wingdings" pitchFamily="2" charset="2"/>
              <a:buNone/>
              <a:defRPr/>
            </a:pPr>
            <a:r>
              <a:rPr lang="en-US" dirty="0" smtClean="0">
                <a:solidFill>
                  <a:schemeClr val="tx1"/>
                </a:solidFill>
              </a:rPr>
              <a:t>There are two methods to manually convert a </a:t>
            </a:r>
            <a:r>
              <a:rPr lang="en-US" b="1" dirty="0" smtClean="0">
                <a:solidFill>
                  <a:srgbClr val="FF3300"/>
                </a:solidFill>
              </a:rPr>
              <a:t>decimal</a:t>
            </a:r>
            <a:r>
              <a:rPr lang="en-US" b="1" dirty="0" smtClean="0">
                <a:solidFill>
                  <a:schemeClr val="tx1"/>
                </a:solidFill>
              </a:rPr>
              <a:t> </a:t>
            </a:r>
            <a:r>
              <a:rPr lang="en-US" dirty="0" smtClean="0">
                <a:solidFill>
                  <a:schemeClr val="tx1"/>
                </a:solidFill>
              </a:rPr>
              <a:t>number into a </a:t>
            </a:r>
            <a:r>
              <a:rPr lang="en-US" b="1" dirty="0" smtClean="0">
                <a:solidFill>
                  <a:srgbClr val="FF3300"/>
                </a:solidFill>
              </a:rPr>
              <a:t>binary</a:t>
            </a:r>
            <a:r>
              <a:rPr lang="en-US" dirty="0" smtClean="0">
                <a:solidFill>
                  <a:schemeClr val="tx1"/>
                </a:solidFill>
              </a:rPr>
              <a:t> number.</a:t>
            </a:r>
          </a:p>
          <a:p>
            <a:pPr marL="268288" lvl="2" indent="0">
              <a:spcAft>
                <a:spcPts val="600"/>
              </a:spcAft>
              <a:buFont typeface="Wingdings" pitchFamily="2" charset="2"/>
              <a:buNone/>
              <a:defRPr/>
            </a:pPr>
            <a:r>
              <a:rPr lang="en-US" u="sng" dirty="0" smtClean="0">
                <a:solidFill>
                  <a:schemeClr val="tx1"/>
                </a:solidFill>
              </a:rPr>
              <a:t>Method 1</a:t>
            </a:r>
            <a:r>
              <a:rPr lang="en-US" dirty="0" smtClean="0">
                <a:solidFill>
                  <a:schemeClr val="tx1"/>
                </a:solidFill>
              </a:rPr>
              <a:t>:  Divide-by-2 Method (General Method)</a:t>
            </a:r>
          </a:p>
          <a:p>
            <a:pPr marL="725488" lvl="2" indent="-457200">
              <a:buFont typeface="Wingdings" pitchFamily="2" charset="2"/>
              <a:buAutoNum type="arabicPeriod"/>
              <a:defRPr/>
            </a:pPr>
            <a:r>
              <a:rPr lang="en-US" sz="2000" b="1" dirty="0" smtClean="0">
                <a:solidFill>
                  <a:schemeClr val="tx1"/>
                </a:solidFill>
              </a:rPr>
              <a:t>Divide the given decimal number by 2.</a:t>
            </a:r>
          </a:p>
          <a:p>
            <a:pPr marL="725488" lvl="2" indent="-457200">
              <a:buFont typeface="Wingdings" pitchFamily="2" charset="2"/>
              <a:buAutoNum type="arabicPeriod"/>
              <a:defRPr/>
            </a:pPr>
            <a:r>
              <a:rPr lang="en-US" sz="2000" b="1" dirty="0" smtClean="0">
                <a:solidFill>
                  <a:schemeClr val="tx1"/>
                </a:solidFill>
              </a:rPr>
              <a:t>The remainder is the least significant bit of the binary number. </a:t>
            </a:r>
            <a:r>
              <a:rPr lang="en-US" sz="2000" dirty="0" smtClean="0">
                <a:solidFill>
                  <a:srgbClr val="FF0000"/>
                </a:solidFill>
              </a:rPr>
              <a:t>(Note: In binary case the remainder is either 0 or 1.)</a:t>
            </a:r>
          </a:p>
          <a:p>
            <a:pPr marL="725488" lvl="2" indent="-457200">
              <a:buFont typeface="Wingdings" pitchFamily="2" charset="2"/>
              <a:buAutoNum type="arabicPeriod"/>
              <a:defRPr/>
            </a:pPr>
            <a:r>
              <a:rPr lang="en-US" sz="2000" b="1" dirty="0" smtClean="0">
                <a:solidFill>
                  <a:schemeClr val="tx1"/>
                </a:solidFill>
              </a:rPr>
              <a:t>Divide the quotient by 2.</a:t>
            </a:r>
          </a:p>
          <a:p>
            <a:pPr marL="725488" lvl="2" indent="-457200">
              <a:buFont typeface="Wingdings" pitchFamily="2" charset="2"/>
              <a:buAutoNum type="arabicPeriod"/>
              <a:defRPr/>
            </a:pPr>
            <a:r>
              <a:rPr lang="en-US" sz="2000" b="1" dirty="0" smtClean="0">
                <a:solidFill>
                  <a:schemeClr val="tx1"/>
                </a:solidFill>
              </a:rPr>
              <a:t>The remainder is the next least significant bit.</a:t>
            </a:r>
          </a:p>
          <a:p>
            <a:pPr marL="725488" lvl="2" indent="-457200">
              <a:buFont typeface="Wingdings" pitchFamily="2" charset="2"/>
              <a:buAutoNum type="arabicPeriod"/>
              <a:defRPr/>
            </a:pPr>
            <a:r>
              <a:rPr lang="en-US" sz="2000" b="1" dirty="0" smtClean="0">
                <a:solidFill>
                  <a:schemeClr val="tx1"/>
                </a:solidFill>
              </a:rPr>
              <a:t>Repeat steps 3 and 4 until the quotient  is zero.</a:t>
            </a:r>
          </a:p>
          <a:p>
            <a:pPr marL="725488" lvl="2" indent="-457200">
              <a:buFont typeface="Wingdings" pitchFamily="2" charset="2"/>
              <a:buAutoNum type="arabicPeriod"/>
              <a:defRPr/>
            </a:pPr>
            <a:r>
              <a:rPr lang="en-US" sz="2000" b="1" dirty="0" smtClean="0">
                <a:solidFill>
                  <a:schemeClr val="tx1"/>
                </a:solidFill>
              </a:rPr>
              <a:t>Convert all the remainders into binary digits. </a:t>
            </a:r>
            <a:r>
              <a:rPr lang="en-US" sz="2000" dirty="0" smtClean="0">
                <a:solidFill>
                  <a:srgbClr val="FF0000"/>
                </a:solidFill>
              </a:rPr>
              <a:t>(Note: 0 and 1 are the same in binary and decimal number systems.)</a:t>
            </a:r>
          </a:p>
          <a:p>
            <a:pPr marL="268288" lvl="2" indent="0">
              <a:spcBef>
                <a:spcPts val="1200"/>
              </a:spcBef>
              <a:buFont typeface="Wingdings" pitchFamily="2" charset="2"/>
              <a:buNone/>
              <a:defRPr/>
            </a:pPr>
            <a:r>
              <a:rPr lang="en-US" sz="2000" b="1" dirty="0" smtClean="0">
                <a:solidFill>
                  <a:schemeClr val="tx1"/>
                </a:solidFill>
              </a:rPr>
              <a:t>The binary number is given by the remainders, with the last remainder being the most significant digit and the first remainder being the least significant digit.</a:t>
            </a:r>
          </a:p>
        </p:txBody>
      </p:sp>
    </p:spTree>
    <p:extLst>
      <p:ext uri="{BB962C8B-B14F-4D97-AF65-F5344CB8AC3E}">
        <p14:creationId xmlns:p14="http://schemas.microsoft.com/office/powerpoint/2010/main" val="892467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Decimal into Binary – Method 1 (optional)</a:t>
            </a:r>
          </a:p>
        </p:txBody>
      </p:sp>
      <p:sp>
        <p:nvSpPr>
          <p:cNvPr id="27651" name="Rectangle 3"/>
          <p:cNvSpPr>
            <a:spLocks noGrp="1" noChangeArrowheads="1"/>
          </p:cNvSpPr>
          <p:nvPr>
            <p:ph type="body" idx="1"/>
          </p:nvPr>
        </p:nvSpPr>
        <p:spPr>
          <a:xfrm>
            <a:off x="4038600" y="5722938"/>
            <a:ext cx="5334000" cy="533400"/>
          </a:xfrm>
        </p:spPr>
        <p:txBody>
          <a:bodyPr/>
          <a:lstStyle/>
          <a:p>
            <a:pPr marL="268288" lvl="2" indent="0">
              <a:buFont typeface="Wingdings" pitchFamily="2" charset="2"/>
              <a:buNone/>
            </a:pPr>
            <a:r>
              <a:rPr lang="en-US" altLang="en-US" b="1" smtClean="0">
                <a:solidFill>
                  <a:srgbClr val="0033CC"/>
                </a:solidFill>
              </a:rPr>
              <a:t>Hence,  </a:t>
            </a:r>
            <a:r>
              <a:rPr lang="en-US" altLang="en-US" b="1" smtClean="0">
                <a:solidFill>
                  <a:schemeClr val="tx1"/>
                </a:solidFill>
              </a:rPr>
              <a:t>326</a:t>
            </a:r>
            <a:r>
              <a:rPr lang="en-US" altLang="en-US" b="1" baseline="-25000" smtClean="0">
                <a:solidFill>
                  <a:schemeClr val="tx1"/>
                </a:solidFill>
              </a:rPr>
              <a:t>10</a:t>
            </a:r>
            <a:r>
              <a:rPr lang="en-US" altLang="en-US" b="1" smtClean="0">
                <a:solidFill>
                  <a:srgbClr val="0033CC"/>
                </a:solidFill>
              </a:rPr>
              <a:t> = 101000110</a:t>
            </a:r>
            <a:r>
              <a:rPr lang="en-US" altLang="en-US" b="1" baseline="-25000" smtClean="0">
                <a:solidFill>
                  <a:srgbClr val="0033CC"/>
                </a:solidFill>
              </a:rPr>
              <a:t>2   </a:t>
            </a:r>
            <a:r>
              <a:rPr lang="en-US" altLang="en-US" b="1" smtClean="0">
                <a:solidFill>
                  <a:srgbClr val="C00000"/>
                </a:solidFill>
              </a:rPr>
              <a:t>(Answer)</a:t>
            </a:r>
            <a:endParaRPr lang="en-US" altLang="en-US" b="1" baseline="-25000" smtClean="0">
              <a:solidFill>
                <a:srgbClr val="C00000"/>
              </a:solidFill>
            </a:endParaRPr>
          </a:p>
        </p:txBody>
      </p:sp>
      <p:sp>
        <p:nvSpPr>
          <p:cNvPr id="33796" name="Rectangle 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kumimoji="0" lang="en-US" altLang="en-US" sz="3000" b="0">
                <a:latin typeface="Times New Roman" pitchFamily="18" charset="0"/>
              </a:rPr>
              <a:t>……</a:t>
            </a:r>
            <a:endParaRPr kumimoji="0" lang="en-GB" altLang="en-US" sz="3000">
              <a:latin typeface="Times New Roman" pitchFamily="18" charset="0"/>
            </a:endParaRPr>
          </a:p>
          <a:p>
            <a:pPr>
              <a:spcBef>
                <a:spcPct val="0"/>
              </a:spcBef>
              <a:buClrTx/>
              <a:buSzTx/>
              <a:buFontTx/>
              <a:buNone/>
            </a:pPr>
            <a:endParaRPr kumimoji="0" lang="en-GB" altLang="en-US" sz="2400" b="0">
              <a:latin typeface="Verdana" pitchFamily="34" charset="0"/>
            </a:endParaRPr>
          </a:p>
        </p:txBody>
      </p:sp>
      <p:grpSp>
        <p:nvGrpSpPr>
          <p:cNvPr id="2" name="Group 7"/>
          <p:cNvGrpSpPr>
            <a:grpSpLocks/>
          </p:cNvGrpSpPr>
          <p:nvPr/>
        </p:nvGrpSpPr>
        <p:grpSpPr bwMode="auto">
          <a:xfrm>
            <a:off x="1905000" y="1143000"/>
            <a:ext cx="4114800" cy="4460875"/>
            <a:chOff x="1149" y="1277"/>
            <a:chExt cx="2235" cy="2960"/>
          </a:xfrm>
        </p:grpSpPr>
        <p:sp>
          <p:nvSpPr>
            <p:cNvPr id="33823" name="Text Box 8"/>
            <p:cNvSpPr txBox="1">
              <a:spLocks noChangeArrowheads="1"/>
            </p:cNvSpPr>
            <p:nvPr/>
          </p:nvSpPr>
          <p:spPr bwMode="auto">
            <a:xfrm>
              <a:off x="1624" y="1277"/>
              <a:ext cx="61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326</a:t>
              </a:r>
              <a:r>
                <a:rPr kumimoji="0" lang="en-US" altLang="en-US" sz="2400" b="0" baseline="-25000">
                  <a:latin typeface="Times New Roman" pitchFamily="18" charset="0"/>
                </a:rPr>
                <a:t>10</a:t>
              </a:r>
              <a:endParaRPr kumimoji="0" lang="en-US" altLang="en-US" sz="2400" b="0">
                <a:latin typeface="Verdana" pitchFamily="34" charset="0"/>
              </a:endParaRPr>
            </a:p>
          </p:txBody>
        </p:sp>
        <p:grpSp>
          <p:nvGrpSpPr>
            <p:cNvPr id="33824" name="Group 9"/>
            <p:cNvGrpSpPr>
              <a:grpSpLocks/>
            </p:cNvGrpSpPr>
            <p:nvPr/>
          </p:nvGrpSpPr>
          <p:grpSpPr bwMode="auto">
            <a:xfrm>
              <a:off x="1149" y="1282"/>
              <a:ext cx="1032" cy="368"/>
              <a:chOff x="2981" y="1061"/>
              <a:chExt cx="1032" cy="368"/>
            </a:xfrm>
          </p:grpSpPr>
          <p:sp>
            <p:nvSpPr>
              <p:cNvPr id="33869" name="Freeform 10"/>
              <p:cNvSpPr>
                <a:spLocks/>
              </p:cNvSpPr>
              <p:nvPr/>
            </p:nvSpPr>
            <p:spPr bwMode="auto">
              <a:xfrm>
                <a:off x="3408" y="1104"/>
                <a:ext cx="605" cy="278"/>
              </a:xfrm>
              <a:custGeom>
                <a:avLst/>
                <a:gdLst>
                  <a:gd name="T0" fmla="*/ 0 w 576"/>
                  <a:gd name="T1" fmla="*/ 0 h 384"/>
                  <a:gd name="T2" fmla="*/ 0 w 576"/>
                  <a:gd name="T3" fmla="*/ 1 h 384"/>
                  <a:gd name="T4" fmla="*/ 5002 w 576"/>
                  <a:gd name="T5" fmla="*/ 1 h 384"/>
                  <a:gd name="T6" fmla="*/ 0 60000 65536"/>
                  <a:gd name="T7" fmla="*/ 0 60000 65536"/>
                  <a:gd name="T8" fmla="*/ 0 60000 65536"/>
                  <a:gd name="T9" fmla="*/ 0 w 576"/>
                  <a:gd name="T10" fmla="*/ 0 h 384"/>
                  <a:gd name="T11" fmla="*/ 576 w 576"/>
                  <a:gd name="T12" fmla="*/ 384 h 384"/>
                </a:gdLst>
                <a:ahLst/>
                <a:cxnLst>
                  <a:cxn ang="T6">
                    <a:pos x="T0" y="T1"/>
                  </a:cxn>
                  <a:cxn ang="T7">
                    <a:pos x="T2" y="T3"/>
                  </a:cxn>
                  <a:cxn ang="T8">
                    <a:pos x="T4" y="T5"/>
                  </a:cxn>
                </a:cxnLst>
                <a:rect l="T9" t="T10" r="T11" b="T12"/>
                <a:pathLst>
                  <a:path w="576" h="384">
                    <a:moveTo>
                      <a:pt x="0" y="0"/>
                    </a:moveTo>
                    <a:lnTo>
                      <a:pt x="0" y="384"/>
                    </a:lnTo>
                    <a:lnTo>
                      <a:pt x="576" y="38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70" name="Text Box 11"/>
              <p:cNvSpPr txBox="1">
                <a:spLocks noChangeArrowheads="1"/>
              </p:cNvSpPr>
              <p:nvPr/>
            </p:nvSpPr>
            <p:spPr bwMode="auto">
              <a:xfrm>
                <a:off x="2981" y="1061"/>
                <a:ext cx="43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2</a:t>
                </a:r>
                <a:r>
                  <a:rPr kumimoji="0" lang="en-US" altLang="en-US" sz="3000" b="0" baseline="-25000">
                    <a:latin typeface="Times New Roman" pitchFamily="18" charset="0"/>
                  </a:rPr>
                  <a:t>10</a:t>
                </a:r>
                <a:endParaRPr kumimoji="0" lang="en-US" altLang="en-US" sz="2400" b="0" baseline="-25000">
                  <a:latin typeface="Verdana" pitchFamily="34" charset="0"/>
                </a:endParaRPr>
              </a:p>
            </p:txBody>
          </p:sp>
        </p:grpSp>
        <p:sp>
          <p:nvSpPr>
            <p:cNvPr id="33825" name="Text Box 12"/>
            <p:cNvSpPr txBox="1">
              <a:spLocks noChangeArrowheads="1"/>
            </p:cNvSpPr>
            <p:nvPr/>
          </p:nvSpPr>
          <p:spPr bwMode="auto">
            <a:xfrm>
              <a:off x="1624" y="1565"/>
              <a:ext cx="61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163</a:t>
              </a:r>
              <a:r>
                <a:rPr kumimoji="0" lang="en-US" altLang="en-US" sz="2400" b="0" baseline="-25000">
                  <a:latin typeface="Times New Roman" pitchFamily="18" charset="0"/>
                </a:rPr>
                <a:t>10</a:t>
              </a:r>
              <a:endParaRPr kumimoji="0" lang="en-US" altLang="en-US" sz="2400" b="0">
                <a:latin typeface="Verdana" pitchFamily="34" charset="0"/>
              </a:endParaRPr>
            </a:p>
          </p:txBody>
        </p:sp>
        <p:sp>
          <p:nvSpPr>
            <p:cNvPr id="33826" name="Freeform 14"/>
            <p:cNvSpPr>
              <a:spLocks/>
            </p:cNvSpPr>
            <p:nvPr/>
          </p:nvSpPr>
          <p:spPr bwMode="auto">
            <a:xfrm>
              <a:off x="1576" y="1613"/>
              <a:ext cx="605" cy="278"/>
            </a:xfrm>
            <a:custGeom>
              <a:avLst/>
              <a:gdLst>
                <a:gd name="T0" fmla="*/ 0 w 576"/>
                <a:gd name="T1" fmla="*/ 0 h 384"/>
                <a:gd name="T2" fmla="*/ 0 w 576"/>
                <a:gd name="T3" fmla="*/ 1 h 384"/>
                <a:gd name="T4" fmla="*/ 5002 w 576"/>
                <a:gd name="T5" fmla="*/ 1 h 384"/>
                <a:gd name="T6" fmla="*/ 0 60000 65536"/>
                <a:gd name="T7" fmla="*/ 0 60000 65536"/>
                <a:gd name="T8" fmla="*/ 0 60000 65536"/>
                <a:gd name="T9" fmla="*/ 0 w 576"/>
                <a:gd name="T10" fmla="*/ 0 h 384"/>
                <a:gd name="T11" fmla="*/ 576 w 576"/>
                <a:gd name="T12" fmla="*/ 384 h 384"/>
              </a:gdLst>
              <a:ahLst/>
              <a:cxnLst>
                <a:cxn ang="T6">
                  <a:pos x="T0" y="T1"/>
                </a:cxn>
                <a:cxn ang="T7">
                  <a:pos x="T2" y="T3"/>
                </a:cxn>
                <a:cxn ang="T8">
                  <a:pos x="T4" y="T5"/>
                </a:cxn>
              </a:cxnLst>
              <a:rect l="T9" t="T10" r="T11" b="T12"/>
              <a:pathLst>
                <a:path w="576" h="384">
                  <a:moveTo>
                    <a:pt x="0" y="0"/>
                  </a:moveTo>
                  <a:lnTo>
                    <a:pt x="0" y="384"/>
                  </a:lnTo>
                  <a:lnTo>
                    <a:pt x="576" y="38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27" name="Freeform 17"/>
            <p:cNvSpPr>
              <a:spLocks/>
            </p:cNvSpPr>
            <p:nvPr/>
          </p:nvSpPr>
          <p:spPr bwMode="auto">
            <a:xfrm>
              <a:off x="1576" y="2477"/>
              <a:ext cx="605" cy="278"/>
            </a:xfrm>
            <a:custGeom>
              <a:avLst/>
              <a:gdLst>
                <a:gd name="T0" fmla="*/ 0 w 576"/>
                <a:gd name="T1" fmla="*/ 0 h 384"/>
                <a:gd name="T2" fmla="*/ 0 w 576"/>
                <a:gd name="T3" fmla="*/ 1 h 384"/>
                <a:gd name="T4" fmla="*/ 5002 w 576"/>
                <a:gd name="T5" fmla="*/ 1 h 384"/>
                <a:gd name="T6" fmla="*/ 0 60000 65536"/>
                <a:gd name="T7" fmla="*/ 0 60000 65536"/>
                <a:gd name="T8" fmla="*/ 0 60000 65536"/>
                <a:gd name="T9" fmla="*/ 0 w 576"/>
                <a:gd name="T10" fmla="*/ 0 h 384"/>
                <a:gd name="T11" fmla="*/ 576 w 576"/>
                <a:gd name="T12" fmla="*/ 384 h 384"/>
              </a:gdLst>
              <a:ahLst/>
              <a:cxnLst>
                <a:cxn ang="T6">
                  <a:pos x="T0" y="T1"/>
                </a:cxn>
                <a:cxn ang="T7">
                  <a:pos x="T2" y="T3"/>
                </a:cxn>
                <a:cxn ang="T8">
                  <a:pos x="T4" y="T5"/>
                </a:cxn>
              </a:cxnLst>
              <a:rect l="T9" t="T10" r="T11" b="T12"/>
              <a:pathLst>
                <a:path w="576" h="384">
                  <a:moveTo>
                    <a:pt x="0" y="0"/>
                  </a:moveTo>
                  <a:lnTo>
                    <a:pt x="0" y="384"/>
                  </a:lnTo>
                  <a:lnTo>
                    <a:pt x="576" y="38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28" name="Freeform 20"/>
            <p:cNvSpPr>
              <a:spLocks/>
            </p:cNvSpPr>
            <p:nvPr/>
          </p:nvSpPr>
          <p:spPr bwMode="auto">
            <a:xfrm>
              <a:off x="1576" y="2189"/>
              <a:ext cx="605" cy="278"/>
            </a:xfrm>
            <a:custGeom>
              <a:avLst/>
              <a:gdLst>
                <a:gd name="T0" fmla="*/ 0 w 576"/>
                <a:gd name="T1" fmla="*/ 0 h 384"/>
                <a:gd name="T2" fmla="*/ 0 w 576"/>
                <a:gd name="T3" fmla="*/ 1 h 384"/>
                <a:gd name="T4" fmla="*/ 5002 w 576"/>
                <a:gd name="T5" fmla="*/ 1 h 384"/>
                <a:gd name="T6" fmla="*/ 0 60000 65536"/>
                <a:gd name="T7" fmla="*/ 0 60000 65536"/>
                <a:gd name="T8" fmla="*/ 0 60000 65536"/>
                <a:gd name="T9" fmla="*/ 0 w 576"/>
                <a:gd name="T10" fmla="*/ 0 h 384"/>
                <a:gd name="T11" fmla="*/ 576 w 576"/>
                <a:gd name="T12" fmla="*/ 384 h 384"/>
              </a:gdLst>
              <a:ahLst/>
              <a:cxnLst>
                <a:cxn ang="T6">
                  <a:pos x="T0" y="T1"/>
                </a:cxn>
                <a:cxn ang="T7">
                  <a:pos x="T2" y="T3"/>
                </a:cxn>
                <a:cxn ang="T8">
                  <a:pos x="T4" y="T5"/>
                </a:cxn>
              </a:cxnLst>
              <a:rect l="T9" t="T10" r="T11" b="T12"/>
              <a:pathLst>
                <a:path w="576" h="384">
                  <a:moveTo>
                    <a:pt x="0" y="0"/>
                  </a:moveTo>
                  <a:lnTo>
                    <a:pt x="0" y="384"/>
                  </a:lnTo>
                  <a:lnTo>
                    <a:pt x="576" y="38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29" name="Freeform 23"/>
            <p:cNvSpPr>
              <a:spLocks/>
            </p:cNvSpPr>
            <p:nvPr/>
          </p:nvSpPr>
          <p:spPr bwMode="auto">
            <a:xfrm>
              <a:off x="1576" y="1901"/>
              <a:ext cx="605" cy="278"/>
            </a:xfrm>
            <a:custGeom>
              <a:avLst/>
              <a:gdLst>
                <a:gd name="T0" fmla="*/ 0 w 576"/>
                <a:gd name="T1" fmla="*/ 0 h 384"/>
                <a:gd name="T2" fmla="*/ 0 w 576"/>
                <a:gd name="T3" fmla="*/ 1 h 384"/>
                <a:gd name="T4" fmla="*/ 5002 w 576"/>
                <a:gd name="T5" fmla="*/ 1 h 384"/>
                <a:gd name="T6" fmla="*/ 0 60000 65536"/>
                <a:gd name="T7" fmla="*/ 0 60000 65536"/>
                <a:gd name="T8" fmla="*/ 0 60000 65536"/>
                <a:gd name="T9" fmla="*/ 0 w 576"/>
                <a:gd name="T10" fmla="*/ 0 h 384"/>
                <a:gd name="T11" fmla="*/ 576 w 576"/>
                <a:gd name="T12" fmla="*/ 384 h 384"/>
              </a:gdLst>
              <a:ahLst/>
              <a:cxnLst>
                <a:cxn ang="T6">
                  <a:pos x="T0" y="T1"/>
                </a:cxn>
                <a:cxn ang="T7">
                  <a:pos x="T2" y="T3"/>
                </a:cxn>
                <a:cxn ang="T8">
                  <a:pos x="T4" y="T5"/>
                </a:cxn>
              </a:cxnLst>
              <a:rect l="T9" t="T10" r="T11" b="T12"/>
              <a:pathLst>
                <a:path w="576" h="384">
                  <a:moveTo>
                    <a:pt x="0" y="0"/>
                  </a:moveTo>
                  <a:lnTo>
                    <a:pt x="0" y="384"/>
                  </a:lnTo>
                  <a:lnTo>
                    <a:pt x="576" y="38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0" name="Text Box 25"/>
            <p:cNvSpPr txBox="1">
              <a:spLocks noChangeArrowheads="1"/>
            </p:cNvSpPr>
            <p:nvPr/>
          </p:nvSpPr>
          <p:spPr bwMode="auto">
            <a:xfrm>
              <a:off x="1687" y="1833"/>
              <a:ext cx="45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gn="r">
                <a:spcBef>
                  <a:spcPct val="0"/>
                </a:spcBef>
                <a:buClrTx/>
                <a:buSzTx/>
                <a:buFontTx/>
                <a:buNone/>
              </a:pPr>
              <a:r>
                <a:rPr kumimoji="0" lang="en-US" altLang="en-US" sz="3000">
                  <a:latin typeface="Times New Roman" pitchFamily="18" charset="0"/>
                </a:rPr>
                <a:t>81</a:t>
              </a:r>
              <a:r>
                <a:rPr kumimoji="0" lang="en-US" altLang="en-US" sz="2400" b="0" baseline="-25000">
                  <a:latin typeface="Times New Roman" pitchFamily="18" charset="0"/>
                </a:rPr>
                <a:t>10</a:t>
              </a:r>
              <a:endParaRPr kumimoji="0" lang="en-US" altLang="en-US" sz="2400" b="0">
                <a:latin typeface="Verdana" pitchFamily="34" charset="0"/>
              </a:endParaRPr>
            </a:p>
          </p:txBody>
        </p:sp>
        <p:sp>
          <p:nvSpPr>
            <p:cNvPr id="33831" name="Text Box 26"/>
            <p:cNvSpPr txBox="1">
              <a:spLocks noChangeArrowheads="1"/>
            </p:cNvSpPr>
            <p:nvPr/>
          </p:nvSpPr>
          <p:spPr bwMode="auto">
            <a:xfrm>
              <a:off x="1811" y="3581"/>
              <a:ext cx="42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1</a:t>
              </a:r>
              <a:r>
                <a:rPr kumimoji="0" lang="en-US" altLang="en-US" sz="2400" b="0" baseline="-25000">
                  <a:latin typeface="Times New Roman" pitchFamily="18" charset="0"/>
                </a:rPr>
                <a:t>10</a:t>
              </a:r>
              <a:endParaRPr kumimoji="0" lang="en-US" altLang="en-US" sz="2400" b="0">
                <a:latin typeface="Verdana" pitchFamily="34" charset="0"/>
              </a:endParaRPr>
            </a:p>
          </p:txBody>
        </p:sp>
        <p:sp>
          <p:nvSpPr>
            <p:cNvPr id="33832" name="Text Box 27"/>
            <p:cNvSpPr txBox="1">
              <a:spLocks noChangeArrowheads="1"/>
            </p:cNvSpPr>
            <p:nvPr/>
          </p:nvSpPr>
          <p:spPr bwMode="auto">
            <a:xfrm>
              <a:off x="1728" y="2429"/>
              <a:ext cx="51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20</a:t>
              </a:r>
              <a:r>
                <a:rPr kumimoji="0" lang="en-US" altLang="en-US" sz="2400" b="0" baseline="-25000">
                  <a:latin typeface="Times New Roman" pitchFamily="18" charset="0"/>
                </a:rPr>
                <a:t>10</a:t>
              </a:r>
              <a:endParaRPr kumimoji="0" lang="en-US" altLang="en-US" sz="2400" b="0">
                <a:latin typeface="Verdana" pitchFamily="34" charset="0"/>
              </a:endParaRPr>
            </a:p>
          </p:txBody>
        </p:sp>
        <p:sp>
          <p:nvSpPr>
            <p:cNvPr id="33833" name="Text Box 28"/>
            <p:cNvSpPr txBox="1">
              <a:spLocks noChangeArrowheads="1"/>
            </p:cNvSpPr>
            <p:nvPr/>
          </p:nvSpPr>
          <p:spPr bwMode="auto">
            <a:xfrm>
              <a:off x="1811" y="3005"/>
              <a:ext cx="42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5</a:t>
              </a:r>
              <a:r>
                <a:rPr kumimoji="0" lang="en-US" altLang="en-US" sz="2400" b="0" baseline="-25000">
                  <a:latin typeface="Times New Roman" pitchFamily="18" charset="0"/>
                </a:rPr>
                <a:t>10</a:t>
              </a:r>
              <a:endParaRPr kumimoji="0" lang="en-US" altLang="en-US" sz="2400" b="0">
                <a:latin typeface="Verdana" pitchFamily="34" charset="0"/>
              </a:endParaRPr>
            </a:p>
          </p:txBody>
        </p:sp>
        <p:sp>
          <p:nvSpPr>
            <p:cNvPr id="33834" name="Text Box 29"/>
            <p:cNvSpPr txBox="1">
              <a:spLocks noChangeArrowheads="1"/>
            </p:cNvSpPr>
            <p:nvPr/>
          </p:nvSpPr>
          <p:spPr bwMode="auto">
            <a:xfrm>
              <a:off x="1728" y="2717"/>
              <a:ext cx="51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10</a:t>
              </a:r>
              <a:r>
                <a:rPr kumimoji="0" lang="en-US" altLang="en-US" sz="2400" b="0" baseline="-25000">
                  <a:latin typeface="Times New Roman" pitchFamily="18" charset="0"/>
                </a:rPr>
                <a:t>10</a:t>
              </a:r>
              <a:endParaRPr kumimoji="0" lang="en-US" altLang="en-US" sz="2400" b="0">
                <a:latin typeface="Verdana" pitchFamily="34" charset="0"/>
              </a:endParaRPr>
            </a:p>
          </p:txBody>
        </p:sp>
        <p:sp>
          <p:nvSpPr>
            <p:cNvPr id="33835" name="Text Box 30"/>
            <p:cNvSpPr txBox="1">
              <a:spLocks noChangeArrowheads="1"/>
            </p:cNvSpPr>
            <p:nvPr/>
          </p:nvSpPr>
          <p:spPr bwMode="auto">
            <a:xfrm>
              <a:off x="1811" y="3293"/>
              <a:ext cx="42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2</a:t>
              </a:r>
              <a:r>
                <a:rPr kumimoji="0" lang="en-US" altLang="en-US" sz="2400" b="0" baseline="-25000">
                  <a:latin typeface="Times New Roman" pitchFamily="18" charset="0"/>
                </a:rPr>
                <a:t>10</a:t>
              </a:r>
              <a:endParaRPr kumimoji="0" lang="en-US" altLang="en-US" sz="2400" b="0">
                <a:latin typeface="Verdana" pitchFamily="34" charset="0"/>
              </a:endParaRPr>
            </a:p>
          </p:txBody>
        </p:sp>
        <p:sp>
          <p:nvSpPr>
            <p:cNvPr id="33836" name="Text Box 31"/>
            <p:cNvSpPr txBox="1">
              <a:spLocks noChangeArrowheads="1"/>
            </p:cNvSpPr>
            <p:nvPr/>
          </p:nvSpPr>
          <p:spPr bwMode="auto">
            <a:xfrm>
              <a:off x="1728" y="2141"/>
              <a:ext cx="45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40</a:t>
              </a:r>
              <a:r>
                <a:rPr kumimoji="0" lang="en-US" altLang="en-US" sz="2400" b="0" baseline="-25000">
                  <a:latin typeface="Times New Roman" pitchFamily="18" charset="0"/>
                </a:rPr>
                <a:t>10</a:t>
              </a:r>
              <a:endParaRPr kumimoji="0" lang="en-US" altLang="en-US" sz="2400" b="0">
                <a:latin typeface="Verdana" pitchFamily="34" charset="0"/>
              </a:endParaRPr>
            </a:p>
          </p:txBody>
        </p:sp>
        <p:sp>
          <p:nvSpPr>
            <p:cNvPr id="33837" name="Text Box 32"/>
            <p:cNvSpPr txBox="1">
              <a:spLocks noChangeArrowheads="1"/>
            </p:cNvSpPr>
            <p:nvPr/>
          </p:nvSpPr>
          <p:spPr bwMode="auto">
            <a:xfrm>
              <a:off x="1811" y="3869"/>
              <a:ext cx="42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0</a:t>
              </a:r>
              <a:r>
                <a:rPr kumimoji="0" lang="en-US" altLang="en-US" sz="2400" b="0" baseline="-25000">
                  <a:latin typeface="Times New Roman" pitchFamily="18" charset="0"/>
                </a:rPr>
                <a:t>10</a:t>
              </a:r>
              <a:endParaRPr kumimoji="0" lang="en-US" altLang="en-US" sz="2400" b="0">
                <a:latin typeface="Verdana" pitchFamily="34" charset="0"/>
              </a:endParaRPr>
            </a:p>
          </p:txBody>
        </p:sp>
        <p:sp>
          <p:nvSpPr>
            <p:cNvPr id="33838" name="Freeform 34"/>
            <p:cNvSpPr>
              <a:spLocks/>
            </p:cNvSpPr>
            <p:nvPr/>
          </p:nvSpPr>
          <p:spPr bwMode="auto">
            <a:xfrm>
              <a:off x="1576" y="3629"/>
              <a:ext cx="605" cy="278"/>
            </a:xfrm>
            <a:custGeom>
              <a:avLst/>
              <a:gdLst>
                <a:gd name="T0" fmla="*/ 0 w 576"/>
                <a:gd name="T1" fmla="*/ 0 h 384"/>
                <a:gd name="T2" fmla="*/ 0 w 576"/>
                <a:gd name="T3" fmla="*/ 1 h 384"/>
                <a:gd name="T4" fmla="*/ 5002 w 576"/>
                <a:gd name="T5" fmla="*/ 1 h 384"/>
                <a:gd name="T6" fmla="*/ 0 60000 65536"/>
                <a:gd name="T7" fmla="*/ 0 60000 65536"/>
                <a:gd name="T8" fmla="*/ 0 60000 65536"/>
                <a:gd name="T9" fmla="*/ 0 w 576"/>
                <a:gd name="T10" fmla="*/ 0 h 384"/>
                <a:gd name="T11" fmla="*/ 576 w 576"/>
                <a:gd name="T12" fmla="*/ 384 h 384"/>
              </a:gdLst>
              <a:ahLst/>
              <a:cxnLst>
                <a:cxn ang="T6">
                  <a:pos x="T0" y="T1"/>
                </a:cxn>
                <a:cxn ang="T7">
                  <a:pos x="T2" y="T3"/>
                </a:cxn>
                <a:cxn ang="T8">
                  <a:pos x="T4" y="T5"/>
                </a:cxn>
              </a:cxnLst>
              <a:rect l="T9" t="T10" r="T11" b="T12"/>
              <a:pathLst>
                <a:path w="576" h="384">
                  <a:moveTo>
                    <a:pt x="0" y="0"/>
                  </a:moveTo>
                  <a:lnTo>
                    <a:pt x="0" y="384"/>
                  </a:lnTo>
                  <a:lnTo>
                    <a:pt x="576" y="38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9" name="Freeform 37"/>
            <p:cNvSpPr>
              <a:spLocks/>
            </p:cNvSpPr>
            <p:nvPr/>
          </p:nvSpPr>
          <p:spPr bwMode="auto">
            <a:xfrm>
              <a:off x="1576" y="3341"/>
              <a:ext cx="605" cy="278"/>
            </a:xfrm>
            <a:custGeom>
              <a:avLst/>
              <a:gdLst>
                <a:gd name="T0" fmla="*/ 0 w 576"/>
                <a:gd name="T1" fmla="*/ 0 h 384"/>
                <a:gd name="T2" fmla="*/ 0 w 576"/>
                <a:gd name="T3" fmla="*/ 1 h 384"/>
                <a:gd name="T4" fmla="*/ 5002 w 576"/>
                <a:gd name="T5" fmla="*/ 1 h 384"/>
                <a:gd name="T6" fmla="*/ 0 60000 65536"/>
                <a:gd name="T7" fmla="*/ 0 60000 65536"/>
                <a:gd name="T8" fmla="*/ 0 60000 65536"/>
                <a:gd name="T9" fmla="*/ 0 w 576"/>
                <a:gd name="T10" fmla="*/ 0 h 384"/>
                <a:gd name="T11" fmla="*/ 576 w 576"/>
                <a:gd name="T12" fmla="*/ 384 h 384"/>
              </a:gdLst>
              <a:ahLst/>
              <a:cxnLst>
                <a:cxn ang="T6">
                  <a:pos x="T0" y="T1"/>
                </a:cxn>
                <a:cxn ang="T7">
                  <a:pos x="T2" y="T3"/>
                </a:cxn>
                <a:cxn ang="T8">
                  <a:pos x="T4" y="T5"/>
                </a:cxn>
              </a:cxnLst>
              <a:rect l="T9" t="T10" r="T11" b="T12"/>
              <a:pathLst>
                <a:path w="576" h="384">
                  <a:moveTo>
                    <a:pt x="0" y="0"/>
                  </a:moveTo>
                  <a:lnTo>
                    <a:pt x="0" y="384"/>
                  </a:lnTo>
                  <a:lnTo>
                    <a:pt x="576" y="38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0" name="Freeform 40"/>
            <p:cNvSpPr>
              <a:spLocks/>
            </p:cNvSpPr>
            <p:nvPr/>
          </p:nvSpPr>
          <p:spPr bwMode="auto">
            <a:xfrm>
              <a:off x="1576" y="3053"/>
              <a:ext cx="605" cy="278"/>
            </a:xfrm>
            <a:custGeom>
              <a:avLst/>
              <a:gdLst>
                <a:gd name="T0" fmla="*/ 0 w 576"/>
                <a:gd name="T1" fmla="*/ 0 h 384"/>
                <a:gd name="T2" fmla="*/ 0 w 576"/>
                <a:gd name="T3" fmla="*/ 1 h 384"/>
                <a:gd name="T4" fmla="*/ 5002 w 576"/>
                <a:gd name="T5" fmla="*/ 1 h 384"/>
                <a:gd name="T6" fmla="*/ 0 60000 65536"/>
                <a:gd name="T7" fmla="*/ 0 60000 65536"/>
                <a:gd name="T8" fmla="*/ 0 60000 65536"/>
                <a:gd name="T9" fmla="*/ 0 w 576"/>
                <a:gd name="T10" fmla="*/ 0 h 384"/>
                <a:gd name="T11" fmla="*/ 576 w 576"/>
                <a:gd name="T12" fmla="*/ 384 h 384"/>
              </a:gdLst>
              <a:ahLst/>
              <a:cxnLst>
                <a:cxn ang="T6">
                  <a:pos x="T0" y="T1"/>
                </a:cxn>
                <a:cxn ang="T7">
                  <a:pos x="T2" y="T3"/>
                </a:cxn>
                <a:cxn ang="T8">
                  <a:pos x="T4" y="T5"/>
                </a:cxn>
              </a:cxnLst>
              <a:rect l="T9" t="T10" r="T11" b="T12"/>
              <a:pathLst>
                <a:path w="576" h="384">
                  <a:moveTo>
                    <a:pt x="0" y="0"/>
                  </a:moveTo>
                  <a:lnTo>
                    <a:pt x="0" y="384"/>
                  </a:lnTo>
                  <a:lnTo>
                    <a:pt x="576" y="38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1" name="Freeform 43"/>
            <p:cNvSpPr>
              <a:spLocks/>
            </p:cNvSpPr>
            <p:nvPr/>
          </p:nvSpPr>
          <p:spPr bwMode="auto">
            <a:xfrm>
              <a:off x="1576" y="2765"/>
              <a:ext cx="605" cy="278"/>
            </a:xfrm>
            <a:custGeom>
              <a:avLst/>
              <a:gdLst>
                <a:gd name="T0" fmla="*/ 0 w 576"/>
                <a:gd name="T1" fmla="*/ 0 h 384"/>
                <a:gd name="T2" fmla="*/ 0 w 576"/>
                <a:gd name="T3" fmla="*/ 1 h 384"/>
                <a:gd name="T4" fmla="*/ 5002 w 576"/>
                <a:gd name="T5" fmla="*/ 1 h 384"/>
                <a:gd name="T6" fmla="*/ 0 60000 65536"/>
                <a:gd name="T7" fmla="*/ 0 60000 65536"/>
                <a:gd name="T8" fmla="*/ 0 60000 65536"/>
                <a:gd name="T9" fmla="*/ 0 w 576"/>
                <a:gd name="T10" fmla="*/ 0 h 384"/>
                <a:gd name="T11" fmla="*/ 576 w 576"/>
                <a:gd name="T12" fmla="*/ 384 h 384"/>
              </a:gdLst>
              <a:ahLst/>
              <a:cxnLst>
                <a:cxn ang="T6">
                  <a:pos x="T0" y="T1"/>
                </a:cxn>
                <a:cxn ang="T7">
                  <a:pos x="T2" y="T3"/>
                </a:cxn>
                <a:cxn ang="T8">
                  <a:pos x="T4" y="T5"/>
                </a:cxn>
              </a:cxnLst>
              <a:rect l="T9" t="T10" r="T11" b="T12"/>
              <a:pathLst>
                <a:path w="576" h="384">
                  <a:moveTo>
                    <a:pt x="0" y="0"/>
                  </a:moveTo>
                  <a:lnTo>
                    <a:pt x="0" y="384"/>
                  </a:lnTo>
                  <a:lnTo>
                    <a:pt x="576" y="38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3842" name="Group 45"/>
            <p:cNvGrpSpPr>
              <a:grpSpLocks/>
            </p:cNvGrpSpPr>
            <p:nvPr/>
          </p:nvGrpSpPr>
          <p:grpSpPr bwMode="auto">
            <a:xfrm>
              <a:off x="2248" y="2381"/>
              <a:ext cx="1113" cy="416"/>
              <a:chOff x="4080" y="1296"/>
              <a:chExt cx="1113" cy="416"/>
            </a:xfrm>
          </p:grpSpPr>
          <p:sp>
            <p:nvSpPr>
              <p:cNvPr id="33867" name="Text Box 46"/>
              <p:cNvSpPr txBox="1">
                <a:spLocks noChangeArrowheads="1"/>
              </p:cNvSpPr>
              <p:nvPr/>
            </p:nvSpPr>
            <p:spPr bwMode="auto">
              <a:xfrm>
                <a:off x="4080" y="1296"/>
                <a:ext cx="36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b="0">
                    <a:latin typeface="Times New Roman" pitchFamily="18" charset="0"/>
                  </a:rPr>
                  <a:t>…</a:t>
                </a:r>
                <a:endParaRPr kumimoji="0" lang="en-US" altLang="en-US" sz="2400" b="0">
                  <a:latin typeface="Verdana" pitchFamily="34" charset="0"/>
                </a:endParaRPr>
              </a:p>
            </p:txBody>
          </p:sp>
          <p:sp>
            <p:nvSpPr>
              <p:cNvPr id="33868" name="Text Box 47"/>
              <p:cNvSpPr txBox="1">
                <a:spLocks noChangeArrowheads="1"/>
              </p:cNvSpPr>
              <p:nvPr/>
            </p:nvSpPr>
            <p:spPr bwMode="auto">
              <a:xfrm>
                <a:off x="4335" y="1344"/>
                <a:ext cx="85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0</a:t>
                </a:r>
                <a:r>
                  <a:rPr kumimoji="0" lang="en-US" altLang="en-US" sz="2400" b="0" baseline="-25000">
                    <a:latin typeface="Times New Roman" pitchFamily="18" charset="0"/>
                  </a:rPr>
                  <a:t>10 </a:t>
                </a:r>
                <a:r>
                  <a:rPr kumimoji="0" lang="en-US" altLang="en-US" sz="3000">
                    <a:latin typeface="Times New Roman" pitchFamily="18" charset="0"/>
                  </a:rPr>
                  <a:t>--&gt; 0</a:t>
                </a:r>
                <a:r>
                  <a:rPr kumimoji="0" lang="en-US" altLang="en-US" sz="3000" b="0" baseline="-25000">
                    <a:latin typeface="Times New Roman" pitchFamily="18" charset="0"/>
                  </a:rPr>
                  <a:t>2</a:t>
                </a:r>
                <a:endParaRPr kumimoji="0" lang="en-US" altLang="en-US" sz="3000" b="0">
                  <a:latin typeface="Verdana" pitchFamily="34" charset="0"/>
                </a:endParaRPr>
              </a:p>
            </p:txBody>
          </p:sp>
        </p:grpSp>
        <p:grpSp>
          <p:nvGrpSpPr>
            <p:cNvPr id="33843" name="Group 48"/>
            <p:cNvGrpSpPr>
              <a:grpSpLocks/>
            </p:cNvGrpSpPr>
            <p:nvPr/>
          </p:nvGrpSpPr>
          <p:grpSpPr bwMode="auto">
            <a:xfrm>
              <a:off x="2248" y="2633"/>
              <a:ext cx="1077" cy="419"/>
              <a:chOff x="4080" y="1308"/>
              <a:chExt cx="1077" cy="419"/>
            </a:xfrm>
          </p:grpSpPr>
          <p:sp>
            <p:nvSpPr>
              <p:cNvPr id="33865" name="Text Box 49"/>
              <p:cNvSpPr txBox="1">
                <a:spLocks noChangeArrowheads="1"/>
              </p:cNvSpPr>
              <p:nvPr/>
            </p:nvSpPr>
            <p:spPr bwMode="auto">
              <a:xfrm>
                <a:off x="4080" y="1308"/>
                <a:ext cx="36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b="0">
                    <a:latin typeface="Times New Roman" pitchFamily="18" charset="0"/>
                  </a:rPr>
                  <a:t>…</a:t>
                </a:r>
                <a:endParaRPr kumimoji="0" lang="en-US" altLang="en-US" sz="2400" b="0">
                  <a:latin typeface="Verdana" pitchFamily="34" charset="0"/>
                </a:endParaRPr>
              </a:p>
            </p:txBody>
          </p:sp>
          <p:sp>
            <p:nvSpPr>
              <p:cNvPr id="33866" name="Text Box 50"/>
              <p:cNvSpPr txBox="1">
                <a:spLocks noChangeArrowheads="1"/>
              </p:cNvSpPr>
              <p:nvPr/>
            </p:nvSpPr>
            <p:spPr bwMode="auto">
              <a:xfrm>
                <a:off x="4335" y="1359"/>
                <a:ext cx="82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0</a:t>
                </a:r>
                <a:r>
                  <a:rPr kumimoji="0" lang="en-US" altLang="en-US" sz="2400" b="0" baseline="-25000">
                    <a:latin typeface="Times New Roman" pitchFamily="18" charset="0"/>
                  </a:rPr>
                  <a:t>10</a:t>
                </a:r>
                <a:r>
                  <a:rPr kumimoji="0" lang="en-US" altLang="en-US" sz="3000" b="0" baseline="-25000">
                    <a:latin typeface="Times New Roman" pitchFamily="18" charset="0"/>
                  </a:rPr>
                  <a:t> </a:t>
                </a:r>
                <a:r>
                  <a:rPr kumimoji="0" lang="en-US" altLang="en-US" sz="3000">
                    <a:latin typeface="Times New Roman" pitchFamily="18" charset="0"/>
                  </a:rPr>
                  <a:t>--&gt; 0</a:t>
                </a:r>
                <a:r>
                  <a:rPr kumimoji="0" lang="en-US" altLang="en-US" sz="2400" b="0" baseline="-25000">
                    <a:latin typeface="Times New Roman" pitchFamily="18" charset="0"/>
                  </a:rPr>
                  <a:t>2</a:t>
                </a:r>
                <a:endParaRPr kumimoji="0" lang="en-US" altLang="en-US" sz="2400" b="0">
                  <a:latin typeface="Verdana" pitchFamily="34" charset="0"/>
                </a:endParaRPr>
              </a:p>
            </p:txBody>
          </p:sp>
        </p:grpSp>
        <p:grpSp>
          <p:nvGrpSpPr>
            <p:cNvPr id="33844" name="Group 51"/>
            <p:cNvGrpSpPr>
              <a:grpSpLocks/>
            </p:cNvGrpSpPr>
            <p:nvPr/>
          </p:nvGrpSpPr>
          <p:grpSpPr bwMode="auto">
            <a:xfrm>
              <a:off x="2248" y="2957"/>
              <a:ext cx="1113" cy="416"/>
              <a:chOff x="4080" y="1296"/>
              <a:chExt cx="1113" cy="416"/>
            </a:xfrm>
          </p:grpSpPr>
          <p:sp>
            <p:nvSpPr>
              <p:cNvPr id="33863" name="Text Box 52"/>
              <p:cNvSpPr txBox="1">
                <a:spLocks noChangeArrowheads="1"/>
              </p:cNvSpPr>
              <p:nvPr/>
            </p:nvSpPr>
            <p:spPr bwMode="auto">
              <a:xfrm>
                <a:off x="4080" y="1296"/>
                <a:ext cx="36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b="0">
                    <a:latin typeface="Times New Roman" pitchFamily="18" charset="0"/>
                  </a:rPr>
                  <a:t>…</a:t>
                </a:r>
                <a:endParaRPr kumimoji="0" lang="en-US" altLang="en-US" sz="2400" b="0">
                  <a:latin typeface="Verdana" pitchFamily="34" charset="0"/>
                </a:endParaRPr>
              </a:p>
            </p:txBody>
          </p:sp>
          <p:sp>
            <p:nvSpPr>
              <p:cNvPr id="33864" name="Text Box 53"/>
              <p:cNvSpPr txBox="1">
                <a:spLocks noChangeArrowheads="1"/>
              </p:cNvSpPr>
              <p:nvPr/>
            </p:nvSpPr>
            <p:spPr bwMode="auto">
              <a:xfrm>
                <a:off x="4335" y="1344"/>
                <a:ext cx="85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0</a:t>
                </a:r>
                <a:r>
                  <a:rPr kumimoji="0" lang="en-US" altLang="en-US" sz="2400" b="0" baseline="-25000">
                    <a:latin typeface="Times New Roman" pitchFamily="18" charset="0"/>
                  </a:rPr>
                  <a:t>10 </a:t>
                </a:r>
                <a:r>
                  <a:rPr kumimoji="0" lang="en-US" altLang="en-US" sz="3000">
                    <a:latin typeface="Times New Roman" pitchFamily="18" charset="0"/>
                  </a:rPr>
                  <a:t>--&gt; 0</a:t>
                </a:r>
                <a:r>
                  <a:rPr kumimoji="0" lang="en-US" altLang="en-US" sz="3000" b="0" baseline="-25000">
                    <a:latin typeface="Times New Roman" pitchFamily="18" charset="0"/>
                  </a:rPr>
                  <a:t>2</a:t>
                </a:r>
                <a:endParaRPr kumimoji="0" lang="en-US" altLang="en-US" sz="3000" b="0">
                  <a:latin typeface="Verdana" pitchFamily="34" charset="0"/>
                </a:endParaRPr>
              </a:p>
            </p:txBody>
          </p:sp>
        </p:grpSp>
        <p:sp>
          <p:nvSpPr>
            <p:cNvPr id="33845" name="Text Box 56"/>
            <p:cNvSpPr txBox="1">
              <a:spLocks noChangeArrowheads="1"/>
            </p:cNvSpPr>
            <p:nvPr/>
          </p:nvSpPr>
          <p:spPr bwMode="auto">
            <a:xfrm>
              <a:off x="2503" y="3293"/>
              <a:ext cx="86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1</a:t>
              </a:r>
              <a:r>
                <a:rPr kumimoji="0" lang="en-US" altLang="en-US" sz="2400" b="0" baseline="-25000">
                  <a:latin typeface="Times New Roman" pitchFamily="18" charset="0"/>
                </a:rPr>
                <a:t>10</a:t>
              </a:r>
              <a:r>
                <a:rPr kumimoji="0" lang="en-US" altLang="en-US" sz="3000" b="0" baseline="-25000">
                  <a:latin typeface="Times New Roman" pitchFamily="18" charset="0"/>
                </a:rPr>
                <a:t> </a:t>
              </a:r>
              <a:r>
                <a:rPr kumimoji="0" lang="en-US" altLang="en-US" sz="3000">
                  <a:latin typeface="Times New Roman" pitchFamily="18" charset="0"/>
                </a:rPr>
                <a:t>--&gt; 1</a:t>
              </a:r>
              <a:r>
                <a:rPr kumimoji="0" lang="en-US" altLang="en-US" sz="3000" b="0" baseline="-25000">
                  <a:latin typeface="Times New Roman" pitchFamily="18" charset="0"/>
                </a:rPr>
                <a:t>2</a:t>
              </a:r>
              <a:endParaRPr kumimoji="0" lang="en-US" altLang="en-US" sz="3000" b="0">
                <a:latin typeface="Verdana" pitchFamily="34" charset="0"/>
              </a:endParaRPr>
            </a:p>
          </p:txBody>
        </p:sp>
        <p:grpSp>
          <p:nvGrpSpPr>
            <p:cNvPr id="33846" name="Group 57"/>
            <p:cNvGrpSpPr>
              <a:grpSpLocks/>
            </p:cNvGrpSpPr>
            <p:nvPr/>
          </p:nvGrpSpPr>
          <p:grpSpPr bwMode="auto">
            <a:xfrm>
              <a:off x="2248" y="3533"/>
              <a:ext cx="1084" cy="416"/>
              <a:chOff x="4080" y="1296"/>
              <a:chExt cx="1084" cy="416"/>
            </a:xfrm>
          </p:grpSpPr>
          <p:sp>
            <p:nvSpPr>
              <p:cNvPr id="33861" name="Text Box 58"/>
              <p:cNvSpPr txBox="1">
                <a:spLocks noChangeArrowheads="1"/>
              </p:cNvSpPr>
              <p:nvPr/>
            </p:nvSpPr>
            <p:spPr bwMode="auto">
              <a:xfrm>
                <a:off x="4080" y="1296"/>
                <a:ext cx="36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b="0">
                    <a:latin typeface="Times New Roman" pitchFamily="18" charset="0"/>
                  </a:rPr>
                  <a:t>…</a:t>
                </a:r>
                <a:endParaRPr kumimoji="0" lang="en-US" altLang="en-US" sz="2400" b="0">
                  <a:latin typeface="Verdana" pitchFamily="34" charset="0"/>
                </a:endParaRPr>
              </a:p>
            </p:txBody>
          </p:sp>
          <p:sp>
            <p:nvSpPr>
              <p:cNvPr id="33862" name="Text Box 59"/>
              <p:cNvSpPr txBox="1">
                <a:spLocks noChangeArrowheads="1"/>
              </p:cNvSpPr>
              <p:nvPr/>
            </p:nvSpPr>
            <p:spPr bwMode="auto">
              <a:xfrm>
                <a:off x="4335" y="1344"/>
                <a:ext cx="82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0</a:t>
                </a:r>
                <a:r>
                  <a:rPr kumimoji="0" lang="en-US" altLang="en-US" sz="2400" b="0" baseline="-25000">
                    <a:latin typeface="Times New Roman" pitchFamily="18" charset="0"/>
                  </a:rPr>
                  <a:t>10 </a:t>
                </a:r>
                <a:r>
                  <a:rPr kumimoji="0" lang="en-US" altLang="en-US" sz="3000">
                    <a:latin typeface="Times New Roman" pitchFamily="18" charset="0"/>
                  </a:rPr>
                  <a:t>--&gt; 0</a:t>
                </a:r>
                <a:r>
                  <a:rPr kumimoji="0" lang="en-US" altLang="en-US" sz="3000" b="0" baseline="-25000">
                    <a:latin typeface="Times New Roman" pitchFamily="18" charset="0"/>
                  </a:rPr>
                  <a:t>2</a:t>
                </a:r>
                <a:endParaRPr kumimoji="0" lang="en-US" altLang="en-US" sz="3000" b="0">
                  <a:latin typeface="Verdana" pitchFamily="34" charset="0"/>
                </a:endParaRPr>
              </a:p>
            </p:txBody>
          </p:sp>
        </p:grpSp>
        <p:grpSp>
          <p:nvGrpSpPr>
            <p:cNvPr id="33847" name="Group 60"/>
            <p:cNvGrpSpPr>
              <a:grpSpLocks/>
            </p:cNvGrpSpPr>
            <p:nvPr/>
          </p:nvGrpSpPr>
          <p:grpSpPr bwMode="auto">
            <a:xfrm>
              <a:off x="2248" y="1805"/>
              <a:ext cx="1091" cy="416"/>
              <a:chOff x="4080" y="1296"/>
              <a:chExt cx="1091" cy="416"/>
            </a:xfrm>
          </p:grpSpPr>
          <p:sp>
            <p:nvSpPr>
              <p:cNvPr id="33859" name="Text Box 61"/>
              <p:cNvSpPr txBox="1">
                <a:spLocks noChangeArrowheads="1"/>
              </p:cNvSpPr>
              <p:nvPr/>
            </p:nvSpPr>
            <p:spPr bwMode="auto">
              <a:xfrm>
                <a:off x="4080" y="1296"/>
                <a:ext cx="36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b="0">
                    <a:latin typeface="Times New Roman" pitchFamily="18" charset="0"/>
                  </a:rPr>
                  <a:t>…</a:t>
                </a:r>
                <a:endParaRPr kumimoji="0" lang="en-US" altLang="en-US" sz="2400" b="0">
                  <a:latin typeface="Verdana" pitchFamily="34" charset="0"/>
                </a:endParaRPr>
              </a:p>
            </p:txBody>
          </p:sp>
          <p:sp>
            <p:nvSpPr>
              <p:cNvPr id="33860" name="Text Box 62"/>
              <p:cNvSpPr txBox="1">
                <a:spLocks noChangeArrowheads="1"/>
              </p:cNvSpPr>
              <p:nvPr/>
            </p:nvSpPr>
            <p:spPr bwMode="auto">
              <a:xfrm>
                <a:off x="4335" y="1344"/>
                <a:ext cx="83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1</a:t>
                </a:r>
                <a:r>
                  <a:rPr kumimoji="0" lang="en-US" altLang="en-US" sz="2400" b="0" baseline="-25000">
                    <a:latin typeface="Times New Roman" pitchFamily="18" charset="0"/>
                  </a:rPr>
                  <a:t>10</a:t>
                </a:r>
                <a:r>
                  <a:rPr kumimoji="0" lang="en-US" altLang="en-US" sz="3000" b="0" baseline="-25000">
                    <a:latin typeface="Times New Roman" pitchFamily="18" charset="0"/>
                  </a:rPr>
                  <a:t> </a:t>
                </a:r>
                <a:r>
                  <a:rPr kumimoji="0" lang="en-US" altLang="en-US" sz="3000">
                    <a:latin typeface="Times New Roman" pitchFamily="18" charset="0"/>
                  </a:rPr>
                  <a:t>--&gt; 1</a:t>
                </a:r>
                <a:r>
                  <a:rPr kumimoji="0" lang="en-US" altLang="en-US" sz="3000" b="0" baseline="-25000">
                    <a:latin typeface="Times New Roman" pitchFamily="18" charset="0"/>
                  </a:rPr>
                  <a:t>2</a:t>
                </a:r>
                <a:endParaRPr kumimoji="0" lang="en-US" altLang="en-US" sz="3000" b="0">
                  <a:latin typeface="Verdana" pitchFamily="34" charset="0"/>
                </a:endParaRPr>
              </a:p>
            </p:txBody>
          </p:sp>
        </p:grpSp>
        <p:grpSp>
          <p:nvGrpSpPr>
            <p:cNvPr id="33848" name="Group 63"/>
            <p:cNvGrpSpPr>
              <a:grpSpLocks/>
            </p:cNvGrpSpPr>
            <p:nvPr/>
          </p:nvGrpSpPr>
          <p:grpSpPr bwMode="auto">
            <a:xfrm>
              <a:off x="2248" y="2093"/>
              <a:ext cx="1120" cy="416"/>
              <a:chOff x="4080" y="1296"/>
              <a:chExt cx="1120" cy="416"/>
            </a:xfrm>
          </p:grpSpPr>
          <p:sp>
            <p:nvSpPr>
              <p:cNvPr id="33857" name="Text Box 64"/>
              <p:cNvSpPr txBox="1">
                <a:spLocks noChangeArrowheads="1"/>
              </p:cNvSpPr>
              <p:nvPr/>
            </p:nvSpPr>
            <p:spPr bwMode="auto">
              <a:xfrm>
                <a:off x="4080" y="1296"/>
                <a:ext cx="36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b="0">
                    <a:latin typeface="Times New Roman" pitchFamily="18" charset="0"/>
                  </a:rPr>
                  <a:t>…</a:t>
                </a:r>
                <a:endParaRPr kumimoji="0" lang="en-US" altLang="en-US" sz="2400" b="0">
                  <a:latin typeface="Verdana" pitchFamily="34" charset="0"/>
                </a:endParaRPr>
              </a:p>
            </p:txBody>
          </p:sp>
          <p:sp>
            <p:nvSpPr>
              <p:cNvPr id="33858" name="Text Box 65"/>
              <p:cNvSpPr txBox="1">
                <a:spLocks noChangeArrowheads="1"/>
              </p:cNvSpPr>
              <p:nvPr/>
            </p:nvSpPr>
            <p:spPr bwMode="auto">
              <a:xfrm>
                <a:off x="4335" y="1344"/>
                <a:ext cx="86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1</a:t>
                </a:r>
                <a:r>
                  <a:rPr kumimoji="0" lang="en-US" altLang="en-US" sz="2400" b="0" baseline="-25000">
                    <a:latin typeface="Times New Roman" pitchFamily="18" charset="0"/>
                  </a:rPr>
                  <a:t>10</a:t>
                </a:r>
                <a:r>
                  <a:rPr kumimoji="0" lang="en-US" altLang="en-US" sz="3000" b="0" baseline="-25000">
                    <a:latin typeface="Times New Roman" pitchFamily="18" charset="0"/>
                  </a:rPr>
                  <a:t> </a:t>
                </a:r>
                <a:r>
                  <a:rPr kumimoji="0" lang="en-US" altLang="en-US" sz="3000">
                    <a:latin typeface="Times New Roman" pitchFamily="18" charset="0"/>
                  </a:rPr>
                  <a:t>--&gt; 1</a:t>
                </a:r>
                <a:r>
                  <a:rPr kumimoji="0" lang="en-US" altLang="en-US" sz="3000" b="0" baseline="-25000">
                    <a:latin typeface="Times New Roman" pitchFamily="18" charset="0"/>
                  </a:rPr>
                  <a:t>2</a:t>
                </a:r>
                <a:endParaRPr kumimoji="0" lang="en-US" altLang="en-US" sz="3000" b="0">
                  <a:latin typeface="Verdana" pitchFamily="34" charset="0"/>
                </a:endParaRPr>
              </a:p>
            </p:txBody>
          </p:sp>
        </p:grpSp>
        <p:grpSp>
          <p:nvGrpSpPr>
            <p:cNvPr id="33849" name="Group 66"/>
            <p:cNvGrpSpPr>
              <a:grpSpLocks/>
            </p:cNvGrpSpPr>
            <p:nvPr/>
          </p:nvGrpSpPr>
          <p:grpSpPr bwMode="auto">
            <a:xfrm>
              <a:off x="2248" y="1343"/>
              <a:ext cx="1136" cy="916"/>
              <a:chOff x="2248" y="1343"/>
              <a:chExt cx="1136" cy="916"/>
            </a:xfrm>
          </p:grpSpPr>
          <p:grpSp>
            <p:nvGrpSpPr>
              <p:cNvPr id="33853" name="Group 67"/>
              <p:cNvGrpSpPr>
                <a:grpSpLocks/>
              </p:cNvGrpSpPr>
              <p:nvPr/>
            </p:nvGrpSpPr>
            <p:grpSpPr bwMode="auto">
              <a:xfrm>
                <a:off x="2248" y="1517"/>
                <a:ext cx="1136" cy="742"/>
                <a:chOff x="4080" y="1296"/>
                <a:chExt cx="1136" cy="742"/>
              </a:xfrm>
            </p:grpSpPr>
            <p:sp>
              <p:nvSpPr>
                <p:cNvPr id="33855" name="Text Box 68"/>
                <p:cNvSpPr txBox="1">
                  <a:spLocks noChangeArrowheads="1"/>
                </p:cNvSpPr>
                <p:nvPr/>
              </p:nvSpPr>
              <p:spPr bwMode="auto">
                <a:xfrm>
                  <a:off x="4080" y="1296"/>
                  <a:ext cx="36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b="0">
                      <a:latin typeface="Times New Roman" pitchFamily="18" charset="0"/>
                    </a:rPr>
                    <a:t>…</a:t>
                  </a:r>
                  <a:endParaRPr kumimoji="0" lang="en-US" altLang="en-US" sz="2400" b="0">
                    <a:latin typeface="Verdana" pitchFamily="34" charset="0"/>
                  </a:endParaRPr>
                </a:p>
              </p:txBody>
            </p:sp>
            <p:sp>
              <p:nvSpPr>
                <p:cNvPr id="33856" name="Text Box 69"/>
                <p:cNvSpPr txBox="1">
                  <a:spLocks noChangeArrowheads="1"/>
                </p:cNvSpPr>
                <p:nvPr/>
              </p:nvSpPr>
              <p:spPr bwMode="auto">
                <a:xfrm>
                  <a:off x="4335" y="1344"/>
                  <a:ext cx="881"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0</a:t>
                  </a:r>
                  <a:r>
                    <a:rPr kumimoji="0" lang="en-US" altLang="en-US" sz="2400" b="0" baseline="-25000">
                      <a:latin typeface="Times New Roman" pitchFamily="18" charset="0"/>
                    </a:rPr>
                    <a:t>10 </a:t>
                  </a:r>
                  <a:r>
                    <a:rPr kumimoji="0" lang="en-US" altLang="en-US" sz="3000">
                      <a:latin typeface="Times New Roman" pitchFamily="18" charset="0"/>
                    </a:rPr>
                    <a:t>--&gt; 0</a:t>
                  </a:r>
                  <a:r>
                    <a:rPr kumimoji="0" lang="en-US" altLang="en-US" b="0" baseline="-25000">
                      <a:latin typeface="Times New Roman" pitchFamily="18" charset="0"/>
                    </a:rPr>
                    <a:t>2</a:t>
                  </a:r>
                  <a:endParaRPr kumimoji="0" lang="en-US" altLang="en-US" sz="3000">
                    <a:latin typeface="Verdana" pitchFamily="34" charset="0"/>
                  </a:endParaRPr>
                </a:p>
              </p:txBody>
            </p:sp>
          </p:grpSp>
          <p:sp>
            <p:nvSpPr>
              <p:cNvPr id="33854" name="Rectangle 70"/>
              <p:cNvSpPr>
                <a:spLocks noChangeArrowheads="1"/>
              </p:cNvSpPr>
              <p:nvPr/>
            </p:nvSpPr>
            <p:spPr bwMode="auto">
              <a:xfrm>
                <a:off x="2586" y="1343"/>
                <a:ext cx="72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2000" b="0" u="sng"/>
                  <a:t>Remainders</a:t>
                </a:r>
                <a:endParaRPr kumimoji="0" lang="en-US" altLang="en-US" sz="2400" b="0"/>
              </a:p>
            </p:txBody>
          </p:sp>
        </p:grpSp>
        <p:grpSp>
          <p:nvGrpSpPr>
            <p:cNvPr id="33850" name="Group 71"/>
            <p:cNvGrpSpPr>
              <a:grpSpLocks/>
            </p:cNvGrpSpPr>
            <p:nvPr/>
          </p:nvGrpSpPr>
          <p:grpSpPr bwMode="auto">
            <a:xfrm>
              <a:off x="2248" y="3821"/>
              <a:ext cx="1084" cy="416"/>
              <a:chOff x="4080" y="1296"/>
              <a:chExt cx="1084" cy="416"/>
            </a:xfrm>
          </p:grpSpPr>
          <p:sp>
            <p:nvSpPr>
              <p:cNvPr id="33851" name="Text Box 72"/>
              <p:cNvSpPr txBox="1">
                <a:spLocks noChangeArrowheads="1"/>
              </p:cNvSpPr>
              <p:nvPr/>
            </p:nvSpPr>
            <p:spPr bwMode="auto">
              <a:xfrm>
                <a:off x="4080" y="1296"/>
                <a:ext cx="36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b="0">
                    <a:latin typeface="Times New Roman" pitchFamily="18" charset="0"/>
                  </a:rPr>
                  <a:t>…</a:t>
                </a:r>
                <a:endParaRPr kumimoji="0" lang="en-US" altLang="en-US" sz="2400" b="0">
                  <a:latin typeface="Verdana" pitchFamily="34" charset="0"/>
                </a:endParaRPr>
              </a:p>
            </p:txBody>
          </p:sp>
          <p:sp>
            <p:nvSpPr>
              <p:cNvPr id="33852" name="Text Box 73"/>
              <p:cNvSpPr txBox="1">
                <a:spLocks noChangeArrowheads="1"/>
              </p:cNvSpPr>
              <p:nvPr/>
            </p:nvSpPr>
            <p:spPr bwMode="auto">
              <a:xfrm>
                <a:off x="4335" y="1344"/>
                <a:ext cx="82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1</a:t>
                </a:r>
                <a:r>
                  <a:rPr kumimoji="0" lang="en-US" altLang="en-US" sz="2400" b="0" baseline="-25000">
                    <a:latin typeface="Times New Roman" pitchFamily="18" charset="0"/>
                  </a:rPr>
                  <a:t>10 </a:t>
                </a:r>
                <a:r>
                  <a:rPr kumimoji="0" lang="en-US" altLang="en-US" sz="3000">
                    <a:latin typeface="Times New Roman" pitchFamily="18" charset="0"/>
                  </a:rPr>
                  <a:t>--&gt; 1</a:t>
                </a:r>
                <a:r>
                  <a:rPr kumimoji="0" lang="en-US" altLang="en-US" sz="3000" b="0" baseline="-25000">
                    <a:latin typeface="Times New Roman" pitchFamily="18" charset="0"/>
                  </a:rPr>
                  <a:t>2</a:t>
                </a:r>
                <a:endParaRPr kumimoji="0" lang="en-US" altLang="en-US" sz="3000" b="0">
                  <a:latin typeface="Verdana" pitchFamily="34" charset="0"/>
                </a:endParaRPr>
              </a:p>
            </p:txBody>
          </p:sp>
        </p:grpSp>
      </p:grpSp>
      <p:sp>
        <p:nvSpPr>
          <p:cNvPr id="27654" name="Text Box 6"/>
          <p:cNvSpPr txBox="1">
            <a:spLocks noChangeArrowheads="1"/>
          </p:cNvSpPr>
          <p:nvPr/>
        </p:nvSpPr>
        <p:spPr bwMode="auto">
          <a:xfrm>
            <a:off x="6172200" y="2065338"/>
            <a:ext cx="26860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1 0 1 0 0 0 1 1 0</a:t>
            </a:r>
            <a:endParaRPr kumimoji="0" lang="en-US" altLang="en-US" sz="2400" b="0">
              <a:latin typeface="Verdana" pitchFamily="34" charset="0"/>
            </a:endParaRPr>
          </a:p>
        </p:txBody>
      </p:sp>
      <p:grpSp>
        <p:nvGrpSpPr>
          <p:cNvPr id="13" name="Group 80"/>
          <p:cNvGrpSpPr>
            <a:grpSpLocks/>
          </p:cNvGrpSpPr>
          <p:nvPr/>
        </p:nvGrpSpPr>
        <p:grpSpPr bwMode="auto">
          <a:xfrm>
            <a:off x="5410200" y="693738"/>
            <a:ext cx="3429000" cy="1905000"/>
            <a:chOff x="3168" y="1104"/>
            <a:chExt cx="2160" cy="1200"/>
          </a:xfrm>
        </p:grpSpPr>
        <p:sp>
          <p:nvSpPr>
            <p:cNvPr id="33818" name="Oval 81"/>
            <p:cNvSpPr>
              <a:spLocks noChangeArrowheads="1"/>
            </p:cNvSpPr>
            <p:nvPr/>
          </p:nvSpPr>
          <p:spPr bwMode="auto">
            <a:xfrm>
              <a:off x="3168" y="1728"/>
              <a:ext cx="240" cy="288"/>
            </a:xfrm>
            <a:prstGeom prst="ellipse">
              <a:avLst/>
            </a:prstGeom>
            <a:noFill/>
            <a:ln w="28575">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gn="ctr">
                <a:spcBef>
                  <a:spcPct val="0"/>
                </a:spcBef>
                <a:buClrTx/>
                <a:buSzTx/>
                <a:buFontTx/>
                <a:buNone/>
              </a:pPr>
              <a:endParaRPr kumimoji="0" lang="en-US" altLang="en-US" sz="2400" b="0">
                <a:latin typeface="Verdana" pitchFamily="34" charset="0"/>
              </a:endParaRPr>
            </a:p>
          </p:txBody>
        </p:sp>
        <p:sp>
          <p:nvSpPr>
            <p:cNvPr id="33819" name="Oval 82"/>
            <p:cNvSpPr>
              <a:spLocks noChangeArrowheads="1"/>
            </p:cNvSpPr>
            <p:nvPr/>
          </p:nvSpPr>
          <p:spPr bwMode="auto">
            <a:xfrm>
              <a:off x="5088" y="2016"/>
              <a:ext cx="240" cy="288"/>
            </a:xfrm>
            <a:prstGeom prst="ellipse">
              <a:avLst/>
            </a:prstGeom>
            <a:noFill/>
            <a:ln w="28575">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gn="ctr">
                <a:spcBef>
                  <a:spcPct val="0"/>
                </a:spcBef>
                <a:buClrTx/>
                <a:buSzTx/>
                <a:buFontTx/>
                <a:buNone/>
              </a:pPr>
              <a:endParaRPr kumimoji="0" lang="en-US" altLang="en-US" sz="2400" b="0">
                <a:latin typeface="Verdana" pitchFamily="34" charset="0"/>
              </a:endParaRPr>
            </a:p>
          </p:txBody>
        </p:sp>
        <p:sp>
          <p:nvSpPr>
            <p:cNvPr id="33820" name="Text Box 83"/>
            <p:cNvSpPr txBox="1">
              <a:spLocks noChangeArrowheads="1"/>
            </p:cNvSpPr>
            <p:nvPr/>
          </p:nvSpPr>
          <p:spPr bwMode="auto">
            <a:xfrm>
              <a:off x="3648" y="1104"/>
              <a:ext cx="14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2400" b="0">
                  <a:solidFill>
                    <a:srgbClr val="339933"/>
                  </a:solidFill>
                </a:rPr>
                <a:t>Least significant bit</a:t>
              </a:r>
              <a:endParaRPr kumimoji="0" lang="en-US" altLang="en-US" sz="2400" b="0"/>
            </a:p>
          </p:txBody>
        </p:sp>
        <p:sp>
          <p:nvSpPr>
            <p:cNvPr id="33821" name="Line 84"/>
            <p:cNvSpPr>
              <a:spLocks noChangeShapeType="1"/>
            </p:cNvSpPr>
            <p:nvPr/>
          </p:nvSpPr>
          <p:spPr bwMode="auto">
            <a:xfrm flipH="1">
              <a:off x="3312" y="1344"/>
              <a:ext cx="336" cy="384"/>
            </a:xfrm>
            <a:prstGeom prst="line">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22" name="Line 85"/>
            <p:cNvSpPr>
              <a:spLocks noChangeShapeType="1"/>
            </p:cNvSpPr>
            <p:nvPr/>
          </p:nvSpPr>
          <p:spPr bwMode="auto">
            <a:xfrm>
              <a:off x="4560" y="1344"/>
              <a:ext cx="576" cy="624"/>
            </a:xfrm>
            <a:prstGeom prst="line">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4" name="Group 74"/>
          <p:cNvGrpSpPr>
            <a:grpSpLocks/>
          </p:cNvGrpSpPr>
          <p:nvPr/>
        </p:nvGrpSpPr>
        <p:grpSpPr bwMode="auto">
          <a:xfrm>
            <a:off x="5410200" y="2141538"/>
            <a:ext cx="3563938" cy="3429000"/>
            <a:chOff x="3168" y="1776"/>
            <a:chExt cx="2245" cy="2160"/>
          </a:xfrm>
        </p:grpSpPr>
        <p:sp>
          <p:nvSpPr>
            <p:cNvPr id="33813" name="Oval 75"/>
            <p:cNvSpPr>
              <a:spLocks noChangeArrowheads="1"/>
            </p:cNvSpPr>
            <p:nvPr/>
          </p:nvSpPr>
          <p:spPr bwMode="auto">
            <a:xfrm>
              <a:off x="3168" y="3648"/>
              <a:ext cx="240" cy="28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gn="ctr">
                <a:spcBef>
                  <a:spcPct val="0"/>
                </a:spcBef>
                <a:buClrTx/>
                <a:buSzTx/>
                <a:buFontTx/>
                <a:buNone/>
              </a:pPr>
              <a:endParaRPr kumimoji="0" lang="en-US" altLang="en-US" sz="2400" b="0">
                <a:latin typeface="Verdana" pitchFamily="34" charset="0"/>
              </a:endParaRPr>
            </a:p>
          </p:txBody>
        </p:sp>
        <p:sp>
          <p:nvSpPr>
            <p:cNvPr id="33814" name="Oval 76"/>
            <p:cNvSpPr>
              <a:spLocks noChangeArrowheads="1"/>
            </p:cNvSpPr>
            <p:nvPr/>
          </p:nvSpPr>
          <p:spPr bwMode="auto">
            <a:xfrm>
              <a:off x="3600" y="1776"/>
              <a:ext cx="240" cy="28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gn="ctr">
                <a:spcBef>
                  <a:spcPct val="0"/>
                </a:spcBef>
                <a:buClrTx/>
                <a:buSzTx/>
                <a:buFontTx/>
                <a:buNone/>
              </a:pPr>
              <a:endParaRPr kumimoji="0" lang="en-US" altLang="en-US" sz="2400" b="0">
                <a:latin typeface="Verdana" pitchFamily="34" charset="0"/>
              </a:endParaRPr>
            </a:p>
          </p:txBody>
        </p:sp>
        <p:sp>
          <p:nvSpPr>
            <p:cNvPr id="33815" name="Text Box 77"/>
            <p:cNvSpPr txBox="1">
              <a:spLocks noChangeArrowheads="1"/>
            </p:cNvSpPr>
            <p:nvPr/>
          </p:nvSpPr>
          <p:spPr bwMode="auto">
            <a:xfrm>
              <a:off x="3984" y="3216"/>
              <a:ext cx="14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2400" b="0">
                  <a:solidFill>
                    <a:srgbClr val="FF0000"/>
                  </a:solidFill>
                </a:rPr>
                <a:t>Most significant bit</a:t>
              </a:r>
              <a:endParaRPr kumimoji="0" lang="en-US" altLang="en-US" sz="2400" b="0"/>
            </a:p>
          </p:txBody>
        </p:sp>
        <p:sp>
          <p:nvSpPr>
            <p:cNvPr id="33816" name="Line 78"/>
            <p:cNvSpPr>
              <a:spLocks noChangeShapeType="1"/>
            </p:cNvSpPr>
            <p:nvPr/>
          </p:nvSpPr>
          <p:spPr bwMode="auto">
            <a:xfrm flipH="1" flipV="1">
              <a:off x="3840" y="2112"/>
              <a:ext cx="288" cy="110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7" name="Line 79"/>
            <p:cNvSpPr>
              <a:spLocks noChangeShapeType="1"/>
            </p:cNvSpPr>
            <p:nvPr/>
          </p:nvSpPr>
          <p:spPr bwMode="auto">
            <a:xfrm flipH="1">
              <a:off x="3456" y="3552"/>
              <a:ext cx="528" cy="24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7657" name="Line 4"/>
          <p:cNvSpPr>
            <a:spLocks noChangeShapeType="1"/>
          </p:cNvSpPr>
          <p:nvPr/>
        </p:nvSpPr>
        <p:spPr bwMode="auto">
          <a:xfrm flipV="1">
            <a:off x="5943600" y="1989138"/>
            <a:ext cx="0" cy="3200400"/>
          </a:xfrm>
          <a:prstGeom prst="line">
            <a:avLst/>
          </a:prstGeom>
          <a:noFill/>
          <a:ln w="571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8" name="Rectangle 70"/>
          <p:cNvSpPr>
            <a:spLocks noChangeArrowheads="1"/>
          </p:cNvSpPr>
          <p:nvPr/>
        </p:nvSpPr>
        <p:spPr bwMode="auto">
          <a:xfrm>
            <a:off x="2514600" y="769938"/>
            <a:ext cx="1798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2000" b="0" u="sng"/>
              <a:t>Number or quotient</a:t>
            </a:r>
            <a:endParaRPr kumimoji="0" lang="en-US" altLang="en-US" sz="2400" b="0"/>
          </a:p>
        </p:txBody>
      </p:sp>
      <p:sp>
        <p:nvSpPr>
          <p:cNvPr id="27659" name="Text Box 11"/>
          <p:cNvSpPr txBox="1">
            <a:spLocks noChangeArrowheads="1"/>
          </p:cNvSpPr>
          <p:nvPr/>
        </p:nvSpPr>
        <p:spPr bwMode="auto">
          <a:xfrm>
            <a:off x="1905000" y="1587500"/>
            <a:ext cx="6746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2</a:t>
            </a:r>
            <a:r>
              <a:rPr kumimoji="0" lang="en-US" altLang="en-US" sz="3000" b="0" baseline="-25000">
                <a:latin typeface="Times New Roman" pitchFamily="18" charset="0"/>
              </a:rPr>
              <a:t>10</a:t>
            </a:r>
            <a:endParaRPr kumimoji="0" lang="en-US" altLang="en-US" sz="2400" b="0" baseline="-25000">
              <a:latin typeface="Verdana" pitchFamily="34" charset="0"/>
            </a:endParaRPr>
          </a:p>
        </p:txBody>
      </p:sp>
      <p:sp>
        <p:nvSpPr>
          <p:cNvPr id="27660" name="Text Box 11"/>
          <p:cNvSpPr txBox="1">
            <a:spLocks noChangeArrowheads="1"/>
          </p:cNvSpPr>
          <p:nvPr/>
        </p:nvSpPr>
        <p:spPr bwMode="auto">
          <a:xfrm>
            <a:off x="1905000" y="1968500"/>
            <a:ext cx="6746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2</a:t>
            </a:r>
            <a:r>
              <a:rPr kumimoji="0" lang="en-US" altLang="en-US" sz="3000" b="0" baseline="-25000">
                <a:latin typeface="Times New Roman" pitchFamily="18" charset="0"/>
              </a:rPr>
              <a:t>10</a:t>
            </a:r>
            <a:endParaRPr kumimoji="0" lang="en-US" altLang="en-US" sz="2400" b="0" baseline="-25000">
              <a:latin typeface="Verdana" pitchFamily="34" charset="0"/>
            </a:endParaRPr>
          </a:p>
        </p:txBody>
      </p:sp>
      <p:sp>
        <p:nvSpPr>
          <p:cNvPr id="27661" name="Text Box 11"/>
          <p:cNvSpPr txBox="1">
            <a:spLocks noChangeArrowheads="1"/>
          </p:cNvSpPr>
          <p:nvPr/>
        </p:nvSpPr>
        <p:spPr bwMode="auto">
          <a:xfrm>
            <a:off x="1905000" y="2370138"/>
            <a:ext cx="6746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2</a:t>
            </a:r>
            <a:r>
              <a:rPr kumimoji="0" lang="en-US" altLang="en-US" sz="3000" b="0" baseline="-25000">
                <a:latin typeface="Times New Roman" pitchFamily="18" charset="0"/>
              </a:rPr>
              <a:t>10</a:t>
            </a:r>
            <a:endParaRPr kumimoji="0" lang="en-US" altLang="en-US" sz="2400" b="0" baseline="-25000">
              <a:latin typeface="Verdana" pitchFamily="34" charset="0"/>
            </a:endParaRPr>
          </a:p>
        </p:txBody>
      </p:sp>
      <p:sp>
        <p:nvSpPr>
          <p:cNvPr id="27662" name="Text Box 11"/>
          <p:cNvSpPr txBox="1">
            <a:spLocks noChangeArrowheads="1"/>
          </p:cNvSpPr>
          <p:nvPr/>
        </p:nvSpPr>
        <p:spPr bwMode="auto">
          <a:xfrm>
            <a:off x="1905000" y="4579938"/>
            <a:ext cx="6746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2</a:t>
            </a:r>
            <a:r>
              <a:rPr kumimoji="0" lang="en-US" altLang="en-US" sz="3000" b="0" baseline="-25000">
                <a:latin typeface="Times New Roman" pitchFamily="18" charset="0"/>
              </a:rPr>
              <a:t>10</a:t>
            </a:r>
            <a:endParaRPr kumimoji="0" lang="en-US" altLang="en-US" sz="2400" b="0" baseline="-25000">
              <a:latin typeface="Verdana" pitchFamily="34" charset="0"/>
            </a:endParaRPr>
          </a:p>
        </p:txBody>
      </p:sp>
      <p:sp>
        <p:nvSpPr>
          <p:cNvPr id="27663" name="Text Box 11"/>
          <p:cNvSpPr txBox="1">
            <a:spLocks noChangeArrowheads="1"/>
          </p:cNvSpPr>
          <p:nvPr/>
        </p:nvSpPr>
        <p:spPr bwMode="auto">
          <a:xfrm>
            <a:off x="1905000" y="2827338"/>
            <a:ext cx="6746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2</a:t>
            </a:r>
            <a:r>
              <a:rPr kumimoji="0" lang="en-US" altLang="en-US" sz="3000" b="0" baseline="-25000">
                <a:latin typeface="Times New Roman" pitchFamily="18" charset="0"/>
              </a:rPr>
              <a:t>10</a:t>
            </a:r>
            <a:endParaRPr kumimoji="0" lang="en-US" altLang="en-US" sz="2400" b="0" baseline="-25000">
              <a:latin typeface="Verdana" pitchFamily="34" charset="0"/>
            </a:endParaRPr>
          </a:p>
        </p:txBody>
      </p:sp>
      <p:sp>
        <p:nvSpPr>
          <p:cNvPr id="27664" name="Text Box 11"/>
          <p:cNvSpPr txBox="1">
            <a:spLocks noChangeArrowheads="1"/>
          </p:cNvSpPr>
          <p:nvPr/>
        </p:nvSpPr>
        <p:spPr bwMode="auto">
          <a:xfrm>
            <a:off x="1905000" y="4178300"/>
            <a:ext cx="6746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2</a:t>
            </a:r>
            <a:r>
              <a:rPr kumimoji="0" lang="en-US" altLang="en-US" sz="3000" b="0" baseline="-25000">
                <a:latin typeface="Times New Roman" pitchFamily="18" charset="0"/>
              </a:rPr>
              <a:t>10</a:t>
            </a:r>
            <a:endParaRPr kumimoji="0" lang="en-US" altLang="en-US" sz="2400" b="0" baseline="-25000">
              <a:latin typeface="Verdana" pitchFamily="34" charset="0"/>
            </a:endParaRPr>
          </a:p>
        </p:txBody>
      </p:sp>
      <p:sp>
        <p:nvSpPr>
          <p:cNvPr id="27665" name="Text Box 11"/>
          <p:cNvSpPr txBox="1">
            <a:spLocks noChangeArrowheads="1"/>
          </p:cNvSpPr>
          <p:nvPr/>
        </p:nvSpPr>
        <p:spPr bwMode="auto">
          <a:xfrm>
            <a:off x="1905000" y="3721100"/>
            <a:ext cx="6746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2</a:t>
            </a:r>
            <a:r>
              <a:rPr kumimoji="0" lang="en-US" altLang="en-US" sz="3000" b="0" baseline="-25000">
                <a:latin typeface="Times New Roman" pitchFamily="18" charset="0"/>
              </a:rPr>
              <a:t>10</a:t>
            </a:r>
            <a:endParaRPr kumimoji="0" lang="en-US" altLang="en-US" sz="2400" b="0" baseline="-25000">
              <a:latin typeface="Verdana" pitchFamily="34" charset="0"/>
            </a:endParaRPr>
          </a:p>
        </p:txBody>
      </p:sp>
      <p:sp>
        <p:nvSpPr>
          <p:cNvPr id="27666" name="Text Box 11"/>
          <p:cNvSpPr txBox="1">
            <a:spLocks noChangeArrowheads="1"/>
          </p:cNvSpPr>
          <p:nvPr/>
        </p:nvSpPr>
        <p:spPr bwMode="auto">
          <a:xfrm>
            <a:off x="1905000" y="3263900"/>
            <a:ext cx="6746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3000">
                <a:latin typeface="Times New Roman" pitchFamily="18" charset="0"/>
              </a:rPr>
              <a:t>2</a:t>
            </a:r>
            <a:r>
              <a:rPr kumimoji="0" lang="en-US" altLang="en-US" sz="3000" b="0" baseline="-25000">
                <a:latin typeface="Times New Roman" pitchFamily="18" charset="0"/>
              </a:rPr>
              <a:t>10</a:t>
            </a:r>
            <a:endParaRPr kumimoji="0" lang="en-US" altLang="en-US" sz="2400" b="0" baseline="-25000">
              <a:latin typeface="Verdana" pitchFamily="34" charset="0"/>
            </a:endParaRPr>
          </a:p>
        </p:txBody>
      </p:sp>
      <p:sp>
        <p:nvSpPr>
          <p:cNvPr id="27667" name="Rectangle 95"/>
          <p:cNvSpPr>
            <a:spLocks noChangeArrowheads="1"/>
          </p:cNvSpPr>
          <p:nvPr/>
        </p:nvSpPr>
        <p:spPr bwMode="auto">
          <a:xfrm>
            <a:off x="4038600" y="419893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r>
              <a:rPr kumimoji="0" lang="en-US" altLang="en-US" sz="2400" b="0">
                <a:latin typeface="Times New Roman" pitchFamily="18" charset="0"/>
              </a:rPr>
              <a:t>…</a:t>
            </a:r>
            <a:endParaRPr kumimoji="0" lang="en-US" altLang="en-US" sz="2400" b="0">
              <a:latin typeface="Verdana" pitchFamily="34" charset="0"/>
            </a:endParaRPr>
          </a:p>
        </p:txBody>
      </p:sp>
      <p:sp>
        <p:nvSpPr>
          <p:cNvPr id="78" name="Rectangle 77"/>
          <p:cNvSpPr/>
          <p:nvPr/>
        </p:nvSpPr>
        <p:spPr>
          <a:xfrm>
            <a:off x="0" y="1219200"/>
            <a:ext cx="1905000" cy="1970088"/>
          </a:xfrm>
          <a:prstGeom prst="rect">
            <a:avLst/>
          </a:prstGeom>
          <a:ln w="57150">
            <a:solidFill>
              <a:schemeClr val="accent6">
                <a:lumMod val="75000"/>
              </a:schemeClr>
            </a:solidFill>
          </a:ln>
        </p:spPr>
        <p:txBody>
          <a:bodyPr>
            <a:spAutoFit/>
          </a:bodyPr>
          <a:lstStyle/>
          <a:p>
            <a:pPr marL="87313" lvl="2">
              <a:spcAft>
                <a:spcPts val="1200"/>
              </a:spcAft>
              <a:buFont typeface="Wingdings" pitchFamily="2" charset="2"/>
              <a:buNone/>
              <a:defRPr/>
            </a:pPr>
            <a:r>
              <a:rPr lang="en-US" sz="2200" b="1" u="sng" dirty="0">
                <a:solidFill>
                  <a:srgbClr val="0033CC"/>
                </a:solidFill>
                <a:latin typeface="+mn-lt"/>
              </a:rPr>
              <a:t>Example</a:t>
            </a:r>
          </a:p>
          <a:p>
            <a:pPr marL="87313" lvl="2">
              <a:buFont typeface="Wingdings" pitchFamily="2" charset="2"/>
              <a:buNone/>
              <a:defRPr/>
            </a:pPr>
            <a:r>
              <a:rPr lang="en-US" sz="2200" dirty="0">
                <a:solidFill>
                  <a:srgbClr val="0033CC"/>
                </a:solidFill>
                <a:latin typeface="+mn-lt"/>
              </a:rPr>
              <a:t>Convert  </a:t>
            </a:r>
            <a:r>
              <a:rPr lang="en-US" sz="2200" b="1" dirty="0">
                <a:latin typeface="+mn-lt"/>
              </a:rPr>
              <a:t>326</a:t>
            </a:r>
            <a:r>
              <a:rPr lang="en-US" sz="2200" b="1" baseline="-25000" dirty="0">
                <a:latin typeface="+mn-lt"/>
              </a:rPr>
              <a:t>10</a:t>
            </a:r>
            <a:r>
              <a:rPr lang="en-US" sz="2200" dirty="0">
                <a:solidFill>
                  <a:srgbClr val="0033CC"/>
                </a:solidFill>
                <a:latin typeface="+mn-lt"/>
              </a:rPr>
              <a:t> into its </a:t>
            </a:r>
            <a:r>
              <a:rPr lang="en-US" sz="2200" b="1" i="1" dirty="0">
                <a:solidFill>
                  <a:srgbClr val="0033CC"/>
                </a:solidFill>
                <a:latin typeface="+mn-lt"/>
              </a:rPr>
              <a:t>binary</a:t>
            </a:r>
            <a:r>
              <a:rPr lang="en-US" sz="2200" dirty="0">
                <a:solidFill>
                  <a:srgbClr val="0033CC"/>
                </a:solidFill>
                <a:latin typeface="+mn-lt"/>
              </a:rPr>
              <a:t> equivalent.</a:t>
            </a:r>
          </a:p>
          <a:p>
            <a:pPr marL="87313" lvl="2">
              <a:buFont typeface="Wingdings" pitchFamily="2" charset="2"/>
              <a:buNone/>
              <a:defRPr/>
            </a:pPr>
            <a:endParaRPr lang="en-US" dirty="0">
              <a:solidFill>
                <a:srgbClr val="0033CC"/>
              </a:solidFill>
              <a:latin typeface="+mn-lt"/>
            </a:endParaRPr>
          </a:p>
        </p:txBody>
      </p:sp>
    </p:spTree>
    <p:extLst>
      <p:ext uri="{BB962C8B-B14F-4D97-AF65-F5344CB8AC3E}">
        <p14:creationId xmlns:p14="http://schemas.microsoft.com/office/powerpoint/2010/main" val="1378052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7" dur="500"/>
                                        <p:tgtEl>
                                          <p:spTgt spid="2765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7654"/>
                                        </p:tgtEl>
                                        <p:attrNameLst>
                                          <p:attrName>style.visibility</p:attrName>
                                        </p:attrNameLst>
                                      </p:cBhvr>
                                      <p:to>
                                        <p:strVal val="visible"/>
                                      </p:to>
                                    </p:set>
                                    <p:animEffect transition="in" filter="checkerboard(across)">
                                      <p:cBhvr>
                                        <p:cTn id="13" dur="500"/>
                                        <p:tgtEl>
                                          <p:spTgt spid="27654"/>
                                        </p:tgtEl>
                                      </p:cBhvr>
                                    </p:animEffect>
                                  </p:childTnLst>
                                </p:cTn>
                              </p:par>
                              <p:par>
                                <p:cTn id="14" presetID="5"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heckerboard(across)">
                                      <p:cBhvr>
                                        <p:cTn id="16" dur="500"/>
                                        <p:tgtEl>
                                          <p:spTgt spid="13"/>
                                        </p:tgtEl>
                                      </p:cBhvr>
                                    </p:animEffect>
                                  </p:childTnLst>
                                </p:cTn>
                              </p:par>
                              <p:par>
                                <p:cTn id="17" presetID="5"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checkerboard(across)">
                                      <p:cBhvr>
                                        <p:cTn id="19" dur="500"/>
                                        <p:tgtEl>
                                          <p:spTgt spid="14"/>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7657"/>
                                        </p:tgtEl>
                                        <p:attrNameLst>
                                          <p:attrName>style.visibility</p:attrName>
                                        </p:attrNameLst>
                                      </p:cBhvr>
                                      <p:to>
                                        <p:strVal val="visible"/>
                                      </p:to>
                                    </p:set>
                                    <p:animEffect transition="in" filter="checkerboard(across)">
                                      <p:cBhvr>
                                        <p:cTn id="22" dur="500"/>
                                        <p:tgtEl>
                                          <p:spTgt spid="27657"/>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7658"/>
                                        </p:tgtEl>
                                        <p:attrNameLst>
                                          <p:attrName>style.visibility</p:attrName>
                                        </p:attrNameLst>
                                      </p:cBhvr>
                                      <p:to>
                                        <p:strVal val="visible"/>
                                      </p:to>
                                    </p:set>
                                    <p:animEffect transition="in" filter="checkerboard(across)">
                                      <p:cBhvr>
                                        <p:cTn id="25" dur="500"/>
                                        <p:tgtEl>
                                          <p:spTgt spid="2765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7659"/>
                                        </p:tgtEl>
                                        <p:attrNameLst>
                                          <p:attrName>style.visibility</p:attrName>
                                        </p:attrNameLst>
                                      </p:cBhvr>
                                      <p:to>
                                        <p:strVal val="visible"/>
                                      </p:to>
                                    </p:set>
                                    <p:animEffect transition="in" filter="checkerboard(across)">
                                      <p:cBhvr>
                                        <p:cTn id="28" dur="500"/>
                                        <p:tgtEl>
                                          <p:spTgt spid="27659"/>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7660"/>
                                        </p:tgtEl>
                                        <p:attrNameLst>
                                          <p:attrName>style.visibility</p:attrName>
                                        </p:attrNameLst>
                                      </p:cBhvr>
                                      <p:to>
                                        <p:strVal val="visible"/>
                                      </p:to>
                                    </p:set>
                                    <p:animEffect transition="in" filter="checkerboard(across)">
                                      <p:cBhvr>
                                        <p:cTn id="31" dur="500"/>
                                        <p:tgtEl>
                                          <p:spTgt spid="2766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7661"/>
                                        </p:tgtEl>
                                        <p:attrNameLst>
                                          <p:attrName>style.visibility</p:attrName>
                                        </p:attrNameLst>
                                      </p:cBhvr>
                                      <p:to>
                                        <p:strVal val="visible"/>
                                      </p:to>
                                    </p:set>
                                    <p:animEffect transition="in" filter="checkerboard(across)">
                                      <p:cBhvr>
                                        <p:cTn id="34" dur="500"/>
                                        <p:tgtEl>
                                          <p:spTgt spid="27661"/>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7662"/>
                                        </p:tgtEl>
                                        <p:attrNameLst>
                                          <p:attrName>style.visibility</p:attrName>
                                        </p:attrNameLst>
                                      </p:cBhvr>
                                      <p:to>
                                        <p:strVal val="visible"/>
                                      </p:to>
                                    </p:set>
                                    <p:animEffect transition="in" filter="checkerboard(across)">
                                      <p:cBhvr>
                                        <p:cTn id="37" dur="500"/>
                                        <p:tgtEl>
                                          <p:spTgt spid="27662"/>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7663"/>
                                        </p:tgtEl>
                                        <p:attrNameLst>
                                          <p:attrName>style.visibility</p:attrName>
                                        </p:attrNameLst>
                                      </p:cBhvr>
                                      <p:to>
                                        <p:strVal val="visible"/>
                                      </p:to>
                                    </p:set>
                                    <p:animEffect transition="in" filter="checkerboard(across)">
                                      <p:cBhvr>
                                        <p:cTn id="40" dur="500"/>
                                        <p:tgtEl>
                                          <p:spTgt spid="27663"/>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7664"/>
                                        </p:tgtEl>
                                        <p:attrNameLst>
                                          <p:attrName>style.visibility</p:attrName>
                                        </p:attrNameLst>
                                      </p:cBhvr>
                                      <p:to>
                                        <p:strVal val="visible"/>
                                      </p:to>
                                    </p:set>
                                    <p:animEffect transition="in" filter="checkerboard(across)">
                                      <p:cBhvr>
                                        <p:cTn id="43" dur="500"/>
                                        <p:tgtEl>
                                          <p:spTgt spid="27664"/>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27665"/>
                                        </p:tgtEl>
                                        <p:attrNameLst>
                                          <p:attrName>style.visibility</p:attrName>
                                        </p:attrNameLst>
                                      </p:cBhvr>
                                      <p:to>
                                        <p:strVal val="visible"/>
                                      </p:to>
                                    </p:set>
                                    <p:animEffect transition="in" filter="checkerboard(across)">
                                      <p:cBhvr>
                                        <p:cTn id="46" dur="500"/>
                                        <p:tgtEl>
                                          <p:spTgt spid="27665"/>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7666"/>
                                        </p:tgtEl>
                                        <p:attrNameLst>
                                          <p:attrName>style.visibility</p:attrName>
                                        </p:attrNameLst>
                                      </p:cBhvr>
                                      <p:to>
                                        <p:strVal val="visible"/>
                                      </p:to>
                                    </p:set>
                                    <p:animEffect transition="in" filter="checkerboard(across)">
                                      <p:cBhvr>
                                        <p:cTn id="49" dur="500"/>
                                        <p:tgtEl>
                                          <p:spTgt spid="27666"/>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7667"/>
                                        </p:tgtEl>
                                        <p:attrNameLst>
                                          <p:attrName>style.visibility</p:attrName>
                                        </p:attrNameLst>
                                      </p:cBhvr>
                                      <p:to>
                                        <p:strVal val="visible"/>
                                      </p:to>
                                    </p:set>
                                    <p:animEffect transition="in" filter="checkerboard(across)">
                                      <p:cBhvr>
                                        <p:cTn id="52" dur="500"/>
                                        <p:tgtEl>
                                          <p:spTgt spid="27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4" grpId="0"/>
      <p:bldP spid="27657" grpId="0" animBg="1"/>
      <p:bldP spid="27658" grpId="0"/>
      <p:bldP spid="27659" grpId="0"/>
      <p:bldP spid="27660" grpId="0"/>
      <p:bldP spid="27661" grpId="0"/>
      <p:bldP spid="27662" grpId="0"/>
      <p:bldP spid="27663" grpId="0"/>
      <p:bldP spid="27664" grpId="0"/>
      <p:bldP spid="27665" grpId="0"/>
      <p:bldP spid="27666" grpId="0"/>
      <p:bldP spid="2766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Decimal into Binary – Method 2 </a:t>
            </a:r>
            <a:r>
              <a:rPr lang="en-US" sz="3200" dirty="0" smtClean="0">
                <a:solidFill>
                  <a:srgbClr val="FF0000"/>
                </a:solidFill>
              </a:rPr>
              <a:t>(*) (optional)</a:t>
            </a:r>
          </a:p>
        </p:txBody>
      </p:sp>
      <p:sp>
        <p:nvSpPr>
          <p:cNvPr id="28675" name="Rectangle 3"/>
          <p:cNvSpPr>
            <a:spLocks noGrp="1" noChangeArrowheads="1"/>
          </p:cNvSpPr>
          <p:nvPr>
            <p:ph type="body" idx="1"/>
          </p:nvPr>
        </p:nvSpPr>
        <p:spPr>
          <a:xfrm>
            <a:off x="228600" y="762000"/>
            <a:ext cx="8458200" cy="5334000"/>
          </a:xfrm>
        </p:spPr>
        <p:txBody>
          <a:bodyPr/>
          <a:lstStyle/>
          <a:p>
            <a:pPr marL="268288" lvl="2" indent="0">
              <a:buFont typeface="Wingdings" pitchFamily="2" charset="2"/>
              <a:buNone/>
              <a:defRPr/>
            </a:pPr>
            <a:r>
              <a:rPr lang="en-US" u="sng" dirty="0" smtClean="0">
                <a:solidFill>
                  <a:schemeClr val="tx1"/>
                </a:solidFill>
              </a:rPr>
              <a:t>Method 2</a:t>
            </a:r>
            <a:r>
              <a:rPr lang="en-US" dirty="0" smtClean="0">
                <a:solidFill>
                  <a:schemeClr val="tx1"/>
                </a:solidFill>
              </a:rPr>
              <a:t>: Taking away</a:t>
            </a:r>
            <a:r>
              <a:rPr lang="en-US" dirty="0" smtClean="0">
                <a:solidFill>
                  <a:srgbClr val="C00000"/>
                </a:solidFill>
              </a:rPr>
              <a:t> </a:t>
            </a:r>
            <a:r>
              <a:rPr lang="en-US" i="1" dirty="0" smtClean="0">
                <a:solidFill>
                  <a:srgbClr val="C00000"/>
                </a:solidFill>
              </a:rPr>
              <a:t>position</a:t>
            </a:r>
            <a:r>
              <a:rPr lang="en-US" dirty="0" smtClean="0">
                <a:solidFill>
                  <a:srgbClr val="C00000"/>
                </a:solidFill>
              </a:rPr>
              <a:t> </a:t>
            </a:r>
            <a:r>
              <a:rPr lang="en-US" i="1" dirty="0" smtClean="0">
                <a:solidFill>
                  <a:srgbClr val="C00000"/>
                </a:solidFill>
              </a:rPr>
              <a:t>weights</a:t>
            </a:r>
            <a:r>
              <a:rPr lang="en-US" dirty="0" smtClean="0">
                <a:solidFill>
                  <a:srgbClr val="C00000"/>
                </a:solidFill>
              </a:rPr>
              <a:t> </a:t>
            </a:r>
            <a:r>
              <a:rPr lang="en-US" dirty="0" smtClean="0">
                <a:solidFill>
                  <a:schemeClr val="tx1"/>
                </a:solidFill>
              </a:rPr>
              <a:t>method</a:t>
            </a:r>
          </a:p>
          <a:p>
            <a:pPr marL="541338" lvl="2" indent="-273050">
              <a:buFont typeface="Wingdings" pitchFamily="2" charset="2"/>
              <a:buNone/>
              <a:defRPr/>
            </a:pPr>
            <a:r>
              <a:rPr lang="en-US" sz="2000" b="1" dirty="0" smtClean="0">
                <a:solidFill>
                  <a:schemeClr val="accent1">
                    <a:lumMod val="60000"/>
                    <a:lumOff val="40000"/>
                  </a:schemeClr>
                </a:solidFill>
              </a:rPr>
              <a:t>1.</a:t>
            </a:r>
            <a:r>
              <a:rPr lang="en-US" sz="2000" b="1" dirty="0">
                <a:solidFill>
                  <a:schemeClr val="tx1"/>
                </a:solidFill>
              </a:rPr>
              <a:t>	</a:t>
            </a:r>
            <a:r>
              <a:rPr lang="en-US" sz="2000" b="1" dirty="0" smtClean="0">
                <a:solidFill>
                  <a:schemeClr val="tx1"/>
                </a:solidFill>
              </a:rPr>
              <a:t>Start from the </a:t>
            </a:r>
            <a:r>
              <a:rPr lang="en-US" sz="2000" i="1" dirty="0" smtClean="0">
                <a:solidFill>
                  <a:srgbClr val="009900"/>
                </a:solidFill>
              </a:rPr>
              <a:t>position</a:t>
            </a:r>
            <a:r>
              <a:rPr lang="en-US" sz="2000" b="1" dirty="0" smtClean="0">
                <a:solidFill>
                  <a:schemeClr val="tx1"/>
                </a:solidFill>
              </a:rPr>
              <a:t> of the largest weight (in decimal) available.</a:t>
            </a:r>
          </a:p>
          <a:p>
            <a:pPr marL="541338" lvl="2" indent="-274638">
              <a:buFont typeface="Wingdings" pitchFamily="2" charset="2"/>
              <a:buNone/>
              <a:defRPr/>
            </a:pPr>
            <a:r>
              <a:rPr lang="en-US" sz="2000" b="1" dirty="0" smtClean="0">
                <a:solidFill>
                  <a:schemeClr val="accent1">
                    <a:lumMod val="60000"/>
                    <a:lumOff val="40000"/>
                  </a:schemeClr>
                </a:solidFill>
              </a:rPr>
              <a:t>2.</a:t>
            </a:r>
            <a:r>
              <a:rPr lang="en-US" sz="2000" b="1" dirty="0">
                <a:solidFill>
                  <a:schemeClr val="tx1"/>
                </a:solidFill>
              </a:rPr>
              <a:t>	</a:t>
            </a:r>
            <a:r>
              <a:rPr lang="en-US" sz="2000" b="1" dirty="0" smtClean="0">
                <a:solidFill>
                  <a:schemeClr val="tx1"/>
                </a:solidFill>
              </a:rPr>
              <a:t>If the given number is equal or larger than the position weight,</a:t>
            </a:r>
          </a:p>
          <a:p>
            <a:pPr marL="268288" lvl="2" indent="0">
              <a:spcBef>
                <a:spcPts val="0"/>
              </a:spcBef>
              <a:buFont typeface="Wingdings" pitchFamily="2" charset="2"/>
              <a:buNone/>
              <a:defRPr/>
            </a:pPr>
            <a:r>
              <a:rPr lang="en-US" sz="2000" b="1" dirty="0" smtClean="0">
                <a:solidFill>
                  <a:schemeClr val="tx1"/>
                </a:solidFill>
              </a:rPr>
              <a:t>        {	</a:t>
            </a:r>
          </a:p>
          <a:p>
            <a:pPr marL="268288" lvl="2" indent="0">
              <a:spcBef>
                <a:spcPts val="0"/>
              </a:spcBef>
              <a:buFont typeface="Wingdings" pitchFamily="2" charset="2"/>
              <a:buNone/>
              <a:defRPr/>
            </a:pPr>
            <a:r>
              <a:rPr lang="en-US" sz="2000" b="1" dirty="0" smtClean="0">
                <a:solidFill>
                  <a:schemeClr val="tx1"/>
                </a:solidFill>
              </a:rPr>
              <a:t>	The value of the bit for this </a:t>
            </a:r>
            <a:r>
              <a:rPr lang="en-US" sz="2000" i="1" dirty="0" smtClean="0">
                <a:solidFill>
                  <a:srgbClr val="009900"/>
                </a:solidFill>
              </a:rPr>
              <a:t>position</a:t>
            </a:r>
            <a:r>
              <a:rPr lang="en-US" sz="2000" b="1" dirty="0" smtClean="0">
                <a:solidFill>
                  <a:schemeClr val="tx1"/>
                </a:solidFill>
              </a:rPr>
              <a:t> is 1</a:t>
            </a:r>
          </a:p>
          <a:p>
            <a:pPr marL="268288" lvl="2" indent="0">
              <a:buFont typeface="Wingdings" pitchFamily="2" charset="2"/>
              <a:buNone/>
              <a:defRPr/>
            </a:pPr>
            <a:r>
              <a:rPr lang="en-US" sz="2000" b="1" dirty="0" smtClean="0">
                <a:solidFill>
                  <a:schemeClr val="tx1"/>
                </a:solidFill>
              </a:rPr>
              <a:t>	Take away the position weight from the number</a:t>
            </a:r>
          </a:p>
          <a:p>
            <a:pPr marL="268288" lvl="2" indent="0">
              <a:spcBef>
                <a:spcPts val="0"/>
              </a:spcBef>
              <a:buFont typeface="Wingdings" pitchFamily="2" charset="2"/>
              <a:buNone/>
              <a:defRPr/>
            </a:pPr>
            <a:r>
              <a:rPr lang="en-US" sz="2000" b="1" dirty="0" smtClean="0">
                <a:solidFill>
                  <a:schemeClr val="tx1"/>
                </a:solidFill>
              </a:rPr>
              <a:t>         }</a:t>
            </a:r>
          </a:p>
          <a:p>
            <a:pPr marL="541338" lvl="2" indent="-273050">
              <a:buFont typeface="Wingdings" pitchFamily="2" charset="2"/>
              <a:buNone/>
              <a:defRPr/>
            </a:pPr>
            <a:r>
              <a:rPr lang="en-US" sz="2000" b="1" dirty="0" smtClean="0">
                <a:solidFill>
                  <a:schemeClr val="tx1"/>
                </a:solidFill>
              </a:rPr>
              <a:t>    	else (i.e. the number is less than the position weight)</a:t>
            </a:r>
          </a:p>
          <a:p>
            <a:pPr marL="268288" lvl="2" indent="0">
              <a:buFont typeface="Wingdings" pitchFamily="2" charset="2"/>
              <a:buNone/>
              <a:defRPr/>
            </a:pPr>
            <a:r>
              <a:rPr lang="en-US" sz="2000" b="1" dirty="0" smtClean="0">
                <a:solidFill>
                  <a:schemeClr val="tx1"/>
                </a:solidFill>
              </a:rPr>
              <a:t>        {</a:t>
            </a:r>
          </a:p>
          <a:p>
            <a:pPr marL="268288" lvl="2" indent="0">
              <a:spcBef>
                <a:spcPts val="0"/>
              </a:spcBef>
              <a:buFont typeface="Wingdings" pitchFamily="2" charset="2"/>
              <a:buNone/>
              <a:defRPr/>
            </a:pPr>
            <a:r>
              <a:rPr lang="en-US" sz="2000" b="1" dirty="0" smtClean="0">
                <a:solidFill>
                  <a:schemeClr val="tx1"/>
                </a:solidFill>
              </a:rPr>
              <a:t>          The value of the bit for this </a:t>
            </a:r>
            <a:r>
              <a:rPr lang="en-US" sz="2000" i="1" dirty="0" smtClean="0">
                <a:solidFill>
                  <a:srgbClr val="009900"/>
                </a:solidFill>
              </a:rPr>
              <a:t>position</a:t>
            </a:r>
            <a:r>
              <a:rPr lang="en-US" sz="2000" i="1" dirty="0" smtClean="0">
                <a:solidFill>
                  <a:schemeClr val="accent1">
                    <a:lumMod val="60000"/>
                    <a:lumOff val="40000"/>
                  </a:schemeClr>
                </a:solidFill>
              </a:rPr>
              <a:t> </a:t>
            </a:r>
            <a:r>
              <a:rPr lang="en-US" sz="2000" b="1" dirty="0" smtClean="0">
                <a:solidFill>
                  <a:schemeClr val="tx1"/>
                </a:solidFill>
              </a:rPr>
              <a:t>is 0</a:t>
            </a:r>
          </a:p>
          <a:p>
            <a:pPr marL="268288" lvl="2" indent="0">
              <a:buFont typeface="Wingdings" pitchFamily="2" charset="2"/>
              <a:buNone/>
              <a:defRPr/>
            </a:pPr>
            <a:r>
              <a:rPr lang="en-US" sz="2000" b="1" dirty="0" smtClean="0">
                <a:solidFill>
                  <a:schemeClr val="tx1"/>
                </a:solidFill>
              </a:rPr>
              <a:t>          Take away 0 from the number</a:t>
            </a:r>
          </a:p>
          <a:p>
            <a:pPr marL="268288" lvl="2" indent="0">
              <a:spcBef>
                <a:spcPts val="0"/>
              </a:spcBef>
              <a:buFont typeface="Wingdings" pitchFamily="2" charset="2"/>
              <a:buNone/>
              <a:defRPr/>
            </a:pPr>
            <a:r>
              <a:rPr lang="en-US" sz="2000" b="1" dirty="0" smtClean="0">
                <a:solidFill>
                  <a:schemeClr val="tx1"/>
                </a:solidFill>
              </a:rPr>
              <a:t>        }</a:t>
            </a:r>
          </a:p>
          <a:p>
            <a:pPr marL="541338" lvl="2" indent="-273050">
              <a:buFont typeface="Wingdings" pitchFamily="2" charset="2"/>
              <a:buNone/>
              <a:defRPr/>
            </a:pPr>
            <a:r>
              <a:rPr lang="en-US" sz="2000" b="1" dirty="0" smtClean="0">
                <a:solidFill>
                  <a:schemeClr val="accent1">
                    <a:lumMod val="60000"/>
                    <a:lumOff val="40000"/>
                  </a:schemeClr>
                </a:solidFill>
              </a:rPr>
              <a:t>3.</a:t>
            </a:r>
            <a:r>
              <a:rPr lang="en-US" sz="2000" b="1" dirty="0">
                <a:solidFill>
                  <a:schemeClr val="tx1"/>
                </a:solidFill>
              </a:rPr>
              <a:t>	</a:t>
            </a:r>
            <a:r>
              <a:rPr lang="en-US" sz="2000" b="1" dirty="0" smtClean="0">
                <a:solidFill>
                  <a:schemeClr val="tx1"/>
                </a:solidFill>
              </a:rPr>
              <a:t>Using the resulting number as the new number, move to the next </a:t>
            </a:r>
            <a:r>
              <a:rPr lang="en-US" sz="2000" i="1" dirty="0" smtClean="0">
                <a:solidFill>
                  <a:srgbClr val="009900"/>
                </a:solidFill>
              </a:rPr>
              <a:t>position</a:t>
            </a:r>
            <a:r>
              <a:rPr lang="en-US" sz="2000" dirty="0" smtClean="0">
                <a:solidFill>
                  <a:srgbClr val="FFC000"/>
                </a:solidFill>
              </a:rPr>
              <a:t> </a:t>
            </a:r>
            <a:r>
              <a:rPr lang="en-US" sz="2000" b="1" dirty="0" smtClean="0">
                <a:solidFill>
                  <a:schemeClr val="tx1"/>
                </a:solidFill>
              </a:rPr>
              <a:t>on the right and repeat step 2 until the current </a:t>
            </a:r>
            <a:r>
              <a:rPr lang="en-US" sz="2000" i="1" dirty="0" smtClean="0">
                <a:solidFill>
                  <a:srgbClr val="009900"/>
                </a:solidFill>
              </a:rPr>
              <a:t>position</a:t>
            </a:r>
            <a:r>
              <a:rPr lang="en-US" sz="2000" b="1" dirty="0" smtClean="0">
                <a:solidFill>
                  <a:schemeClr val="tx1"/>
                </a:solidFill>
              </a:rPr>
              <a:t> is 1, the right-most position (i.e., the least significant bit has been determined and set in step </a:t>
            </a:r>
            <a:r>
              <a:rPr lang="en-US" sz="2000" b="1" dirty="0" smtClean="0">
                <a:solidFill>
                  <a:srgbClr val="FFC000"/>
                </a:solidFill>
              </a:rPr>
              <a:t>2</a:t>
            </a:r>
            <a:r>
              <a:rPr lang="en-US" sz="2000" b="1" dirty="0" smtClean="0">
                <a:solidFill>
                  <a:schemeClr val="tx1"/>
                </a:solidFill>
              </a:rPr>
              <a:t>).</a:t>
            </a:r>
          </a:p>
        </p:txBody>
      </p:sp>
    </p:spTree>
    <p:extLst>
      <p:ext uri="{BB962C8B-B14F-4D97-AF65-F5344CB8AC3E}">
        <p14:creationId xmlns:p14="http://schemas.microsoft.com/office/powerpoint/2010/main" val="31018992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Decimal into Binary – Method 2 </a:t>
            </a:r>
            <a:r>
              <a:rPr lang="en-US" dirty="0" smtClean="0">
                <a:solidFill>
                  <a:srgbClr val="FF0000"/>
                </a:solidFill>
              </a:rPr>
              <a:t>(*)  (optional)</a:t>
            </a:r>
            <a:endParaRPr lang="en-US" sz="3200" dirty="0" smtClean="0"/>
          </a:p>
        </p:txBody>
      </p:sp>
      <p:sp>
        <p:nvSpPr>
          <p:cNvPr id="35843" name="Rectangle 3"/>
          <p:cNvSpPr>
            <a:spLocks noGrp="1" noChangeArrowheads="1"/>
          </p:cNvSpPr>
          <p:nvPr>
            <p:ph type="body" idx="1"/>
          </p:nvPr>
        </p:nvSpPr>
        <p:spPr>
          <a:xfrm>
            <a:off x="381000" y="762000"/>
            <a:ext cx="8153400" cy="457200"/>
          </a:xfrm>
        </p:spPr>
        <p:txBody>
          <a:bodyPr/>
          <a:lstStyle/>
          <a:p>
            <a:pPr marL="268288" lvl="2" indent="0">
              <a:buFont typeface="Wingdings" pitchFamily="2" charset="2"/>
              <a:buNone/>
              <a:tabLst>
                <a:tab pos="1343025" algn="l"/>
              </a:tabLst>
            </a:pPr>
            <a:r>
              <a:rPr lang="en-US" altLang="en-US" sz="2000" b="1" u="sng" smtClean="0">
                <a:solidFill>
                  <a:srgbClr val="0033CC"/>
                </a:solidFill>
              </a:rPr>
              <a:t>Example</a:t>
            </a:r>
            <a:r>
              <a:rPr lang="en-US" altLang="en-US" sz="2000" smtClean="0">
                <a:solidFill>
                  <a:srgbClr val="0033CC"/>
                </a:solidFill>
              </a:rPr>
              <a:t>	Convert  </a:t>
            </a:r>
            <a:r>
              <a:rPr lang="en-US" altLang="en-US" sz="2000" b="1" smtClean="0">
                <a:solidFill>
                  <a:schemeClr val="tx1"/>
                </a:solidFill>
              </a:rPr>
              <a:t>326</a:t>
            </a:r>
            <a:r>
              <a:rPr lang="en-US" altLang="en-US" sz="2000" b="1" baseline="-25000" smtClean="0">
                <a:solidFill>
                  <a:schemeClr val="tx1"/>
                </a:solidFill>
              </a:rPr>
              <a:t>10</a:t>
            </a:r>
            <a:r>
              <a:rPr lang="en-US" altLang="en-US" sz="2000" smtClean="0">
                <a:solidFill>
                  <a:srgbClr val="0033CC"/>
                </a:solidFill>
              </a:rPr>
              <a:t> into its 10-bit </a:t>
            </a:r>
            <a:r>
              <a:rPr lang="en-US" altLang="en-US" sz="2000" b="1" i="1" smtClean="0">
                <a:solidFill>
                  <a:srgbClr val="0033CC"/>
                </a:solidFill>
              </a:rPr>
              <a:t>binary</a:t>
            </a:r>
            <a:r>
              <a:rPr lang="en-US" altLang="en-US" sz="2000" smtClean="0">
                <a:solidFill>
                  <a:srgbClr val="0033CC"/>
                </a:solidFill>
              </a:rPr>
              <a:t> equivalent.</a:t>
            </a:r>
          </a:p>
          <a:p>
            <a:pPr marL="268288" lvl="2" indent="0">
              <a:buFont typeface="Wingdings" pitchFamily="2" charset="2"/>
              <a:buNone/>
              <a:tabLst>
                <a:tab pos="1343025" algn="l"/>
              </a:tabLst>
            </a:pPr>
            <a:endParaRPr lang="en-US" altLang="en-US" baseline="-25000" smtClean="0">
              <a:solidFill>
                <a:srgbClr val="FF3300"/>
              </a:solidFill>
            </a:endParaRPr>
          </a:p>
        </p:txBody>
      </p:sp>
      <p:graphicFrame>
        <p:nvGraphicFramePr>
          <p:cNvPr id="5" name="Table 4"/>
          <p:cNvGraphicFramePr>
            <a:graphicFrameLocks noGrp="1"/>
          </p:cNvGraphicFramePr>
          <p:nvPr/>
        </p:nvGraphicFramePr>
        <p:xfrm>
          <a:off x="892175" y="1173163"/>
          <a:ext cx="7315200" cy="1096992"/>
        </p:xfrm>
        <a:graphic>
          <a:graphicData uri="http://schemas.openxmlformats.org/drawingml/2006/table">
            <a:tbl>
              <a:tblPr/>
              <a:tblGrid>
                <a:gridCol w="1622425">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87375">
                  <a:extLst>
                    <a:ext uri="{9D8B030D-6E8A-4147-A177-3AD203B41FA5}">
                      <a16:colId xmlns:a16="http://schemas.microsoft.com/office/drawing/2014/main" val="20010"/>
                    </a:ext>
                  </a:extLst>
                </a:gridCol>
              </a:tblGrid>
              <a:tr h="3656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Narrow" pitchFamily="34" charset="0"/>
                        </a:rPr>
                        <a:t>Position</a:t>
                      </a:r>
                      <a:endParaRPr kumimoji="0" lang="en-SG" sz="1800" b="1" i="0" u="none" strike="noStrike" cap="none" normalizeH="0" baseline="0" dirty="0" smtClean="0">
                        <a:ln>
                          <a:noFill/>
                        </a:ln>
                        <a:solidFill>
                          <a:srgbClr val="FFFFFF"/>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10</a:t>
                      </a:r>
                      <a:endParaRPr kumimoji="0" lang="en-SG" sz="1800" b="1" i="0" u="none" strike="noStrike" cap="none" normalizeH="0" baseline="0" smtClean="0">
                        <a:ln>
                          <a:noFill/>
                        </a:ln>
                        <a:solidFill>
                          <a:srgbClr val="FFFFFF"/>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9</a:t>
                      </a:r>
                      <a:endParaRPr kumimoji="0" lang="en-SG" sz="1800" b="1" i="0" u="none" strike="noStrike" cap="none" normalizeH="0" baseline="0" smtClean="0">
                        <a:ln>
                          <a:noFill/>
                        </a:ln>
                        <a:solidFill>
                          <a:srgbClr val="FFFFFF"/>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8</a:t>
                      </a:r>
                      <a:endParaRPr kumimoji="0" lang="en-SG" sz="1800" b="1" i="0" u="none" strike="noStrike" cap="none" normalizeH="0" baseline="0" smtClean="0">
                        <a:ln>
                          <a:noFill/>
                        </a:ln>
                        <a:solidFill>
                          <a:srgbClr val="FFFFFF"/>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7</a:t>
                      </a:r>
                      <a:endParaRPr kumimoji="0" lang="en-SG" sz="1800" b="1" i="0" u="none" strike="noStrike" cap="none" normalizeH="0" baseline="0" smtClean="0">
                        <a:ln>
                          <a:noFill/>
                        </a:ln>
                        <a:solidFill>
                          <a:srgbClr val="FFFFFF"/>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6</a:t>
                      </a:r>
                      <a:endParaRPr kumimoji="0" lang="en-SG" sz="1800" b="1" i="0" u="none" strike="noStrike" cap="none" normalizeH="0" baseline="0" smtClean="0">
                        <a:ln>
                          <a:noFill/>
                        </a:ln>
                        <a:solidFill>
                          <a:srgbClr val="FFFFFF"/>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5</a:t>
                      </a:r>
                      <a:endParaRPr kumimoji="0" lang="en-SG" sz="1800" b="1" i="0" u="none" strike="noStrike" cap="none" normalizeH="0" baseline="0" smtClean="0">
                        <a:ln>
                          <a:noFill/>
                        </a:ln>
                        <a:solidFill>
                          <a:srgbClr val="FFFFFF"/>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4</a:t>
                      </a:r>
                      <a:endParaRPr kumimoji="0" lang="en-SG" sz="1800" b="1" i="0" u="none" strike="noStrike" cap="none" normalizeH="0" baseline="0" smtClean="0">
                        <a:ln>
                          <a:noFill/>
                        </a:ln>
                        <a:solidFill>
                          <a:srgbClr val="FFFFFF"/>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3</a:t>
                      </a:r>
                      <a:endParaRPr kumimoji="0" lang="en-SG" sz="1800" b="1" i="0" u="none" strike="noStrike" cap="none" normalizeH="0" baseline="0" smtClean="0">
                        <a:ln>
                          <a:noFill/>
                        </a:ln>
                        <a:solidFill>
                          <a:srgbClr val="FFFFFF"/>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2</a:t>
                      </a:r>
                      <a:endParaRPr kumimoji="0" lang="en-SG" sz="1800" b="1" i="0" u="none" strike="noStrike" cap="none" normalizeH="0" baseline="0" smtClean="0">
                        <a:ln>
                          <a:noFill/>
                        </a:ln>
                        <a:solidFill>
                          <a:srgbClr val="FFFFFF"/>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1</a:t>
                      </a:r>
                      <a:endParaRPr kumimoji="0" lang="en-SG" sz="1800" b="1" i="0" u="none" strike="noStrike" cap="none" normalizeH="0" baseline="0" smtClean="0">
                        <a:ln>
                          <a:noFill/>
                        </a:ln>
                        <a:solidFill>
                          <a:srgbClr val="FFFFFF"/>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6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Weight</a:t>
                      </a:r>
                      <a:r>
                        <a:rPr kumimoji="0" lang="en-US" sz="1600" b="0" i="0" u="none" strike="noStrike" cap="none" normalizeH="0" baseline="0" smtClean="0">
                          <a:ln>
                            <a:noFill/>
                          </a:ln>
                          <a:solidFill>
                            <a:srgbClr val="000000"/>
                          </a:solidFill>
                          <a:effectLst/>
                          <a:latin typeface="Arial Narrow" pitchFamily="34" charset="0"/>
                        </a:rPr>
                        <a:t>(Decimal)</a:t>
                      </a:r>
                      <a:endParaRPr kumimoji="0" lang="en-SG" sz="16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512</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256</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128</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64</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32</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16</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8</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4</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2</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1</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extLst>
                  <a:ext uri="{0D108BD9-81ED-4DB2-BD59-A6C34878D82A}">
                    <a16:rowId xmlns:a16="http://schemas.microsoft.com/office/drawing/2014/main" val="10001"/>
                  </a:ext>
                </a:extLst>
              </a:tr>
              <a:tr h="3656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Bit value</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Arial Narrow" pitchFamily="34" charset="0"/>
                        </a:rPr>
                        <a:t>0</a:t>
                      </a:r>
                      <a:endParaRPr kumimoji="0" lang="en-SG" sz="1800" b="0" i="0" u="none" strike="noStrike" cap="none" normalizeH="0" baseline="0" dirty="0" smtClean="0">
                        <a:ln>
                          <a:noFill/>
                        </a:ln>
                        <a:solidFill>
                          <a:srgbClr val="FF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1</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0</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1</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0</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0</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0</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1</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1</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0</a:t>
                      </a:r>
                      <a:endParaRPr kumimoji="0" lang="en-SG" sz="1800" b="0" i="0" u="none" strike="noStrike" cap="none" normalizeH="0" baseline="0" smtClean="0">
                        <a:ln>
                          <a:noFill/>
                        </a:ln>
                        <a:solidFill>
                          <a:srgbClr val="000000"/>
                        </a:solidFill>
                        <a:effectLst/>
                        <a:latin typeface="Arial Narrow" pitchFamily="34" charset="0"/>
                      </a:endParaRPr>
                    </a:p>
                  </a:txBody>
                  <a:tcPr marT="45672" marB="456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extLst>
                  <a:ext uri="{0D108BD9-81ED-4DB2-BD59-A6C34878D82A}">
                    <a16:rowId xmlns:a16="http://schemas.microsoft.com/office/drawing/2014/main" val="10002"/>
                  </a:ext>
                </a:extLst>
              </a:tr>
            </a:tbl>
          </a:graphicData>
        </a:graphic>
      </p:graphicFrame>
      <p:sp>
        <p:nvSpPr>
          <p:cNvPr id="30774" name="Rectangle 32"/>
          <p:cNvSpPr>
            <a:spLocks noChangeArrowheads="1"/>
          </p:cNvSpPr>
          <p:nvPr/>
        </p:nvSpPr>
        <p:spPr bwMode="auto">
          <a:xfrm>
            <a:off x="685800" y="2286000"/>
            <a:ext cx="7924800" cy="3733800"/>
          </a:xfrm>
          <a:prstGeom prst="rect">
            <a:avLst/>
          </a:prstGeom>
          <a:noFill/>
          <a:ln w="9525">
            <a:noFill/>
            <a:miter lim="800000"/>
            <a:headEnd/>
            <a:tailEnd/>
          </a:ln>
        </p:spPr>
        <p:txBody>
          <a:bodyPr/>
          <a:lstStyle/>
          <a:p>
            <a:pPr marL="342900" indent="-342900">
              <a:spcBef>
                <a:spcPct val="20000"/>
              </a:spcBef>
              <a:buClr>
                <a:schemeClr val="tx2"/>
              </a:buClr>
              <a:buSzPct val="140000"/>
              <a:defRPr/>
            </a:pPr>
            <a:r>
              <a:rPr kumimoji="1" lang="en-US" sz="1800" dirty="0">
                <a:latin typeface="Arial Narrow" pitchFamily="34" charset="0"/>
              </a:rPr>
              <a:t>Initially, </a:t>
            </a:r>
            <a:r>
              <a:rPr kumimoji="1" lang="en-US" sz="1800" b="1" dirty="0">
                <a:latin typeface="Arial Narrow" pitchFamily="34" charset="0"/>
              </a:rPr>
              <a:t>num</a:t>
            </a:r>
            <a:r>
              <a:rPr kumimoji="1" lang="en-US" sz="1800" dirty="0">
                <a:latin typeface="Arial Narrow" pitchFamily="34" charset="0"/>
              </a:rPr>
              <a:t>=</a:t>
            </a:r>
            <a:r>
              <a:rPr kumimoji="1" lang="en-US" sz="1800" b="1" dirty="0">
                <a:latin typeface="Arial Narrow" pitchFamily="34" charset="0"/>
              </a:rPr>
              <a:t>326</a:t>
            </a:r>
          </a:p>
          <a:p>
            <a:pPr marL="1257300" indent="-1257300">
              <a:spcBef>
                <a:spcPts val="300"/>
              </a:spcBef>
              <a:buClr>
                <a:schemeClr val="tx2"/>
              </a:buClr>
              <a:buSzPct val="140000"/>
              <a:defRPr/>
            </a:pPr>
            <a:r>
              <a:rPr kumimoji="1" lang="en-US" sz="1800" dirty="0">
                <a:latin typeface="Arial Narrow" pitchFamily="34" charset="0"/>
              </a:rPr>
              <a:t>Position 10:  	</a:t>
            </a:r>
            <a:r>
              <a:rPr kumimoji="1" lang="en-US" sz="1800" b="1" dirty="0">
                <a:latin typeface="Arial Narrow" pitchFamily="34" charset="0"/>
              </a:rPr>
              <a:t>num</a:t>
            </a:r>
            <a:r>
              <a:rPr kumimoji="1" lang="en-US" sz="1800" dirty="0">
                <a:latin typeface="Arial Narrow" pitchFamily="34" charset="0"/>
              </a:rPr>
              <a:t> &lt; weight(512),          	Bit value = </a:t>
            </a:r>
            <a:r>
              <a:rPr kumimoji="1" lang="en-US" sz="1800" dirty="0">
                <a:solidFill>
                  <a:srgbClr val="FF0000"/>
                </a:solidFill>
                <a:latin typeface="Arial Narrow" pitchFamily="34" charset="0"/>
              </a:rPr>
              <a:t>0	</a:t>
            </a:r>
            <a:r>
              <a:rPr kumimoji="1" lang="en-US" sz="1800" dirty="0">
                <a:latin typeface="Arial Narrow" pitchFamily="34" charset="0"/>
              </a:rPr>
              <a:t>num = 326 – 0 = 326 </a:t>
            </a:r>
          </a:p>
          <a:p>
            <a:pPr marL="1257300" indent="-1257300">
              <a:spcBef>
                <a:spcPts val="300"/>
              </a:spcBef>
              <a:buClr>
                <a:schemeClr val="tx2"/>
              </a:buClr>
              <a:buSzPct val="140000"/>
              <a:defRPr/>
            </a:pPr>
            <a:r>
              <a:rPr kumimoji="1" lang="en-US" sz="1800" dirty="0">
                <a:latin typeface="Arial Narrow" pitchFamily="34" charset="0"/>
              </a:rPr>
              <a:t>Position 9: 	</a:t>
            </a:r>
            <a:r>
              <a:rPr kumimoji="1" lang="en-US" sz="1800" b="1" dirty="0">
                <a:latin typeface="Arial Narrow" pitchFamily="34" charset="0"/>
              </a:rPr>
              <a:t>num=326</a:t>
            </a:r>
            <a:r>
              <a:rPr kumimoji="1" lang="en-US" sz="1800" dirty="0">
                <a:latin typeface="Arial Narrow" pitchFamily="34" charset="0"/>
              </a:rPr>
              <a:t> ≥ weight(256),	Bit value = 1  	num = 326 – 256 = 70 </a:t>
            </a:r>
          </a:p>
          <a:p>
            <a:pPr marL="1257300" indent="-1257300">
              <a:spcBef>
                <a:spcPts val="300"/>
              </a:spcBef>
              <a:buClr>
                <a:schemeClr val="tx2"/>
              </a:buClr>
              <a:buSzPct val="140000"/>
              <a:defRPr/>
            </a:pPr>
            <a:r>
              <a:rPr kumimoji="1" lang="en-US" sz="1800" dirty="0">
                <a:latin typeface="Arial Narrow" pitchFamily="34" charset="0"/>
              </a:rPr>
              <a:t>Position 8:	</a:t>
            </a:r>
            <a:r>
              <a:rPr kumimoji="1" lang="en-US" sz="1800" b="1" dirty="0">
                <a:latin typeface="Arial Narrow" pitchFamily="34" charset="0"/>
              </a:rPr>
              <a:t>num=70</a:t>
            </a:r>
            <a:r>
              <a:rPr kumimoji="1" lang="en-US" sz="1800" dirty="0">
                <a:latin typeface="Arial Narrow" pitchFamily="34" charset="0"/>
              </a:rPr>
              <a:t> &lt; weight(128),    	Bit value = 0	num = 70 – 0 = 70</a:t>
            </a:r>
          </a:p>
          <a:p>
            <a:pPr marL="1257300" indent="-1257300">
              <a:spcBef>
                <a:spcPts val="300"/>
              </a:spcBef>
              <a:buClr>
                <a:schemeClr val="tx2"/>
              </a:buClr>
              <a:buSzPct val="140000"/>
              <a:defRPr/>
            </a:pPr>
            <a:r>
              <a:rPr kumimoji="1" lang="en-US" sz="1800" dirty="0">
                <a:latin typeface="Arial Narrow" pitchFamily="34" charset="0"/>
              </a:rPr>
              <a:t>Position 7:   	</a:t>
            </a:r>
            <a:r>
              <a:rPr kumimoji="1" lang="en-US" sz="1800" b="1" dirty="0">
                <a:latin typeface="Arial Narrow" pitchFamily="34" charset="0"/>
              </a:rPr>
              <a:t>num=70</a:t>
            </a:r>
            <a:r>
              <a:rPr kumimoji="1" lang="en-US" sz="1800" dirty="0">
                <a:latin typeface="Arial Narrow" pitchFamily="34" charset="0"/>
              </a:rPr>
              <a:t> ≥ weight(64),     	Bit value = 1	num = 70 – 64 = 6 </a:t>
            </a:r>
          </a:p>
          <a:p>
            <a:pPr marL="1257300" indent="-1257300">
              <a:spcBef>
                <a:spcPts val="300"/>
              </a:spcBef>
              <a:buClr>
                <a:schemeClr val="tx2"/>
              </a:buClr>
              <a:buSzPct val="140000"/>
              <a:defRPr/>
            </a:pPr>
            <a:r>
              <a:rPr kumimoji="1" lang="en-US" sz="1800" dirty="0">
                <a:latin typeface="Arial Narrow" pitchFamily="34" charset="0"/>
              </a:rPr>
              <a:t>Position 6:   	</a:t>
            </a:r>
            <a:r>
              <a:rPr kumimoji="1" lang="en-US" sz="1800" b="1" dirty="0">
                <a:latin typeface="Arial Narrow" pitchFamily="34" charset="0"/>
              </a:rPr>
              <a:t>num=6</a:t>
            </a:r>
            <a:r>
              <a:rPr kumimoji="1" lang="en-US" sz="1800" dirty="0">
                <a:latin typeface="Arial Narrow" pitchFamily="34" charset="0"/>
              </a:rPr>
              <a:t> &lt; weight(32), 	Bit value = 0	num = 6 – 0</a:t>
            </a:r>
          </a:p>
          <a:p>
            <a:pPr marL="1257300" indent="-1257300">
              <a:spcBef>
                <a:spcPts val="300"/>
              </a:spcBef>
              <a:buClr>
                <a:schemeClr val="tx2"/>
              </a:buClr>
              <a:buSzPct val="140000"/>
              <a:defRPr/>
            </a:pPr>
            <a:r>
              <a:rPr kumimoji="1" lang="en-US" sz="1800" dirty="0">
                <a:latin typeface="Arial Narrow" pitchFamily="34" charset="0"/>
              </a:rPr>
              <a:t>Position 5:     	</a:t>
            </a:r>
            <a:r>
              <a:rPr kumimoji="1" lang="en-US" sz="1800" b="1" dirty="0">
                <a:latin typeface="Arial Narrow" pitchFamily="34" charset="0"/>
              </a:rPr>
              <a:t>num=6</a:t>
            </a:r>
            <a:r>
              <a:rPr kumimoji="1" lang="en-US" sz="1800" dirty="0">
                <a:latin typeface="Arial Narrow" pitchFamily="34" charset="0"/>
              </a:rPr>
              <a:t> &lt; weight(16), 	Bit value = 0	num = 6 – 0</a:t>
            </a:r>
          </a:p>
          <a:p>
            <a:pPr marL="1257300" indent="-1257300">
              <a:spcBef>
                <a:spcPts val="300"/>
              </a:spcBef>
              <a:buClr>
                <a:schemeClr val="tx2"/>
              </a:buClr>
              <a:buSzPct val="140000"/>
              <a:defRPr/>
            </a:pPr>
            <a:r>
              <a:rPr kumimoji="1" lang="en-US" sz="1800" dirty="0">
                <a:latin typeface="Arial Narrow" pitchFamily="34" charset="0"/>
              </a:rPr>
              <a:t>Position 4:     	</a:t>
            </a:r>
            <a:r>
              <a:rPr kumimoji="1" lang="en-US" sz="1800" b="1" dirty="0">
                <a:latin typeface="Arial Narrow" pitchFamily="34" charset="0"/>
              </a:rPr>
              <a:t>num=6</a:t>
            </a:r>
            <a:r>
              <a:rPr kumimoji="1" lang="en-US" sz="1800" dirty="0">
                <a:latin typeface="Arial Narrow" pitchFamily="34" charset="0"/>
              </a:rPr>
              <a:t> &lt; weight(8), 	Bit value = 0	num = 6 – 0</a:t>
            </a:r>
          </a:p>
          <a:p>
            <a:pPr marL="1257300" indent="-1257300">
              <a:spcBef>
                <a:spcPts val="300"/>
              </a:spcBef>
              <a:buClr>
                <a:schemeClr val="tx2"/>
              </a:buClr>
              <a:buSzPct val="140000"/>
              <a:defRPr/>
            </a:pPr>
            <a:r>
              <a:rPr kumimoji="1" lang="en-US" sz="1800" dirty="0">
                <a:latin typeface="Arial Narrow" pitchFamily="34" charset="0"/>
              </a:rPr>
              <a:t>Position 3: 	</a:t>
            </a:r>
            <a:r>
              <a:rPr kumimoji="1" lang="en-US" sz="1800" b="1" dirty="0">
                <a:latin typeface="Arial Narrow" pitchFamily="34" charset="0"/>
              </a:rPr>
              <a:t>num=6</a:t>
            </a:r>
            <a:r>
              <a:rPr kumimoji="1" lang="en-US" sz="1800" dirty="0">
                <a:latin typeface="Arial Narrow" pitchFamily="34" charset="0"/>
              </a:rPr>
              <a:t> ≥ weight(4),      	Bit value = 1	num = 6 – 4 = 2 </a:t>
            </a:r>
          </a:p>
          <a:p>
            <a:pPr marL="1257300" indent="-1257300">
              <a:spcBef>
                <a:spcPts val="300"/>
              </a:spcBef>
              <a:buClr>
                <a:schemeClr val="tx2"/>
              </a:buClr>
              <a:buSzPct val="140000"/>
              <a:defRPr/>
            </a:pPr>
            <a:r>
              <a:rPr kumimoji="1" lang="en-US" sz="1800" dirty="0">
                <a:latin typeface="Arial Narrow" pitchFamily="34" charset="0"/>
              </a:rPr>
              <a:t>Position 2:   	</a:t>
            </a:r>
            <a:r>
              <a:rPr kumimoji="1" lang="en-US" sz="1800" b="1" dirty="0">
                <a:latin typeface="Arial Narrow" pitchFamily="34" charset="0"/>
              </a:rPr>
              <a:t>num=2</a:t>
            </a:r>
            <a:r>
              <a:rPr kumimoji="1" lang="en-US" sz="1800" dirty="0">
                <a:latin typeface="Arial Narrow" pitchFamily="34" charset="0"/>
              </a:rPr>
              <a:t> ≥ weight(2),    	Bit value = 1	num = 2 – 2 = 0 </a:t>
            </a:r>
          </a:p>
          <a:p>
            <a:pPr marL="1257300" indent="-1257300">
              <a:spcBef>
                <a:spcPts val="300"/>
              </a:spcBef>
              <a:buClr>
                <a:schemeClr val="tx2"/>
              </a:buClr>
              <a:buSzPct val="140000"/>
              <a:defRPr/>
            </a:pPr>
            <a:r>
              <a:rPr kumimoji="1" lang="en-US" sz="1800" dirty="0">
                <a:latin typeface="Arial Narrow" pitchFamily="34" charset="0"/>
              </a:rPr>
              <a:t>Position 1:    	</a:t>
            </a:r>
            <a:r>
              <a:rPr kumimoji="1" lang="en-US" sz="1800" b="1" dirty="0">
                <a:latin typeface="Arial Narrow" pitchFamily="34" charset="0"/>
              </a:rPr>
              <a:t>num=0</a:t>
            </a:r>
            <a:r>
              <a:rPr kumimoji="1" lang="en-US" sz="1800" dirty="0">
                <a:latin typeface="Arial Narrow" pitchFamily="34" charset="0"/>
              </a:rPr>
              <a:t> &lt; weight(1), 	Bit value = 0	num = 0 – 0</a:t>
            </a:r>
          </a:p>
          <a:p>
            <a:pPr marL="1257300" indent="-1257300">
              <a:spcBef>
                <a:spcPct val="20000"/>
              </a:spcBef>
              <a:buClr>
                <a:schemeClr val="tx2"/>
              </a:buClr>
              <a:buSzPct val="140000"/>
              <a:defRPr/>
            </a:pPr>
            <a:r>
              <a:rPr kumimoji="1" lang="en-US" sz="1800" b="1" dirty="0">
                <a:solidFill>
                  <a:srgbClr val="FF0000"/>
                </a:solidFill>
                <a:latin typeface="Arial Narrow" pitchFamily="34" charset="0"/>
              </a:rPr>
              <a:t>Answer: </a:t>
            </a:r>
            <a:r>
              <a:rPr kumimoji="1" lang="en-US" sz="1800" dirty="0">
                <a:solidFill>
                  <a:srgbClr val="FF0000"/>
                </a:solidFill>
                <a:latin typeface="Arial Narrow" pitchFamily="34" charset="0"/>
              </a:rPr>
              <a:t>326</a:t>
            </a:r>
            <a:r>
              <a:rPr kumimoji="1" lang="en-US" sz="1800" baseline="-25000" dirty="0">
                <a:solidFill>
                  <a:srgbClr val="FF0000"/>
                </a:solidFill>
                <a:latin typeface="Arial Narrow" pitchFamily="34" charset="0"/>
              </a:rPr>
              <a:t>10</a:t>
            </a:r>
            <a:r>
              <a:rPr kumimoji="1" lang="en-US" sz="1800" dirty="0">
                <a:solidFill>
                  <a:srgbClr val="FF0000"/>
                </a:solidFill>
                <a:latin typeface="Arial Narrow" pitchFamily="34" charset="0"/>
              </a:rPr>
              <a:t> = 01 0100  0110</a:t>
            </a:r>
            <a:r>
              <a:rPr kumimoji="1" lang="en-US" sz="1800" baseline="-25000" dirty="0">
                <a:solidFill>
                  <a:srgbClr val="FF0000"/>
                </a:solidFill>
                <a:latin typeface="Arial Narrow" pitchFamily="34" charset="0"/>
              </a:rPr>
              <a:t>2  </a:t>
            </a:r>
            <a:r>
              <a:rPr kumimoji="1" lang="en-US" sz="1800" dirty="0">
                <a:solidFill>
                  <a:srgbClr val="FF0000"/>
                </a:solidFill>
                <a:latin typeface="Arial Narrow" pitchFamily="34" charset="0"/>
              </a:rPr>
              <a:t>(10-bit binary number)</a:t>
            </a:r>
            <a:endParaRPr kumimoji="1" lang="en-US" sz="1800" baseline="-25000" dirty="0">
              <a:solidFill>
                <a:srgbClr val="FF0000"/>
              </a:solidFill>
              <a:latin typeface="Arial Narrow" pitchFamily="34" charset="0"/>
            </a:endParaRPr>
          </a:p>
          <a:p>
            <a:pPr marL="342900" indent="-342900">
              <a:spcBef>
                <a:spcPct val="20000"/>
              </a:spcBef>
              <a:buClr>
                <a:schemeClr val="tx2"/>
              </a:buClr>
              <a:buSzPct val="140000"/>
              <a:defRPr/>
            </a:pPr>
            <a:endParaRPr kumimoji="1" lang="en-US" sz="2000" u="sng" dirty="0">
              <a:latin typeface="Arial Narrow" pitchFamily="34" charset="0"/>
            </a:endParaRPr>
          </a:p>
        </p:txBody>
      </p:sp>
    </p:spTree>
    <p:extLst>
      <p:ext uri="{BB962C8B-B14F-4D97-AF65-F5344CB8AC3E}">
        <p14:creationId xmlns:p14="http://schemas.microsoft.com/office/powerpoint/2010/main" val="32219805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Decimal into Binary – Method 2 </a:t>
            </a:r>
            <a:r>
              <a:rPr lang="en-US" dirty="0" smtClean="0">
                <a:solidFill>
                  <a:srgbClr val="FF0000"/>
                </a:solidFill>
              </a:rPr>
              <a:t>(*)  (Optional)</a:t>
            </a:r>
            <a:endParaRPr lang="en-US" sz="3200" dirty="0" smtClean="0"/>
          </a:p>
        </p:txBody>
      </p:sp>
      <p:sp>
        <p:nvSpPr>
          <p:cNvPr id="36867" name="Rectangle 3"/>
          <p:cNvSpPr>
            <a:spLocks noGrp="1" noChangeArrowheads="1"/>
          </p:cNvSpPr>
          <p:nvPr>
            <p:ph type="body" idx="1"/>
          </p:nvPr>
        </p:nvSpPr>
        <p:spPr>
          <a:xfrm>
            <a:off x="228600" y="762000"/>
            <a:ext cx="8458200" cy="990600"/>
          </a:xfrm>
        </p:spPr>
        <p:txBody>
          <a:bodyPr/>
          <a:lstStyle/>
          <a:p>
            <a:pPr marL="268288" lvl="2" indent="0">
              <a:buFont typeface="Wingdings" pitchFamily="2" charset="2"/>
              <a:buNone/>
            </a:pPr>
            <a:r>
              <a:rPr lang="en-US" altLang="en-US" sz="2000" b="1" smtClean="0">
                <a:solidFill>
                  <a:srgbClr val="FF0000"/>
                </a:solidFill>
              </a:rPr>
              <a:t>Note: </a:t>
            </a:r>
            <a:r>
              <a:rPr lang="en-US" altLang="en-US" sz="2000" b="1" smtClean="0">
                <a:solidFill>
                  <a:srgbClr val="0033CC"/>
                </a:solidFill>
              </a:rPr>
              <a:t>When you have become familiar with tracing the algorithm of method 2, it is possible to cut short the working without making mistakes by leaving out the steps where the number is smaller than the position weight as shown below.</a:t>
            </a:r>
          </a:p>
          <a:p>
            <a:pPr marL="268288" lvl="2" indent="0">
              <a:buFont typeface="Wingdings" pitchFamily="2" charset="2"/>
              <a:buNone/>
            </a:pPr>
            <a:endParaRPr lang="en-US" altLang="en-US" baseline="-25000" smtClean="0">
              <a:solidFill>
                <a:srgbClr val="FF3300"/>
              </a:solidFill>
            </a:endParaRPr>
          </a:p>
        </p:txBody>
      </p:sp>
      <p:graphicFrame>
        <p:nvGraphicFramePr>
          <p:cNvPr id="5" name="Table 4"/>
          <p:cNvGraphicFramePr>
            <a:graphicFrameLocks noGrp="1"/>
          </p:cNvGraphicFramePr>
          <p:nvPr/>
        </p:nvGraphicFramePr>
        <p:xfrm>
          <a:off x="762000" y="1752600"/>
          <a:ext cx="7467600" cy="1352550"/>
        </p:xfrm>
        <a:graphic>
          <a:graphicData uri="http://schemas.openxmlformats.org/drawingml/2006/table">
            <a:tbl>
              <a:tblPr/>
              <a:tblGrid>
                <a:gridCol w="1143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09600">
                  <a:extLst>
                    <a:ext uri="{9D8B030D-6E8A-4147-A177-3AD203B41FA5}">
                      <a16:colId xmlns:a16="http://schemas.microsoft.com/office/drawing/2014/main" val="2001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Position</a:t>
                      </a:r>
                      <a:endParaRPr kumimoji="0" lang="en-SG" sz="1800" b="1" i="0" u="none" strike="noStrike" cap="none" normalizeH="0" baseline="0" smtClean="0">
                        <a:ln>
                          <a:noFill/>
                        </a:ln>
                        <a:solidFill>
                          <a:srgbClr val="FFFFFF"/>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10</a:t>
                      </a:r>
                      <a:endParaRPr kumimoji="0" lang="en-SG" sz="1800" b="1" i="0" u="none" strike="noStrike" cap="none" normalizeH="0" baseline="0" smtClean="0">
                        <a:ln>
                          <a:noFill/>
                        </a:ln>
                        <a:solidFill>
                          <a:srgbClr val="FFFFFF"/>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9</a:t>
                      </a:r>
                      <a:endParaRPr kumimoji="0" lang="en-SG" sz="1800" b="1" i="0" u="none" strike="noStrike" cap="none" normalizeH="0" baseline="0" smtClean="0">
                        <a:ln>
                          <a:noFill/>
                        </a:ln>
                        <a:solidFill>
                          <a:srgbClr val="FFFFFF"/>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8</a:t>
                      </a:r>
                      <a:endParaRPr kumimoji="0" lang="en-SG" sz="1800" b="1" i="0" u="none" strike="noStrike" cap="none" normalizeH="0" baseline="0" smtClean="0">
                        <a:ln>
                          <a:noFill/>
                        </a:ln>
                        <a:solidFill>
                          <a:srgbClr val="FFFFFF"/>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7</a:t>
                      </a:r>
                      <a:endParaRPr kumimoji="0" lang="en-SG" sz="1800" b="1" i="0" u="none" strike="noStrike" cap="none" normalizeH="0" baseline="0" smtClean="0">
                        <a:ln>
                          <a:noFill/>
                        </a:ln>
                        <a:solidFill>
                          <a:srgbClr val="FFFFFF"/>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6</a:t>
                      </a:r>
                      <a:endParaRPr kumimoji="0" lang="en-SG" sz="1800" b="1" i="0" u="none" strike="noStrike" cap="none" normalizeH="0" baseline="0" smtClean="0">
                        <a:ln>
                          <a:noFill/>
                        </a:ln>
                        <a:solidFill>
                          <a:srgbClr val="FFFFFF"/>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5</a:t>
                      </a:r>
                      <a:endParaRPr kumimoji="0" lang="en-SG" sz="1800" b="1" i="0" u="none" strike="noStrike" cap="none" normalizeH="0" baseline="0" smtClean="0">
                        <a:ln>
                          <a:noFill/>
                        </a:ln>
                        <a:solidFill>
                          <a:srgbClr val="FFFFFF"/>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4</a:t>
                      </a:r>
                      <a:endParaRPr kumimoji="0" lang="en-SG" sz="1800" b="1" i="0" u="none" strike="noStrike" cap="none" normalizeH="0" baseline="0" smtClean="0">
                        <a:ln>
                          <a:noFill/>
                        </a:ln>
                        <a:solidFill>
                          <a:srgbClr val="FFFFFF"/>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3</a:t>
                      </a:r>
                      <a:endParaRPr kumimoji="0" lang="en-SG" sz="1800" b="1" i="0" u="none" strike="noStrike" cap="none" normalizeH="0" baseline="0" smtClean="0">
                        <a:ln>
                          <a:noFill/>
                        </a:ln>
                        <a:solidFill>
                          <a:srgbClr val="FFFFFF"/>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2</a:t>
                      </a:r>
                      <a:endParaRPr kumimoji="0" lang="en-SG" sz="1800" b="1" i="0" u="none" strike="noStrike" cap="none" normalizeH="0" baseline="0" smtClean="0">
                        <a:ln>
                          <a:noFill/>
                        </a:ln>
                        <a:solidFill>
                          <a:srgbClr val="FFFFFF"/>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Narrow" pitchFamily="34" charset="0"/>
                        </a:rPr>
                        <a:t>1</a:t>
                      </a:r>
                      <a:endParaRPr kumimoji="0" lang="en-SG" sz="1800" b="1" i="0" u="none" strike="noStrike" cap="none" normalizeH="0" baseline="0" smtClean="0">
                        <a:ln>
                          <a:noFill/>
                        </a:ln>
                        <a:solidFill>
                          <a:srgbClr val="FFFFFF"/>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Weight </a:t>
                      </a:r>
                      <a:r>
                        <a:rPr kumimoji="0" lang="en-US" sz="1600" b="0" i="0" u="none" strike="noStrike" cap="none" normalizeH="0" baseline="0" smtClean="0">
                          <a:ln>
                            <a:noFill/>
                          </a:ln>
                          <a:solidFill>
                            <a:srgbClr val="000000"/>
                          </a:solidFill>
                          <a:effectLst/>
                          <a:latin typeface="Arial Narrow" pitchFamily="34" charset="0"/>
                        </a:rPr>
                        <a:t>(Decimal)</a:t>
                      </a:r>
                      <a:endParaRPr kumimoji="0" lang="en-SG" sz="16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512</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256</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128</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64</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32</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16</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8</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4</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2</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1</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3CB"/>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Bit value</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0</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1</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0</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1</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0</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0</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0</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1</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1</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Narrow" pitchFamily="34" charset="0"/>
                        </a:rPr>
                        <a:t>0</a:t>
                      </a:r>
                      <a:endParaRPr kumimoji="0" lang="en-SG" sz="1800" b="0" i="0" u="none" strike="noStrike" cap="none" normalizeH="0" baseline="0" smtClean="0">
                        <a:ln>
                          <a:noFill/>
                        </a:ln>
                        <a:solidFill>
                          <a:srgbClr val="000000"/>
                        </a:solidFill>
                        <a:effectLst/>
                        <a:latin typeface="Arial Narrow" pitchFamily="34" charset="0"/>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AE7"/>
                    </a:solidFill>
                  </a:tcPr>
                </a:tc>
                <a:extLst>
                  <a:ext uri="{0D108BD9-81ED-4DB2-BD59-A6C34878D82A}">
                    <a16:rowId xmlns:a16="http://schemas.microsoft.com/office/drawing/2014/main" val="10002"/>
                  </a:ext>
                </a:extLst>
              </a:tr>
            </a:tbl>
          </a:graphicData>
        </a:graphic>
      </p:graphicFrame>
      <p:sp>
        <p:nvSpPr>
          <p:cNvPr id="36918" name="Rectangle 32"/>
          <p:cNvSpPr>
            <a:spLocks noChangeArrowheads="1"/>
          </p:cNvSpPr>
          <p:nvPr/>
        </p:nvSpPr>
        <p:spPr bwMode="auto">
          <a:xfrm>
            <a:off x="1371600" y="3246438"/>
            <a:ext cx="2590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ts val="175"/>
              </a:spcBef>
              <a:buFontTx/>
              <a:buNone/>
            </a:pPr>
            <a:r>
              <a:rPr lang="en-US" altLang="en-US" sz="1800" b="0"/>
              <a:t>326</a:t>
            </a:r>
          </a:p>
          <a:p>
            <a:pPr>
              <a:spcBef>
                <a:spcPts val="175"/>
              </a:spcBef>
              <a:buFontTx/>
              <a:buNone/>
            </a:pPr>
            <a:r>
              <a:rPr lang="en-US" altLang="en-US" sz="1800" b="0" u="sng"/>
              <a:t>256 -</a:t>
            </a:r>
            <a:r>
              <a:rPr lang="en-US" altLang="en-US" sz="1800" b="0"/>
              <a:t>	(Position 9)</a:t>
            </a:r>
            <a:endParaRPr lang="en-US" altLang="en-US" sz="1800" b="0" u="sng"/>
          </a:p>
          <a:p>
            <a:pPr>
              <a:spcBef>
                <a:spcPts val="175"/>
              </a:spcBef>
              <a:buFontTx/>
              <a:buNone/>
            </a:pPr>
            <a:r>
              <a:rPr lang="en-US" altLang="en-US" sz="1800" b="0"/>
              <a:t>  70</a:t>
            </a:r>
          </a:p>
          <a:p>
            <a:pPr>
              <a:spcBef>
                <a:spcPts val="175"/>
              </a:spcBef>
              <a:buFontTx/>
              <a:buNone/>
            </a:pPr>
            <a:r>
              <a:rPr lang="en-US" altLang="en-US" sz="1800" b="0"/>
              <a:t>  </a:t>
            </a:r>
            <a:r>
              <a:rPr lang="en-US" altLang="en-US" sz="1800" b="0" u="sng"/>
              <a:t>64 -</a:t>
            </a:r>
            <a:r>
              <a:rPr lang="en-US" altLang="en-US" sz="1800" b="0"/>
              <a:t>	(Position 7)</a:t>
            </a:r>
            <a:endParaRPr lang="en-US" altLang="en-US" sz="1800" b="0" u="sng"/>
          </a:p>
          <a:p>
            <a:pPr>
              <a:spcBef>
                <a:spcPts val="175"/>
              </a:spcBef>
              <a:buFontTx/>
              <a:buNone/>
            </a:pPr>
            <a:r>
              <a:rPr lang="en-US" altLang="en-US" sz="1800" b="0"/>
              <a:t>    6</a:t>
            </a:r>
          </a:p>
          <a:p>
            <a:pPr>
              <a:spcBef>
                <a:spcPts val="175"/>
              </a:spcBef>
              <a:buFontTx/>
              <a:buNone/>
            </a:pPr>
            <a:r>
              <a:rPr lang="en-US" altLang="en-US" sz="1800" b="0"/>
              <a:t>    </a:t>
            </a:r>
            <a:r>
              <a:rPr lang="en-US" altLang="en-US" sz="1800" b="0" u="sng"/>
              <a:t>4 -</a:t>
            </a:r>
            <a:r>
              <a:rPr lang="en-US" altLang="en-US" sz="1800" b="0"/>
              <a:t>	(Position 3)</a:t>
            </a:r>
            <a:endParaRPr lang="en-US" altLang="en-US" sz="1800" b="0" u="sng"/>
          </a:p>
          <a:p>
            <a:pPr>
              <a:spcBef>
                <a:spcPts val="175"/>
              </a:spcBef>
              <a:buFontTx/>
              <a:buNone/>
            </a:pPr>
            <a:r>
              <a:rPr lang="en-US" altLang="en-US" sz="1800" b="0"/>
              <a:t>    2</a:t>
            </a:r>
          </a:p>
          <a:p>
            <a:pPr>
              <a:spcBef>
                <a:spcPts val="175"/>
              </a:spcBef>
              <a:buFontTx/>
              <a:buNone/>
            </a:pPr>
            <a:r>
              <a:rPr lang="en-US" altLang="en-US" sz="1800" b="0"/>
              <a:t>    </a:t>
            </a:r>
            <a:r>
              <a:rPr lang="en-US" altLang="en-US" sz="1800" b="0" u="sng"/>
              <a:t>2 -</a:t>
            </a:r>
            <a:r>
              <a:rPr lang="en-US" altLang="en-US" sz="1800" b="0"/>
              <a:t>	(Position 2)</a:t>
            </a:r>
            <a:endParaRPr lang="en-US" altLang="en-US" sz="1800" b="0" u="sng"/>
          </a:p>
          <a:p>
            <a:pPr>
              <a:spcBef>
                <a:spcPts val="175"/>
              </a:spcBef>
              <a:buFontTx/>
              <a:buNone/>
            </a:pPr>
            <a:r>
              <a:rPr lang="en-US" altLang="en-US" sz="1800" b="0"/>
              <a:t>    0</a:t>
            </a:r>
            <a:endParaRPr lang="en-US" altLang="en-US" sz="1800"/>
          </a:p>
        </p:txBody>
      </p:sp>
    </p:spTree>
    <p:extLst>
      <p:ext uri="{BB962C8B-B14F-4D97-AF65-F5344CB8AC3E}">
        <p14:creationId xmlns:p14="http://schemas.microsoft.com/office/powerpoint/2010/main" val="14462559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smtClean="0">
                <a:solidFill>
                  <a:srgbClr val="000000"/>
                </a:solidFill>
              </a:rPr>
              <a:t>  Slide </a:t>
            </a:r>
            <a:fld id="{378752D7-BD66-4972-98AF-6E8DAE2B30BE}" type="slidenum">
              <a:rPr lang="en-US" smtClean="0">
                <a:solidFill>
                  <a:srgbClr val="FF0000"/>
                </a:solidFill>
              </a:rPr>
              <a:pPr/>
              <a:t>28</a:t>
            </a:fld>
            <a:endParaRPr lang="en-US" dirty="0">
              <a:solidFill>
                <a:srgbClr val="000000"/>
              </a:solidFill>
            </a:endParaRPr>
          </a:p>
        </p:txBody>
      </p:sp>
      <p:sp>
        <p:nvSpPr>
          <p:cNvPr id="143362" name="Rectangle 2"/>
          <p:cNvSpPr>
            <a:spLocks noGrp="1" noChangeArrowheads="1"/>
          </p:cNvSpPr>
          <p:nvPr>
            <p:ph type="title" idx="4294967295"/>
          </p:nvPr>
        </p:nvSpPr>
        <p:spPr>
          <a:xfrm>
            <a:off x="0" y="0"/>
            <a:ext cx="9144000" cy="835025"/>
          </a:xfrm>
          <a:solidFill>
            <a:srgbClr val="FFC000"/>
          </a:solidFill>
          <a:ln w="9525"/>
        </p:spPr>
        <p:txBody>
          <a:bodyPr/>
          <a:lstStyle/>
          <a:p>
            <a:pPr>
              <a:defRPr/>
            </a:pPr>
            <a:r>
              <a:rPr lang="en-US" sz="2800" dirty="0" smtClean="0"/>
              <a:t>Class Activity 4 : Converting Decimal into Binary (Optional)</a:t>
            </a:r>
          </a:p>
        </p:txBody>
      </p:sp>
      <p:sp>
        <p:nvSpPr>
          <p:cNvPr id="16387" name="Text Box 3"/>
          <p:cNvSpPr txBox="1">
            <a:spLocks noChangeArrowheads="1"/>
          </p:cNvSpPr>
          <p:nvPr/>
        </p:nvSpPr>
        <p:spPr bwMode="auto">
          <a:xfrm>
            <a:off x="381000" y="852237"/>
            <a:ext cx="8534400" cy="2862322"/>
          </a:xfrm>
          <a:prstGeom prst="rect">
            <a:avLst/>
          </a:prstGeom>
          <a:noFill/>
          <a:ln>
            <a:noFill/>
          </a:ln>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 </a:t>
            </a:r>
          </a:p>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Q1</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 Using any method with workings clearly shown, convert the following decimal numbers into </a:t>
            </a:r>
            <a:r>
              <a:rPr lang="en-US" altLang="en-US" sz="2000" b="1" dirty="0">
                <a:solidFill>
                  <a:srgbClr val="000000"/>
                </a:solidFill>
                <a:latin typeface="Arial" panose="020B0604020202020204" pitchFamily="34" charset="0"/>
                <a:ea typeface="SimSun" panose="02010600030101010101" pitchFamily="2" charset="-122"/>
                <a:cs typeface="Arial" panose="020B0604020202020204" pitchFamily="34" charset="0"/>
              </a:rPr>
              <a:t>8-bit binary </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numbers:</a:t>
            </a:r>
          </a:p>
          <a:p>
            <a:pPr>
              <a:tabLst>
                <a:tab pos="685800" algn="l"/>
              </a:tabLst>
            </a:pP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	</a:t>
            </a: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a)   15		(b)   153	(c)   192	(d) 255	</a:t>
            </a:r>
          </a:p>
          <a:p>
            <a:pPr>
              <a:tabLst>
                <a:tab pos="685800" algn="l"/>
              </a:tabLst>
            </a:pPr>
            <a:r>
              <a:rPr lang="en-US" sz="2000" dirty="0">
                <a:solidFill>
                  <a:srgbClr val="000000"/>
                </a:solidFill>
                <a:latin typeface="Arial" panose="020B0604020202020204" pitchFamily="34" charset="0"/>
                <a:ea typeface="SimSun" panose="02010600030101010101" pitchFamily="2" charset="-122"/>
              </a:rPr>
              <a:t>	</a:t>
            </a: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89314517"/>
              </p:ext>
            </p:extLst>
          </p:nvPr>
        </p:nvGraphicFramePr>
        <p:xfrm>
          <a:off x="838200" y="2667000"/>
          <a:ext cx="7620000" cy="2514600"/>
        </p:xfrm>
        <a:graphic>
          <a:graphicData uri="http://schemas.openxmlformats.org/drawingml/2006/table">
            <a:tbl>
              <a:tblPr firstRow="1" bandRow="1">
                <a:tableStyleId>{5C22544A-7EE6-4342-B048-85BDC9FD1C3A}</a:tableStyleId>
              </a:tblPr>
              <a:tblGrid>
                <a:gridCol w="7620000">
                  <a:extLst>
                    <a:ext uri="{9D8B030D-6E8A-4147-A177-3AD203B41FA5}">
                      <a16:colId xmlns:a16="http://schemas.microsoft.com/office/drawing/2014/main" val="20000"/>
                    </a:ext>
                  </a:extLst>
                </a:gridCol>
              </a:tblGrid>
              <a:tr h="2514600">
                <a:tc>
                  <a:txBody>
                    <a:bodyPr/>
                    <a:lstStyle/>
                    <a:p>
                      <a:pPr marL="0" marR="0">
                        <a:spcBef>
                          <a:spcPts val="0"/>
                        </a:spcBef>
                        <a:spcAft>
                          <a:spcPts val="0"/>
                        </a:spcAft>
                      </a:pPr>
                      <a:r>
                        <a:rPr lang="en-US" sz="2000" dirty="0" smtClean="0">
                          <a:solidFill>
                            <a:srgbClr val="0070C0"/>
                          </a:solidFill>
                          <a:effectLst/>
                          <a:latin typeface="Arial" panose="020B0604020202020204" pitchFamily="34" charset="0"/>
                          <a:ea typeface="SimSun" panose="02010600030101010101" pitchFamily="2" charset="-122"/>
                        </a:rPr>
                        <a:t>(a)   15</a:t>
                      </a:r>
                      <a:r>
                        <a:rPr lang="en-US" sz="2000" baseline="-25000" dirty="0" smtClean="0">
                          <a:solidFill>
                            <a:srgbClr val="0070C0"/>
                          </a:solidFill>
                          <a:effectLst/>
                          <a:latin typeface="Arial" panose="020B0604020202020204" pitchFamily="34" charset="0"/>
                          <a:ea typeface="SimSun" panose="02010600030101010101" pitchFamily="2" charset="-122"/>
                        </a:rPr>
                        <a:t>10</a:t>
                      </a:r>
                      <a:r>
                        <a:rPr lang="en-US" sz="2000" dirty="0" smtClean="0">
                          <a:solidFill>
                            <a:srgbClr val="0070C0"/>
                          </a:solidFill>
                          <a:effectLst/>
                          <a:latin typeface="Arial" panose="020B0604020202020204" pitchFamily="34" charset="0"/>
                          <a:ea typeface="SimSun" panose="02010600030101010101" pitchFamily="2" charset="-122"/>
                        </a:rPr>
                        <a:t> =</a:t>
                      </a:r>
                      <a:endParaRPr lang="en-US" sz="2000" dirty="0" smtClean="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2000" dirty="0" smtClean="0">
                          <a:solidFill>
                            <a:srgbClr val="0070C0"/>
                          </a:solidFill>
                          <a:effectLst/>
                          <a:latin typeface="Arial" panose="020B0604020202020204" pitchFamily="34" charset="0"/>
                          <a:ea typeface="SimSun" panose="02010600030101010101" pitchFamily="2" charset="-122"/>
                        </a:rPr>
                        <a:t> </a:t>
                      </a:r>
                      <a:endParaRPr lang="en-US" sz="2000" dirty="0" smtClean="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2000" dirty="0" smtClean="0">
                          <a:solidFill>
                            <a:srgbClr val="0070C0"/>
                          </a:solidFill>
                          <a:effectLst/>
                          <a:latin typeface="Arial" panose="020B0604020202020204" pitchFamily="34" charset="0"/>
                          <a:ea typeface="SimSun" panose="02010600030101010101" pitchFamily="2" charset="-122"/>
                        </a:rPr>
                        <a:t>(b) 153</a:t>
                      </a:r>
                      <a:r>
                        <a:rPr lang="en-US" sz="2000" baseline="-25000" dirty="0" smtClean="0">
                          <a:solidFill>
                            <a:srgbClr val="0070C0"/>
                          </a:solidFill>
                          <a:effectLst/>
                          <a:latin typeface="Arial" panose="020B0604020202020204" pitchFamily="34" charset="0"/>
                          <a:ea typeface="SimSun" panose="02010600030101010101" pitchFamily="2" charset="-122"/>
                        </a:rPr>
                        <a:t>10</a:t>
                      </a:r>
                      <a:r>
                        <a:rPr lang="en-US" sz="2000" dirty="0" smtClean="0">
                          <a:solidFill>
                            <a:srgbClr val="0070C0"/>
                          </a:solidFill>
                          <a:effectLst/>
                          <a:latin typeface="Arial" panose="020B0604020202020204" pitchFamily="34" charset="0"/>
                          <a:ea typeface="SimSun" panose="02010600030101010101" pitchFamily="2" charset="-122"/>
                        </a:rPr>
                        <a:t> =</a:t>
                      </a:r>
                      <a:endParaRPr lang="en-US" sz="2000" dirty="0" smtClean="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2000" dirty="0" smtClean="0">
                          <a:solidFill>
                            <a:srgbClr val="0070C0"/>
                          </a:solidFill>
                          <a:effectLst/>
                          <a:latin typeface="Arial" panose="020B0604020202020204" pitchFamily="34" charset="0"/>
                          <a:ea typeface="SimSun" panose="02010600030101010101" pitchFamily="2" charset="-122"/>
                        </a:rPr>
                        <a:t> </a:t>
                      </a:r>
                      <a:endParaRPr lang="en-US" sz="2000" dirty="0" smtClean="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2000" dirty="0" smtClean="0">
                          <a:solidFill>
                            <a:srgbClr val="0070C0"/>
                          </a:solidFill>
                          <a:effectLst/>
                          <a:latin typeface="Arial" panose="020B0604020202020204" pitchFamily="34" charset="0"/>
                          <a:ea typeface="SimSun" panose="02010600030101010101" pitchFamily="2" charset="-122"/>
                        </a:rPr>
                        <a:t>(c) 192</a:t>
                      </a:r>
                      <a:r>
                        <a:rPr lang="en-US" sz="2000" baseline="-25000" dirty="0" smtClean="0">
                          <a:solidFill>
                            <a:srgbClr val="0070C0"/>
                          </a:solidFill>
                          <a:effectLst/>
                          <a:latin typeface="Arial" panose="020B0604020202020204" pitchFamily="34" charset="0"/>
                          <a:ea typeface="SimSun" panose="02010600030101010101" pitchFamily="2" charset="-122"/>
                        </a:rPr>
                        <a:t>10</a:t>
                      </a:r>
                      <a:r>
                        <a:rPr lang="en-US" sz="2000" dirty="0" smtClean="0">
                          <a:solidFill>
                            <a:srgbClr val="0070C0"/>
                          </a:solidFill>
                          <a:effectLst/>
                          <a:latin typeface="Arial" panose="020B0604020202020204" pitchFamily="34" charset="0"/>
                          <a:ea typeface="SimSun" panose="02010600030101010101" pitchFamily="2" charset="-122"/>
                        </a:rPr>
                        <a:t> =</a:t>
                      </a:r>
                      <a:endParaRPr lang="en-US" sz="2000" dirty="0" smtClean="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2000" dirty="0" smtClean="0">
                          <a:solidFill>
                            <a:srgbClr val="0070C0"/>
                          </a:solidFill>
                          <a:effectLst/>
                          <a:latin typeface="Arial" panose="020B0604020202020204" pitchFamily="34" charset="0"/>
                          <a:ea typeface="SimSun" panose="02010600030101010101" pitchFamily="2" charset="-122"/>
                        </a:rPr>
                        <a:t> </a:t>
                      </a:r>
                      <a:endParaRPr lang="en-US" sz="2000" dirty="0" smtClean="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2000" dirty="0" smtClean="0">
                          <a:solidFill>
                            <a:srgbClr val="0070C0"/>
                          </a:solidFill>
                          <a:effectLst/>
                          <a:latin typeface="Arial" panose="020B0604020202020204" pitchFamily="34" charset="0"/>
                          <a:ea typeface="SimSun" panose="02010600030101010101" pitchFamily="2" charset="-122"/>
                        </a:rPr>
                        <a:t>(d) 255</a:t>
                      </a:r>
                      <a:r>
                        <a:rPr lang="en-US" sz="2000" baseline="-25000" dirty="0" smtClean="0">
                          <a:solidFill>
                            <a:srgbClr val="0070C0"/>
                          </a:solidFill>
                          <a:effectLst/>
                          <a:latin typeface="Arial" panose="020B0604020202020204" pitchFamily="34" charset="0"/>
                          <a:ea typeface="SimSun" panose="02010600030101010101" pitchFamily="2" charset="-122"/>
                        </a:rPr>
                        <a:t>10</a:t>
                      </a:r>
                      <a:r>
                        <a:rPr lang="en-US" sz="2000" dirty="0" smtClean="0">
                          <a:solidFill>
                            <a:srgbClr val="0070C0"/>
                          </a:solidFill>
                          <a:effectLst/>
                          <a:latin typeface="Arial" panose="020B0604020202020204" pitchFamily="34" charset="0"/>
                          <a:ea typeface="SimSun" panose="02010600030101010101" pitchFamily="2" charset="-122"/>
                        </a:rPr>
                        <a:t> =</a:t>
                      </a:r>
                      <a:endParaRPr lang="en-US" sz="2000" dirty="0">
                        <a:effectLst/>
                        <a:latin typeface="Times New Roman" panose="02020603050405020304" pitchFamily="18" charset="0"/>
                        <a:ea typeface="SimSun"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5655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Hexadecimal into Binary &amp; Vice Versa</a:t>
            </a:r>
          </a:p>
        </p:txBody>
      </p:sp>
      <p:sp>
        <p:nvSpPr>
          <p:cNvPr id="36867" name="Text Box 2"/>
          <p:cNvSpPr txBox="1">
            <a:spLocks noChangeArrowheads="1"/>
          </p:cNvSpPr>
          <p:nvPr/>
        </p:nvSpPr>
        <p:spPr bwMode="auto">
          <a:xfrm>
            <a:off x="457200" y="717550"/>
            <a:ext cx="7775575" cy="400050"/>
          </a:xfrm>
          <a:prstGeom prst="rect">
            <a:avLst/>
          </a:prstGeom>
          <a:noFill/>
          <a:ln w="9525">
            <a:noFill/>
            <a:miter lim="800000"/>
            <a:headEnd/>
            <a:tailEnd/>
          </a:ln>
        </p:spPr>
        <p:txBody>
          <a:bodyPr>
            <a:spAutoFit/>
          </a:bodyPr>
          <a:lstStyle/>
          <a:p>
            <a:pPr eaLnBrk="1" hangingPunct="1">
              <a:defRPr/>
            </a:pPr>
            <a:r>
              <a:rPr lang="en-US" sz="2000" b="1" i="1" dirty="0">
                <a:solidFill>
                  <a:srgbClr val="009900"/>
                </a:solidFill>
                <a:latin typeface="+mn-lt"/>
              </a:rPr>
              <a:t>Relationship between Decimal, Hexadecimal and Binary</a:t>
            </a:r>
            <a:endParaRPr lang="en-GB" sz="2000" b="1" i="1" dirty="0">
              <a:solidFill>
                <a:srgbClr val="009900"/>
              </a:solidFill>
              <a:latin typeface="+mn-lt"/>
            </a:endParaRPr>
          </a:p>
        </p:txBody>
      </p:sp>
      <p:sp>
        <p:nvSpPr>
          <p:cNvPr id="44036" name="Text Box 3"/>
          <p:cNvSpPr txBox="1">
            <a:spLocks noChangeArrowheads="1"/>
          </p:cNvSpPr>
          <p:nvPr/>
        </p:nvSpPr>
        <p:spPr bwMode="auto">
          <a:xfrm>
            <a:off x="609600" y="1117600"/>
            <a:ext cx="3819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kumimoji="0" lang="en-US" altLang="en-US" sz="1800" u="sng">
                <a:solidFill>
                  <a:srgbClr val="002060"/>
                </a:solidFill>
                <a:latin typeface="Times New Roman" pitchFamily="18" charset="0"/>
              </a:rPr>
              <a:t>Decimal</a:t>
            </a:r>
            <a:r>
              <a:rPr kumimoji="0" lang="en-US" altLang="en-US" sz="1800">
                <a:solidFill>
                  <a:srgbClr val="002060"/>
                </a:solidFill>
                <a:latin typeface="Times New Roman" pitchFamily="18" charset="0"/>
              </a:rPr>
              <a:t> 	      </a:t>
            </a:r>
            <a:r>
              <a:rPr kumimoji="0" lang="en-US" altLang="en-US" sz="1800" u="sng">
                <a:solidFill>
                  <a:srgbClr val="002060"/>
                </a:solidFill>
                <a:latin typeface="Times New Roman" pitchFamily="18" charset="0"/>
              </a:rPr>
              <a:t>Hexadecimal</a:t>
            </a:r>
            <a:r>
              <a:rPr kumimoji="0" lang="en-US" altLang="en-US" sz="1800">
                <a:solidFill>
                  <a:srgbClr val="002060"/>
                </a:solidFill>
                <a:latin typeface="Times New Roman" pitchFamily="18" charset="0"/>
              </a:rPr>
              <a:t>       </a:t>
            </a:r>
            <a:r>
              <a:rPr kumimoji="0" lang="en-US" altLang="en-US" sz="1800" u="sng">
                <a:solidFill>
                  <a:srgbClr val="002060"/>
                </a:solidFill>
                <a:latin typeface="Times New Roman" pitchFamily="18" charset="0"/>
              </a:rPr>
              <a:t>Binary</a:t>
            </a:r>
          </a:p>
        </p:txBody>
      </p:sp>
      <p:sp>
        <p:nvSpPr>
          <p:cNvPr id="44037" name="Text Box 4"/>
          <p:cNvSpPr txBox="1">
            <a:spLocks noChangeArrowheads="1"/>
          </p:cNvSpPr>
          <p:nvPr/>
        </p:nvSpPr>
        <p:spPr bwMode="auto">
          <a:xfrm>
            <a:off x="990600" y="1574800"/>
            <a:ext cx="4159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kumimoji="0" lang="en-US" altLang="en-US" sz="1800">
                <a:latin typeface="Times New Roman" pitchFamily="18" charset="0"/>
              </a:rPr>
              <a:t>0</a:t>
            </a:r>
          </a:p>
          <a:p>
            <a:pPr eaLnBrk="1" hangingPunct="1">
              <a:spcBef>
                <a:spcPct val="0"/>
              </a:spcBef>
              <a:buClrTx/>
              <a:buSzTx/>
              <a:buFontTx/>
              <a:buNone/>
            </a:pPr>
            <a:r>
              <a:rPr kumimoji="0" lang="en-US" altLang="en-US" sz="1800">
                <a:latin typeface="Times New Roman" pitchFamily="18" charset="0"/>
              </a:rPr>
              <a:t>1</a:t>
            </a:r>
          </a:p>
          <a:p>
            <a:pPr eaLnBrk="1" hangingPunct="1">
              <a:spcBef>
                <a:spcPct val="0"/>
              </a:spcBef>
              <a:buClrTx/>
              <a:buSzTx/>
              <a:buFontTx/>
              <a:buNone/>
            </a:pPr>
            <a:r>
              <a:rPr kumimoji="0" lang="en-US" altLang="en-US" sz="1800">
                <a:latin typeface="Times New Roman" pitchFamily="18" charset="0"/>
              </a:rPr>
              <a:t>2</a:t>
            </a:r>
          </a:p>
          <a:p>
            <a:pPr eaLnBrk="1" hangingPunct="1">
              <a:spcBef>
                <a:spcPct val="0"/>
              </a:spcBef>
              <a:buClrTx/>
              <a:buSzTx/>
              <a:buFontTx/>
              <a:buNone/>
            </a:pPr>
            <a:r>
              <a:rPr kumimoji="0" lang="en-US" altLang="en-US" sz="1800">
                <a:latin typeface="Times New Roman" pitchFamily="18" charset="0"/>
              </a:rPr>
              <a:t>3</a:t>
            </a:r>
          </a:p>
          <a:p>
            <a:pPr eaLnBrk="1" hangingPunct="1">
              <a:spcBef>
                <a:spcPct val="0"/>
              </a:spcBef>
              <a:buClrTx/>
              <a:buSzTx/>
              <a:buFontTx/>
              <a:buNone/>
            </a:pPr>
            <a:r>
              <a:rPr kumimoji="0" lang="en-US" altLang="en-US" sz="1800">
                <a:latin typeface="Times New Roman" pitchFamily="18" charset="0"/>
              </a:rPr>
              <a:t>4</a:t>
            </a:r>
          </a:p>
          <a:p>
            <a:pPr eaLnBrk="1" hangingPunct="1">
              <a:spcBef>
                <a:spcPct val="0"/>
              </a:spcBef>
              <a:buClrTx/>
              <a:buSzTx/>
              <a:buFontTx/>
              <a:buNone/>
            </a:pPr>
            <a:r>
              <a:rPr kumimoji="0" lang="en-US" altLang="en-US" sz="1800">
                <a:latin typeface="Times New Roman" pitchFamily="18" charset="0"/>
              </a:rPr>
              <a:t>5</a:t>
            </a:r>
          </a:p>
          <a:p>
            <a:pPr eaLnBrk="1" hangingPunct="1">
              <a:spcBef>
                <a:spcPct val="0"/>
              </a:spcBef>
              <a:buClrTx/>
              <a:buSzTx/>
              <a:buFontTx/>
              <a:buNone/>
            </a:pPr>
            <a:r>
              <a:rPr kumimoji="0" lang="en-US" altLang="en-US" sz="1800">
                <a:latin typeface="Times New Roman" pitchFamily="18" charset="0"/>
              </a:rPr>
              <a:t>6</a:t>
            </a:r>
          </a:p>
          <a:p>
            <a:pPr eaLnBrk="1" hangingPunct="1">
              <a:spcBef>
                <a:spcPct val="0"/>
              </a:spcBef>
              <a:buClrTx/>
              <a:buSzTx/>
              <a:buFontTx/>
              <a:buNone/>
            </a:pPr>
            <a:r>
              <a:rPr kumimoji="0" lang="en-US" altLang="en-US" sz="1800">
                <a:latin typeface="Times New Roman" pitchFamily="18" charset="0"/>
              </a:rPr>
              <a:t>7</a:t>
            </a:r>
          </a:p>
          <a:p>
            <a:pPr eaLnBrk="1" hangingPunct="1">
              <a:spcBef>
                <a:spcPct val="0"/>
              </a:spcBef>
              <a:buClrTx/>
              <a:buSzTx/>
              <a:buFontTx/>
              <a:buNone/>
            </a:pPr>
            <a:r>
              <a:rPr kumimoji="0" lang="en-US" altLang="en-US" sz="1800">
                <a:latin typeface="Times New Roman" pitchFamily="18" charset="0"/>
              </a:rPr>
              <a:t>8</a:t>
            </a:r>
          </a:p>
          <a:p>
            <a:pPr eaLnBrk="1" hangingPunct="1">
              <a:spcBef>
                <a:spcPct val="0"/>
              </a:spcBef>
              <a:buClrTx/>
              <a:buSzTx/>
              <a:buFontTx/>
              <a:buNone/>
            </a:pPr>
            <a:r>
              <a:rPr kumimoji="0" lang="en-US" altLang="en-US" sz="1800">
                <a:latin typeface="Times New Roman" pitchFamily="18" charset="0"/>
              </a:rPr>
              <a:t>9</a:t>
            </a:r>
          </a:p>
          <a:p>
            <a:pPr eaLnBrk="1" hangingPunct="1">
              <a:spcBef>
                <a:spcPct val="0"/>
              </a:spcBef>
              <a:buClrTx/>
              <a:buSzTx/>
              <a:buFontTx/>
              <a:buNone/>
            </a:pPr>
            <a:r>
              <a:rPr kumimoji="0" lang="en-US" altLang="en-US" sz="1800">
                <a:latin typeface="Times New Roman" pitchFamily="18" charset="0"/>
              </a:rPr>
              <a:t>10</a:t>
            </a:r>
          </a:p>
          <a:p>
            <a:pPr eaLnBrk="1" hangingPunct="1">
              <a:spcBef>
                <a:spcPct val="0"/>
              </a:spcBef>
              <a:buClrTx/>
              <a:buSzTx/>
              <a:buFontTx/>
              <a:buNone/>
            </a:pPr>
            <a:r>
              <a:rPr kumimoji="0" lang="en-US" altLang="en-US" sz="1800">
                <a:latin typeface="Times New Roman" pitchFamily="18" charset="0"/>
              </a:rPr>
              <a:t>11</a:t>
            </a:r>
          </a:p>
          <a:p>
            <a:pPr eaLnBrk="1" hangingPunct="1">
              <a:spcBef>
                <a:spcPct val="0"/>
              </a:spcBef>
              <a:buClrTx/>
              <a:buSzTx/>
              <a:buFontTx/>
              <a:buNone/>
            </a:pPr>
            <a:r>
              <a:rPr kumimoji="0" lang="en-US" altLang="en-US" sz="1800">
                <a:latin typeface="Times New Roman" pitchFamily="18" charset="0"/>
              </a:rPr>
              <a:t>12</a:t>
            </a:r>
          </a:p>
          <a:p>
            <a:pPr eaLnBrk="1" hangingPunct="1">
              <a:spcBef>
                <a:spcPct val="0"/>
              </a:spcBef>
              <a:buClrTx/>
              <a:buSzTx/>
              <a:buFontTx/>
              <a:buNone/>
            </a:pPr>
            <a:r>
              <a:rPr kumimoji="0" lang="en-US" altLang="en-US" sz="1800">
                <a:latin typeface="Times New Roman" pitchFamily="18" charset="0"/>
              </a:rPr>
              <a:t>13</a:t>
            </a:r>
          </a:p>
          <a:p>
            <a:pPr eaLnBrk="1" hangingPunct="1">
              <a:spcBef>
                <a:spcPct val="0"/>
              </a:spcBef>
              <a:buClrTx/>
              <a:buSzTx/>
              <a:buFontTx/>
              <a:buNone/>
            </a:pPr>
            <a:r>
              <a:rPr kumimoji="0" lang="en-US" altLang="en-US" sz="1800">
                <a:latin typeface="Times New Roman" pitchFamily="18" charset="0"/>
              </a:rPr>
              <a:t>14</a:t>
            </a:r>
          </a:p>
          <a:p>
            <a:pPr eaLnBrk="1" hangingPunct="1">
              <a:spcBef>
                <a:spcPct val="0"/>
              </a:spcBef>
              <a:buClrTx/>
              <a:buSzTx/>
              <a:buFontTx/>
              <a:buNone/>
            </a:pPr>
            <a:r>
              <a:rPr kumimoji="0" lang="en-US" altLang="en-US" sz="1800">
                <a:latin typeface="Times New Roman" pitchFamily="18" charset="0"/>
              </a:rPr>
              <a:t>15</a:t>
            </a:r>
          </a:p>
        </p:txBody>
      </p:sp>
      <p:sp>
        <p:nvSpPr>
          <p:cNvPr id="44038" name="Text Box 5"/>
          <p:cNvSpPr txBox="1">
            <a:spLocks noChangeArrowheads="1"/>
          </p:cNvSpPr>
          <p:nvPr/>
        </p:nvSpPr>
        <p:spPr bwMode="auto">
          <a:xfrm>
            <a:off x="2424113" y="1574800"/>
            <a:ext cx="35083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kumimoji="0" lang="en-US" altLang="en-US" sz="1800">
                <a:latin typeface="Times New Roman" pitchFamily="18" charset="0"/>
              </a:rPr>
              <a:t>0</a:t>
            </a:r>
          </a:p>
          <a:p>
            <a:pPr eaLnBrk="1" hangingPunct="1">
              <a:spcBef>
                <a:spcPct val="0"/>
              </a:spcBef>
              <a:buClrTx/>
              <a:buSzTx/>
              <a:buFontTx/>
              <a:buNone/>
            </a:pPr>
            <a:r>
              <a:rPr kumimoji="0" lang="en-US" altLang="en-US" sz="1800">
                <a:latin typeface="Times New Roman" pitchFamily="18" charset="0"/>
              </a:rPr>
              <a:t>1</a:t>
            </a:r>
          </a:p>
          <a:p>
            <a:pPr eaLnBrk="1" hangingPunct="1">
              <a:spcBef>
                <a:spcPct val="0"/>
              </a:spcBef>
              <a:buClrTx/>
              <a:buSzTx/>
              <a:buFontTx/>
              <a:buNone/>
            </a:pPr>
            <a:r>
              <a:rPr kumimoji="0" lang="en-US" altLang="en-US" sz="1800">
                <a:latin typeface="Times New Roman" pitchFamily="18" charset="0"/>
              </a:rPr>
              <a:t>2</a:t>
            </a:r>
          </a:p>
          <a:p>
            <a:pPr eaLnBrk="1" hangingPunct="1">
              <a:spcBef>
                <a:spcPct val="0"/>
              </a:spcBef>
              <a:buClrTx/>
              <a:buSzTx/>
              <a:buFontTx/>
              <a:buNone/>
            </a:pPr>
            <a:r>
              <a:rPr kumimoji="0" lang="en-US" altLang="en-US" sz="1800">
                <a:latin typeface="Times New Roman" pitchFamily="18" charset="0"/>
              </a:rPr>
              <a:t>3</a:t>
            </a:r>
          </a:p>
          <a:p>
            <a:pPr eaLnBrk="1" hangingPunct="1">
              <a:spcBef>
                <a:spcPct val="0"/>
              </a:spcBef>
              <a:buClrTx/>
              <a:buSzTx/>
              <a:buFontTx/>
              <a:buNone/>
            </a:pPr>
            <a:r>
              <a:rPr kumimoji="0" lang="en-US" altLang="en-US" sz="1800">
                <a:latin typeface="Times New Roman" pitchFamily="18" charset="0"/>
              </a:rPr>
              <a:t>4</a:t>
            </a:r>
          </a:p>
          <a:p>
            <a:pPr eaLnBrk="1" hangingPunct="1">
              <a:spcBef>
                <a:spcPct val="0"/>
              </a:spcBef>
              <a:buClrTx/>
              <a:buSzTx/>
              <a:buFontTx/>
              <a:buNone/>
            </a:pPr>
            <a:r>
              <a:rPr kumimoji="0" lang="en-US" altLang="en-US" sz="1800">
                <a:latin typeface="Times New Roman" pitchFamily="18" charset="0"/>
              </a:rPr>
              <a:t>5</a:t>
            </a:r>
          </a:p>
          <a:p>
            <a:pPr eaLnBrk="1" hangingPunct="1">
              <a:spcBef>
                <a:spcPct val="0"/>
              </a:spcBef>
              <a:buClrTx/>
              <a:buSzTx/>
              <a:buFontTx/>
              <a:buNone/>
            </a:pPr>
            <a:r>
              <a:rPr kumimoji="0" lang="en-US" altLang="en-US" sz="1800">
                <a:latin typeface="Times New Roman" pitchFamily="18" charset="0"/>
              </a:rPr>
              <a:t>6</a:t>
            </a:r>
          </a:p>
          <a:p>
            <a:pPr eaLnBrk="1" hangingPunct="1">
              <a:spcBef>
                <a:spcPct val="0"/>
              </a:spcBef>
              <a:buClrTx/>
              <a:buSzTx/>
              <a:buFontTx/>
              <a:buNone/>
            </a:pPr>
            <a:r>
              <a:rPr kumimoji="0" lang="en-US" altLang="en-US" sz="1800">
                <a:latin typeface="Times New Roman" pitchFamily="18" charset="0"/>
              </a:rPr>
              <a:t>7</a:t>
            </a:r>
          </a:p>
          <a:p>
            <a:pPr eaLnBrk="1" hangingPunct="1">
              <a:spcBef>
                <a:spcPct val="0"/>
              </a:spcBef>
              <a:buClrTx/>
              <a:buSzTx/>
              <a:buFontTx/>
              <a:buNone/>
            </a:pPr>
            <a:r>
              <a:rPr kumimoji="0" lang="en-US" altLang="en-US" sz="1800">
                <a:latin typeface="Times New Roman" pitchFamily="18" charset="0"/>
              </a:rPr>
              <a:t>8</a:t>
            </a:r>
          </a:p>
          <a:p>
            <a:pPr eaLnBrk="1" hangingPunct="1">
              <a:spcBef>
                <a:spcPct val="0"/>
              </a:spcBef>
              <a:buClrTx/>
              <a:buSzTx/>
              <a:buFontTx/>
              <a:buNone/>
            </a:pPr>
            <a:r>
              <a:rPr kumimoji="0" lang="en-US" altLang="en-US" sz="1800">
                <a:latin typeface="Times New Roman" pitchFamily="18" charset="0"/>
              </a:rPr>
              <a:t>9</a:t>
            </a:r>
          </a:p>
          <a:p>
            <a:pPr eaLnBrk="1" hangingPunct="1">
              <a:spcBef>
                <a:spcPct val="0"/>
              </a:spcBef>
              <a:buClrTx/>
              <a:buSzTx/>
              <a:buFontTx/>
              <a:buNone/>
            </a:pPr>
            <a:r>
              <a:rPr kumimoji="0" lang="en-US" altLang="en-US" sz="1800">
                <a:latin typeface="Times New Roman" pitchFamily="18" charset="0"/>
              </a:rPr>
              <a:t>A</a:t>
            </a:r>
          </a:p>
          <a:p>
            <a:pPr eaLnBrk="1" hangingPunct="1">
              <a:spcBef>
                <a:spcPct val="0"/>
              </a:spcBef>
              <a:buClrTx/>
              <a:buSzTx/>
              <a:buFontTx/>
              <a:buNone/>
            </a:pPr>
            <a:r>
              <a:rPr kumimoji="0" lang="en-US" altLang="en-US" sz="1800">
                <a:latin typeface="Times New Roman" pitchFamily="18" charset="0"/>
              </a:rPr>
              <a:t>B</a:t>
            </a:r>
          </a:p>
          <a:p>
            <a:pPr eaLnBrk="1" hangingPunct="1">
              <a:spcBef>
                <a:spcPct val="0"/>
              </a:spcBef>
              <a:buClrTx/>
              <a:buSzTx/>
              <a:buFontTx/>
              <a:buNone/>
            </a:pPr>
            <a:r>
              <a:rPr kumimoji="0" lang="en-US" altLang="en-US" sz="1800">
                <a:latin typeface="Times New Roman" pitchFamily="18" charset="0"/>
              </a:rPr>
              <a:t>C</a:t>
            </a:r>
          </a:p>
          <a:p>
            <a:pPr eaLnBrk="1" hangingPunct="1">
              <a:spcBef>
                <a:spcPct val="0"/>
              </a:spcBef>
              <a:buClrTx/>
              <a:buSzTx/>
              <a:buFontTx/>
              <a:buNone/>
            </a:pPr>
            <a:r>
              <a:rPr kumimoji="0" lang="en-US" altLang="en-US" sz="1800">
                <a:latin typeface="Times New Roman" pitchFamily="18" charset="0"/>
              </a:rPr>
              <a:t>D</a:t>
            </a:r>
          </a:p>
          <a:p>
            <a:pPr eaLnBrk="1" hangingPunct="1">
              <a:spcBef>
                <a:spcPct val="0"/>
              </a:spcBef>
              <a:buClrTx/>
              <a:buSzTx/>
              <a:buFontTx/>
              <a:buNone/>
            </a:pPr>
            <a:r>
              <a:rPr kumimoji="0" lang="en-US" altLang="en-US" sz="1800">
                <a:latin typeface="Times New Roman" pitchFamily="18" charset="0"/>
              </a:rPr>
              <a:t>E</a:t>
            </a:r>
          </a:p>
          <a:p>
            <a:pPr eaLnBrk="1" hangingPunct="1">
              <a:spcBef>
                <a:spcPct val="0"/>
              </a:spcBef>
              <a:buClrTx/>
              <a:buSzTx/>
              <a:buFontTx/>
              <a:buNone/>
            </a:pPr>
            <a:r>
              <a:rPr kumimoji="0" lang="en-US" altLang="en-US" sz="1800">
                <a:latin typeface="Times New Roman" pitchFamily="18" charset="0"/>
              </a:rPr>
              <a:t>F</a:t>
            </a:r>
          </a:p>
        </p:txBody>
      </p:sp>
      <p:sp>
        <p:nvSpPr>
          <p:cNvPr id="44039" name="Text Box 6"/>
          <p:cNvSpPr txBox="1">
            <a:spLocks noChangeArrowheads="1"/>
          </p:cNvSpPr>
          <p:nvPr/>
        </p:nvSpPr>
        <p:spPr bwMode="auto">
          <a:xfrm>
            <a:off x="3581400" y="1600200"/>
            <a:ext cx="8191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kumimoji="0" lang="en-US" altLang="en-US" sz="1800">
                <a:latin typeface="Times New Roman" pitchFamily="18" charset="0"/>
              </a:rPr>
              <a:t>0 0 0 0</a:t>
            </a:r>
          </a:p>
          <a:p>
            <a:pPr eaLnBrk="1" hangingPunct="1">
              <a:spcBef>
                <a:spcPct val="0"/>
              </a:spcBef>
              <a:buClrTx/>
              <a:buSzTx/>
              <a:buFontTx/>
              <a:buNone/>
            </a:pPr>
            <a:r>
              <a:rPr kumimoji="0" lang="en-US" altLang="en-US" sz="1800">
                <a:latin typeface="Times New Roman" pitchFamily="18" charset="0"/>
              </a:rPr>
              <a:t>0 0 0 1</a:t>
            </a:r>
          </a:p>
          <a:p>
            <a:pPr eaLnBrk="1" hangingPunct="1">
              <a:spcBef>
                <a:spcPct val="0"/>
              </a:spcBef>
              <a:buClrTx/>
              <a:buSzTx/>
              <a:buFontTx/>
              <a:buNone/>
            </a:pPr>
            <a:r>
              <a:rPr kumimoji="0" lang="en-US" altLang="en-US" sz="1800">
                <a:latin typeface="Times New Roman" pitchFamily="18" charset="0"/>
              </a:rPr>
              <a:t>0 0 1 0</a:t>
            </a:r>
          </a:p>
          <a:p>
            <a:pPr eaLnBrk="1" hangingPunct="1">
              <a:spcBef>
                <a:spcPct val="0"/>
              </a:spcBef>
              <a:buClrTx/>
              <a:buSzTx/>
              <a:buFontTx/>
              <a:buNone/>
            </a:pPr>
            <a:r>
              <a:rPr kumimoji="0" lang="en-US" altLang="en-US" sz="1800">
                <a:latin typeface="Times New Roman" pitchFamily="18" charset="0"/>
              </a:rPr>
              <a:t>0 0 1 1</a:t>
            </a:r>
          </a:p>
          <a:p>
            <a:pPr eaLnBrk="1" hangingPunct="1">
              <a:spcBef>
                <a:spcPct val="0"/>
              </a:spcBef>
              <a:buClrTx/>
              <a:buSzTx/>
              <a:buFontTx/>
              <a:buNone/>
            </a:pPr>
            <a:r>
              <a:rPr kumimoji="0" lang="en-US" altLang="en-US" sz="1800">
                <a:latin typeface="Times New Roman" pitchFamily="18" charset="0"/>
              </a:rPr>
              <a:t>0 1 0 0</a:t>
            </a:r>
          </a:p>
          <a:p>
            <a:pPr eaLnBrk="1" hangingPunct="1">
              <a:spcBef>
                <a:spcPct val="0"/>
              </a:spcBef>
              <a:buClrTx/>
              <a:buSzTx/>
              <a:buFontTx/>
              <a:buNone/>
            </a:pPr>
            <a:r>
              <a:rPr kumimoji="0" lang="en-US" altLang="en-US" sz="1800">
                <a:latin typeface="Times New Roman" pitchFamily="18" charset="0"/>
              </a:rPr>
              <a:t>0 1 0 1</a:t>
            </a:r>
          </a:p>
          <a:p>
            <a:pPr eaLnBrk="1" hangingPunct="1">
              <a:spcBef>
                <a:spcPct val="0"/>
              </a:spcBef>
              <a:buClrTx/>
              <a:buSzTx/>
              <a:buFontTx/>
              <a:buNone/>
            </a:pPr>
            <a:r>
              <a:rPr kumimoji="0" lang="en-US" altLang="en-US" sz="1800">
                <a:latin typeface="Times New Roman" pitchFamily="18" charset="0"/>
              </a:rPr>
              <a:t>0 1 1 0</a:t>
            </a:r>
          </a:p>
          <a:p>
            <a:pPr eaLnBrk="1" hangingPunct="1">
              <a:spcBef>
                <a:spcPct val="0"/>
              </a:spcBef>
              <a:buClrTx/>
              <a:buSzTx/>
              <a:buFontTx/>
              <a:buNone/>
            </a:pPr>
            <a:r>
              <a:rPr kumimoji="0" lang="en-US" altLang="en-US" sz="1800">
                <a:latin typeface="Times New Roman" pitchFamily="18" charset="0"/>
              </a:rPr>
              <a:t>0 1 1 1</a:t>
            </a:r>
          </a:p>
          <a:p>
            <a:pPr eaLnBrk="1" hangingPunct="1">
              <a:spcBef>
                <a:spcPct val="0"/>
              </a:spcBef>
              <a:buClrTx/>
              <a:buSzTx/>
              <a:buFontTx/>
              <a:buNone/>
            </a:pPr>
            <a:r>
              <a:rPr kumimoji="0" lang="en-US" altLang="en-US" sz="1800">
                <a:latin typeface="Times New Roman" pitchFamily="18" charset="0"/>
              </a:rPr>
              <a:t>1 0 0 0</a:t>
            </a:r>
          </a:p>
          <a:p>
            <a:pPr eaLnBrk="1" hangingPunct="1">
              <a:spcBef>
                <a:spcPct val="0"/>
              </a:spcBef>
              <a:buClrTx/>
              <a:buSzTx/>
              <a:buFontTx/>
              <a:buNone/>
            </a:pPr>
            <a:r>
              <a:rPr kumimoji="0" lang="en-US" altLang="en-US" sz="1800">
                <a:latin typeface="Times New Roman" pitchFamily="18" charset="0"/>
              </a:rPr>
              <a:t>1 0 0 1</a:t>
            </a:r>
          </a:p>
          <a:p>
            <a:pPr eaLnBrk="1" hangingPunct="1">
              <a:spcBef>
                <a:spcPct val="0"/>
              </a:spcBef>
              <a:buClrTx/>
              <a:buSzTx/>
              <a:buFontTx/>
              <a:buNone/>
            </a:pPr>
            <a:r>
              <a:rPr kumimoji="0" lang="en-US" altLang="en-US" sz="1800">
                <a:latin typeface="Times New Roman" pitchFamily="18" charset="0"/>
              </a:rPr>
              <a:t>1 0 1 0</a:t>
            </a:r>
          </a:p>
          <a:p>
            <a:pPr eaLnBrk="1" hangingPunct="1">
              <a:spcBef>
                <a:spcPct val="0"/>
              </a:spcBef>
              <a:buClrTx/>
              <a:buSzTx/>
              <a:buFontTx/>
              <a:buNone/>
            </a:pPr>
            <a:r>
              <a:rPr kumimoji="0" lang="en-US" altLang="en-US" sz="1800">
                <a:latin typeface="Times New Roman" pitchFamily="18" charset="0"/>
              </a:rPr>
              <a:t>1 0 1 1</a:t>
            </a:r>
          </a:p>
          <a:p>
            <a:pPr eaLnBrk="1" hangingPunct="1">
              <a:spcBef>
                <a:spcPct val="0"/>
              </a:spcBef>
              <a:buClrTx/>
              <a:buSzTx/>
              <a:buFontTx/>
              <a:buNone/>
            </a:pPr>
            <a:r>
              <a:rPr kumimoji="0" lang="en-US" altLang="en-US" sz="1800">
                <a:latin typeface="Times New Roman" pitchFamily="18" charset="0"/>
              </a:rPr>
              <a:t>1 1 0 0</a:t>
            </a:r>
          </a:p>
          <a:p>
            <a:pPr eaLnBrk="1" hangingPunct="1">
              <a:spcBef>
                <a:spcPct val="0"/>
              </a:spcBef>
              <a:buClrTx/>
              <a:buSzTx/>
              <a:buFontTx/>
              <a:buNone/>
            </a:pPr>
            <a:r>
              <a:rPr kumimoji="0" lang="en-US" altLang="en-US" sz="1800">
                <a:latin typeface="Times New Roman" pitchFamily="18" charset="0"/>
              </a:rPr>
              <a:t>1 1 0 1</a:t>
            </a:r>
          </a:p>
          <a:p>
            <a:pPr eaLnBrk="1" hangingPunct="1">
              <a:spcBef>
                <a:spcPct val="0"/>
              </a:spcBef>
              <a:buClrTx/>
              <a:buSzTx/>
              <a:buFontTx/>
              <a:buNone/>
            </a:pPr>
            <a:r>
              <a:rPr kumimoji="0" lang="en-US" altLang="en-US" sz="1800">
                <a:latin typeface="Times New Roman" pitchFamily="18" charset="0"/>
              </a:rPr>
              <a:t>1 1 1 0</a:t>
            </a:r>
          </a:p>
          <a:p>
            <a:pPr eaLnBrk="1" hangingPunct="1">
              <a:spcBef>
                <a:spcPct val="0"/>
              </a:spcBef>
              <a:buClrTx/>
              <a:buSzTx/>
              <a:buFontTx/>
              <a:buNone/>
            </a:pPr>
            <a:r>
              <a:rPr kumimoji="0" lang="en-US" altLang="en-US" sz="1800">
                <a:latin typeface="Times New Roman" pitchFamily="18" charset="0"/>
              </a:rPr>
              <a:t>1 1 1 1</a:t>
            </a:r>
          </a:p>
        </p:txBody>
      </p:sp>
      <p:sp>
        <p:nvSpPr>
          <p:cNvPr id="36872" name="Text Box 7"/>
          <p:cNvSpPr txBox="1">
            <a:spLocks noChangeArrowheads="1"/>
          </p:cNvSpPr>
          <p:nvPr/>
        </p:nvSpPr>
        <p:spPr bwMode="auto">
          <a:xfrm>
            <a:off x="5715000" y="2284413"/>
            <a:ext cx="3200400" cy="1477962"/>
          </a:xfrm>
          <a:prstGeom prst="rect">
            <a:avLst/>
          </a:prstGeom>
          <a:noFill/>
          <a:ln w="9525">
            <a:noFill/>
            <a:miter lim="800000"/>
            <a:headEnd/>
            <a:tailEnd/>
          </a:ln>
        </p:spPr>
        <p:txBody>
          <a:bodyPr>
            <a:spAutoFit/>
          </a:bodyPr>
          <a:lstStyle/>
          <a:p>
            <a:pPr eaLnBrk="1" hangingPunct="1">
              <a:spcAft>
                <a:spcPts val="1200"/>
              </a:spcAft>
              <a:defRPr/>
            </a:pPr>
            <a:r>
              <a:rPr lang="en-US" sz="2000" u="sng" dirty="0">
                <a:solidFill>
                  <a:srgbClr val="FF0000"/>
                </a:solidFill>
                <a:latin typeface="+mn-lt"/>
              </a:rPr>
              <a:t>Note:</a:t>
            </a:r>
          </a:p>
          <a:p>
            <a:pPr eaLnBrk="1" hangingPunct="1">
              <a:defRPr/>
            </a:pPr>
            <a:r>
              <a:rPr lang="en-US" sz="2000" b="1" dirty="0">
                <a:solidFill>
                  <a:srgbClr val="002060"/>
                </a:solidFill>
                <a:latin typeface="+mn-lt"/>
              </a:rPr>
              <a:t>Each hexadecimal digit</a:t>
            </a:r>
          </a:p>
          <a:p>
            <a:pPr eaLnBrk="1" hangingPunct="1">
              <a:defRPr/>
            </a:pPr>
            <a:r>
              <a:rPr lang="en-US" sz="2000" b="1" dirty="0">
                <a:solidFill>
                  <a:srgbClr val="002060"/>
                </a:solidFill>
                <a:latin typeface="+mn-lt"/>
              </a:rPr>
              <a:t>can be expressed in 4</a:t>
            </a:r>
          </a:p>
          <a:p>
            <a:pPr eaLnBrk="1" hangingPunct="1">
              <a:defRPr/>
            </a:pPr>
            <a:r>
              <a:rPr lang="en-US" sz="2000" b="1" dirty="0">
                <a:solidFill>
                  <a:srgbClr val="002060"/>
                </a:solidFill>
                <a:latin typeface="+mn-lt"/>
              </a:rPr>
              <a:t>binary bits.</a:t>
            </a:r>
          </a:p>
        </p:txBody>
      </p:sp>
    </p:spTree>
    <p:extLst>
      <p:ext uri="{BB962C8B-B14F-4D97-AF65-F5344CB8AC3E}">
        <p14:creationId xmlns:p14="http://schemas.microsoft.com/office/powerpoint/2010/main" val="3369490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Topics</a:t>
            </a:r>
          </a:p>
        </p:txBody>
      </p:sp>
      <p:sp>
        <p:nvSpPr>
          <p:cNvPr id="8195" name="Rectangle 3"/>
          <p:cNvSpPr>
            <a:spLocks noGrp="1" noChangeArrowheads="1"/>
          </p:cNvSpPr>
          <p:nvPr>
            <p:ph type="body" idx="1"/>
          </p:nvPr>
        </p:nvSpPr>
        <p:spPr>
          <a:xfrm>
            <a:off x="381000" y="715478"/>
            <a:ext cx="8153400" cy="5410200"/>
          </a:xfrm>
        </p:spPr>
        <p:txBody>
          <a:bodyPr/>
          <a:lstStyle/>
          <a:p>
            <a:r>
              <a:rPr lang="en-US" altLang="en-US" sz="2400" dirty="0" smtClean="0"/>
              <a:t>Storing Data in Computers</a:t>
            </a:r>
          </a:p>
          <a:p>
            <a:pPr lvl="1"/>
            <a:r>
              <a:rPr lang="en-US" altLang="en-US" sz="2000" dirty="0" smtClean="0"/>
              <a:t>Bits and Bytes</a:t>
            </a:r>
          </a:p>
          <a:p>
            <a:pPr lvl="1"/>
            <a:r>
              <a:rPr lang="en-US" altLang="en-US" sz="2000" dirty="0" smtClean="0"/>
              <a:t>Word</a:t>
            </a:r>
          </a:p>
          <a:p>
            <a:r>
              <a:rPr lang="en-US" altLang="en-US" sz="2400" dirty="0" smtClean="0"/>
              <a:t>Number Systems</a:t>
            </a:r>
          </a:p>
          <a:p>
            <a:pPr lvl="1"/>
            <a:r>
              <a:rPr lang="en-US" altLang="en-US" sz="2000" dirty="0" smtClean="0"/>
              <a:t>Basic characteristics of a Number System</a:t>
            </a:r>
          </a:p>
          <a:p>
            <a:pPr lvl="1"/>
            <a:r>
              <a:rPr lang="en-US" altLang="en-US" sz="2000" dirty="0" smtClean="0"/>
              <a:t>Binary, Decimal and Hexadecimal Number Systems</a:t>
            </a:r>
          </a:p>
          <a:p>
            <a:pPr lvl="1"/>
            <a:r>
              <a:rPr lang="en-US" altLang="en-US" sz="2000" dirty="0" smtClean="0"/>
              <a:t>Counting with limited number of symbols (using position weights)</a:t>
            </a:r>
          </a:p>
          <a:p>
            <a:pPr lvl="1"/>
            <a:r>
              <a:rPr lang="en-US" altLang="en-US" sz="2000" dirty="0" smtClean="0"/>
              <a:t>Converting Binary into Decimal</a:t>
            </a:r>
            <a:r>
              <a:rPr lang="en-US" altLang="en-US" dirty="0"/>
              <a:t>, </a:t>
            </a:r>
            <a:r>
              <a:rPr lang="en-US" altLang="en-US" sz="2000" dirty="0"/>
              <a:t>Decimal into Binary</a:t>
            </a:r>
          </a:p>
          <a:p>
            <a:pPr lvl="1"/>
            <a:r>
              <a:rPr lang="en-US" altLang="en-US" sz="2000" dirty="0" smtClean="0"/>
              <a:t>Converting Hexadecimal into Decimal, Decimal </a:t>
            </a:r>
            <a:r>
              <a:rPr lang="en-US" altLang="en-US" sz="2000" dirty="0"/>
              <a:t>into Hexadecimal </a:t>
            </a:r>
            <a:r>
              <a:rPr lang="en-US" sz="2000" dirty="0" smtClean="0">
                <a:solidFill>
                  <a:srgbClr val="FF0000"/>
                </a:solidFill>
                <a:ea typeface="SimSun" panose="02010600030101010101" pitchFamily="2" charset="-122"/>
              </a:rPr>
              <a:t>(*)</a:t>
            </a:r>
            <a:endParaRPr lang="en-US" altLang="en-US" sz="2000" dirty="0" smtClean="0"/>
          </a:p>
          <a:p>
            <a:pPr lvl="1"/>
            <a:r>
              <a:rPr lang="en-US" altLang="en-US" sz="2000" dirty="0" smtClean="0"/>
              <a:t>Hexadecimal to Binary </a:t>
            </a:r>
            <a:endParaRPr lang="en-US" altLang="en-US" sz="2000" dirty="0"/>
          </a:p>
          <a:p>
            <a:pPr lvl="1"/>
            <a:r>
              <a:rPr lang="en-SG" altLang="en-US" sz="2000" dirty="0" smtClean="0"/>
              <a:t>Why Study Different Number Systems</a:t>
            </a:r>
            <a:endParaRPr lang="en-US" altLang="en-US" sz="2400" dirty="0" smtClean="0"/>
          </a:p>
          <a:p>
            <a:pPr lvl="0">
              <a:buClr>
                <a:srgbClr val="000000"/>
              </a:buClr>
            </a:pPr>
            <a:r>
              <a:rPr lang="en-US" altLang="en-US" sz="2400" dirty="0">
                <a:solidFill>
                  <a:prstClr val="black"/>
                </a:solidFill>
              </a:rPr>
              <a:t>Operations on Binary Numbers</a:t>
            </a:r>
          </a:p>
          <a:p>
            <a:pPr lvl="1"/>
            <a:r>
              <a:rPr lang="en-US" altLang="en-US" sz="2000" dirty="0" smtClean="0"/>
              <a:t>AND, OR</a:t>
            </a:r>
            <a:r>
              <a:rPr lang="en-US" altLang="en-US" sz="2000" dirty="0"/>
              <a:t> </a:t>
            </a:r>
            <a:r>
              <a:rPr lang="en-US" altLang="en-US" sz="2000" dirty="0" smtClean="0"/>
              <a:t>and XOR</a:t>
            </a:r>
            <a:endParaRPr lang="en-US" altLang="en-US" sz="2000" dirty="0"/>
          </a:p>
          <a:p>
            <a:pPr marL="457200" lvl="1" indent="0">
              <a:buNone/>
            </a:pPr>
            <a:endParaRPr lang="en-US" altLang="en-US" sz="2400" dirty="0" smtClean="0"/>
          </a:p>
        </p:txBody>
      </p:sp>
    </p:spTree>
    <p:extLst>
      <p:ext uri="{BB962C8B-B14F-4D97-AF65-F5344CB8AC3E}">
        <p14:creationId xmlns:p14="http://schemas.microsoft.com/office/powerpoint/2010/main" val="2543728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Hexadecimal into Binary &amp; Vice Versa</a:t>
            </a:r>
          </a:p>
        </p:txBody>
      </p:sp>
      <p:sp>
        <p:nvSpPr>
          <p:cNvPr id="37891" name="Text Box 2"/>
          <p:cNvSpPr txBox="1">
            <a:spLocks noChangeArrowheads="1"/>
          </p:cNvSpPr>
          <p:nvPr/>
        </p:nvSpPr>
        <p:spPr bwMode="auto">
          <a:xfrm>
            <a:off x="533400" y="2438400"/>
            <a:ext cx="220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kumimoji="0" lang="en-US" altLang="en-US" sz="2400">
                <a:latin typeface="Arial" charset="0"/>
                <a:cs typeface="Arial" charset="0"/>
              </a:rPr>
              <a:t>A 3 B C</a:t>
            </a:r>
            <a:r>
              <a:rPr kumimoji="0" lang="en-US" altLang="en-US" sz="2400" baseline="-25000">
                <a:latin typeface="Arial" charset="0"/>
                <a:cs typeface="Arial" charset="0"/>
              </a:rPr>
              <a:t>16     </a:t>
            </a:r>
            <a:r>
              <a:rPr kumimoji="0" lang="en-US" altLang="en-US" sz="2400">
                <a:latin typeface="Arial" charset="0"/>
                <a:cs typeface="Arial" charset="0"/>
              </a:rPr>
              <a:t>=</a:t>
            </a:r>
            <a:endParaRPr kumimoji="0" lang="en-GB" altLang="en-US" sz="2400" baseline="-25000">
              <a:latin typeface="Arial" charset="0"/>
              <a:cs typeface="Arial" charset="0"/>
            </a:endParaRPr>
          </a:p>
        </p:txBody>
      </p:sp>
      <p:sp>
        <p:nvSpPr>
          <p:cNvPr id="37892" name="Text Box 3"/>
          <p:cNvSpPr txBox="1">
            <a:spLocks noChangeArrowheads="1"/>
          </p:cNvSpPr>
          <p:nvPr/>
        </p:nvSpPr>
        <p:spPr bwMode="auto">
          <a:xfrm>
            <a:off x="2514600" y="2513013"/>
            <a:ext cx="12954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nSpc>
                <a:spcPct val="80000"/>
              </a:lnSpc>
              <a:spcBef>
                <a:spcPct val="0"/>
              </a:spcBef>
              <a:buClrTx/>
              <a:buSzTx/>
              <a:buFontTx/>
              <a:buNone/>
            </a:pPr>
            <a:r>
              <a:rPr kumimoji="0" lang="en-US" altLang="en-US" sz="2400">
                <a:latin typeface="Arial" charset="0"/>
                <a:cs typeface="Arial" charset="0"/>
              </a:rPr>
              <a:t> 1 0 1 0   </a:t>
            </a:r>
            <a:endParaRPr kumimoji="0" lang="en-GB" altLang="en-US" sz="2400">
              <a:latin typeface="Arial" charset="0"/>
              <a:cs typeface="Arial" charset="0"/>
            </a:endParaRPr>
          </a:p>
        </p:txBody>
      </p:sp>
      <p:sp>
        <p:nvSpPr>
          <p:cNvPr id="37896" name="Text Box 8"/>
          <p:cNvSpPr txBox="1">
            <a:spLocks noChangeArrowheads="1"/>
          </p:cNvSpPr>
          <p:nvPr/>
        </p:nvSpPr>
        <p:spPr bwMode="auto">
          <a:xfrm>
            <a:off x="161925" y="914400"/>
            <a:ext cx="8524875" cy="1092200"/>
          </a:xfrm>
          <a:prstGeom prst="rect">
            <a:avLst/>
          </a:prstGeom>
          <a:noFill/>
          <a:ln w="12700">
            <a:noFill/>
            <a:miter lim="800000"/>
            <a:headEnd type="none" w="sm" len="sm"/>
            <a:tailEnd type="none" w="sm" len="sm"/>
          </a:ln>
        </p:spPr>
        <p:txBody>
          <a:bodyPr>
            <a:spAutoFit/>
          </a:bodyPr>
          <a:lstStyle/>
          <a:p>
            <a:pPr>
              <a:spcBef>
                <a:spcPct val="50000"/>
              </a:spcBef>
              <a:defRPr/>
            </a:pPr>
            <a:r>
              <a:rPr lang="en-US" sz="2600" u="sng" dirty="0">
                <a:solidFill>
                  <a:srgbClr val="0033CC"/>
                </a:solidFill>
                <a:latin typeface="+mn-lt"/>
              </a:rPr>
              <a:t>Example</a:t>
            </a:r>
            <a:r>
              <a:rPr lang="en-US" sz="2600" dirty="0">
                <a:solidFill>
                  <a:srgbClr val="0033CC"/>
                </a:solidFill>
                <a:latin typeface="+mn-lt"/>
              </a:rPr>
              <a:t>:  </a:t>
            </a:r>
          </a:p>
          <a:p>
            <a:pPr>
              <a:spcBef>
                <a:spcPct val="50000"/>
              </a:spcBef>
              <a:defRPr/>
            </a:pPr>
            <a:r>
              <a:rPr lang="en-US" sz="2600" dirty="0">
                <a:latin typeface="+mn-lt"/>
              </a:rPr>
              <a:t>Convert the </a:t>
            </a:r>
            <a:r>
              <a:rPr lang="en-US" sz="2600" u="sng" dirty="0">
                <a:solidFill>
                  <a:srgbClr val="00B050"/>
                </a:solidFill>
                <a:latin typeface="+mn-lt"/>
              </a:rPr>
              <a:t>hexadecimal</a:t>
            </a:r>
            <a:r>
              <a:rPr lang="en-US" sz="2600" dirty="0">
                <a:solidFill>
                  <a:srgbClr val="0033CC"/>
                </a:solidFill>
                <a:latin typeface="+mn-lt"/>
              </a:rPr>
              <a:t> </a:t>
            </a:r>
            <a:r>
              <a:rPr lang="en-US" sz="2600" dirty="0">
                <a:latin typeface="+mn-lt"/>
              </a:rPr>
              <a:t>number  A3BC</a:t>
            </a:r>
            <a:r>
              <a:rPr lang="en-US" sz="2800" baseline="-25000" dirty="0">
                <a:latin typeface="+mn-lt"/>
                <a:cs typeface="Arial" charset="0"/>
              </a:rPr>
              <a:t>16 </a:t>
            </a:r>
            <a:r>
              <a:rPr lang="en-US" sz="2600" dirty="0">
                <a:latin typeface="+mn-lt"/>
              </a:rPr>
              <a:t> into its </a:t>
            </a:r>
            <a:r>
              <a:rPr lang="en-US" sz="2600" b="1" dirty="0">
                <a:solidFill>
                  <a:srgbClr val="00B050"/>
                </a:solidFill>
                <a:latin typeface="+mn-lt"/>
              </a:rPr>
              <a:t>binary</a:t>
            </a:r>
            <a:r>
              <a:rPr lang="en-US" sz="2600" dirty="0">
                <a:solidFill>
                  <a:srgbClr val="0033CC"/>
                </a:solidFill>
                <a:latin typeface="+mn-lt"/>
              </a:rPr>
              <a:t> </a:t>
            </a:r>
            <a:r>
              <a:rPr lang="en-US" sz="2600" dirty="0">
                <a:latin typeface="+mn-lt"/>
              </a:rPr>
              <a:t>equivalent. </a:t>
            </a:r>
          </a:p>
        </p:txBody>
      </p:sp>
      <p:sp>
        <p:nvSpPr>
          <p:cNvPr id="16" name="Text Box 3"/>
          <p:cNvSpPr txBox="1">
            <a:spLocks noChangeArrowheads="1"/>
          </p:cNvSpPr>
          <p:nvPr/>
        </p:nvSpPr>
        <p:spPr bwMode="auto">
          <a:xfrm>
            <a:off x="3810000" y="2513013"/>
            <a:ext cx="11430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nSpc>
                <a:spcPct val="80000"/>
              </a:lnSpc>
              <a:spcBef>
                <a:spcPct val="0"/>
              </a:spcBef>
              <a:buClrTx/>
              <a:buSzTx/>
              <a:buFontTx/>
              <a:buNone/>
            </a:pPr>
            <a:r>
              <a:rPr kumimoji="0" lang="en-US" altLang="en-US" sz="2400">
                <a:latin typeface="Arial" charset="0"/>
                <a:cs typeface="Arial" charset="0"/>
              </a:rPr>
              <a:t>0 0 1 1</a:t>
            </a:r>
            <a:endParaRPr kumimoji="0" lang="en-GB" altLang="en-US" sz="2400">
              <a:latin typeface="Arial" charset="0"/>
              <a:cs typeface="Arial" charset="0"/>
            </a:endParaRPr>
          </a:p>
        </p:txBody>
      </p:sp>
      <p:sp>
        <p:nvSpPr>
          <p:cNvPr id="17" name="Text Box 3"/>
          <p:cNvSpPr txBox="1">
            <a:spLocks noChangeArrowheads="1"/>
          </p:cNvSpPr>
          <p:nvPr/>
        </p:nvSpPr>
        <p:spPr bwMode="auto">
          <a:xfrm>
            <a:off x="5029200" y="2513013"/>
            <a:ext cx="12192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nSpc>
                <a:spcPct val="80000"/>
              </a:lnSpc>
              <a:spcBef>
                <a:spcPct val="0"/>
              </a:spcBef>
              <a:buClrTx/>
              <a:buSzTx/>
              <a:buFontTx/>
              <a:buNone/>
            </a:pPr>
            <a:r>
              <a:rPr kumimoji="0" lang="en-US" altLang="en-US" sz="2400">
                <a:latin typeface="Arial" charset="0"/>
                <a:cs typeface="Arial" charset="0"/>
              </a:rPr>
              <a:t>1 0 1 1  </a:t>
            </a:r>
            <a:endParaRPr kumimoji="0" lang="en-GB" altLang="en-US" sz="2400">
              <a:latin typeface="Arial" charset="0"/>
              <a:cs typeface="Arial" charset="0"/>
            </a:endParaRPr>
          </a:p>
        </p:txBody>
      </p:sp>
      <p:sp>
        <p:nvSpPr>
          <p:cNvPr id="18" name="Text Box 3"/>
          <p:cNvSpPr txBox="1">
            <a:spLocks noChangeArrowheads="1"/>
          </p:cNvSpPr>
          <p:nvPr/>
        </p:nvSpPr>
        <p:spPr bwMode="auto">
          <a:xfrm>
            <a:off x="6248400" y="2513013"/>
            <a:ext cx="13716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nSpc>
                <a:spcPct val="80000"/>
              </a:lnSpc>
              <a:spcBef>
                <a:spcPct val="0"/>
              </a:spcBef>
              <a:buClrTx/>
              <a:buSzTx/>
              <a:buFontTx/>
              <a:buNone/>
            </a:pPr>
            <a:r>
              <a:rPr kumimoji="0" lang="en-US" altLang="en-US" sz="2400">
                <a:latin typeface="Arial" charset="0"/>
                <a:cs typeface="Arial" charset="0"/>
              </a:rPr>
              <a:t>1 1 0 0</a:t>
            </a:r>
            <a:r>
              <a:rPr kumimoji="0" lang="en-US" altLang="en-US" sz="2400" baseline="-25000">
                <a:latin typeface="Arial" charset="0"/>
                <a:cs typeface="Arial" charset="0"/>
              </a:rPr>
              <a:t>2</a:t>
            </a:r>
            <a:endParaRPr kumimoji="0" lang="en-GB" altLang="en-US" sz="2400">
              <a:latin typeface="Arial" charset="0"/>
              <a:cs typeface="Arial" charset="0"/>
            </a:endParaRPr>
          </a:p>
        </p:txBody>
      </p:sp>
      <p:sp>
        <p:nvSpPr>
          <p:cNvPr id="9" name="Text Box 3"/>
          <p:cNvSpPr txBox="1">
            <a:spLocks noChangeArrowheads="1"/>
          </p:cNvSpPr>
          <p:nvPr/>
        </p:nvSpPr>
        <p:spPr bwMode="auto">
          <a:xfrm>
            <a:off x="7391400" y="2474913"/>
            <a:ext cx="167640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nSpc>
                <a:spcPct val="80000"/>
              </a:lnSpc>
              <a:spcBef>
                <a:spcPct val="0"/>
              </a:spcBef>
              <a:buClrTx/>
              <a:buSzTx/>
              <a:buFontTx/>
              <a:buNone/>
            </a:pPr>
            <a:r>
              <a:rPr kumimoji="0" lang="en-US" altLang="en-US" sz="2400">
                <a:solidFill>
                  <a:srgbClr val="C00000"/>
                </a:solidFill>
                <a:latin typeface="Arial" charset="0"/>
                <a:cs typeface="Arial" charset="0"/>
              </a:rPr>
              <a:t> (Answer)</a:t>
            </a:r>
            <a:r>
              <a:rPr kumimoji="0" lang="en-US" altLang="en-US" sz="2400">
                <a:latin typeface="Arial" charset="0"/>
                <a:cs typeface="Arial" charset="0"/>
              </a:rPr>
              <a:t>   </a:t>
            </a:r>
            <a:endParaRPr kumimoji="0" lang="en-GB" altLang="en-US" sz="2400">
              <a:latin typeface="Arial" charset="0"/>
              <a:cs typeface="Arial" charset="0"/>
            </a:endParaRPr>
          </a:p>
        </p:txBody>
      </p:sp>
    </p:spTree>
    <p:extLst>
      <p:ext uri="{BB962C8B-B14F-4D97-AF65-F5344CB8AC3E}">
        <p14:creationId xmlns:p14="http://schemas.microsoft.com/office/powerpoint/2010/main" val="1512502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blinds(horizontal)">
                                      <p:cBhvr>
                                        <p:cTn id="7" dur="500"/>
                                        <p:tgtEl>
                                          <p:spTgt spid="37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checkerboard(across)">
                                      <p:cBhvr>
                                        <p:cTn id="12" dur="500"/>
                                        <p:tgtEl>
                                          <p:spTgt spid="37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heckerboard(across)">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heckerboard(across)">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heckerboard(across)">
                                      <p:cBhvr>
                                        <p:cTn id="27" dur="500"/>
                                        <p:tgtEl>
                                          <p:spTgt spid="18"/>
                                        </p:tgtEl>
                                      </p:cBhvr>
                                    </p:animEffect>
                                  </p:childTnLst>
                                </p:cTn>
                              </p:par>
                            </p:childTnLst>
                          </p:cTn>
                        </p:par>
                        <p:par>
                          <p:cTn id="28" fill="hold" nodeType="afterGroup">
                            <p:stCondLst>
                              <p:cond delay="500"/>
                            </p:stCondLst>
                            <p:childTnLst>
                              <p:par>
                                <p:cTn id="29" presetID="2" presetClass="entr" presetSubtype="2"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37892" grpId="0"/>
      <p:bldP spid="16" grpId="0"/>
      <p:bldP spid="17" grpId="0"/>
      <p:bldP spid="1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Hexadecimal into Binary &amp; Vice Versa</a:t>
            </a:r>
          </a:p>
        </p:txBody>
      </p:sp>
      <p:sp>
        <p:nvSpPr>
          <p:cNvPr id="37893" name="Text Box 5"/>
          <p:cNvSpPr txBox="1">
            <a:spLocks noChangeArrowheads="1"/>
          </p:cNvSpPr>
          <p:nvPr/>
        </p:nvSpPr>
        <p:spPr bwMode="auto">
          <a:xfrm>
            <a:off x="3214688" y="4813300"/>
            <a:ext cx="2209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eaLnBrk="1" hangingPunct="1">
              <a:spcBef>
                <a:spcPct val="0"/>
              </a:spcBef>
              <a:buClrTx/>
              <a:buSzTx/>
              <a:buFontTx/>
              <a:buNone/>
            </a:pPr>
            <a:r>
              <a:rPr kumimoji="0" lang="en-US" altLang="en-US" sz="2400">
                <a:latin typeface="Arial" charset="0"/>
                <a:cs typeface="Arial" charset="0"/>
              </a:rPr>
              <a:t>=   2DA</a:t>
            </a:r>
            <a:r>
              <a:rPr kumimoji="0" lang="en-US" altLang="en-US" sz="2400" baseline="-25000">
                <a:latin typeface="Arial" charset="0"/>
                <a:cs typeface="Arial" charset="0"/>
              </a:rPr>
              <a:t>16</a:t>
            </a:r>
            <a:endParaRPr kumimoji="0" lang="en-GB" altLang="en-US" sz="2400" baseline="-25000">
              <a:latin typeface="Arial" charset="0"/>
              <a:cs typeface="Arial" charset="0"/>
            </a:endParaRPr>
          </a:p>
        </p:txBody>
      </p:sp>
      <p:sp>
        <p:nvSpPr>
          <p:cNvPr id="37894" name="Text Box 6"/>
          <p:cNvSpPr txBox="1">
            <a:spLocks noChangeArrowheads="1"/>
          </p:cNvSpPr>
          <p:nvPr/>
        </p:nvSpPr>
        <p:spPr bwMode="auto">
          <a:xfrm>
            <a:off x="990600" y="2743200"/>
            <a:ext cx="25146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nSpc>
                <a:spcPct val="80000"/>
              </a:lnSpc>
              <a:spcBef>
                <a:spcPct val="0"/>
              </a:spcBef>
              <a:buClrTx/>
              <a:buSzTx/>
              <a:buFontTx/>
              <a:buNone/>
            </a:pPr>
            <a:r>
              <a:rPr kumimoji="0" lang="en-US" altLang="en-US" sz="2400">
                <a:latin typeface="Arial" charset="0"/>
                <a:cs typeface="Arial" charset="0"/>
              </a:rPr>
              <a:t>1011011010</a:t>
            </a:r>
            <a:r>
              <a:rPr kumimoji="0" lang="en-US" altLang="en-US" sz="2400" baseline="-25000">
                <a:latin typeface="Arial" charset="0"/>
                <a:cs typeface="Arial" charset="0"/>
              </a:rPr>
              <a:t>2  </a:t>
            </a:r>
            <a:endParaRPr kumimoji="0" lang="en-GB" altLang="en-US" sz="2400" baseline="-25000">
              <a:latin typeface="Arial" charset="0"/>
              <a:cs typeface="Arial" charset="0"/>
            </a:endParaRPr>
          </a:p>
        </p:txBody>
      </p:sp>
      <p:sp>
        <p:nvSpPr>
          <p:cNvPr id="37895" name="Text Box 7"/>
          <p:cNvSpPr txBox="1">
            <a:spLocks noChangeArrowheads="1"/>
          </p:cNvSpPr>
          <p:nvPr/>
        </p:nvSpPr>
        <p:spPr bwMode="auto">
          <a:xfrm>
            <a:off x="3214688" y="4195763"/>
            <a:ext cx="47244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nSpc>
                <a:spcPct val="80000"/>
              </a:lnSpc>
              <a:spcBef>
                <a:spcPct val="0"/>
              </a:spcBef>
              <a:buClrTx/>
              <a:buSzTx/>
              <a:buFontTx/>
              <a:buNone/>
            </a:pPr>
            <a:r>
              <a:rPr kumimoji="0" lang="en-US" altLang="en-US" sz="2400">
                <a:latin typeface="Arial" charset="0"/>
                <a:cs typeface="Arial" charset="0"/>
              </a:rPr>
              <a:t>=   0010   1101  1010</a:t>
            </a:r>
            <a:r>
              <a:rPr kumimoji="0" lang="en-US" altLang="en-US" sz="2400" baseline="-25000">
                <a:latin typeface="Arial" charset="0"/>
                <a:cs typeface="Arial" charset="0"/>
              </a:rPr>
              <a:t>2</a:t>
            </a:r>
            <a:endParaRPr kumimoji="0" lang="en-GB" altLang="en-US" sz="2400" baseline="-25000">
              <a:latin typeface="Arial" charset="0"/>
              <a:cs typeface="Arial" charset="0"/>
            </a:endParaRPr>
          </a:p>
        </p:txBody>
      </p:sp>
      <p:sp>
        <p:nvSpPr>
          <p:cNvPr id="37898" name="Rectangle 2"/>
          <p:cNvSpPr>
            <a:spLocks noChangeArrowheads="1"/>
          </p:cNvSpPr>
          <p:nvPr/>
        </p:nvSpPr>
        <p:spPr bwMode="auto">
          <a:xfrm>
            <a:off x="5410200" y="4191000"/>
            <a:ext cx="896938" cy="338138"/>
          </a:xfrm>
          <a:prstGeom prst="rect">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endParaRPr kumimoji="0" lang="en-SG" altLang="en-US" sz="2400" b="0">
              <a:latin typeface="Verdana" pitchFamily="34" charset="0"/>
            </a:endParaRPr>
          </a:p>
        </p:txBody>
      </p:sp>
      <p:sp>
        <p:nvSpPr>
          <p:cNvPr id="37899" name="Rectangle 19"/>
          <p:cNvSpPr>
            <a:spLocks noChangeArrowheads="1"/>
          </p:cNvSpPr>
          <p:nvPr/>
        </p:nvSpPr>
        <p:spPr bwMode="auto">
          <a:xfrm>
            <a:off x="4548188" y="4195763"/>
            <a:ext cx="792162" cy="333375"/>
          </a:xfrm>
          <a:prstGeom prst="rect">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endParaRPr kumimoji="0" lang="en-SG" altLang="en-US" sz="2400" b="0">
              <a:latin typeface="Verdana" pitchFamily="34" charset="0"/>
            </a:endParaRPr>
          </a:p>
        </p:txBody>
      </p:sp>
      <p:sp>
        <p:nvSpPr>
          <p:cNvPr id="37900" name="Rectangle 20"/>
          <p:cNvSpPr>
            <a:spLocks noChangeArrowheads="1"/>
          </p:cNvSpPr>
          <p:nvPr/>
        </p:nvSpPr>
        <p:spPr bwMode="auto">
          <a:xfrm>
            <a:off x="3665538" y="4195763"/>
            <a:ext cx="776287" cy="333375"/>
          </a:xfrm>
          <a:prstGeom prst="rect">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spcBef>
                <a:spcPct val="0"/>
              </a:spcBef>
              <a:buClrTx/>
              <a:buSzTx/>
              <a:buFontTx/>
              <a:buNone/>
            </a:pPr>
            <a:endParaRPr kumimoji="0" lang="en-SG" altLang="en-US" sz="2400" b="0">
              <a:latin typeface="Verdana" pitchFamily="34" charset="0"/>
            </a:endParaRPr>
          </a:p>
        </p:txBody>
      </p:sp>
      <p:cxnSp>
        <p:nvCxnSpPr>
          <p:cNvPr id="37901" name="Straight Arrow Connector 18"/>
          <p:cNvCxnSpPr>
            <a:cxnSpLocks noChangeShapeType="1"/>
            <a:stCxn id="37900" idx="2"/>
          </p:cNvCxnSpPr>
          <p:nvPr/>
        </p:nvCxnSpPr>
        <p:spPr bwMode="auto">
          <a:xfrm flipH="1">
            <a:off x="3862388" y="4529138"/>
            <a:ext cx="192087" cy="423862"/>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02" name="Straight Arrow Connector 26"/>
          <p:cNvCxnSpPr>
            <a:cxnSpLocks noChangeShapeType="1"/>
          </p:cNvCxnSpPr>
          <p:nvPr/>
        </p:nvCxnSpPr>
        <p:spPr bwMode="auto">
          <a:xfrm flipH="1">
            <a:off x="4008438" y="4529138"/>
            <a:ext cx="1027112" cy="36988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03" name="Straight Arrow Connector 28"/>
          <p:cNvCxnSpPr>
            <a:cxnSpLocks noChangeShapeType="1"/>
          </p:cNvCxnSpPr>
          <p:nvPr/>
        </p:nvCxnSpPr>
        <p:spPr bwMode="auto">
          <a:xfrm flipH="1">
            <a:off x="4319588" y="4583113"/>
            <a:ext cx="1538287" cy="36988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6" name="Text Box 8"/>
          <p:cNvSpPr txBox="1">
            <a:spLocks noChangeArrowheads="1"/>
          </p:cNvSpPr>
          <p:nvPr/>
        </p:nvSpPr>
        <p:spPr bwMode="auto">
          <a:xfrm>
            <a:off x="161925" y="914400"/>
            <a:ext cx="8601075" cy="1492250"/>
          </a:xfrm>
          <a:prstGeom prst="rect">
            <a:avLst/>
          </a:prstGeom>
          <a:noFill/>
          <a:ln w="12700">
            <a:noFill/>
            <a:miter lim="800000"/>
            <a:headEnd type="none" w="sm" len="sm"/>
            <a:tailEnd type="none" w="sm" len="sm"/>
          </a:ln>
        </p:spPr>
        <p:txBody>
          <a:bodyPr>
            <a:spAutoFit/>
          </a:bodyPr>
          <a:lstStyle/>
          <a:p>
            <a:pPr>
              <a:spcBef>
                <a:spcPct val="50000"/>
              </a:spcBef>
              <a:defRPr/>
            </a:pPr>
            <a:r>
              <a:rPr lang="en-US" sz="2600" u="sng" dirty="0">
                <a:solidFill>
                  <a:srgbClr val="0033CC"/>
                </a:solidFill>
                <a:latin typeface="+mn-lt"/>
              </a:rPr>
              <a:t>Example</a:t>
            </a:r>
            <a:r>
              <a:rPr lang="en-US" sz="2600" dirty="0">
                <a:solidFill>
                  <a:srgbClr val="0033CC"/>
                </a:solidFill>
                <a:latin typeface="+mn-lt"/>
              </a:rPr>
              <a:t>:  </a:t>
            </a:r>
          </a:p>
          <a:p>
            <a:pPr>
              <a:spcBef>
                <a:spcPct val="50000"/>
              </a:spcBef>
              <a:defRPr/>
            </a:pPr>
            <a:r>
              <a:rPr lang="en-US" sz="2600" dirty="0">
                <a:latin typeface="+mn-lt"/>
              </a:rPr>
              <a:t>Convert the </a:t>
            </a:r>
            <a:r>
              <a:rPr lang="en-US" sz="2600" u="sng" dirty="0">
                <a:solidFill>
                  <a:srgbClr val="00B050"/>
                </a:solidFill>
                <a:latin typeface="+mn-lt"/>
              </a:rPr>
              <a:t>binary</a:t>
            </a:r>
            <a:r>
              <a:rPr lang="en-US" sz="2600" dirty="0">
                <a:solidFill>
                  <a:srgbClr val="0033CC"/>
                </a:solidFill>
                <a:latin typeface="+mn-lt"/>
              </a:rPr>
              <a:t> </a:t>
            </a:r>
            <a:r>
              <a:rPr lang="en-US" sz="2600" dirty="0">
                <a:latin typeface="+mn-lt"/>
              </a:rPr>
              <a:t>number  1011011010</a:t>
            </a:r>
            <a:r>
              <a:rPr lang="en-US" sz="2800" baseline="-25000" dirty="0">
                <a:latin typeface="+mn-lt"/>
                <a:cs typeface="Arial" charset="0"/>
              </a:rPr>
              <a:t>2</a:t>
            </a:r>
            <a:r>
              <a:rPr lang="en-US" sz="2600" dirty="0">
                <a:latin typeface="+mn-lt"/>
              </a:rPr>
              <a:t>  into its </a:t>
            </a:r>
            <a:r>
              <a:rPr lang="en-US" sz="2600" b="1" dirty="0">
                <a:solidFill>
                  <a:srgbClr val="00B050"/>
                </a:solidFill>
                <a:latin typeface="+mn-lt"/>
              </a:rPr>
              <a:t>hexadecimal</a:t>
            </a:r>
            <a:r>
              <a:rPr lang="en-US" sz="2600" dirty="0">
                <a:solidFill>
                  <a:srgbClr val="0033CC"/>
                </a:solidFill>
                <a:latin typeface="+mn-lt"/>
              </a:rPr>
              <a:t> </a:t>
            </a:r>
            <a:r>
              <a:rPr lang="en-US" sz="2600" dirty="0">
                <a:latin typeface="+mn-lt"/>
              </a:rPr>
              <a:t>equivalent. </a:t>
            </a:r>
          </a:p>
        </p:txBody>
      </p:sp>
      <p:sp>
        <p:nvSpPr>
          <p:cNvPr id="17" name="Text Box 6"/>
          <p:cNvSpPr txBox="1">
            <a:spLocks noChangeArrowheads="1"/>
          </p:cNvSpPr>
          <p:nvPr/>
        </p:nvSpPr>
        <p:spPr bwMode="auto">
          <a:xfrm>
            <a:off x="3200400" y="2743200"/>
            <a:ext cx="33528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nSpc>
                <a:spcPct val="80000"/>
              </a:lnSpc>
              <a:spcBef>
                <a:spcPct val="0"/>
              </a:spcBef>
              <a:buClrTx/>
              <a:buSzTx/>
              <a:buFontTx/>
              <a:buNone/>
            </a:pPr>
            <a:r>
              <a:rPr kumimoji="0" lang="en-US" altLang="en-US" sz="2400">
                <a:latin typeface="Arial" charset="0"/>
                <a:cs typeface="Arial" charset="0"/>
              </a:rPr>
              <a:t>=   10  1101  1010</a:t>
            </a:r>
            <a:r>
              <a:rPr kumimoji="0" lang="en-US" altLang="en-US" sz="2400" baseline="-25000">
                <a:latin typeface="Arial" charset="0"/>
                <a:cs typeface="Arial" charset="0"/>
              </a:rPr>
              <a:t>2   </a:t>
            </a:r>
            <a:endParaRPr kumimoji="0" lang="en-GB" altLang="en-US" sz="2400" baseline="-25000">
              <a:latin typeface="Arial" charset="0"/>
              <a:cs typeface="Arial" charset="0"/>
            </a:endParaRPr>
          </a:p>
        </p:txBody>
      </p:sp>
      <p:sp>
        <p:nvSpPr>
          <p:cNvPr id="18" name="Text Box 6"/>
          <p:cNvSpPr txBox="1">
            <a:spLocks noChangeArrowheads="1"/>
          </p:cNvSpPr>
          <p:nvPr/>
        </p:nvSpPr>
        <p:spPr bwMode="auto">
          <a:xfrm>
            <a:off x="3200400" y="3429000"/>
            <a:ext cx="35814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nSpc>
                <a:spcPct val="80000"/>
              </a:lnSpc>
              <a:spcBef>
                <a:spcPct val="0"/>
              </a:spcBef>
              <a:buClrTx/>
              <a:buSzTx/>
              <a:buFontTx/>
              <a:buNone/>
            </a:pPr>
            <a:r>
              <a:rPr kumimoji="0" lang="en-US" altLang="en-US" sz="2400">
                <a:latin typeface="Arial" charset="0"/>
                <a:cs typeface="Arial" charset="0"/>
              </a:rPr>
              <a:t>=   </a:t>
            </a:r>
            <a:r>
              <a:rPr kumimoji="0" lang="en-US" altLang="en-US" sz="2400">
                <a:solidFill>
                  <a:srgbClr val="0033CC"/>
                </a:solidFill>
                <a:latin typeface="Arial" charset="0"/>
                <a:cs typeface="Arial" charset="0"/>
              </a:rPr>
              <a:t>00</a:t>
            </a:r>
            <a:r>
              <a:rPr kumimoji="0" lang="en-US" altLang="en-US" sz="2400">
                <a:latin typeface="Arial" charset="0"/>
                <a:cs typeface="Arial" charset="0"/>
              </a:rPr>
              <a:t>10  1101  1010</a:t>
            </a:r>
            <a:r>
              <a:rPr kumimoji="0" lang="en-US" altLang="en-US" sz="2400" baseline="-25000">
                <a:latin typeface="Arial" charset="0"/>
                <a:cs typeface="Arial" charset="0"/>
              </a:rPr>
              <a:t>2   </a:t>
            </a:r>
            <a:endParaRPr kumimoji="0" lang="en-GB" altLang="en-US" sz="2400" baseline="-25000">
              <a:latin typeface="Arial" charset="0"/>
              <a:cs typeface="Arial" charset="0"/>
            </a:endParaRPr>
          </a:p>
        </p:txBody>
      </p:sp>
      <p:sp>
        <p:nvSpPr>
          <p:cNvPr id="15" name="Text Box 3"/>
          <p:cNvSpPr txBox="1">
            <a:spLocks noChangeArrowheads="1"/>
          </p:cNvSpPr>
          <p:nvPr/>
        </p:nvSpPr>
        <p:spPr bwMode="auto">
          <a:xfrm>
            <a:off x="4983163" y="4849813"/>
            <a:ext cx="16764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143000" indent="-228600">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a:lnSpc>
                <a:spcPct val="80000"/>
              </a:lnSpc>
              <a:spcBef>
                <a:spcPct val="0"/>
              </a:spcBef>
              <a:buClrTx/>
              <a:buSzTx/>
              <a:buFontTx/>
              <a:buNone/>
            </a:pPr>
            <a:r>
              <a:rPr kumimoji="0" lang="en-US" altLang="en-US" sz="2400">
                <a:solidFill>
                  <a:srgbClr val="C00000"/>
                </a:solidFill>
                <a:latin typeface="Arial" charset="0"/>
                <a:cs typeface="Arial" charset="0"/>
              </a:rPr>
              <a:t> (Answer)</a:t>
            </a:r>
            <a:r>
              <a:rPr kumimoji="0" lang="en-US" altLang="en-US" sz="2400">
                <a:latin typeface="Arial" charset="0"/>
                <a:cs typeface="Arial" charset="0"/>
              </a:rPr>
              <a:t>   </a:t>
            </a:r>
            <a:endParaRPr kumimoji="0" lang="en-GB" altLang="en-US" sz="2400">
              <a:latin typeface="Arial" charset="0"/>
              <a:cs typeface="Arial" charset="0"/>
            </a:endParaRPr>
          </a:p>
        </p:txBody>
      </p:sp>
    </p:spTree>
    <p:extLst>
      <p:ext uri="{BB962C8B-B14F-4D97-AF65-F5344CB8AC3E}">
        <p14:creationId xmlns:p14="http://schemas.microsoft.com/office/powerpoint/2010/main" val="3088635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blinds(horizontal)">
                                      <p:cBhvr>
                                        <p:cTn id="7" dur="500"/>
                                        <p:tgtEl>
                                          <p:spTgt spid="378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checkerboard(across)">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895"/>
                                        </p:tgtEl>
                                        <p:attrNameLst>
                                          <p:attrName>style.visibility</p:attrName>
                                        </p:attrNameLst>
                                      </p:cBhvr>
                                      <p:to>
                                        <p:strVal val="visible"/>
                                      </p:to>
                                    </p:set>
                                    <p:animEffect transition="in" filter="blinds(horizontal)">
                                      <p:cBhvr>
                                        <p:cTn id="22" dur="500"/>
                                        <p:tgtEl>
                                          <p:spTgt spid="3789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7898"/>
                                        </p:tgtEl>
                                        <p:attrNameLst>
                                          <p:attrName>style.visibility</p:attrName>
                                        </p:attrNameLst>
                                      </p:cBhvr>
                                      <p:to>
                                        <p:strVal val="visible"/>
                                      </p:to>
                                    </p:set>
                                    <p:animEffect transition="in" filter="blinds(horizontal)">
                                      <p:cBhvr>
                                        <p:cTn id="25" dur="500"/>
                                        <p:tgtEl>
                                          <p:spTgt spid="3789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7899"/>
                                        </p:tgtEl>
                                        <p:attrNameLst>
                                          <p:attrName>style.visibility</p:attrName>
                                        </p:attrNameLst>
                                      </p:cBhvr>
                                      <p:to>
                                        <p:strVal val="visible"/>
                                      </p:to>
                                    </p:set>
                                    <p:animEffect transition="in" filter="blinds(horizontal)">
                                      <p:cBhvr>
                                        <p:cTn id="28" dur="500"/>
                                        <p:tgtEl>
                                          <p:spTgt spid="3789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7900"/>
                                        </p:tgtEl>
                                        <p:attrNameLst>
                                          <p:attrName>style.visibility</p:attrName>
                                        </p:attrNameLst>
                                      </p:cBhvr>
                                      <p:to>
                                        <p:strVal val="visible"/>
                                      </p:to>
                                    </p:set>
                                    <p:animEffect transition="in" filter="blinds(horizontal)">
                                      <p:cBhvr>
                                        <p:cTn id="31" dur="500"/>
                                        <p:tgtEl>
                                          <p:spTgt spid="3790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7893"/>
                                        </p:tgtEl>
                                        <p:attrNameLst>
                                          <p:attrName>style.visibility</p:attrName>
                                        </p:attrNameLst>
                                      </p:cBhvr>
                                      <p:to>
                                        <p:strVal val="visible"/>
                                      </p:to>
                                    </p:set>
                                    <p:animEffect transition="in" filter="wipe(up)">
                                      <p:cBhvr>
                                        <p:cTn id="36" dur="500"/>
                                        <p:tgtEl>
                                          <p:spTgt spid="37893"/>
                                        </p:tgtEl>
                                      </p:cBhvr>
                                    </p:animEffect>
                                  </p:childTnLst>
                                </p:cTn>
                              </p:par>
                              <p:par>
                                <p:cTn id="37" presetID="22" presetClass="entr" presetSubtype="1" fill="hold" nodeType="withEffect">
                                  <p:stCondLst>
                                    <p:cond delay="0"/>
                                  </p:stCondLst>
                                  <p:childTnLst>
                                    <p:set>
                                      <p:cBhvr>
                                        <p:cTn id="38" dur="1" fill="hold">
                                          <p:stCondLst>
                                            <p:cond delay="0"/>
                                          </p:stCondLst>
                                        </p:cTn>
                                        <p:tgtEl>
                                          <p:spTgt spid="37901"/>
                                        </p:tgtEl>
                                        <p:attrNameLst>
                                          <p:attrName>style.visibility</p:attrName>
                                        </p:attrNameLst>
                                      </p:cBhvr>
                                      <p:to>
                                        <p:strVal val="visible"/>
                                      </p:to>
                                    </p:set>
                                    <p:animEffect transition="in" filter="wipe(up)">
                                      <p:cBhvr>
                                        <p:cTn id="39" dur="500"/>
                                        <p:tgtEl>
                                          <p:spTgt spid="37901"/>
                                        </p:tgtEl>
                                      </p:cBhvr>
                                    </p:animEffect>
                                  </p:childTnLst>
                                </p:cTn>
                              </p:par>
                              <p:par>
                                <p:cTn id="40" presetID="22" presetClass="entr" presetSubtype="1" fill="hold" nodeType="withEffect">
                                  <p:stCondLst>
                                    <p:cond delay="0"/>
                                  </p:stCondLst>
                                  <p:childTnLst>
                                    <p:set>
                                      <p:cBhvr>
                                        <p:cTn id="41" dur="1" fill="hold">
                                          <p:stCondLst>
                                            <p:cond delay="0"/>
                                          </p:stCondLst>
                                        </p:cTn>
                                        <p:tgtEl>
                                          <p:spTgt spid="37902"/>
                                        </p:tgtEl>
                                        <p:attrNameLst>
                                          <p:attrName>style.visibility</p:attrName>
                                        </p:attrNameLst>
                                      </p:cBhvr>
                                      <p:to>
                                        <p:strVal val="visible"/>
                                      </p:to>
                                    </p:set>
                                    <p:animEffect transition="in" filter="wipe(up)">
                                      <p:cBhvr>
                                        <p:cTn id="42" dur="500"/>
                                        <p:tgtEl>
                                          <p:spTgt spid="37902"/>
                                        </p:tgtEl>
                                      </p:cBhvr>
                                    </p:animEffect>
                                  </p:childTnLst>
                                </p:cTn>
                              </p:par>
                              <p:par>
                                <p:cTn id="43" presetID="22" presetClass="entr" presetSubtype="1" fill="hold" nodeType="withEffect">
                                  <p:stCondLst>
                                    <p:cond delay="0"/>
                                  </p:stCondLst>
                                  <p:childTnLst>
                                    <p:set>
                                      <p:cBhvr>
                                        <p:cTn id="44" dur="1" fill="hold">
                                          <p:stCondLst>
                                            <p:cond delay="0"/>
                                          </p:stCondLst>
                                        </p:cTn>
                                        <p:tgtEl>
                                          <p:spTgt spid="37903"/>
                                        </p:tgtEl>
                                        <p:attrNameLst>
                                          <p:attrName>style.visibility</p:attrName>
                                        </p:attrNameLst>
                                      </p:cBhvr>
                                      <p:to>
                                        <p:strVal val="visible"/>
                                      </p:to>
                                    </p:set>
                                    <p:animEffect transition="in" filter="wipe(up)">
                                      <p:cBhvr>
                                        <p:cTn id="45" dur="500"/>
                                        <p:tgtEl>
                                          <p:spTgt spid="37903"/>
                                        </p:tgtEl>
                                      </p:cBhvr>
                                    </p:animEffect>
                                  </p:childTnLst>
                                </p:cTn>
                              </p:par>
                            </p:childTnLst>
                          </p:cTn>
                        </p:par>
                        <p:par>
                          <p:cTn id="46" fill="hold" nodeType="afterGroup">
                            <p:stCondLst>
                              <p:cond delay="500"/>
                            </p:stCondLst>
                            <p:childTnLst>
                              <p:par>
                                <p:cTn id="47" presetID="2" presetClass="entr" presetSubtype="2"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37894" grpId="0"/>
      <p:bldP spid="37895" grpId="0"/>
      <p:bldP spid="37898" grpId="0" animBg="1"/>
      <p:bldP spid="37899" grpId="0" animBg="1"/>
      <p:bldP spid="37900" grpId="0" animBg="1"/>
      <p:bldP spid="17" grpId="0"/>
      <p:bldP spid="18"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smtClean="0">
                <a:solidFill>
                  <a:srgbClr val="000000"/>
                </a:solidFill>
              </a:rPr>
              <a:t>  Slide </a:t>
            </a:r>
            <a:fld id="{378752D7-BD66-4972-98AF-6E8DAE2B30BE}" type="slidenum">
              <a:rPr lang="en-US" smtClean="0">
                <a:solidFill>
                  <a:srgbClr val="FF0000"/>
                </a:solidFill>
              </a:rPr>
              <a:pPr/>
              <a:t>32</a:t>
            </a:fld>
            <a:endParaRPr lang="en-US" dirty="0">
              <a:solidFill>
                <a:srgbClr val="000000"/>
              </a:solidFill>
            </a:endParaRPr>
          </a:p>
        </p:txBody>
      </p:sp>
      <p:sp>
        <p:nvSpPr>
          <p:cNvPr id="143362" name="Rectangle 2"/>
          <p:cNvSpPr>
            <a:spLocks noGrp="1" noChangeArrowheads="1"/>
          </p:cNvSpPr>
          <p:nvPr>
            <p:ph type="title" idx="4294967295"/>
          </p:nvPr>
        </p:nvSpPr>
        <p:spPr>
          <a:xfrm>
            <a:off x="0" y="0"/>
            <a:ext cx="9144000" cy="835025"/>
          </a:xfrm>
          <a:solidFill>
            <a:srgbClr val="FFC000"/>
          </a:solidFill>
          <a:ln w="9525"/>
        </p:spPr>
        <p:txBody>
          <a:bodyPr/>
          <a:lstStyle/>
          <a:p>
            <a:pPr>
              <a:defRPr/>
            </a:pPr>
            <a:r>
              <a:rPr lang="en-US" sz="2800" dirty="0" smtClean="0"/>
              <a:t>Class Activity </a:t>
            </a:r>
            <a:r>
              <a:rPr lang="en-US" sz="2800" dirty="0"/>
              <a:t>5</a:t>
            </a:r>
            <a:r>
              <a:rPr lang="en-US" sz="2800" dirty="0" smtClean="0"/>
              <a:t> </a:t>
            </a:r>
            <a:r>
              <a:rPr lang="en-US" sz="2800" dirty="0"/>
              <a:t>: Converting </a:t>
            </a:r>
            <a:r>
              <a:rPr lang="en-US" sz="2800" dirty="0" smtClean="0"/>
              <a:t>between Hexadecimal and Binary</a:t>
            </a:r>
          </a:p>
        </p:txBody>
      </p:sp>
      <p:sp>
        <p:nvSpPr>
          <p:cNvPr id="16387" name="Text Box 3"/>
          <p:cNvSpPr txBox="1">
            <a:spLocks noChangeArrowheads="1"/>
          </p:cNvSpPr>
          <p:nvPr/>
        </p:nvSpPr>
        <p:spPr bwMode="auto">
          <a:xfrm>
            <a:off x="533400" y="551522"/>
            <a:ext cx="8534400" cy="2554545"/>
          </a:xfrm>
          <a:prstGeom prst="rect">
            <a:avLst/>
          </a:prstGeom>
          <a:noFill/>
          <a:ln>
            <a:noFill/>
          </a:ln>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 </a:t>
            </a:r>
          </a:p>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Q1</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 </a:t>
            </a: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Complete the Table below by </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writing the </a:t>
            </a:r>
            <a:r>
              <a:rPr lang="en-US" altLang="en-US" sz="2000" b="1" dirty="0">
                <a:latin typeface="Arial" panose="020B0604020202020204" pitchFamily="34" charset="0"/>
                <a:ea typeface="SimSun" panose="02010600030101010101" pitchFamily="2" charset="-122"/>
                <a:cs typeface="Arial" panose="020B0604020202020204" pitchFamily="34" charset="0"/>
              </a:rPr>
              <a:t>4-bit binary </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and </a:t>
            </a:r>
            <a:r>
              <a:rPr lang="en-US" altLang="en-US" sz="2000" b="1" dirty="0">
                <a:latin typeface="Arial" panose="020B0604020202020204" pitchFamily="34" charset="0"/>
                <a:ea typeface="SimSun" panose="02010600030101010101" pitchFamily="2" charset="-122"/>
                <a:cs typeface="Arial" panose="020B0604020202020204" pitchFamily="34" charset="0"/>
              </a:rPr>
              <a:t>1-digit hexadecimal</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 equivalents of the given decimal numbers</a:t>
            </a: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a:t>
            </a:r>
            <a:endPar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r>
              <a:rPr lang="en-US" sz="2000" dirty="0">
                <a:solidFill>
                  <a:srgbClr val="000000"/>
                </a:solidFill>
                <a:latin typeface="Arial" panose="020B0604020202020204" pitchFamily="34" charset="0"/>
                <a:ea typeface="SimSun" panose="02010600030101010101" pitchFamily="2" charset="-122"/>
              </a:rPr>
              <a:t>	</a:t>
            </a: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50540141"/>
              </p:ext>
            </p:extLst>
          </p:nvPr>
        </p:nvGraphicFramePr>
        <p:xfrm>
          <a:off x="762000" y="1600197"/>
          <a:ext cx="7467600" cy="4663440"/>
        </p:xfrm>
        <a:graphic>
          <a:graphicData uri="http://schemas.openxmlformats.org/drawingml/2006/table">
            <a:tbl>
              <a:tblPr firstRow="1" firstCol="1" bandRow="1"/>
              <a:tblGrid>
                <a:gridCol w="2289858">
                  <a:extLst>
                    <a:ext uri="{9D8B030D-6E8A-4147-A177-3AD203B41FA5}">
                      <a16:colId xmlns:a16="http://schemas.microsoft.com/office/drawing/2014/main" val="20000"/>
                    </a:ext>
                  </a:extLst>
                </a:gridCol>
                <a:gridCol w="2688542">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273424">
                <a:tc>
                  <a:txBody>
                    <a:bodyPr/>
                    <a:lstStyle/>
                    <a:p>
                      <a:pPr marL="0" marR="0" algn="ctr">
                        <a:spcBef>
                          <a:spcPts val="600"/>
                        </a:spcBef>
                        <a:spcAft>
                          <a:spcPts val="600"/>
                        </a:spcAft>
                      </a:pPr>
                      <a:r>
                        <a:rPr lang="en-US" sz="1800" b="1" dirty="0">
                          <a:effectLst/>
                          <a:latin typeface="Arial" panose="020B0604020202020204" pitchFamily="34" charset="0"/>
                          <a:ea typeface="SimSun" panose="02010600030101010101" pitchFamily="2" charset="-122"/>
                        </a:rPr>
                        <a:t>Decimal</a:t>
                      </a:r>
                      <a:endParaRPr lang="en-US" sz="18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pPr>
                      <a:r>
                        <a:rPr lang="en-US" sz="1800" b="1">
                          <a:effectLst/>
                          <a:latin typeface="Arial" panose="020B0604020202020204" pitchFamily="34" charset="0"/>
                          <a:ea typeface="SimSun" panose="02010600030101010101" pitchFamily="2" charset="-122"/>
                        </a:rPr>
                        <a:t>Binary</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pPr>
                      <a:r>
                        <a:rPr lang="en-US" sz="1800" b="1">
                          <a:effectLst/>
                          <a:latin typeface="Arial" panose="020B0604020202020204" pitchFamily="34" charset="0"/>
                          <a:ea typeface="SimSun" panose="02010600030101010101" pitchFamily="2" charset="-122"/>
                        </a:rPr>
                        <a:t>Hexadecimal</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10</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11</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12</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13</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14</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73424">
                <a:tc>
                  <a:txBody>
                    <a:bodyPr/>
                    <a:lstStyle/>
                    <a:p>
                      <a:pPr marL="0" marR="0" algn="ctr">
                        <a:spcBef>
                          <a:spcPts val="300"/>
                        </a:spcBef>
                        <a:spcAft>
                          <a:spcPts val="300"/>
                        </a:spcAft>
                      </a:pPr>
                      <a:r>
                        <a:rPr lang="en-US" sz="1800">
                          <a:effectLst/>
                          <a:latin typeface="Arial" panose="020B0604020202020204" pitchFamily="34" charset="0"/>
                          <a:ea typeface="SimSun" panose="02010600030101010101" pitchFamily="2" charset="-122"/>
                        </a:rPr>
                        <a:t>15</a:t>
                      </a:r>
                      <a:endParaRPr lang="en-US"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250599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smtClean="0">
                <a:solidFill>
                  <a:srgbClr val="000000"/>
                </a:solidFill>
              </a:rPr>
              <a:t>  Slide </a:t>
            </a:r>
            <a:fld id="{378752D7-BD66-4972-98AF-6E8DAE2B30BE}" type="slidenum">
              <a:rPr lang="en-US" smtClean="0">
                <a:solidFill>
                  <a:srgbClr val="FF0000"/>
                </a:solidFill>
              </a:rPr>
              <a:pPr/>
              <a:t>33</a:t>
            </a:fld>
            <a:endParaRPr lang="en-US" dirty="0">
              <a:solidFill>
                <a:srgbClr val="000000"/>
              </a:solidFill>
            </a:endParaRPr>
          </a:p>
        </p:txBody>
      </p:sp>
      <p:sp>
        <p:nvSpPr>
          <p:cNvPr id="143362" name="Rectangle 2"/>
          <p:cNvSpPr>
            <a:spLocks noGrp="1" noChangeArrowheads="1"/>
          </p:cNvSpPr>
          <p:nvPr>
            <p:ph type="title" idx="4294967295"/>
          </p:nvPr>
        </p:nvSpPr>
        <p:spPr>
          <a:xfrm>
            <a:off x="0" y="0"/>
            <a:ext cx="9144000" cy="835025"/>
          </a:xfrm>
          <a:solidFill>
            <a:srgbClr val="FFC000"/>
          </a:solidFill>
          <a:ln w="9525"/>
        </p:spPr>
        <p:txBody>
          <a:bodyPr/>
          <a:lstStyle/>
          <a:p>
            <a:pPr>
              <a:defRPr/>
            </a:pPr>
            <a:r>
              <a:rPr lang="en-US" sz="2800" dirty="0" smtClean="0"/>
              <a:t>Class Activity 5 (</a:t>
            </a:r>
            <a:r>
              <a:rPr lang="en-US" sz="2800" dirty="0" err="1" smtClean="0"/>
              <a:t>cont</a:t>
            </a:r>
            <a:r>
              <a:rPr lang="en-US" sz="2800" dirty="0" smtClean="0"/>
              <a:t>)</a:t>
            </a:r>
          </a:p>
        </p:txBody>
      </p:sp>
      <p:sp>
        <p:nvSpPr>
          <p:cNvPr id="16387" name="Text Box 3"/>
          <p:cNvSpPr txBox="1">
            <a:spLocks noChangeArrowheads="1"/>
          </p:cNvSpPr>
          <p:nvPr/>
        </p:nvSpPr>
        <p:spPr bwMode="auto">
          <a:xfrm>
            <a:off x="381000" y="852237"/>
            <a:ext cx="8534400" cy="5324535"/>
          </a:xfrm>
          <a:prstGeom prst="rect">
            <a:avLst/>
          </a:prstGeom>
          <a:noFill/>
          <a:ln>
            <a:noFill/>
          </a:ln>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 Q2</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 Convert the following binary numbers into their </a:t>
            </a:r>
            <a:r>
              <a:rPr lang="en-US" altLang="en-US" sz="2000" b="1" dirty="0">
                <a:solidFill>
                  <a:srgbClr val="000000"/>
                </a:solidFill>
                <a:latin typeface="Arial" panose="020B0604020202020204" pitchFamily="34" charset="0"/>
                <a:ea typeface="SimSun" panose="02010600030101010101" pitchFamily="2" charset="-122"/>
                <a:cs typeface="Arial" panose="020B0604020202020204" pitchFamily="34" charset="0"/>
              </a:rPr>
              <a:t>4-digit hexadecimal </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equivalents.</a:t>
            </a:r>
          </a:p>
          <a:p>
            <a:pPr>
              <a:tabLst>
                <a:tab pos="685800" algn="l"/>
              </a:tabLst>
            </a:pP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(a)   1 0001	(b)   1000 1101	(c) 1011 0110 0111 </a:t>
            </a: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1111</a:t>
            </a: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r>
              <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rPr>
              <a:t>Q3</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 Convert the following hexadecimal numbers into their </a:t>
            </a:r>
            <a:r>
              <a:rPr lang="en-US" altLang="en-US" sz="2000" b="1" dirty="0">
                <a:solidFill>
                  <a:srgbClr val="000000"/>
                </a:solidFill>
                <a:latin typeface="Arial" panose="020B0604020202020204" pitchFamily="34" charset="0"/>
                <a:ea typeface="SimSun" panose="02010600030101010101" pitchFamily="2" charset="-122"/>
                <a:cs typeface="Arial" panose="020B0604020202020204" pitchFamily="34" charset="0"/>
              </a:rPr>
              <a:t>16-bit binary </a:t>
            </a:r>
            <a:r>
              <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rPr>
              <a:t>equivalents.</a:t>
            </a: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60045" marR="0">
              <a:spcBef>
                <a:spcPts val="0"/>
              </a:spcBef>
              <a:spcAft>
                <a:spcPts val="0"/>
              </a:spcAft>
            </a:pPr>
            <a:r>
              <a:rPr lang="en-US" sz="2000" dirty="0">
                <a:latin typeface="Arial" panose="020B0604020202020204" pitchFamily="34" charset="0"/>
                <a:ea typeface="SimSun" panose="02010600030101010101" pitchFamily="2" charset="-122"/>
              </a:rPr>
              <a:t>(a)   17		(b)   F6E1		(c)   15AC</a:t>
            </a:r>
            <a:endParaRPr lang="en-US" sz="2000" dirty="0">
              <a:latin typeface="Times New Roman" panose="02020603050405020304" pitchFamily="18" charset="0"/>
              <a:ea typeface="SimSun" panose="02010600030101010101" pitchFamily="2" charset="-122"/>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smtClean="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a:tabLst>
                <a:tab pos="685800" algn="l"/>
              </a:tabLst>
            </a:pPr>
            <a:endParaRPr lang="en-US" altLang="en-US" sz="2000" dirty="0">
              <a:solidFill>
                <a:srgbClr val="000000"/>
              </a:solidFill>
              <a:latin typeface="Arial" panose="020B0604020202020204" pitchFamily="34" charset="0"/>
              <a:ea typeface="SimSun" panose="02010600030101010101" pitchFamily="2" charset="-122"/>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11436919"/>
              </p:ext>
            </p:extLst>
          </p:nvPr>
        </p:nvGraphicFramePr>
        <p:xfrm>
          <a:off x="873512" y="1981200"/>
          <a:ext cx="7620000" cy="1188720"/>
        </p:xfrm>
        <a:graphic>
          <a:graphicData uri="http://schemas.openxmlformats.org/drawingml/2006/table">
            <a:tbl>
              <a:tblPr firstRow="1" bandRow="1">
                <a:tableStyleId>{5C22544A-7EE6-4342-B048-85BDC9FD1C3A}</a:tableStyleId>
              </a:tblPr>
              <a:tblGrid>
                <a:gridCol w="7620000">
                  <a:extLst>
                    <a:ext uri="{9D8B030D-6E8A-4147-A177-3AD203B41FA5}">
                      <a16:colId xmlns:a16="http://schemas.microsoft.com/office/drawing/2014/main" val="20000"/>
                    </a:ext>
                  </a:extLst>
                </a:gridCol>
              </a:tblGrid>
              <a:tr h="370840">
                <a:tc>
                  <a:txBody>
                    <a:bodyPr/>
                    <a:lstStyle/>
                    <a:p>
                      <a:pPr marL="0" marR="0" lvl="0" indent="0">
                        <a:spcBef>
                          <a:spcPts val="0"/>
                        </a:spcBef>
                        <a:spcAft>
                          <a:spcPts val="0"/>
                        </a:spcAft>
                        <a:buClr>
                          <a:srgbClr val="0070C0"/>
                        </a:buClr>
                        <a:buFont typeface="+mj-lt"/>
                        <a:buNone/>
                      </a:pPr>
                      <a:endParaRPr lang="en-US" sz="2400" dirty="0" smtClean="0">
                        <a:effectLst/>
                        <a:latin typeface="Times New Roman" panose="02020603050405020304" pitchFamily="18" charset="0"/>
                        <a:ea typeface="SimSun" panose="02010600030101010101" pitchFamily="2" charset="-122"/>
                      </a:endParaRPr>
                    </a:p>
                    <a:p>
                      <a:pPr marL="0" marR="0" lvl="0" indent="0">
                        <a:spcBef>
                          <a:spcPts val="0"/>
                        </a:spcBef>
                        <a:spcAft>
                          <a:spcPts val="0"/>
                        </a:spcAft>
                        <a:buClr>
                          <a:srgbClr val="0070C0"/>
                        </a:buClr>
                        <a:buFont typeface="+mj-lt"/>
                        <a:buNone/>
                      </a:pPr>
                      <a:endParaRPr lang="en-US" sz="2400" dirty="0" smtClean="0">
                        <a:effectLst/>
                        <a:latin typeface="Times New Roman" panose="02020603050405020304" pitchFamily="18" charset="0"/>
                        <a:ea typeface="SimSun" panose="02010600030101010101" pitchFamily="2" charset="-122"/>
                      </a:endParaRPr>
                    </a:p>
                    <a:p>
                      <a:pPr marL="0" marR="0" lvl="0" indent="0">
                        <a:spcBef>
                          <a:spcPts val="0"/>
                        </a:spcBef>
                        <a:spcAft>
                          <a:spcPts val="0"/>
                        </a:spcAft>
                        <a:buClr>
                          <a:srgbClr val="0070C0"/>
                        </a:buClr>
                        <a:buFont typeface="+mj-lt"/>
                        <a:buNone/>
                      </a:pPr>
                      <a:endParaRPr lang="en-US" sz="2400" dirty="0" smtClean="0">
                        <a:effectLst/>
                        <a:latin typeface="Times New Roman" panose="02020603050405020304" pitchFamily="18" charset="0"/>
                        <a:ea typeface="SimSun"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26349708"/>
              </p:ext>
            </p:extLst>
          </p:nvPr>
        </p:nvGraphicFramePr>
        <p:xfrm>
          <a:off x="854927" y="4695370"/>
          <a:ext cx="7620000" cy="1188720"/>
        </p:xfrm>
        <a:graphic>
          <a:graphicData uri="http://schemas.openxmlformats.org/drawingml/2006/table">
            <a:tbl>
              <a:tblPr firstRow="1" bandRow="1">
                <a:tableStyleId>{5C22544A-7EE6-4342-B048-85BDC9FD1C3A}</a:tableStyleId>
              </a:tblPr>
              <a:tblGrid>
                <a:gridCol w="7620000">
                  <a:extLst>
                    <a:ext uri="{9D8B030D-6E8A-4147-A177-3AD203B41FA5}">
                      <a16:colId xmlns:a16="http://schemas.microsoft.com/office/drawing/2014/main" val="20000"/>
                    </a:ext>
                  </a:extLst>
                </a:gridCol>
              </a:tblGrid>
              <a:tr h="592616">
                <a:tc>
                  <a:txBody>
                    <a:bodyPr/>
                    <a:lstStyle/>
                    <a:p>
                      <a:endParaRPr lang="en-US" dirty="0" smtClean="0"/>
                    </a:p>
                    <a:p>
                      <a:endParaRPr lang="en-US" dirty="0" smtClean="0"/>
                    </a:p>
                    <a:p>
                      <a:endParaRPr lang="en-US" dirty="0" smtClean="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66114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Why Study Different Number Systems</a:t>
            </a:r>
          </a:p>
        </p:txBody>
      </p:sp>
      <p:sp>
        <p:nvSpPr>
          <p:cNvPr id="47107" name="Rectangle 3"/>
          <p:cNvSpPr>
            <a:spLocks noGrp="1" noChangeArrowheads="1"/>
          </p:cNvSpPr>
          <p:nvPr>
            <p:ph type="body" idx="1"/>
          </p:nvPr>
        </p:nvSpPr>
        <p:spPr>
          <a:xfrm>
            <a:off x="304800" y="762000"/>
            <a:ext cx="8610600" cy="5410200"/>
          </a:xfrm>
        </p:spPr>
        <p:txBody>
          <a:bodyPr/>
          <a:lstStyle/>
          <a:p>
            <a:pPr marL="0" indent="0">
              <a:buFont typeface="Wingdings" pitchFamily="2" charset="2"/>
              <a:buNone/>
            </a:pPr>
            <a:r>
              <a:rPr lang="en-US" altLang="en-US" sz="2000" smtClean="0"/>
              <a:t>The following are some reasons for studying the three number systems in this module.</a:t>
            </a:r>
          </a:p>
          <a:p>
            <a:pPr marL="0" indent="0">
              <a:buFont typeface="Wingdings" pitchFamily="2" charset="2"/>
              <a:buNone/>
            </a:pPr>
            <a:r>
              <a:rPr lang="en-US" altLang="en-US" sz="2000" u="sng" smtClean="0"/>
              <a:t>Decimal Number System</a:t>
            </a:r>
            <a:endParaRPr lang="en-SG" altLang="en-US" sz="2000" smtClean="0"/>
          </a:p>
          <a:p>
            <a:pPr marL="0" indent="0">
              <a:buFont typeface="Wingdings" pitchFamily="2" charset="2"/>
              <a:buNone/>
            </a:pPr>
            <a:r>
              <a:rPr lang="en-US" altLang="en-US" sz="2000" b="0" smtClean="0">
                <a:solidFill>
                  <a:srgbClr val="0033CC"/>
                </a:solidFill>
              </a:rPr>
              <a:t>We are most familiar with the decimal number system as we have been using it from young.  The reason for using it from young is most probably because normally the two hands of a human being have a total of 10 digits.</a:t>
            </a:r>
            <a:endParaRPr lang="en-SG" altLang="en-US" sz="2000" b="0" smtClean="0">
              <a:solidFill>
                <a:srgbClr val="0033CC"/>
              </a:solidFill>
            </a:endParaRPr>
          </a:p>
          <a:p>
            <a:pPr marL="0" indent="0">
              <a:buFont typeface="Wingdings" pitchFamily="2" charset="2"/>
              <a:buNone/>
            </a:pPr>
            <a:r>
              <a:rPr lang="en-US" altLang="en-US" sz="2000" u="sng" smtClean="0"/>
              <a:t>Binary Number System</a:t>
            </a:r>
            <a:endParaRPr lang="en-SG" altLang="en-US" sz="2000" smtClean="0"/>
          </a:p>
          <a:p>
            <a:pPr marL="0" indent="0">
              <a:buFont typeface="Wingdings" pitchFamily="2" charset="2"/>
              <a:buNone/>
            </a:pPr>
            <a:r>
              <a:rPr lang="en-US" altLang="en-US" sz="2000" b="0" smtClean="0">
                <a:solidFill>
                  <a:srgbClr val="0033CC"/>
                </a:solidFill>
              </a:rPr>
              <a:t>Digital computer hardware such as memory and CPU use only binary numbers.  The reason is that there are many physical properties that can be used to indicate the two binary digits.</a:t>
            </a:r>
            <a:endParaRPr lang="en-SG" altLang="en-US" sz="2000" b="0" smtClean="0">
              <a:solidFill>
                <a:srgbClr val="0033CC"/>
              </a:solidFill>
            </a:endParaRPr>
          </a:p>
          <a:p>
            <a:pPr marL="0" indent="0">
              <a:buFont typeface="Wingdings" pitchFamily="2" charset="2"/>
              <a:buNone/>
            </a:pPr>
            <a:r>
              <a:rPr lang="en-US" altLang="en-US" sz="2000" u="sng" smtClean="0"/>
              <a:t>Hexadecimal Number System</a:t>
            </a:r>
            <a:endParaRPr lang="en-SG" altLang="en-US" sz="2000" smtClean="0"/>
          </a:p>
          <a:p>
            <a:pPr marL="0" indent="0">
              <a:buFont typeface="Wingdings" pitchFamily="2" charset="2"/>
              <a:buNone/>
            </a:pPr>
            <a:r>
              <a:rPr lang="en-US" altLang="en-US" sz="2000" b="0" smtClean="0">
                <a:solidFill>
                  <a:srgbClr val="0033CC"/>
                </a:solidFill>
              </a:rPr>
              <a:t>We study hexadecimal number system because we may need to communicate among ourselves concerning the workings of computers.  Binary numbers can be easily converted into hexadecimal numbers and vice versa.  So long strings of binary digits can be converted into strings of hexadecimal digits that are four times shorter</a:t>
            </a:r>
            <a:r>
              <a:rPr lang="en-US" altLang="en-US" sz="2000" b="0" smtClean="0"/>
              <a:t>.</a:t>
            </a:r>
            <a:endParaRPr lang="en-SG" altLang="en-US" sz="2000" b="0" smtClean="0"/>
          </a:p>
          <a:p>
            <a:pPr marL="0" indent="0">
              <a:buFont typeface="Wingdings" pitchFamily="2" charset="2"/>
              <a:buNone/>
            </a:pPr>
            <a:endParaRPr lang="en-US" altLang="en-US" sz="2000" smtClean="0"/>
          </a:p>
        </p:txBody>
      </p:sp>
    </p:spTree>
    <p:extLst>
      <p:ext uri="{BB962C8B-B14F-4D97-AF65-F5344CB8AC3E}">
        <p14:creationId xmlns:p14="http://schemas.microsoft.com/office/powerpoint/2010/main" val="42380495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defRPr/>
            </a:pPr>
            <a:r>
              <a:rPr lang="en-US" sz="3200" dirty="0" smtClean="0"/>
              <a:t>Summary</a:t>
            </a:r>
          </a:p>
        </p:txBody>
      </p:sp>
      <p:sp>
        <p:nvSpPr>
          <p:cNvPr id="61443" name="Rectangle 6"/>
          <p:cNvSpPr>
            <a:spLocks noGrp="1" noChangeArrowheads="1"/>
          </p:cNvSpPr>
          <p:nvPr>
            <p:ph type="body" idx="1"/>
          </p:nvPr>
        </p:nvSpPr>
        <p:spPr>
          <a:xfrm>
            <a:off x="152400" y="838200"/>
            <a:ext cx="8763000" cy="5410200"/>
          </a:xfrm>
        </p:spPr>
        <p:txBody>
          <a:bodyPr/>
          <a:lstStyle/>
          <a:p>
            <a:r>
              <a:rPr lang="en-US" altLang="en-US" sz="2400" dirty="0" smtClean="0"/>
              <a:t>Digital computers use binary patterns to represent data.</a:t>
            </a:r>
            <a:endParaRPr lang="en-US" altLang="en-US" dirty="0" smtClean="0"/>
          </a:p>
          <a:p>
            <a:r>
              <a:rPr lang="en-US" altLang="en-US" sz="2400" dirty="0" smtClean="0"/>
              <a:t>A number system has a set of symbols to represent numbers.</a:t>
            </a:r>
          </a:p>
          <a:p>
            <a:r>
              <a:rPr lang="en-US" altLang="en-US" sz="2400" dirty="0" smtClean="0"/>
              <a:t>The base of a number system is the number of unique symbols used in that system.</a:t>
            </a:r>
          </a:p>
          <a:p>
            <a:r>
              <a:rPr lang="en-US" altLang="en-US" sz="2400" dirty="0" smtClean="0"/>
              <a:t>Position weights are used when counting beyond the base of a number system.</a:t>
            </a:r>
          </a:p>
          <a:p>
            <a:r>
              <a:rPr lang="en-US" altLang="en-US" sz="2400" dirty="0" smtClean="0"/>
              <a:t>A number can be converted from one number system into another.</a:t>
            </a:r>
          </a:p>
        </p:txBody>
      </p:sp>
      <p:graphicFrame>
        <p:nvGraphicFramePr>
          <p:cNvPr id="61444" name="Object 4"/>
          <p:cNvGraphicFramePr>
            <a:graphicFrameLocks noGrp="1" noChangeAspect="1"/>
          </p:cNvGraphicFramePr>
          <p:nvPr>
            <p:ph idx="4294967295"/>
          </p:nvPr>
        </p:nvGraphicFramePr>
        <p:xfrm>
          <a:off x="8229600" y="0"/>
          <a:ext cx="914400" cy="730250"/>
        </p:xfrm>
        <a:graphic>
          <a:graphicData uri="http://schemas.openxmlformats.org/presentationml/2006/ole">
            <mc:AlternateContent xmlns:mc="http://schemas.openxmlformats.org/markup-compatibility/2006">
              <mc:Choice xmlns:v="urn:schemas-microsoft-com:vml" Requires="v">
                <p:oleObj spid="_x0000_s1073" name="Clip" r:id="rId3" imgW="3709988" imgH="2963863" progId="MS_ClipArt_Gallery.2">
                  <p:embed/>
                </p:oleObj>
              </mc:Choice>
              <mc:Fallback>
                <p:oleObj name="Clip" r:id="rId3" imgW="3709988" imgH="296386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0"/>
                        <a:ext cx="9144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42651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Storing Data in Computers</a:t>
            </a:r>
          </a:p>
        </p:txBody>
      </p:sp>
      <p:sp>
        <p:nvSpPr>
          <p:cNvPr id="10243" name="Rectangle 3"/>
          <p:cNvSpPr>
            <a:spLocks noGrp="1" noChangeArrowheads="1"/>
          </p:cNvSpPr>
          <p:nvPr>
            <p:ph type="body" idx="1"/>
          </p:nvPr>
        </p:nvSpPr>
        <p:spPr>
          <a:xfrm>
            <a:off x="381000" y="1600200"/>
            <a:ext cx="8610600" cy="4114800"/>
          </a:xfrm>
        </p:spPr>
        <p:txBody>
          <a:bodyPr/>
          <a:lstStyle/>
          <a:p>
            <a:pPr marL="0" indent="0">
              <a:buFont typeface="Wingdings" pitchFamily="2" charset="2"/>
              <a:buNone/>
            </a:pPr>
            <a:r>
              <a:rPr lang="en-US" altLang="en-US" sz="2800" dirty="0" smtClean="0"/>
              <a:t>Computers make use of tiny electronic switches to represent and store information.</a:t>
            </a:r>
          </a:p>
          <a:p>
            <a:pPr lvl="1"/>
            <a:r>
              <a:rPr lang="en-US" altLang="en-US" sz="2600" b="0" dirty="0" smtClean="0"/>
              <a:t>Each switch can be in one of two possible (</a:t>
            </a:r>
            <a:r>
              <a:rPr lang="en-US" altLang="en-US" sz="2600" i="1" dirty="0" smtClean="0">
                <a:solidFill>
                  <a:srgbClr val="C00000"/>
                </a:solidFill>
              </a:rPr>
              <a:t>binary</a:t>
            </a:r>
            <a:r>
              <a:rPr lang="en-US" altLang="en-US" sz="2600" b="0" dirty="0" smtClean="0"/>
              <a:t>) states: </a:t>
            </a:r>
            <a:r>
              <a:rPr lang="en-US" altLang="en-US" sz="2600" dirty="0" smtClean="0">
                <a:solidFill>
                  <a:srgbClr val="C00000"/>
                </a:solidFill>
              </a:rPr>
              <a:t>ON</a:t>
            </a:r>
            <a:r>
              <a:rPr lang="en-US" altLang="en-US" sz="2600" dirty="0" smtClean="0"/>
              <a:t> </a:t>
            </a:r>
            <a:r>
              <a:rPr lang="en-US" altLang="en-US" sz="2600" b="0" dirty="0" smtClean="0"/>
              <a:t>or </a:t>
            </a:r>
            <a:r>
              <a:rPr lang="en-US" altLang="en-US" sz="2600" dirty="0" smtClean="0">
                <a:solidFill>
                  <a:srgbClr val="C00000"/>
                </a:solidFill>
              </a:rPr>
              <a:t>OFF</a:t>
            </a:r>
          </a:p>
          <a:p>
            <a:pPr lvl="1"/>
            <a:r>
              <a:rPr lang="en-US" altLang="en-US" sz="2600" b="0" dirty="0" smtClean="0"/>
              <a:t>The meaning of the states is defined by people (programmers)</a:t>
            </a:r>
          </a:p>
          <a:p>
            <a:pPr lvl="1"/>
            <a:r>
              <a:rPr lang="en-US" altLang="en-US" sz="2600" b="0" dirty="0" smtClean="0"/>
              <a:t>Examples</a:t>
            </a:r>
          </a:p>
          <a:p>
            <a:pPr lvl="2"/>
            <a:r>
              <a:rPr lang="en-US" altLang="en-US" b="1" dirty="0" smtClean="0">
                <a:solidFill>
                  <a:srgbClr val="C00000"/>
                </a:solidFill>
              </a:rPr>
              <a:t>ON</a:t>
            </a:r>
            <a:r>
              <a:rPr lang="en-US" altLang="en-US" dirty="0" smtClean="0"/>
              <a:t> represents “1”  and  </a:t>
            </a:r>
            <a:r>
              <a:rPr lang="en-US" altLang="en-US" b="1" dirty="0" smtClean="0">
                <a:solidFill>
                  <a:srgbClr val="C00000"/>
                </a:solidFill>
              </a:rPr>
              <a:t>OFF</a:t>
            </a:r>
            <a:r>
              <a:rPr lang="en-US" altLang="en-US" dirty="0" smtClean="0"/>
              <a:t> represents “0”</a:t>
            </a:r>
          </a:p>
          <a:p>
            <a:pPr lvl="2"/>
            <a:r>
              <a:rPr lang="en-US" altLang="en-US" b="1" dirty="0" smtClean="0">
                <a:solidFill>
                  <a:srgbClr val="C00000"/>
                </a:solidFill>
              </a:rPr>
              <a:t>ON</a:t>
            </a:r>
            <a:r>
              <a:rPr lang="en-US" altLang="en-US" dirty="0" smtClean="0"/>
              <a:t> represents “Yes”  and  </a:t>
            </a:r>
            <a:r>
              <a:rPr lang="en-US" altLang="en-US" b="1" dirty="0" smtClean="0">
                <a:solidFill>
                  <a:srgbClr val="C00000"/>
                </a:solidFill>
              </a:rPr>
              <a:t>OFF</a:t>
            </a:r>
            <a:r>
              <a:rPr lang="en-US" altLang="en-US" dirty="0" smtClean="0"/>
              <a:t> represents “No”</a:t>
            </a:r>
          </a:p>
          <a:p>
            <a:pPr lvl="2"/>
            <a:r>
              <a:rPr lang="en-US" altLang="en-US" b="1" dirty="0" smtClean="0">
                <a:solidFill>
                  <a:srgbClr val="C00000"/>
                </a:solidFill>
              </a:rPr>
              <a:t>ON</a:t>
            </a:r>
            <a:r>
              <a:rPr lang="en-US" altLang="en-US" dirty="0" smtClean="0"/>
              <a:t> represents “Green”  and  </a:t>
            </a:r>
            <a:r>
              <a:rPr lang="en-US" altLang="en-US" b="1" dirty="0" smtClean="0">
                <a:solidFill>
                  <a:srgbClr val="C00000"/>
                </a:solidFill>
              </a:rPr>
              <a:t>OFF</a:t>
            </a:r>
            <a:r>
              <a:rPr lang="en-US" altLang="en-US" dirty="0" smtClean="0"/>
              <a:t> represents “Red”</a:t>
            </a:r>
          </a:p>
          <a:p>
            <a:pPr lvl="2"/>
            <a:endParaRPr lang="en-US" altLang="en-US" dirty="0" smtClean="0"/>
          </a:p>
          <a:p>
            <a:pPr marL="0" indent="0">
              <a:buFont typeface="Wingdings" pitchFamily="2" charset="2"/>
              <a:buNone/>
            </a:pPr>
            <a:endParaRPr lang="en-US" altLang="en-US" dirty="0" smtClean="0"/>
          </a:p>
        </p:txBody>
      </p:sp>
    </p:spTree>
    <p:extLst>
      <p:ext uri="{BB962C8B-B14F-4D97-AF65-F5344CB8AC3E}">
        <p14:creationId xmlns:p14="http://schemas.microsoft.com/office/powerpoint/2010/main" val="2481437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Storing Data in Computers</a:t>
            </a:r>
          </a:p>
        </p:txBody>
      </p:sp>
      <p:sp>
        <p:nvSpPr>
          <p:cNvPr id="11267" name="Rectangle 3"/>
          <p:cNvSpPr>
            <a:spLocks noGrp="1" noChangeArrowheads="1"/>
          </p:cNvSpPr>
          <p:nvPr>
            <p:ph type="body" idx="1"/>
          </p:nvPr>
        </p:nvSpPr>
        <p:spPr>
          <a:xfrm>
            <a:off x="304800" y="838200"/>
            <a:ext cx="8229600" cy="2286000"/>
          </a:xfrm>
        </p:spPr>
        <p:txBody>
          <a:bodyPr/>
          <a:lstStyle/>
          <a:p>
            <a:pPr marL="0" indent="0">
              <a:buFont typeface="Wingdings" pitchFamily="2" charset="2"/>
              <a:buNone/>
            </a:pPr>
            <a:r>
              <a:rPr lang="en-US" altLang="en-US" sz="2800" dirty="0" smtClean="0"/>
              <a:t>One switch alone is not very useful as only </a:t>
            </a:r>
            <a:r>
              <a:rPr lang="en-US" altLang="en-US" sz="2800" u="sng" dirty="0" smtClean="0"/>
              <a:t>two</a:t>
            </a:r>
            <a:r>
              <a:rPr lang="en-US" altLang="en-US" sz="2800" dirty="0" smtClean="0"/>
              <a:t> things can be represented.</a:t>
            </a:r>
          </a:p>
          <a:p>
            <a:pPr marL="0" indent="0">
              <a:spcBef>
                <a:spcPct val="0"/>
              </a:spcBef>
              <a:buFont typeface="Wingdings" pitchFamily="2" charset="2"/>
              <a:buNone/>
            </a:pPr>
            <a:endParaRPr lang="en-US" altLang="en-US" sz="2800" dirty="0" smtClean="0"/>
          </a:p>
          <a:p>
            <a:pPr lvl="1">
              <a:spcAft>
                <a:spcPts val="600"/>
              </a:spcAft>
            </a:pPr>
            <a:r>
              <a:rPr lang="en-US" altLang="en-US" sz="2600" dirty="0" smtClean="0"/>
              <a:t>Two</a:t>
            </a:r>
            <a:r>
              <a:rPr lang="en-US" altLang="en-US" sz="2600" b="0" dirty="0" smtClean="0"/>
              <a:t> switches placed side by side can represent </a:t>
            </a:r>
            <a:r>
              <a:rPr lang="en-US" altLang="en-US" sz="2600" u="sng" dirty="0" smtClean="0"/>
              <a:t>four</a:t>
            </a:r>
            <a:r>
              <a:rPr lang="en-US" altLang="en-US" sz="2600" b="0" dirty="0" smtClean="0"/>
              <a:t> things or </a:t>
            </a:r>
            <a:r>
              <a:rPr lang="en-US" altLang="en-US" sz="2600" u="sng" dirty="0" smtClean="0">
                <a:solidFill>
                  <a:srgbClr val="FF0000"/>
                </a:solidFill>
              </a:rPr>
              <a:t>states</a:t>
            </a:r>
            <a:r>
              <a:rPr lang="en-US" altLang="en-US" sz="2600" b="0" dirty="0" smtClean="0"/>
              <a:t>.</a:t>
            </a:r>
          </a:p>
          <a:p>
            <a:pPr lvl="1">
              <a:buFont typeface="Wingdings" pitchFamily="2" charset="2"/>
              <a:buNone/>
            </a:pPr>
            <a:r>
              <a:rPr lang="en-US" altLang="en-US" sz="2600" b="0" dirty="0" smtClean="0"/>
              <a:t> </a:t>
            </a:r>
            <a:r>
              <a:rPr lang="en-US" altLang="en-US" sz="2600" dirty="0" smtClean="0"/>
              <a:t>		</a:t>
            </a:r>
            <a:r>
              <a:rPr lang="en-US" altLang="en-US" sz="2600" b="0" i="1" u="sng" dirty="0" smtClean="0"/>
              <a:t>Example 1</a:t>
            </a:r>
            <a:r>
              <a:rPr lang="en-US" altLang="en-US" sz="2600" dirty="0" smtClean="0"/>
              <a:t>			</a:t>
            </a:r>
            <a:r>
              <a:rPr lang="en-US" altLang="en-US" sz="2600" b="0" i="1" u="sng" dirty="0" smtClean="0"/>
              <a:t>Example 2</a:t>
            </a:r>
          </a:p>
          <a:p>
            <a:pPr lvl="2">
              <a:buFont typeface="Wingdings" pitchFamily="2" charset="2"/>
              <a:buNone/>
            </a:pPr>
            <a:endParaRPr lang="en-US" altLang="en-US" dirty="0" smtClean="0"/>
          </a:p>
        </p:txBody>
      </p:sp>
      <p:sp>
        <p:nvSpPr>
          <p:cNvPr id="11268" name="TextBox 4"/>
          <p:cNvSpPr txBox="1">
            <a:spLocks noChangeArrowheads="1"/>
          </p:cNvSpPr>
          <p:nvPr/>
        </p:nvSpPr>
        <p:spPr bwMode="auto">
          <a:xfrm>
            <a:off x="1066800" y="3657600"/>
            <a:ext cx="2590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74625">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lvl="2">
              <a:spcBef>
                <a:spcPct val="0"/>
              </a:spcBef>
              <a:buClrTx/>
              <a:buFontTx/>
              <a:buNone/>
            </a:pPr>
            <a:r>
              <a:rPr kumimoji="0" lang="en-US" altLang="en-US">
                <a:solidFill>
                  <a:srgbClr val="7F6600"/>
                </a:solidFill>
              </a:rPr>
              <a:t>OFF – OFF  = “0”</a:t>
            </a:r>
          </a:p>
          <a:p>
            <a:pPr lvl="2">
              <a:spcBef>
                <a:spcPct val="0"/>
              </a:spcBef>
              <a:buClrTx/>
              <a:buFontTx/>
              <a:buNone/>
            </a:pPr>
            <a:r>
              <a:rPr kumimoji="0" lang="en-US" altLang="en-US">
                <a:solidFill>
                  <a:srgbClr val="7F6600"/>
                </a:solidFill>
              </a:rPr>
              <a:t>OFF – ON    = “1”</a:t>
            </a:r>
          </a:p>
          <a:p>
            <a:pPr lvl="2">
              <a:spcBef>
                <a:spcPct val="0"/>
              </a:spcBef>
              <a:buClrTx/>
              <a:buFontTx/>
              <a:buNone/>
            </a:pPr>
            <a:r>
              <a:rPr kumimoji="0" lang="en-US" altLang="en-US">
                <a:solidFill>
                  <a:srgbClr val="7F6600"/>
                </a:solidFill>
              </a:rPr>
              <a:t>ON – OFF    = “2”</a:t>
            </a:r>
          </a:p>
          <a:p>
            <a:pPr lvl="2">
              <a:spcBef>
                <a:spcPct val="0"/>
              </a:spcBef>
              <a:buClrTx/>
              <a:buFontTx/>
              <a:buNone/>
            </a:pPr>
            <a:r>
              <a:rPr kumimoji="0" lang="en-US" altLang="en-US">
                <a:solidFill>
                  <a:srgbClr val="7F6600"/>
                </a:solidFill>
              </a:rPr>
              <a:t>ON – ON      = “3”</a:t>
            </a:r>
          </a:p>
        </p:txBody>
      </p:sp>
      <p:sp>
        <p:nvSpPr>
          <p:cNvPr id="11269" name="TextBox 5"/>
          <p:cNvSpPr txBox="1">
            <a:spLocks noChangeArrowheads="1"/>
          </p:cNvSpPr>
          <p:nvPr/>
        </p:nvSpPr>
        <p:spPr bwMode="auto">
          <a:xfrm>
            <a:off x="4648200" y="3657600"/>
            <a:ext cx="3124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140000"/>
              <a:buFont typeface="Wingdings" pitchFamily="2" charset="2"/>
              <a:buChar char="§"/>
              <a:defRPr kumimoji="1" sz="3200" b="1">
                <a:solidFill>
                  <a:schemeClr val="tx1"/>
                </a:solidFill>
                <a:latin typeface="Arial Narrow" pitchFamily="34" charset="0"/>
              </a:defRPr>
            </a:lvl1pPr>
            <a:lvl2pPr marL="742950" indent="-285750">
              <a:spcBef>
                <a:spcPct val="20000"/>
              </a:spcBef>
              <a:buClr>
                <a:srgbClr val="0033CC"/>
              </a:buClr>
              <a:buSzPct val="120000"/>
              <a:buFont typeface="Wingdings" pitchFamily="2" charset="2"/>
              <a:buChar char="§"/>
              <a:defRPr kumimoji="1" sz="2800" b="1">
                <a:solidFill>
                  <a:srgbClr val="0033CC"/>
                </a:solidFill>
                <a:latin typeface="Arial Narrow" pitchFamily="34" charset="0"/>
              </a:defRPr>
            </a:lvl2pPr>
            <a:lvl3pPr marL="174625">
              <a:spcBef>
                <a:spcPct val="20000"/>
              </a:spcBef>
              <a:buClr>
                <a:schemeClr val="hlink"/>
              </a:buClr>
              <a:buFont typeface="Wingdings" pitchFamily="2" charset="2"/>
              <a:buChar char="§"/>
              <a:defRPr kumimoji="1" sz="2400">
                <a:solidFill>
                  <a:schemeClr val="hlink"/>
                </a:solidFill>
                <a:latin typeface="Arial Narrow" pitchFamily="34" charset="0"/>
              </a:defRPr>
            </a:lvl3pPr>
            <a:lvl4pPr marL="1600200" indent="-228600">
              <a:spcBef>
                <a:spcPct val="20000"/>
              </a:spcBef>
              <a:buClr>
                <a:schemeClr val="tx2"/>
              </a:buClr>
              <a:buFont typeface="Wingdings" pitchFamily="2" charset="2"/>
              <a:buChar char="§"/>
              <a:defRPr kumimoji="1" sz="2000">
                <a:solidFill>
                  <a:schemeClr val="tx1"/>
                </a:solidFill>
                <a:latin typeface="Arial Narrow" pitchFamily="34" charset="0"/>
              </a:defRPr>
            </a:lvl4pPr>
            <a:lvl5pPr marL="2057400" indent="-228600">
              <a:spcBef>
                <a:spcPct val="20000"/>
              </a:spcBef>
              <a:buClr>
                <a:srgbClr val="009900"/>
              </a:buClr>
              <a:buSzPct val="90000"/>
              <a:buFont typeface="Wingdings" pitchFamily="2" charset="2"/>
              <a:buChar char="§"/>
              <a:defRPr kumimoji="1" sz="2000">
                <a:solidFill>
                  <a:srgbClr val="009900"/>
                </a:solidFill>
                <a:latin typeface="Arial Narrow" pitchFamily="34" charset="0"/>
              </a:defRPr>
            </a:lvl5pPr>
            <a:lvl6pPr marL="25146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6pPr>
            <a:lvl7pPr marL="29718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7pPr>
            <a:lvl8pPr marL="34290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8pPr>
            <a:lvl9pPr marL="3886200" indent="-22860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Arial Narrow" pitchFamily="34" charset="0"/>
              </a:defRPr>
            </a:lvl9pPr>
          </a:lstStyle>
          <a:p>
            <a:pPr lvl="2">
              <a:spcBef>
                <a:spcPct val="0"/>
              </a:spcBef>
              <a:buClrTx/>
              <a:buFontTx/>
              <a:buNone/>
            </a:pPr>
            <a:r>
              <a:rPr kumimoji="0" lang="en-US" altLang="en-US">
                <a:solidFill>
                  <a:srgbClr val="7F6600"/>
                </a:solidFill>
              </a:rPr>
              <a:t>OFF – OFF  = “Red”</a:t>
            </a:r>
          </a:p>
          <a:p>
            <a:pPr lvl="2">
              <a:spcBef>
                <a:spcPct val="0"/>
              </a:spcBef>
              <a:buClrTx/>
              <a:buFontTx/>
              <a:buNone/>
            </a:pPr>
            <a:r>
              <a:rPr kumimoji="0" lang="en-US" altLang="en-US">
                <a:solidFill>
                  <a:srgbClr val="7F6600"/>
                </a:solidFill>
              </a:rPr>
              <a:t>OFF – ON    = “Yellow”</a:t>
            </a:r>
          </a:p>
          <a:p>
            <a:pPr lvl="2">
              <a:spcBef>
                <a:spcPct val="0"/>
              </a:spcBef>
              <a:buClrTx/>
              <a:buFontTx/>
              <a:buNone/>
            </a:pPr>
            <a:r>
              <a:rPr kumimoji="0" lang="en-US" altLang="en-US">
                <a:solidFill>
                  <a:srgbClr val="7F6600"/>
                </a:solidFill>
              </a:rPr>
              <a:t>ON – OFF    = “Orange”</a:t>
            </a:r>
          </a:p>
          <a:p>
            <a:pPr lvl="2">
              <a:spcBef>
                <a:spcPct val="0"/>
              </a:spcBef>
              <a:buClrTx/>
              <a:buFontTx/>
              <a:buNone/>
            </a:pPr>
            <a:r>
              <a:rPr kumimoji="0" lang="en-US" altLang="en-US">
                <a:solidFill>
                  <a:srgbClr val="7F6600"/>
                </a:solidFill>
              </a:rPr>
              <a:t>ON – ON      = “Green”</a:t>
            </a:r>
          </a:p>
        </p:txBody>
      </p:sp>
    </p:spTree>
    <p:extLst>
      <p:ext uri="{BB962C8B-B14F-4D97-AF65-F5344CB8AC3E}">
        <p14:creationId xmlns:p14="http://schemas.microsoft.com/office/powerpoint/2010/main" val="2272424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Bits and Bytes</a:t>
            </a:r>
          </a:p>
        </p:txBody>
      </p:sp>
      <p:sp>
        <p:nvSpPr>
          <p:cNvPr id="12291" name="Rectangle 3"/>
          <p:cNvSpPr>
            <a:spLocks noGrp="1" noChangeArrowheads="1"/>
          </p:cNvSpPr>
          <p:nvPr>
            <p:ph type="body" idx="1"/>
          </p:nvPr>
        </p:nvSpPr>
        <p:spPr>
          <a:xfrm>
            <a:off x="381000" y="838200"/>
            <a:ext cx="8153400" cy="5181600"/>
          </a:xfrm>
        </p:spPr>
        <p:txBody>
          <a:bodyPr/>
          <a:lstStyle/>
          <a:p>
            <a:pPr marL="0" indent="0">
              <a:buFont typeface="Wingdings" pitchFamily="2" charset="2"/>
              <a:buNone/>
            </a:pPr>
            <a:r>
              <a:rPr lang="en-US" altLang="en-US" sz="2800" smtClean="0"/>
              <a:t>A computer </a:t>
            </a:r>
            <a:r>
              <a:rPr lang="en-US" altLang="en-US" sz="2800" smtClean="0">
                <a:solidFill>
                  <a:srgbClr val="FF0000"/>
                </a:solidFill>
              </a:rPr>
              <a:t>memory</a:t>
            </a:r>
            <a:r>
              <a:rPr lang="en-US" altLang="en-US" sz="2800" smtClean="0"/>
              <a:t> is made up of millions of tiny electronic switches.</a:t>
            </a:r>
          </a:p>
          <a:p>
            <a:pPr lvl="1"/>
            <a:r>
              <a:rPr lang="en-US" altLang="en-US" sz="2600" smtClean="0"/>
              <a:t>Each of these switches is known as a </a:t>
            </a:r>
            <a:r>
              <a:rPr lang="en-US" altLang="en-US" sz="2600" smtClean="0">
                <a:solidFill>
                  <a:srgbClr val="FF0000"/>
                </a:solidFill>
              </a:rPr>
              <a:t>bit</a:t>
            </a:r>
            <a:r>
              <a:rPr lang="en-US" altLang="en-US" sz="2600" smtClean="0"/>
              <a:t> (</a:t>
            </a:r>
            <a:r>
              <a:rPr lang="en-US" altLang="en-US" sz="2600" smtClean="0">
                <a:solidFill>
                  <a:srgbClr val="FF0000"/>
                </a:solidFill>
              </a:rPr>
              <a:t>b</a:t>
            </a:r>
            <a:r>
              <a:rPr lang="en-US" altLang="en-US" sz="2600" smtClean="0"/>
              <a:t>inary dig</a:t>
            </a:r>
            <a:r>
              <a:rPr lang="en-US" altLang="en-US" sz="2600" smtClean="0">
                <a:solidFill>
                  <a:srgbClr val="FF0000"/>
                </a:solidFill>
              </a:rPr>
              <a:t>it</a:t>
            </a:r>
            <a:r>
              <a:rPr lang="en-US" altLang="en-US" sz="2600" smtClean="0"/>
              <a:t>)</a:t>
            </a:r>
          </a:p>
          <a:p>
            <a:pPr lvl="1"/>
            <a:r>
              <a:rPr lang="en-US" altLang="en-US" sz="2600" smtClean="0"/>
              <a:t>8 bits are grouped together to form one </a:t>
            </a:r>
            <a:r>
              <a:rPr lang="en-US" altLang="en-US" sz="2600" smtClean="0">
                <a:solidFill>
                  <a:srgbClr val="FF0000"/>
                </a:solidFill>
              </a:rPr>
              <a:t>byte </a:t>
            </a:r>
            <a:r>
              <a:rPr lang="en-US" altLang="en-US" sz="2600" smtClean="0"/>
              <a:t>of storage</a:t>
            </a:r>
          </a:p>
          <a:p>
            <a:pPr lvl="2"/>
            <a:r>
              <a:rPr lang="en-US" altLang="en-US" smtClean="0"/>
              <a:t>A </a:t>
            </a:r>
            <a:r>
              <a:rPr lang="en-US" altLang="en-US" b="1" smtClean="0">
                <a:solidFill>
                  <a:srgbClr val="C00000"/>
                </a:solidFill>
              </a:rPr>
              <a:t>byte</a:t>
            </a:r>
            <a:r>
              <a:rPr lang="en-US" altLang="en-US" smtClean="0"/>
              <a:t> is the smallest addressable unit of memory (location) in a computer.  In other words, when a computer reads or writes information or data to its memory, the smallest amount it can do so is one byte (8 bits).</a:t>
            </a:r>
          </a:p>
          <a:p>
            <a:pPr lvl="2"/>
            <a:r>
              <a:rPr lang="en-US" altLang="en-US" smtClean="0"/>
              <a:t>Hence:  </a:t>
            </a:r>
          </a:p>
          <a:p>
            <a:pPr lvl="3"/>
            <a:r>
              <a:rPr lang="en-US" altLang="en-US" smtClean="0"/>
              <a:t>If the information to be written requires only 1 bit to represent, 1 byte (8 bits) would still be used.</a:t>
            </a:r>
          </a:p>
          <a:p>
            <a:pPr lvl="3"/>
            <a:r>
              <a:rPr lang="en-US" altLang="en-US" smtClean="0"/>
              <a:t>If the information to be written requires 10 bits to represent, then 2 bytes (16 bits) would be used.</a:t>
            </a:r>
          </a:p>
          <a:p>
            <a:pPr lvl="1">
              <a:buFont typeface="Wingdings" pitchFamily="2" charset="2"/>
              <a:buNone/>
            </a:pPr>
            <a:endParaRPr lang="en-US" altLang="en-US" sz="2200" smtClean="0"/>
          </a:p>
        </p:txBody>
      </p:sp>
    </p:spTree>
    <p:extLst>
      <p:ext uri="{BB962C8B-B14F-4D97-AF65-F5344CB8AC3E}">
        <p14:creationId xmlns:p14="http://schemas.microsoft.com/office/powerpoint/2010/main" val="3685644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Bits and Bytes</a:t>
            </a:r>
          </a:p>
        </p:txBody>
      </p:sp>
      <p:sp>
        <p:nvSpPr>
          <p:cNvPr id="13315" name="Rectangle 3"/>
          <p:cNvSpPr>
            <a:spLocks noGrp="1" noChangeArrowheads="1"/>
          </p:cNvSpPr>
          <p:nvPr>
            <p:ph type="body" idx="1"/>
          </p:nvPr>
        </p:nvSpPr>
        <p:spPr>
          <a:xfrm>
            <a:off x="381000" y="838200"/>
            <a:ext cx="8153400" cy="5181600"/>
          </a:xfrm>
        </p:spPr>
        <p:txBody>
          <a:bodyPr/>
          <a:lstStyle/>
          <a:p>
            <a:pPr marL="0" indent="0">
              <a:buFont typeface="Wingdings" pitchFamily="2" charset="2"/>
              <a:buNone/>
            </a:pPr>
            <a:r>
              <a:rPr lang="en-US" altLang="en-US" sz="2800" dirty="0" smtClean="0"/>
              <a:t>Some examples of possible </a:t>
            </a:r>
            <a:r>
              <a:rPr lang="en-US" altLang="en-US" sz="2800" u="sng" dirty="0" smtClean="0">
                <a:solidFill>
                  <a:srgbClr val="C00000"/>
                </a:solidFill>
              </a:rPr>
              <a:t>states</a:t>
            </a:r>
            <a:r>
              <a:rPr lang="en-US" altLang="en-US" sz="2800" dirty="0" smtClean="0"/>
              <a:t> of a byte (8 bits) are (assume OFF = 0 and ON = 1):</a:t>
            </a:r>
          </a:p>
          <a:p>
            <a:pPr marL="0" indent="0">
              <a:buFont typeface="Wingdings" pitchFamily="2" charset="2"/>
              <a:buNone/>
            </a:pPr>
            <a:r>
              <a:rPr lang="en-US" altLang="en-US" sz="2800" dirty="0" smtClean="0"/>
              <a:t>	00000000	00001000</a:t>
            </a:r>
          </a:p>
          <a:p>
            <a:pPr marL="0" indent="0">
              <a:buFont typeface="Wingdings" pitchFamily="2" charset="2"/>
              <a:buNone/>
            </a:pPr>
            <a:r>
              <a:rPr lang="en-US" altLang="en-US" sz="2800" dirty="0" smtClean="0"/>
              <a:t>	00000001	00001001</a:t>
            </a:r>
          </a:p>
          <a:p>
            <a:pPr marL="0" indent="0">
              <a:buFont typeface="Wingdings" pitchFamily="2" charset="2"/>
              <a:buNone/>
            </a:pPr>
            <a:r>
              <a:rPr lang="en-US" altLang="en-US" sz="2800" dirty="0" smtClean="0"/>
              <a:t>	00000010	00001010</a:t>
            </a:r>
          </a:p>
          <a:p>
            <a:pPr marL="0" indent="0">
              <a:buFont typeface="Wingdings" pitchFamily="2" charset="2"/>
              <a:buNone/>
            </a:pPr>
            <a:r>
              <a:rPr lang="en-US" altLang="en-US" sz="2800" dirty="0" smtClean="0"/>
              <a:t>	00000011	00001011</a:t>
            </a:r>
          </a:p>
          <a:p>
            <a:pPr marL="0" indent="0">
              <a:buFont typeface="Wingdings" pitchFamily="2" charset="2"/>
              <a:buNone/>
            </a:pPr>
            <a:r>
              <a:rPr lang="en-US" altLang="en-US" sz="2800" dirty="0" smtClean="0"/>
              <a:t>	00000100	00001100</a:t>
            </a:r>
          </a:p>
          <a:p>
            <a:pPr marL="0" indent="0">
              <a:buFont typeface="Wingdings" pitchFamily="2" charset="2"/>
              <a:buNone/>
            </a:pPr>
            <a:r>
              <a:rPr lang="en-US" altLang="en-US" sz="2800" dirty="0" smtClean="0"/>
              <a:t>	00000101	00001101</a:t>
            </a:r>
          </a:p>
          <a:p>
            <a:pPr marL="0" indent="0">
              <a:buFont typeface="Wingdings" pitchFamily="2" charset="2"/>
              <a:buNone/>
            </a:pPr>
            <a:r>
              <a:rPr lang="en-US" altLang="en-US" sz="2800" dirty="0" smtClean="0"/>
              <a:t>	00000110	00001110</a:t>
            </a:r>
          </a:p>
          <a:p>
            <a:pPr marL="0" indent="0">
              <a:buFont typeface="Wingdings" pitchFamily="2" charset="2"/>
              <a:buNone/>
            </a:pPr>
            <a:r>
              <a:rPr lang="en-US" altLang="en-US" sz="2800" dirty="0" smtClean="0"/>
              <a:t>	00000111	00001111	</a:t>
            </a:r>
          </a:p>
          <a:p>
            <a:pPr marL="0" indent="0">
              <a:buFont typeface="Wingdings" pitchFamily="2" charset="2"/>
              <a:buNone/>
            </a:pPr>
            <a:endParaRPr lang="en-US" altLang="en-US" sz="2800" dirty="0" smtClean="0"/>
          </a:p>
        </p:txBody>
      </p:sp>
    </p:spTree>
    <p:extLst>
      <p:ext uri="{BB962C8B-B14F-4D97-AF65-F5344CB8AC3E}">
        <p14:creationId xmlns:p14="http://schemas.microsoft.com/office/powerpoint/2010/main" val="1378182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Bits and Bytes</a:t>
            </a:r>
          </a:p>
        </p:txBody>
      </p:sp>
      <p:sp>
        <p:nvSpPr>
          <p:cNvPr id="14339" name="Rectangle 3"/>
          <p:cNvSpPr>
            <a:spLocks noGrp="1" noChangeArrowheads="1"/>
          </p:cNvSpPr>
          <p:nvPr>
            <p:ph type="body" idx="1"/>
          </p:nvPr>
        </p:nvSpPr>
        <p:spPr>
          <a:xfrm>
            <a:off x="381000" y="762000"/>
            <a:ext cx="8382000" cy="5410200"/>
          </a:xfrm>
        </p:spPr>
        <p:txBody>
          <a:bodyPr/>
          <a:lstStyle/>
          <a:p>
            <a:pPr marL="0" lvl="1" indent="12700">
              <a:buFont typeface="Wingdings" pitchFamily="2" charset="2"/>
              <a:buNone/>
            </a:pPr>
            <a:r>
              <a:rPr lang="en-US" altLang="en-US" sz="2600" b="0" smtClean="0">
                <a:solidFill>
                  <a:schemeClr val="tx1"/>
                </a:solidFill>
              </a:rPr>
              <a:t>In general, the total number of different binary patterns that can be represented by </a:t>
            </a:r>
            <a:r>
              <a:rPr lang="en-US" altLang="en-US" i="1" smtClean="0">
                <a:solidFill>
                  <a:srgbClr val="FF0000"/>
                </a:solidFill>
              </a:rPr>
              <a:t>n</a:t>
            </a:r>
            <a:r>
              <a:rPr lang="en-US" altLang="en-US" sz="2600" b="0" i="1" smtClean="0">
                <a:solidFill>
                  <a:schemeClr val="tx1"/>
                </a:solidFill>
              </a:rPr>
              <a:t> </a:t>
            </a:r>
            <a:r>
              <a:rPr lang="en-US" altLang="en-US" sz="2600" b="0" smtClean="0">
                <a:solidFill>
                  <a:schemeClr val="tx1"/>
                </a:solidFill>
              </a:rPr>
              <a:t>bits is 2</a:t>
            </a:r>
            <a:r>
              <a:rPr lang="en-US" altLang="en-US" i="1" baseline="50000" smtClean="0">
                <a:solidFill>
                  <a:srgbClr val="FF0000"/>
                </a:solidFill>
              </a:rPr>
              <a:t>n</a:t>
            </a:r>
            <a:r>
              <a:rPr lang="en-US" altLang="en-US" sz="2600" b="0" smtClean="0">
                <a:solidFill>
                  <a:schemeClr val="tx1"/>
                </a:solidFill>
              </a:rPr>
              <a:t>.</a:t>
            </a:r>
          </a:p>
          <a:p>
            <a:pPr marL="0" lvl="1" indent="12700">
              <a:buFont typeface="Wingdings" pitchFamily="2" charset="2"/>
              <a:buNone/>
            </a:pPr>
            <a:endParaRPr lang="en-US" altLang="en-US" sz="1000" u="sng" smtClean="0"/>
          </a:p>
          <a:p>
            <a:pPr marL="0" lvl="1" indent="12700">
              <a:buFont typeface="Wingdings" pitchFamily="2" charset="2"/>
              <a:buNone/>
            </a:pPr>
            <a:r>
              <a:rPr lang="en-US" altLang="en-US" sz="2400" u="sng" smtClean="0"/>
              <a:t>Example</a:t>
            </a:r>
          </a:p>
          <a:p>
            <a:pPr marL="0" lvl="1" indent="12700">
              <a:buFont typeface="Wingdings" pitchFamily="2" charset="2"/>
              <a:buNone/>
            </a:pPr>
            <a:r>
              <a:rPr lang="en-US" altLang="en-US" sz="2400" smtClean="0"/>
              <a:t>1 byte = 8 bits</a:t>
            </a:r>
          </a:p>
          <a:p>
            <a:pPr marL="0" lvl="1" indent="12700">
              <a:buFont typeface="Wingdings" pitchFamily="2" charset="2"/>
              <a:buNone/>
            </a:pPr>
            <a:r>
              <a:rPr lang="en-US" altLang="en-US" sz="2400" smtClean="0"/>
              <a:t>Number of different patterns that can be obtained with one byte</a:t>
            </a:r>
          </a:p>
          <a:p>
            <a:pPr marL="0" lvl="1" indent="12700">
              <a:buFont typeface="Wingdings" pitchFamily="2" charset="2"/>
              <a:buNone/>
            </a:pPr>
            <a:r>
              <a:rPr lang="en-US" altLang="en-US" sz="2400" smtClean="0"/>
              <a:t>= 2</a:t>
            </a:r>
            <a:r>
              <a:rPr lang="en-US" altLang="en-US" sz="2400" baseline="50000" smtClean="0"/>
              <a:t>8</a:t>
            </a:r>
            <a:r>
              <a:rPr lang="en-US" altLang="en-US" sz="2400" smtClean="0"/>
              <a:t> = 256</a:t>
            </a:r>
            <a:r>
              <a:rPr lang="en-US" altLang="en-US" sz="2000" baseline="-25000" smtClean="0"/>
              <a:t>10</a:t>
            </a:r>
          </a:p>
          <a:p>
            <a:pPr marL="0" lvl="1" indent="12700">
              <a:buFont typeface="Wingdings" pitchFamily="2" charset="2"/>
              <a:buNone/>
            </a:pPr>
            <a:r>
              <a:rPr lang="en-US" altLang="en-US" sz="2400" smtClean="0"/>
              <a:t>The first pattern is 0000 0000</a:t>
            </a:r>
          </a:p>
          <a:p>
            <a:pPr marL="0" lvl="1" indent="12700">
              <a:buFont typeface="Wingdings" pitchFamily="2" charset="2"/>
              <a:buNone/>
            </a:pPr>
            <a:r>
              <a:rPr lang="en-US" altLang="en-US" sz="2400" smtClean="0"/>
              <a:t>The last pattern is 1111 1111</a:t>
            </a:r>
          </a:p>
        </p:txBody>
      </p:sp>
    </p:spTree>
    <p:extLst>
      <p:ext uri="{BB962C8B-B14F-4D97-AF65-F5344CB8AC3E}">
        <p14:creationId xmlns:p14="http://schemas.microsoft.com/office/powerpoint/2010/main" val="1861240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sz="3200" dirty="0" smtClean="0"/>
              <a:t>Common Multipliers for Bits &amp; Bytes</a:t>
            </a:r>
          </a:p>
        </p:txBody>
      </p:sp>
      <p:sp>
        <p:nvSpPr>
          <p:cNvPr id="15363" name="Rectangle 3"/>
          <p:cNvSpPr>
            <a:spLocks noGrp="1" noChangeArrowheads="1"/>
          </p:cNvSpPr>
          <p:nvPr>
            <p:ph type="body" idx="1"/>
          </p:nvPr>
        </p:nvSpPr>
        <p:spPr>
          <a:xfrm>
            <a:off x="304800" y="762000"/>
            <a:ext cx="8686800" cy="5410200"/>
          </a:xfrm>
        </p:spPr>
        <p:txBody>
          <a:bodyPr/>
          <a:lstStyle/>
          <a:p>
            <a:pPr marL="0" lvl="1" indent="12700">
              <a:buFont typeface="Wingdings" pitchFamily="2" charset="2"/>
              <a:buNone/>
            </a:pPr>
            <a:r>
              <a:rPr lang="en-US" altLang="en-US" sz="2400" b="0" dirty="0" smtClean="0">
                <a:solidFill>
                  <a:schemeClr val="tx1"/>
                </a:solidFill>
              </a:rPr>
              <a:t>Common multipliers for the number of bits or bytes are indicated by prefixes </a:t>
            </a:r>
            <a:r>
              <a:rPr lang="en-US" altLang="en-US" sz="2400" i="1" dirty="0" smtClean="0">
                <a:solidFill>
                  <a:schemeClr val="tx1"/>
                </a:solidFill>
              </a:rPr>
              <a:t>kilo</a:t>
            </a:r>
            <a:r>
              <a:rPr lang="en-US" altLang="en-US" sz="2400" b="0" i="1" dirty="0" smtClean="0">
                <a:solidFill>
                  <a:schemeClr val="tx1"/>
                </a:solidFill>
              </a:rPr>
              <a:t>-, </a:t>
            </a:r>
            <a:r>
              <a:rPr lang="en-US" altLang="en-US" sz="2400" i="1" dirty="0" smtClean="0">
                <a:solidFill>
                  <a:schemeClr val="tx1"/>
                </a:solidFill>
              </a:rPr>
              <a:t>mega</a:t>
            </a:r>
            <a:r>
              <a:rPr lang="en-US" altLang="en-US" sz="2400" b="0" i="1" dirty="0" smtClean="0">
                <a:solidFill>
                  <a:schemeClr val="tx1"/>
                </a:solidFill>
              </a:rPr>
              <a:t>-, </a:t>
            </a:r>
            <a:r>
              <a:rPr lang="en-US" altLang="en-US" sz="2400" i="1" dirty="0" err="1" smtClean="0">
                <a:solidFill>
                  <a:schemeClr val="tx1"/>
                </a:solidFill>
              </a:rPr>
              <a:t>giga</a:t>
            </a:r>
            <a:r>
              <a:rPr lang="en-US" altLang="en-US" sz="2400" b="0" i="1" dirty="0" smtClean="0">
                <a:solidFill>
                  <a:schemeClr val="tx1"/>
                </a:solidFill>
              </a:rPr>
              <a:t>- and </a:t>
            </a:r>
            <a:r>
              <a:rPr lang="en-US" altLang="en-US" sz="2400" i="1" dirty="0" err="1" smtClean="0">
                <a:solidFill>
                  <a:schemeClr val="tx1"/>
                </a:solidFill>
              </a:rPr>
              <a:t>tera</a:t>
            </a:r>
            <a:r>
              <a:rPr lang="en-US" altLang="en-US" sz="2400" b="0" i="1" dirty="0" smtClean="0">
                <a:solidFill>
                  <a:schemeClr val="tx1"/>
                </a:solidFill>
              </a:rPr>
              <a:t>-.</a:t>
            </a:r>
          </a:p>
          <a:p>
            <a:pPr marL="0" lvl="1" indent="12700">
              <a:buFont typeface="Wingdings" pitchFamily="2" charset="2"/>
              <a:buNone/>
            </a:pPr>
            <a:r>
              <a:rPr lang="en-US" altLang="en-US" sz="1800" b="0" dirty="0" smtClean="0"/>
              <a:t>When used to refer to </a:t>
            </a:r>
            <a:r>
              <a:rPr lang="en-US" altLang="en-US" sz="1800" b="0" u="sng" dirty="0" smtClean="0">
                <a:solidFill>
                  <a:srgbClr val="FF0000"/>
                </a:solidFill>
              </a:rPr>
              <a:t>computer memory or file sizes</a:t>
            </a:r>
            <a:r>
              <a:rPr lang="en-US" altLang="en-US" sz="1800" b="0" dirty="0" smtClean="0">
                <a:solidFill>
                  <a:schemeClr val="tx1"/>
                </a:solidFill>
              </a:rPr>
              <a:t> </a:t>
            </a:r>
            <a:r>
              <a:rPr lang="en-US" altLang="en-US" sz="1800" b="0" dirty="0" smtClean="0"/>
              <a:t>, these have the following values:</a:t>
            </a:r>
          </a:p>
          <a:p>
            <a:pPr marL="0" lvl="1" indent="12700"/>
            <a:r>
              <a:rPr lang="en-US" altLang="en-US" sz="1800" b="0" dirty="0" smtClean="0">
                <a:solidFill>
                  <a:schemeClr val="tx1"/>
                </a:solidFill>
              </a:rPr>
              <a:t>  1 </a:t>
            </a:r>
            <a:r>
              <a:rPr lang="en-US" altLang="en-US" sz="1800" dirty="0" smtClean="0">
                <a:solidFill>
                  <a:schemeClr val="tx1"/>
                </a:solidFill>
              </a:rPr>
              <a:t>kilobytes</a:t>
            </a:r>
            <a:r>
              <a:rPr lang="en-US" altLang="en-US" sz="1800" b="0" dirty="0" smtClean="0">
                <a:solidFill>
                  <a:schemeClr val="tx1"/>
                </a:solidFill>
              </a:rPr>
              <a:t>, </a:t>
            </a:r>
            <a:r>
              <a:rPr lang="en-US" altLang="en-US" sz="1800" dirty="0" smtClean="0">
                <a:solidFill>
                  <a:srgbClr val="FF0000"/>
                </a:solidFill>
              </a:rPr>
              <a:t>1KB</a:t>
            </a:r>
            <a:r>
              <a:rPr lang="en-US" altLang="en-US" sz="1800" b="0" dirty="0" smtClean="0">
                <a:solidFill>
                  <a:schemeClr val="tx1"/>
                </a:solidFill>
              </a:rPr>
              <a:t>    = 2</a:t>
            </a:r>
            <a:r>
              <a:rPr lang="en-US" altLang="en-US" sz="1800" b="0" baseline="30000" dirty="0" smtClean="0">
                <a:solidFill>
                  <a:schemeClr val="tx1"/>
                </a:solidFill>
              </a:rPr>
              <a:t>10</a:t>
            </a:r>
            <a:r>
              <a:rPr lang="en-US" altLang="en-US" sz="1800" b="0" dirty="0" smtClean="0">
                <a:solidFill>
                  <a:schemeClr val="tx1"/>
                </a:solidFill>
              </a:rPr>
              <a:t> = 1024 bytes</a:t>
            </a:r>
          </a:p>
          <a:p>
            <a:pPr marL="0" lvl="1" indent="12700"/>
            <a:r>
              <a:rPr lang="en-US" altLang="en-US" sz="1800" b="0" dirty="0" smtClean="0">
                <a:solidFill>
                  <a:schemeClr val="tx1"/>
                </a:solidFill>
              </a:rPr>
              <a:t>  1 </a:t>
            </a:r>
            <a:r>
              <a:rPr lang="en-US" altLang="en-US" sz="1800" dirty="0" smtClean="0">
                <a:solidFill>
                  <a:schemeClr val="tx1"/>
                </a:solidFill>
              </a:rPr>
              <a:t>megabytes</a:t>
            </a:r>
            <a:r>
              <a:rPr lang="en-US" altLang="en-US" sz="1800" b="0" dirty="0" smtClean="0">
                <a:solidFill>
                  <a:schemeClr val="tx1"/>
                </a:solidFill>
              </a:rPr>
              <a:t>, </a:t>
            </a:r>
            <a:r>
              <a:rPr lang="en-US" altLang="en-US" sz="1800" dirty="0" smtClean="0">
                <a:solidFill>
                  <a:srgbClr val="FF0000"/>
                </a:solidFill>
              </a:rPr>
              <a:t>1MB</a:t>
            </a:r>
            <a:r>
              <a:rPr lang="en-US" altLang="en-US" sz="1800" b="0" dirty="0" smtClean="0">
                <a:solidFill>
                  <a:schemeClr val="tx1"/>
                </a:solidFill>
              </a:rPr>
              <a:t> = 2</a:t>
            </a:r>
            <a:r>
              <a:rPr lang="en-US" altLang="en-US" sz="1800" b="0" baseline="30000" dirty="0" smtClean="0">
                <a:solidFill>
                  <a:schemeClr val="tx1"/>
                </a:solidFill>
              </a:rPr>
              <a:t>20</a:t>
            </a:r>
            <a:r>
              <a:rPr lang="en-US" altLang="en-US" sz="1800" b="0" dirty="0" smtClean="0">
                <a:solidFill>
                  <a:schemeClr val="tx1"/>
                </a:solidFill>
              </a:rPr>
              <a:t> = 1024 x 1024 = 1 048 576 bytes</a:t>
            </a:r>
          </a:p>
          <a:p>
            <a:pPr marL="0" lvl="1" indent="12700"/>
            <a:r>
              <a:rPr lang="en-US" altLang="en-US" sz="1800" b="0" dirty="0" smtClean="0">
                <a:solidFill>
                  <a:schemeClr val="tx1"/>
                </a:solidFill>
              </a:rPr>
              <a:t>  1 </a:t>
            </a:r>
            <a:r>
              <a:rPr lang="en-US" altLang="en-US" sz="1800" dirty="0" smtClean="0">
                <a:solidFill>
                  <a:schemeClr val="tx1"/>
                </a:solidFill>
              </a:rPr>
              <a:t>gigabytes</a:t>
            </a:r>
            <a:r>
              <a:rPr lang="en-US" altLang="en-US" sz="1800" b="0" dirty="0" smtClean="0">
                <a:solidFill>
                  <a:schemeClr val="tx1"/>
                </a:solidFill>
              </a:rPr>
              <a:t>, </a:t>
            </a:r>
            <a:r>
              <a:rPr lang="en-US" altLang="en-US" sz="1800" dirty="0" smtClean="0">
                <a:solidFill>
                  <a:srgbClr val="FF0000"/>
                </a:solidFill>
              </a:rPr>
              <a:t>1GB</a:t>
            </a:r>
            <a:r>
              <a:rPr lang="en-US" altLang="en-US" sz="1800" b="0" dirty="0" smtClean="0">
                <a:solidFill>
                  <a:schemeClr val="tx1"/>
                </a:solidFill>
              </a:rPr>
              <a:t>   = 2</a:t>
            </a:r>
            <a:r>
              <a:rPr lang="en-US" altLang="en-US" sz="1800" b="0" baseline="30000" dirty="0" smtClean="0">
                <a:solidFill>
                  <a:schemeClr val="tx1"/>
                </a:solidFill>
              </a:rPr>
              <a:t>30</a:t>
            </a:r>
            <a:r>
              <a:rPr lang="en-US" altLang="en-US" sz="1800" b="0" dirty="0" smtClean="0">
                <a:solidFill>
                  <a:schemeClr val="tx1"/>
                </a:solidFill>
              </a:rPr>
              <a:t> = 1024 x 1024 x 1024 = 1024 MB</a:t>
            </a:r>
          </a:p>
          <a:p>
            <a:pPr marL="0" lvl="1" indent="12700">
              <a:spcAft>
                <a:spcPts val="1200"/>
              </a:spcAft>
            </a:pPr>
            <a:r>
              <a:rPr lang="en-US" altLang="en-US" sz="1800" b="0" dirty="0" smtClean="0">
                <a:solidFill>
                  <a:schemeClr val="tx1"/>
                </a:solidFill>
              </a:rPr>
              <a:t>  1 </a:t>
            </a:r>
            <a:r>
              <a:rPr lang="en-US" altLang="en-US" sz="1800" dirty="0" smtClean="0">
                <a:solidFill>
                  <a:schemeClr val="tx1"/>
                </a:solidFill>
              </a:rPr>
              <a:t>terabytes</a:t>
            </a:r>
            <a:r>
              <a:rPr lang="en-US" altLang="en-US" sz="1800" b="0" dirty="0" smtClean="0">
                <a:solidFill>
                  <a:schemeClr val="tx1"/>
                </a:solidFill>
              </a:rPr>
              <a:t>, </a:t>
            </a:r>
            <a:r>
              <a:rPr lang="en-US" altLang="en-US" sz="1800" dirty="0" smtClean="0">
                <a:solidFill>
                  <a:srgbClr val="FF0000"/>
                </a:solidFill>
              </a:rPr>
              <a:t>1TB</a:t>
            </a:r>
            <a:r>
              <a:rPr lang="en-US" altLang="en-US" sz="1800" b="0" dirty="0" smtClean="0">
                <a:solidFill>
                  <a:schemeClr val="tx1"/>
                </a:solidFill>
              </a:rPr>
              <a:t>    = 2</a:t>
            </a:r>
            <a:r>
              <a:rPr lang="en-US" altLang="en-US" sz="1800" b="0" baseline="30000" dirty="0" smtClean="0">
                <a:solidFill>
                  <a:schemeClr val="tx1"/>
                </a:solidFill>
              </a:rPr>
              <a:t>40</a:t>
            </a:r>
            <a:r>
              <a:rPr lang="en-US" altLang="en-US" sz="1800" b="0" dirty="0" smtClean="0">
                <a:solidFill>
                  <a:schemeClr val="tx1"/>
                </a:solidFill>
              </a:rPr>
              <a:t> = 1024 x 1024 x 1024 x 1024 = 1 024 GB</a:t>
            </a:r>
          </a:p>
          <a:p>
            <a:pPr marL="0" lvl="1" indent="12700">
              <a:spcAft>
                <a:spcPts val="600"/>
              </a:spcAft>
              <a:buFont typeface="Wingdings" pitchFamily="2" charset="2"/>
              <a:buNone/>
            </a:pPr>
            <a:r>
              <a:rPr lang="en-US" altLang="en-US" sz="1800" dirty="0" smtClean="0">
                <a:solidFill>
                  <a:srgbClr val="C00000"/>
                </a:solidFill>
              </a:rPr>
              <a:t>Two</a:t>
            </a:r>
            <a:r>
              <a:rPr lang="en-US" altLang="en-US" sz="1800" b="0" dirty="0" smtClean="0"/>
              <a:t> is used as the </a:t>
            </a:r>
            <a:r>
              <a:rPr lang="en-US" altLang="en-US" sz="1800" u="sng" dirty="0" smtClean="0"/>
              <a:t>base</a:t>
            </a:r>
            <a:r>
              <a:rPr lang="en-US" altLang="en-US" sz="1800" b="0" dirty="0" smtClean="0"/>
              <a:t> for the multipliers, instead of ten, because of the binary nature (recall that memory are made up of bits) of digital computers. Hence, the above multipliers have different values from their normal usage which are as shown below:</a:t>
            </a:r>
          </a:p>
          <a:p>
            <a:pPr marL="0" lvl="1" indent="12700"/>
            <a:r>
              <a:rPr lang="en-US" altLang="en-US" sz="1800" b="0" dirty="0" smtClean="0">
                <a:solidFill>
                  <a:srgbClr val="FF0000"/>
                </a:solidFill>
              </a:rPr>
              <a:t> </a:t>
            </a:r>
            <a:r>
              <a:rPr lang="en-US" altLang="en-US" sz="1800" b="0" dirty="0" smtClean="0">
                <a:solidFill>
                  <a:schemeClr val="tx1"/>
                </a:solidFill>
              </a:rPr>
              <a:t>1 </a:t>
            </a:r>
            <a:r>
              <a:rPr lang="en-US" altLang="en-US" sz="1800" dirty="0" smtClean="0">
                <a:solidFill>
                  <a:schemeClr val="tx1"/>
                </a:solidFill>
              </a:rPr>
              <a:t>kilo</a:t>
            </a:r>
            <a:r>
              <a:rPr lang="en-US" altLang="en-US" sz="1800" b="0" dirty="0" smtClean="0">
                <a:solidFill>
                  <a:schemeClr val="tx1"/>
                </a:solidFill>
              </a:rPr>
              <a:t>-    = 10</a:t>
            </a:r>
            <a:r>
              <a:rPr lang="en-US" altLang="en-US" sz="1800" b="0" baseline="30000" dirty="0" smtClean="0">
                <a:solidFill>
                  <a:schemeClr val="tx1"/>
                </a:solidFill>
              </a:rPr>
              <a:t>3</a:t>
            </a:r>
            <a:r>
              <a:rPr lang="en-US" altLang="en-US" sz="1800" b="0" dirty="0" smtClean="0">
                <a:solidFill>
                  <a:schemeClr val="tx1"/>
                </a:solidFill>
              </a:rPr>
              <a:t> = 1000</a:t>
            </a:r>
          </a:p>
          <a:p>
            <a:pPr marL="0" lvl="1" indent="12700"/>
            <a:r>
              <a:rPr lang="en-US" altLang="en-US" sz="1800" b="0" dirty="0" smtClean="0">
                <a:solidFill>
                  <a:schemeClr val="tx1"/>
                </a:solidFill>
              </a:rPr>
              <a:t> 1 </a:t>
            </a:r>
            <a:r>
              <a:rPr lang="en-US" altLang="en-US" sz="1800" dirty="0" smtClean="0">
                <a:solidFill>
                  <a:schemeClr val="tx1"/>
                </a:solidFill>
              </a:rPr>
              <a:t>mega</a:t>
            </a:r>
            <a:r>
              <a:rPr lang="en-US" altLang="en-US" sz="1800" b="0" dirty="0" smtClean="0">
                <a:solidFill>
                  <a:schemeClr val="tx1"/>
                </a:solidFill>
              </a:rPr>
              <a:t>- = 10</a:t>
            </a:r>
            <a:r>
              <a:rPr lang="en-US" altLang="en-US" sz="1800" b="0" baseline="30000" dirty="0" smtClean="0">
                <a:solidFill>
                  <a:schemeClr val="tx1"/>
                </a:solidFill>
              </a:rPr>
              <a:t>6</a:t>
            </a:r>
            <a:r>
              <a:rPr lang="en-US" altLang="en-US" sz="1800" b="0" dirty="0" smtClean="0">
                <a:solidFill>
                  <a:schemeClr val="tx1"/>
                </a:solidFill>
              </a:rPr>
              <a:t> =  1000 x 1000 = 1 000 000</a:t>
            </a:r>
          </a:p>
          <a:p>
            <a:pPr marL="0" lvl="1" indent="12700"/>
            <a:r>
              <a:rPr lang="en-US" altLang="en-US" sz="1800" b="0" dirty="0" smtClean="0">
                <a:solidFill>
                  <a:schemeClr val="tx1"/>
                </a:solidFill>
              </a:rPr>
              <a:t> 1 </a:t>
            </a:r>
            <a:r>
              <a:rPr lang="en-US" altLang="en-US" sz="1800" dirty="0" err="1" smtClean="0">
                <a:solidFill>
                  <a:schemeClr val="tx1"/>
                </a:solidFill>
              </a:rPr>
              <a:t>giga</a:t>
            </a:r>
            <a:r>
              <a:rPr lang="en-US" altLang="en-US" sz="1800" b="0" dirty="0" smtClean="0">
                <a:solidFill>
                  <a:schemeClr val="tx1"/>
                </a:solidFill>
              </a:rPr>
              <a:t>-   = 10</a:t>
            </a:r>
            <a:r>
              <a:rPr lang="en-US" altLang="en-US" sz="1800" b="0" baseline="30000" dirty="0" smtClean="0">
                <a:solidFill>
                  <a:schemeClr val="tx1"/>
                </a:solidFill>
              </a:rPr>
              <a:t>9  </a:t>
            </a:r>
            <a:r>
              <a:rPr lang="en-US" altLang="en-US" sz="1800" b="0" dirty="0" smtClean="0">
                <a:solidFill>
                  <a:schemeClr val="tx1"/>
                </a:solidFill>
              </a:rPr>
              <a:t> =  1000 x 1000 x 1000 = 1 000 mega</a:t>
            </a:r>
          </a:p>
          <a:p>
            <a:pPr marL="0" lvl="1" indent="12700"/>
            <a:r>
              <a:rPr lang="en-US" altLang="en-US" sz="1800" b="0" dirty="0" smtClean="0">
                <a:solidFill>
                  <a:schemeClr val="tx1"/>
                </a:solidFill>
              </a:rPr>
              <a:t> 1 </a:t>
            </a:r>
            <a:r>
              <a:rPr lang="en-US" altLang="en-US" sz="1800" dirty="0" err="1" smtClean="0">
                <a:solidFill>
                  <a:schemeClr val="tx1"/>
                </a:solidFill>
              </a:rPr>
              <a:t>tera</a:t>
            </a:r>
            <a:r>
              <a:rPr lang="en-US" altLang="en-US" sz="1800" b="0" dirty="0" smtClean="0">
                <a:solidFill>
                  <a:schemeClr val="tx1"/>
                </a:solidFill>
              </a:rPr>
              <a:t>-    = 10</a:t>
            </a:r>
            <a:r>
              <a:rPr lang="en-US" altLang="en-US" sz="1800" b="0" baseline="30000" dirty="0" smtClean="0">
                <a:solidFill>
                  <a:schemeClr val="tx1"/>
                </a:solidFill>
              </a:rPr>
              <a:t>12</a:t>
            </a:r>
            <a:r>
              <a:rPr lang="en-US" altLang="en-US" sz="1800" b="0" dirty="0" smtClean="0">
                <a:solidFill>
                  <a:schemeClr val="tx1"/>
                </a:solidFill>
              </a:rPr>
              <a:t> =  1000 x 1000 x1000 x 1000 = 1 000 </a:t>
            </a:r>
            <a:r>
              <a:rPr lang="en-US" altLang="en-US" sz="1800" b="0" dirty="0" err="1" smtClean="0">
                <a:solidFill>
                  <a:schemeClr val="tx1"/>
                </a:solidFill>
              </a:rPr>
              <a:t>giga</a:t>
            </a:r>
            <a:endParaRPr lang="en-US" altLang="en-US" sz="1800" b="0" dirty="0" smtClean="0">
              <a:solidFill>
                <a:schemeClr val="tx1"/>
              </a:solidFill>
            </a:endParaRPr>
          </a:p>
        </p:txBody>
      </p:sp>
    </p:spTree>
    <p:extLst>
      <p:ext uri="{BB962C8B-B14F-4D97-AF65-F5344CB8AC3E}">
        <p14:creationId xmlns:p14="http://schemas.microsoft.com/office/powerpoint/2010/main" val="399927479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11811</TotalTime>
  <Words>3487</Words>
  <Application>Microsoft Office PowerPoint</Application>
  <PresentationFormat>On-screen Show (4:3)</PresentationFormat>
  <Paragraphs>597</Paragraphs>
  <Slides>35</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SimSun</vt:lpstr>
      <vt:lpstr>Arial</vt:lpstr>
      <vt:lpstr>Arial Narrow</vt:lpstr>
      <vt:lpstr>Calibri</vt:lpstr>
      <vt:lpstr>Tahoma</vt:lpstr>
      <vt:lpstr>Times New Roman</vt:lpstr>
      <vt:lpstr>Verdana</vt:lpstr>
      <vt:lpstr>Wingdings</vt:lpstr>
      <vt:lpstr>Contport</vt:lpstr>
      <vt:lpstr>Clip</vt:lpstr>
      <vt:lpstr>PowerPoint Presentation</vt:lpstr>
      <vt:lpstr>Objectives</vt:lpstr>
      <vt:lpstr>Topics</vt:lpstr>
      <vt:lpstr>Storing Data in Computers</vt:lpstr>
      <vt:lpstr>Storing Data in Computers</vt:lpstr>
      <vt:lpstr>Bits and Bytes</vt:lpstr>
      <vt:lpstr>Bits and Bytes</vt:lpstr>
      <vt:lpstr>Bits and Bytes</vt:lpstr>
      <vt:lpstr>Common Multipliers for Bits &amp; Bytes</vt:lpstr>
      <vt:lpstr>Word</vt:lpstr>
      <vt:lpstr>Number Systems</vt:lpstr>
      <vt:lpstr>Class Activity 1 : How Computer Stores Information</vt:lpstr>
      <vt:lpstr>Counting with Limited Symbols</vt:lpstr>
      <vt:lpstr>Counting with Limited Symbols</vt:lpstr>
      <vt:lpstr>Class Activity 2 : Number Systems</vt:lpstr>
      <vt:lpstr>Binary &amp; Hexadecimal into Decimal</vt:lpstr>
      <vt:lpstr>PowerPoint Presentation</vt:lpstr>
      <vt:lpstr>Hexadecimal into Decimal (*)</vt:lpstr>
      <vt:lpstr>Hexadecimal into Decimal (*)</vt:lpstr>
      <vt:lpstr>PowerPoint Presentation</vt:lpstr>
      <vt:lpstr>Class Activity 3 : Converting Binary into Decimal</vt:lpstr>
      <vt:lpstr>Class Activity 3 (cont)</vt:lpstr>
      <vt:lpstr>Decimal into Binary (optional)</vt:lpstr>
      <vt:lpstr>Decimal into Binary – Method 1 (optional)</vt:lpstr>
      <vt:lpstr>Decimal into Binary – Method 2 (*) (optional)</vt:lpstr>
      <vt:lpstr>Decimal into Binary – Method 2 (*)  (optional)</vt:lpstr>
      <vt:lpstr>Decimal into Binary – Method 2 (*)  (Optional)</vt:lpstr>
      <vt:lpstr>Class Activity 4 : Converting Decimal into Binary (Optional)</vt:lpstr>
      <vt:lpstr>Hexadecimal into Binary &amp; Vice Versa</vt:lpstr>
      <vt:lpstr>Hexadecimal into Binary &amp; Vice Versa</vt:lpstr>
      <vt:lpstr>Hexadecimal into Binary &amp; Vice Versa</vt:lpstr>
      <vt:lpstr>Class Activity 5 : Converting between Hexadecimal and Binary</vt:lpstr>
      <vt:lpstr>Class Activity 5 (cont)</vt:lpstr>
      <vt:lpstr>Why Study Different Number Systems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Mohamed Saifulamri OMAR (NP)</cp:lastModifiedBy>
  <cp:revision>835</cp:revision>
  <cp:lastPrinted>2000-08-04T01:42:18Z</cp:lastPrinted>
  <dcterms:created xsi:type="dcterms:W3CDTF">1995-05-28T16:29:18Z</dcterms:created>
  <dcterms:modified xsi:type="dcterms:W3CDTF">2021-11-06T09:49:30Z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2021-11-06T09:49:29Z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45887696-89a0-4f79-85ee-3e39612f0688</vt:lpwstr>
  </property>
  <property fmtid="{D5CDD505-2E9C-101B-9397-08002B2CF9AE}" pid="8" name="MSIP_Label_30286cb9-b49f-4646-87a5-340028348160_ContentBits">
    <vt:lpwstr>1</vt:lpwstr>
  </property>
</Properties>
</file>