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257" r:id="rId6"/>
    <p:sldId id="290" r:id="rId7"/>
    <p:sldId id="279" r:id="rId8"/>
    <p:sldId id="258" r:id="rId9"/>
    <p:sldId id="291" r:id="rId10"/>
    <p:sldId id="292" r:id="rId11"/>
    <p:sldId id="293" r:id="rId12"/>
    <p:sldId id="295" r:id="rId13"/>
    <p:sldId id="298" r:id="rId14"/>
    <p:sldId id="299" r:id="rId15"/>
    <p:sldId id="300" r:id="rId16"/>
    <p:sldId id="301" r:id="rId17"/>
    <p:sldId id="302" r:id="rId18"/>
    <p:sldId id="303" r:id="rId19"/>
    <p:sldId id="304" r:id="rId20"/>
    <p:sldId id="306" r:id="rId21"/>
    <p:sldId id="305" r:id="rId22"/>
    <p:sldId id="309" r:id="rId23"/>
    <p:sldId id="307" r:id="rId24"/>
    <p:sldId id="308" r:id="rId25"/>
    <p:sldId id="310" r:id="rId26"/>
    <p:sldId id="311" r:id="rId27"/>
    <p:sldId id="312" r:id="rId28"/>
    <p:sldId id="313" r:id="rId29"/>
    <p:sldId id="315" r:id="rId30"/>
    <p:sldId id="314" r:id="rId31"/>
    <p:sldId id="316" r:id="rId32"/>
    <p:sldId id="317" r:id="rId33"/>
    <p:sldId id="31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929" autoAdjust="0"/>
    <p:restoredTop sz="79281" autoAdjust="0"/>
  </p:normalViewPr>
  <p:slideViewPr>
    <p:cSldViewPr>
      <p:cViewPr varScale="1">
        <p:scale>
          <a:sx n="90" d="100"/>
          <a:sy n="90" d="100"/>
        </p:scale>
        <p:origin x="29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8752B500-1FE3-474E-87CF-AB7A7A765936}"/>
    <pc:docChg chg="modMainMaster">
      <pc:chgData name="Lee Yu Yee Dominic /CSF" userId="59ddad63-47f1-4317-b088-d34171f6460d" providerId="ADAL" clId="{8752B500-1FE3-474E-87CF-AB7A7A765936}" dt="2022-10-19T01:26:58.124" v="1" actId="1076"/>
      <pc:docMkLst>
        <pc:docMk/>
      </pc:docMkLst>
      <pc:sldMasterChg chg="modSldLayout">
        <pc:chgData name="Lee Yu Yee Dominic /CSF" userId="59ddad63-47f1-4317-b088-d34171f6460d" providerId="ADAL" clId="{8752B500-1FE3-474E-87CF-AB7A7A765936}" dt="2022-10-19T01:26:58.124" v="1" actId="1076"/>
        <pc:sldMasterMkLst>
          <pc:docMk/>
          <pc:sldMasterMk cId="0" sldId="2147483648"/>
        </pc:sldMasterMkLst>
        <pc:sldLayoutChg chg="modSp mod">
          <pc:chgData name="Lee Yu Yee Dominic /CSF" userId="59ddad63-47f1-4317-b088-d34171f6460d" providerId="ADAL" clId="{8752B500-1FE3-474E-87CF-AB7A7A765936}" dt="2022-10-19T01:26:58.124" v="1" actId="1076"/>
          <pc:sldLayoutMkLst>
            <pc:docMk/>
            <pc:sldMasterMk cId="0" sldId="2147483648"/>
            <pc:sldLayoutMk cId="0" sldId="2147483657"/>
          </pc:sldLayoutMkLst>
          <pc:spChg chg="mod">
            <ac:chgData name="Lee Yu Yee Dominic /CSF" userId="59ddad63-47f1-4317-b088-d34171f6460d" providerId="ADAL" clId="{8752B500-1FE3-474E-87CF-AB7A7A765936}" dt="2022-10-19T01:26:58.124" v="1" actId="1076"/>
            <ac:spMkLst>
              <pc:docMk/>
              <pc:sldMasterMk cId="0" sldId="2147483648"/>
              <pc:sldLayoutMk cId="0" sldId="2147483657"/>
              <ac:spMk id="3" creationId="{00000000-0000-0000-0000-000000000000}"/>
            </ac:spMkLst>
          </pc:spChg>
        </pc:sldLayoutChg>
      </pc:sldMasterChg>
    </pc:docChg>
  </pc:docChgLst>
  <pc:docChgLst>
    <pc:chgData name="Lee Yu Yee Dominic /CSF" userId="59ddad63-47f1-4317-b088-d34171f6460d" providerId="ADAL" clId="{BF512FF7-A3DC-46CA-9393-3D048BDF9D47}"/>
    <pc:docChg chg="modSld">
      <pc:chgData name="Lee Yu Yee Dominic /CSF" userId="59ddad63-47f1-4317-b088-d34171f6460d" providerId="ADAL" clId="{BF512FF7-A3DC-46CA-9393-3D048BDF9D47}" dt="2022-10-20T13:50:52.605" v="1" actId="20577"/>
      <pc:docMkLst>
        <pc:docMk/>
      </pc:docMkLst>
      <pc:sldChg chg="modSp mod">
        <pc:chgData name="Lee Yu Yee Dominic /CSF" userId="59ddad63-47f1-4317-b088-d34171f6460d" providerId="ADAL" clId="{BF512FF7-A3DC-46CA-9393-3D048BDF9D47}" dt="2022-10-20T13:34:54.974" v="0" actId="20577"/>
        <pc:sldMkLst>
          <pc:docMk/>
          <pc:sldMk cId="3638585249" sldId="293"/>
        </pc:sldMkLst>
        <pc:spChg chg="mod">
          <ac:chgData name="Lee Yu Yee Dominic /CSF" userId="59ddad63-47f1-4317-b088-d34171f6460d" providerId="ADAL" clId="{BF512FF7-A3DC-46CA-9393-3D048BDF9D47}" dt="2022-10-20T13:34:54.974" v="0" actId="20577"/>
          <ac:spMkLst>
            <pc:docMk/>
            <pc:sldMk cId="3638585249" sldId="293"/>
            <ac:spMk id="2" creationId="{00000000-0000-0000-0000-000000000000}"/>
          </ac:spMkLst>
        </pc:spChg>
      </pc:sldChg>
      <pc:sldChg chg="modSp mod">
        <pc:chgData name="Lee Yu Yee Dominic /CSF" userId="59ddad63-47f1-4317-b088-d34171f6460d" providerId="ADAL" clId="{BF512FF7-A3DC-46CA-9393-3D048BDF9D47}" dt="2022-10-20T13:50:52.605" v="1" actId="20577"/>
        <pc:sldMkLst>
          <pc:docMk/>
          <pc:sldMk cId="4065287289" sldId="314"/>
        </pc:sldMkLst>
        <pc:spChg chg="mod">
          <ac:chgData name="Lee Yu Yee Dominic /CSF" userId="59ddad63-47f1-4317-b088-d34171f6460d" providerId="ADAL" clId="{BF512FF7-A3DC-46CA-9393-3D048BDF9D47}" dt="2022-10-20T13:50:52.605" v="1" actId="20577"/>
          <ac:spMkLst>
            <pc:docMk/>
            <pc:sldMk cId="4065287289" sldId="31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2D33-C205-4B6C-A231-E0CD3FAB9815}" type="datetimeFigureOut">
              <a:rPr lang="en-US" smtClean="0"/>
              <a:t>10/20/2022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3E0B7-AB86-4987-82A4-715746195EC6}" type="slidenum">
              <a:rPr lang="en-US" smtClean="0"/>
              <a:t>‹#›</a:t>
            </a:fld>
            <a:endParaRPr lang="en-US"/>
          </a:p>
        </p:txBody>
      </p:sp>
    </p:spTree>
    <p:extLst>
      <p:ext uri="{BB962C8B-B14F-4D97-AF65-F5344CB8AC3E}">
        <p14:creationId xmlns:p14="http://schemas.microsoft.com/office/powerpoint/2010/main" val="22117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1</a:t>
            </a:fld>
            <a:endParaRPr lang="en-US"/>
          </a:p>
        </p:txBody>
      </p:sp>
    </p:spTree>
    <p:extLst>
      <p:ext uri="{BB962C8B-B14F-4D97-AF65-F5344CB8AC3E}">
        <p14:creationId xmlns:p14="http://schemas.microsoft.com/office/powerpoint/2010/main" val="370060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F93E0B7-AB86-4987-82A4-715746195EC6}" type="slidenum">
              <a:rPr lang="en-US" smtClean="0"/>
              <a:t>6</a:t>
            </a:fld>
            <a:endParaRPr lang="en-US"/>
          </a:p>
        </p:txBody>
      </p:sp>
    </p:spTree>
    <p:extLst>
      <p:ext uri="{BB962C8B-B14F-4D97-AF65-F5344CB8AC3E}">
        <p14:creationId xmlns:p14="http://schemas.microsoft.com/office/powerpoint/2010/main" val="130277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a:solidFill>
                  <a:schemeClr val="tx1"/>
                </a:solidFill>
                <a:latin typeface="+mn-lt"/>
                <a:ea typeface="+mn-ea"/>
                <a:cs typeface="+mn-cs"/>
              </a:rPr>
              <a:t>File mappings are commonly used to replicate the functionality of the Windows loader.</a:t>
            </a:r>
          </a:p>
          <a:p>
            <a:r>
              <a:rPr lang="en-SG" sz="1200" b="0" i="0" u="none" strike="noStrike" kern="1200" baseline="0" dirty="0">
                <a:solidFill>
                  <a:schemeClr val="tx1"/>
                </a:solidFill>
                <a:latin typeface="+mn-lt"/>
                <a:ea typeface="+mn-ea"/>
                <a:cs typeface="+mn-cs"/>
              </a:rPr>
              <a:t>After obtaining a map of the file, the malware can parse the PE header and make all</a:t>
            </a:r>
          </a:p>
          <a:p>
            <a:r>
              <a:rPr lang="en-SG" sz="1200" b="0" i="0" u="none" strike="noStrike" kern="1200" baseline="0" dirty="0">
                <a:solidFill>
                  <a:schemeClr val="tx1"/>
                </a:solidFill>
                <a:latin typeface="+mn-lt"/>
                <a:ea typeface="+mn-ea"/>
                <a:cs typeface="+mn-cs"/>
              </a:rPr>
              <a:t>necessary changes to the file in memory, thereby causing the PE file to be executed as if it</a:t>
            </a:r>
          </a:p>
          <a:p>
            <a:r>
              <a:rPr lang="en-SG" sz="1200" b="0" i="0" u="none" strike="noStrike" kern="1200" baseline="0" dirty="0">
                <a:solidFill>
                  <a:schemeClr val="tx1"/>
                </a:solidFill>
                <a:latin typeface="+mn-lt"/>
                <a:ea typeface="+mn-ea"/>
                <a:cs typeface="+mn-cs"/>
              </a:rPr>
              <a:t>had been loaded by the OS loader.</a:t>
            </a:r>
          </a:p>
          <a:p>
            <a:endParaRPr lang="en-SG" dirty="0"/>
          </a:p>
        </p:txBody>
      </p:sp>
      <p:sp>
        <p:nvSpPr>
          <p:cNvPr id="4" name="Slide Number Placeholder 3"/>
          <p:cNvSpPr>
            <a:spLocks noGrp="1"/>
          </p:cNvSpPr>
          <p:nvPr>
            <p:ph type="sldNum" sz="quarter" idx="10"/>
          </p:nvPr>
        </p:nvSpPr>
        <p:spPr/>
        <p:txBody>
          <a:bodyPr/>
          <a:lstStyle/>
          <a:p>
            <a:fld id="{5F93E0B7-AB86-4987-82A4-715746195EC6}" type="slidenum">
              <a:rPr lang="en-US" smtClean="0"/>
              <a:t>9</a:t>
            </a:fld>
            <a:endParaRPr lang="en-US"/>
          </a:p>
        </p:txBody>
      </p:sp>
    </p:spTree>
    <p:extLst>
      <p:ext uri="{BB962C8B-B14F-4D97-AF65-F5344CB8AC3E}">
        <p14:creationId xmlns:p14="http://schemas.microsoft.com/office/powerpoint/2010/main" val="1368178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lvl1pPr>
              <a:defRPr b="1">
                <a:solidFill>
                  <a:schemeClr val="bg1"/>
                </a:solidFill>
              </a:defRPr>
            </a:lvl1pPr>
          </a:lstStyle>
          <a:p>
            <a:r>
              <a:rPr lang="en-US" dirty="0"/>
              <a:t>MATT  Lecture 1</a:t>
            </a:r>
          </a:p>
        </p:txBody>
      </p:sp>
      <p:sp>
        <p:nvSpPr>
          <p:cNvPr id="6" name="Slide Number Placeholder 5"/>
          <p:cNvSpPr>
            <a:spLocks noGrp="1"/>
          </p:cNvSpPr>
          <p:nvPr>
            <p:ph type="sldNum" sz="quarter" idx="12"/>
          </p:nvPr>
        </p:nvSpPr>
        <p:spPr>
          <a:xfrm>
            <a:off x="6553200" y="6356350"/>
            <a:ext cx="990600" cy="365125"/>
          </a:xfrm>
        </p:spPr>
        <p:txBody>
          <a:bodyPr/>
          <a:lstStyle/>
          <a:p>
            <a:fld id="{B6F15528-21DE-4FAA-801E-634DDDAF4B2B}" type="slidenum">
              <a:rPr lang="en-US" smtClean="0"/>
              <a:pPr/>
              <a:t>‹#›</a:t>
            </a:fld>
            <a:endParaRPr lang="en-US"/>
          </a:p>
        </p:txBody>
      </p:sp>
      <p:pic>
        <p:nvPicPr>
          <p:cNvPr id="8"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0615" y="11151"/>
            <a:ext cx="9133385" cy="76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0" dirty="0">
              <a:solidFill>
                <a:schemeClr val="bg1"/>
              </a:solidFill>
            </a:endParaRPr>
          </a:p>
        </p:txBody>
      </p:sp>
      <p:sp>
        <p:nvSpPr>
          <p:cNvPr id="2" name="Title 1"/>
          <p:cNvSpPr>
            <a:spLocks noGrp="1"/>
          </p:cNvSpPr>
          <p:nvPr>
            <p:ph type="title"/>
          </p:nvPr>
        </p:nvSpPr>
        <p:spPr>
          <a:xfrm>
            <a:off x="76200" y="85494"/>
            <a:ext cx="8229600" cy="639762"/>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324601"/>
            <a:ext cx="2133600" cy="365125"/>
          </a:xfrm>
          <a:prstGeom prst="rect">
            <a:avLst/>
          </a:prstGeom>
        </p:spPr>
        <p:txBody>
          <a:bodyPr/>
          <a:lstStyle>
            <a:lvl1pPr>
              <a:defRPr>
                <a:solidFill>
                  <a:schemeClr val="bg1"/>
                </a:solidFill>
              </a:defRPr>
            </a:lvl1pPr>
          </a:lstStyle>
          <a:p>
            <a:r>
              <a:rPr lang="en-US" dirty="0"/>
              <a:t>Last Update : 14/10/2022</a:t>
            </a:r>
          </a:p>
        </p:txBody>
      </p:sp>
      <p:sp>
        <p:nvSpPr>
          <p:cNvPr id="5" name="Footer Placeholder 4"/>
          <p:cNvSpPr>
            <a:spLocks noGrp="1"/>
          </p:cNvSpPr>
          <p:nvPr>
            <p:ph type="ftr" sz="quarter" idx="11"/>
          </p:nvPr>
        </p:nvSpPr>
        <p:spPr/>
        <p:txBody>
          <a:bodyPr/>
          <a:lstStyle>
            <a:lvl1pPr>
              <a:defRPr b="1">
                <a:solidFill>
                  <a:schemeClr val="bg1"/>
                </a:solidFill>
              </a:defRPr>
            </a:lvl1pPr>
          </a:lstStyle>
          <a:p>
            <a:r>
              <a:rPr lang="en-US" dirty="0"/>
              <a:t>MATT  Lecture  1</a:t>
            </a:r>
          </a:p>
        </p:txBody>
      </p:sp>
      <p:sp>
        <p:nvSpPr>
          <p:cNvPr id="6" name="Slide Number Placeholder 5"/>
          <p:cNvSpPr>
            <a:spLocks noGrp="1"/>
          </p:cNvSpPr>
          <p:nvPr>
            <p:ph type="sldNum" sz="quarter" idx="12"/>
          </p:nvPr>
        </p:nvSpPr>
        <p:spPr>
          <a:xfrm>
            <a:off x="6324601" y="6356350"/>
            <a:ext cx="1718982" cy="365125"/>
          </a:xfrm>
        </p:spPr>
        <p:txBody>
          <a:bodyPr/>
          <a:lstStyle>
            <a:lvl1pPr>
              <a:defRPr>
                <a:solidFill>
                  <a:schemeClr val="bg1"/>
                </a:solidFill>
              </a:defRPr>
            </a:lvl1pPr>
          </a:lstStyle>
          <a:p>
            <a:fld id="{B6F15528-21DE-4FAA-801E-634DDDAF4B2B}" type="slidenum">
              <a:rPr lang="en-US" smtClean="0"/>
              <a:pPr/>
              <a:t>‹#›</a:t>
            </a:fld>
            <a:endParaRPr lang="en-US" dirty="0"/>
          </a:p>
        </p:txBody>
      </p:sp>
      <p:pic>
        <p:nvPicPr>
          <p:cNvPr id="9"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MATT  Lecture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MATT  Lecture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MATT  Lecture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MATT  Lecture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MATT  Lecture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28800" y="65347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MATT  Lecture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MATT  Lecture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MSIPCMContentMarking" descr="{&quot;HashCode&quot;:-1818968269,&quot;Placement&quot;:&quot;Header&quot;,&quot;Top&quot;:0.0,&quot;Left&quot;:0.0,&quot;SlideWidth&quot;:720,&quot;SlideHeight&quot;:540}">
            <a:extLst>
              <a:ext uri="{FF2B5EF4-FFF2-40B4-BE49-F238E27FC236}">
                <a16:creationId xmlns:a16="http://schemas.microsoft.com/office/drawing/2014/main" id="{18230F2F-71B7-489F-ACEB-1C678AF279C8}"/>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2" y="1905000"/>
            <a:ext cx="9039728" cy="1470025"/>
          </a:xfrm>
        </p:spPr>
        <p:txBody>
          <a:bodyPr>
            <a:normAutofit/>
          </a:bodyPr>
          <a:lstStyle/>
          <a:p>
            <a:r>
              <a:rPr lang="en-US" sz="3600" b="1" dirty="0"/>
              <a:t>Malware Analysis Tools and Techniques</a:t>
            </a:r>
            <a:endParaRPr lang="en-SG" sz="3600" b="1" dirty="0"/>
          </a:p>
        </p:txBody>
      </p:sp>
      <p:pic>
        <p:nvPicPr>
          <p:cNvPr id="5" name="Picture 12" descr="C:\Users\thg\Desktop\ICT Logo\ICT_4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0759" y="2869"/>
            <a:ext cx="1501262" cy="742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b="1" dirty="0">
                <a:solidFill>
                  <a:schemeClr val="bg1"/>
                </a:solidFill>
              </a:rPr>
              <a:t>MATT Lecture 1</a:t>
            </a:r>
          </a:p>
        </p:txBody>
      </p:sp>
      <p:sp>
        <p:nvSpPr>
          <p:cNvPr id="7" name="Slide Number Placeholder 6"/>
          <p:cNvSpPr>
            <a:spLocks noGrp="1"/>
          </p:cNvSpPr>
          <p:nvPr>
            <p:ph type="sldNum" sz="quarter" idx="12"/>
          </p:nvPr>
        </p:nvSpPr>
        <p:spPr>
          <a:xfrm>
            <a:off x="7247202" y="6356350"/>
            <a:ext cx="750631" cy="365125"/>
          </a:xfrm>
        </p:spPr>
        <p:txBody>
          <a:bodyPr/>
          <a:lstStyle/>
          <a:p>
            <a:fld id="{B6F15528-21DE-4FAA-801E-634DDDAF4B2B}" type="slidenum">
              <a:rPr lang="en-US" b="1" smtClean="0">
                <a:solidFill>
                  <a:schemeClr val="bg1"/>
                </a:solidFill>
              </a:rPr>
              <a:pPr/>
              <a:t>1</a:t>
            </a:fld>
            <a:r>
              <a:rPr lang="en-US" b="1" dirty="0">
                <a:solidFill>
                  <a:schemeClr val="bg1"/>
                </a:solidFill>
              </a:rPr>
              <a:t> </a:t>
            </a:r>
          </a:p>
        </p:txBody>
      </p:sp>
      <p:sp>
        <p:nvSpPr>
          <p:cNvPr id="10"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dirty="0">
                <a:solidFill>
                  <a:schemeClr val="bg1"/>
                </a:solidFill>
              </a:rPr>
              <a:t> </a:t>
            </a:r>
            <a:r>
              <a:rPr lang="en-US" dirty="0">
                <a:solidFill>
                  <a:schemeClr val="bg1"/>
                </a:solidFill>
              </a:rPr>
              <a:t>Last Update :</a:t>
            </a:r>
            <a:r>
              <a:rPr lang="en-US" dirty="0"/>
              <a:t>  </a:t>
            </a:r>
            <a:r>
              <a:rPr lang="en-US" dirty="0">
                <a:solidFill>
                  <a:schemeClr val="bg1"/>
                </a:solidFill>
              </a:rPr>
              <a:t>14/10/2022</a:t>
            </a:r>
            <a:endParaRPr lang="en-US" b="1" dirty="0">
              <a:solidFill>
                <a:schemeClr val="bg1"/>
              </a:solidFill>
            </a:endParaRPr>
          </a:p>
        </p:txBody>
      </p:sp>
      <p:sp>
        <p:nvSpPr>
          <p:cNvPr id="13" name="Subtitle 12"/>
          <p:cNvSpPr>
            <a:spLocks noGrp="1"/>
          </p:cNvSpPr>
          <p:nvPr>
            <p:ph type="subTitle" idx="1"/>
          </p:nvPr>
        </p:nvSpPr>
        <p:spPr>
          <a:xfrm>
            <a:off x="1530014" y="3080084"/>
            <a:ext cx="6400800" cy="1752600"/>
          </a:xfrm>
        </p:spPr>
        <p:txBody>
          <a:bodyPr/>
          <a:lstStyle/>
          <a:p>
            <a:r>
              <a:rPr lang="en-US" dirty="0" err="1">
                <a:solidFill>
                  <a:schemeClr val="tx1"/>
                </a:solidFill>
              </a:rPr>
              <a:t>Analysing</a:t>
            </a:r>
            <a:r>
              <a:rPr lang="en-US" dirty="0">
                <a:solidFill>
                  <a:schemeClr val="tx1"/>
                </a:solidFill>
              </a:rPr>
              <a:t> Windows Malware</a:t>
            </a:r>
          </a:p>
        </p:txBody>
      </p:sp>
      <p:sp>
        <p:nvSpPr>
          <p:cNvPr id="14" name="Rectangle 13"/>
          <p:cNvSpPr/>
          <p:nvPr/>
        </p:nvSpPr>
        <p:spPr>
          <a:xfrm>
            <a:off x="762000" y="2971800"/>
            <a:ext cx="7696200" cy="76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42" y="44273"/>
            <a:ext cx="2797196" cy="65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88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REGISTRY</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3118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Registry</a:t>
            </a:r>
            <a:endParaRPr lang="en-SG" dirty="0"/>
          </a:p>
        </p:txBody>
      </p:sp>
      <p:sp>
        <p:nvSpPr>
          <p:cNvPr id="3" name="Content Placeholder 2"/>
          <p:cNvSpPr>
            <a:spLocks noGrp="1"/>
          </p:cNvSpPr>
          <p:nvPr>
            <p:ph idx="1"/>
          </p:nvPr>
        </p:nvSpPr>
        <p:spPr>
          <a:xfrm>
            <a:off x="457200" y="990600"/>
            <a:ext cx="8229600" cy="5334000"/>
          </a:xfrm>
        </p:spPr>
        <p:txBody>
          <a:bodyPr/>
          <a:lstStyle/>
          <a:p>
            <a:r>
              <a:rPr lang="en-US" dirty="0"/>
              <a:t>Used to store OS and program configuration information such as settings and options</a:t>
            </a:r>
          </a:p>
          <a:p>
            <a:r>
              <a:rPr lang="en-US" dirty="0"/>
              <a:t>It is a good source of host-based indicators</a:t>
            </a:r>
          </a:p>
          <a:p>
            <a:r>
              <a:rPr lang="en-US" dirty="0"/>
              <a:t>This is a hierarchical database of information to improve performance.</a:t>
            </a:r>
          </a:p>
          <a:p>
            <a:r>
              <a:rPr lang="en-US" dirty="0"/>
              <a:t>Nearly all windows configurations are in the registries such as: networking, drivers, start-up, user accounts etc.</a:t>
            </a:r>
          </a:p>
          <a:p>
            <a:r>
              <a:rPr lang="en-US" dirty="0"/>
              <a:t>Malware uses registry for</a:t>
            </a:r>
          </a:p>
          <a:p>
            <a:pPr lvl="1"/>
            <a:r>
              <a:rPr lang="en-US" dirty="0"/>
              <a:t>Persistence</a:t>
            </a:r>
          </a:p>
          <a:p>
            <a:pPr lvl="1"/>
            <a:r>
              <a:rPr lang="en-US" dirty="0"/>
              <a:t>Configuration</a:t>
            </a:r>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46494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Registry Terms</a:t>
            </a:r>
            <a:endParaRPr lang="en-SG" dirty="0"/>
          </a:p>
        </p:txBody>
      </p:sp>
      <p:sp>
        <p:nvSpPr>
          <p:cNvPr id="3" name="Content Placeholder 2"/>
          <p:cNvSpPr>
            <a:spLocks noGrp="1"/>
          </p:cNvSpPr>
          <p:nvPr>
            <p:ph idx="1"/>
          </p:nvPr>
        </p:nvSpPr>
        <p:spPr>
          <a:xfrm>
            <a:off x="457200" y="990600"/>
            <a:ext cx="8229600" cy="5562600"/>
          </a:xfrm>
        </p:spPr>
        <p:txBody>
          <a:bodyPr/>
          <a:lstStyle/>
          <a:p>
            <a:r>
              <a:rPr lang="en-US" dirty="0"/>
              <a:t>Root Key</a:t>
            </a:r>
          </a:p>
          <a:p>
            <a:pPr lvl="1"/>
            <a:r>
              <a:rPr lang="en-US" sz="2400" dirty="0"/>
              <a:t>Registry is divided into FIVE top-level sections called root key or hives.  The term HKEY is used.</a:t>
            </a:r>
          </a:p>
          <a:p>
            <a:r>
              <a:rPr lang="en-US" dirty="0"/>
              <a:t>Sub Key (Like a subfolder to a folder)</a:t>
            </a:r>
          </a:p>
          <a:p>
            <a:r>
              <a:rPr lang="en-US" dirty="0"/>
              <a:t>Key</a:t>
            </a:r>
          </a:p>
          <a:p>
            <a:pPr lvl="1"/>
            <a:r>
              <a:rPr lang="en-US" sz="2400" dirty="0"/>
              <a:t>It’s like a folder that can contain other folders.</a:t>
            </a:r>
          </a:p>
          <a:p>
            <a:pPr lvl="1"/>
            <a:r>
              <a:rPr lang="en-US" sz="2400" dirty="0"/>
              <a:t>The Root Key and Sub Key are both keys</a:t>
            </a:r>
            <a:endParaRPr lang="en-US" dirty="0"/>
          </a:p>
          <a:p>
            <a:r>
              <a:rPr lang="en-US" dirty="0"/>
              <a:t>Value entry</a:t>
            </a:r>
          </a:p>
          <a:p>
            <a:pPr lvl="1"/>
            <a:r>
              <a:rPr lang="en-US" sz="2400" dirty="0"/>
              <a:t>Ordered pair with a name and value</a:t>
            </a:r>
          </a:p>
          <a:p>
            <a:r>
              <a:rPr lang="en-US" dirty="0"/>
              <a:t>Value or data</a:t>
            </a:r>
            <a:endParaRPr lang="en-US" sz="2400" dirty="0"/>
          </a:p>
          <a:p>
            <a:pPr lvl="1"/>
            <a:r>
              <a:rPr lang="en-US" sz="2400" dirty="0"/>
              <a:t>The value or data is stored in the registry entry</a:t>
            </a:r>
            <a:endParaRPr lang="en-SG" sz="24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97411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Root Keys</a:t>
            </a:r>
            <a:endParaRPr lang="en-SG" dirty="0"/>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r>
              <a:rPr lang="en-SG" dirty="0"/>
              <a:t>HKEY_LOCAL_MACHINE (HKLM) Stores settings which are global to the local machine</a:t>
            </a:r>
          </a:p>
          <a:p>
            <a:r>
              <a:rPr lang="en-SG" dirty="0"/>
              <a:t>HKEY_CURRENT_USER (HKCU) Stores settings specific to the current user</a:t>
            </a:r>
          </a:p>
          <a:p>
            <a:r>
              <a:rPr lang="en-SG" dirty="0"/>
              <a:t>HKEY_CLASSES_ROOT</a:t>
            </a:r>
          </a:p>
          <a:p>
            <a:pPr lvl="1"/>
            <a:r>
              <a:rPr lang="en-SG" dirty="0"/>
              <a:t>Stores information defining types</a:t>
            </a:r>
          </a:p>
          <a:p>
            <a:r>
              <a:rPr lang="en-SG" dirty="0"/>
              <a:t>HKEY_CURRENT_CONFIG</a:t>
            </a:r>
          </a:p>
          <a:p>
            <a:pPr lvl="1"/>
            <a:r>
              <a:rPr lang="en-SG" dirty="0"/>
              <a:t>Stores settings about current hardware configuration</a:t>
            </a:r>
          </a:p>
          <a:p>
            <a:r>
              <a:rPr lang="en-SG" dirty="0"/>
              <a:t>HKEY_USERS</a:t>
            </a:r>
          </a:p>
          <a:p>
            <a:pPr lvl="1"/>
            <a:r>
              <a:rPr lang="en-SG" dirty="0"/>
              <a:t>Defines settings for current user, new user, default user</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85923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Registry Functions</a:t>
            </a:r>
          </a:p>
        </p:txBody>
      </p:sp>
      <p:sp>
        <p:nvSpPr>
          <p:cNvPr id="3" name="Content Placeholder 2"/>
          <p:cNvSpPr>
            <a:spLocks noGrp="1"/>
          </p:cNvSpPr>
          <p:nvPr>
            <p:ph idx="1"/>
          </p:nvPr>
        </p:nvSpPr>
        <p:spPr>
          <a:xfrm>
            <a:off x="457200" y="1066800"/>
            <a:ext cx="8229600" cy="4525963"/>
          </a:xfrm>
        </p:spPr>
        <p:txBody>
          <a:bodyPr/>
          <a:lstStyle/>
          <a:p>
            <a:r>
              <a:rPr lang="en-US" dirty="0" err="1"/>
              <a:t>RegOpenKeyEx</a:t>
            </a:r>
            <a:endParaRPr lang="en-US" dirty="0"/>
          </a:p>
          <a:p>
            <a:pPr lvl="1"/>
            <a:r>
              <a:rPr lang="en-US" dirty="0"/>
              <a:t>Opens registry for querying or editing</a:t>
            </a:r>
          </a:p>
          <a:p>
            <a:r>
              <a:rPr lang="en-US" dirty="0" err="1"/>
              <a:t>RegSetValueEX</a:t>
            </a:r>
            <a:endParaRPr lang="en-US" dirty="0"/>
          </a:p>
          <a:p>
            <a:pPr lvl="1"/>
            <a:r>
              <a:rPr lang="en-US" dirty="0"/>
              <a:t>Adds a new value to the registry and sets its data</a:t>
            </a:r>
          </a:p>
          <a:p>
            <a:r>
              <a:rPr lang="en-US" dirty="0" err="1"/>
              <a:t>RegGetValue</a:t>
            </a:r>
            <a:endParaRPr lang="en-US" dirty="0"/>
          </a:p>
          <a:p>
            <a:pPr lvl="1"/>
            <a:r>
              <a:rPr lang="en-US" dirty="0"/>
              <a:t>Returns the data for a value entry</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12164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in Practice</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56299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61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Registry Tools</a:t>
            </a:r>
          </a:p>
        </p:txBody>
      </p:sp>
      <p:sp>
        <p:nvSpPr>
          <p:cNvPr id="3" name="Content Placeholder 2"/>
          <p:cNvSpPr>
            <a:spLocks noGrp="1"/>
          </p:cNvSpPr>
          <p:nvPr>
            <p:ph idx="1"/>
          </p:nvPr>
        </p:nvSpPr>
        <p:spPr/>
        <p:txBody>
          <a:bodyPr/>
          <a:lstStyle/>
          <a:p>
            <a:r>
              <a:rPr lang="en-US" dirty="0" err="1"/>
              <a:t>Regedit</a:t>
            </a:r>
            <a:endParaRPr lang="en-US" dirty="0"/>
          </a:p>
          <a:p>
            <a:pPr lvl="1"/>
            <a:r>
              <a:rPr lang="en-US" dirty="0"/>
              <a:t>To edit registry entries</a:t>
            </a:r>
          </a:p>
          <a:p>
            <a:pPr lvl="1"/>
            <a:endParaRPr lang="en-US" dirty="0"/>
          </a:p>
          <a:p>
            <a:r>
              <a:rPr lang="en-US" dirty="0" err="1"/>
              <a:t>Autoruns</a:t>
            </a:r>
            <a:endParaRPr lang="en-US" dirty="0"/>
          </a:p>
          <a:p>
            <a:pPr lvl="1"/>
            <a:r>
              <a:rPr lang="en-US" dirty="0"/>
              <a:t>Parses registry to find entries that start applications upon booting the OS</a:t>
            </a:r>
          </a:p>
          <a:p>
            <a:pPr lvl="1"/>
            <a:endParaRPr lang="en-US" dirty="0"/>
          </a:p>
          <a:p>
            <a:r>
              <a:rPr lang="en-US" dirty="0" err="1"/>
              <a:t>Regshot</a:t>
            </a:r>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4775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NETWORKING API</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85489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NETWORKING API</a:t>
            </a:r>
          </a:p>
        </p:txBody>
      </p:sp>
      <p:sp>
        <p:nvSpPr>
          <p:cNvPr id="3" name="Content Placeholder 2"/>
          <p:cNvSpPr>
            <a:spLocks noGrp="1"/>
          </p:cNvSpPr>
          <p:nvPr>
            <p:ph idx="1"/>
          </p:nvPr>
        </p:nvSpPr>
        <p:spPr>
          <a:xfrm>
            <a:off x="457200" y="1066800"/>
            <a:ext cx="8229600" cy="4525963"/>
          </a:xfrm>
        </p:spPr>
        <p:txBody>
          <a:bodyPr/>
          <a:lstStyle/>
          <a:p>
            <a:r>
              <a:rPr lang="en-US" dirty="0"/>
              <a:t>Programs uses socket to listen &amp; send data to the network</a:t>
            </a:r>
          </a:p>
          <a:p>
            <a:r>
              <a:rPr lang="en-US" dirty="0"/>
              <a:t>Common APIs (located in WS2_32.dll) are as follows :</a:t>
            </a:r>
          </a:p>
          <a:p>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9" y="2819400"/>
            <a:ext cx="865142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6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Sniffers</a:t>
            </a:r>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r>
              <a:rPr lang="en-US" dirty="0"/>
              <a:t>Create a RAW Socket</a:t>
            </a:r>
          </a:p>
          <a:p>
            <a:pPr lvl="1"/>
            <a:r>
              <a:rPr lang="en-US" dirty="0" err="1"/>
              <a:t>WSASocket</a:t>
            </a:r>
            <a:r>
              <a:rPr lang="en-US" dirty="0"/>
              <a:t>() or socket()</a:t>
            </a:r>
          </a:p>
          <a:p>
            <a:r>
              <a:rPr lang="en-US" dirty="0"/>
              <a:t>Bind Socket to Interface</a:t>
            </a:r>
          </a:p>
          <a:p>
            <a:pPr lvl="1"/>
            <a:r>
              <a:rPr lang="en-US" dirty="0"/>
              <a:t>Bind()</a:t>
            </a:r>
          </a:p>
          <a:p>
            <a:r>
              <a:rPr lang="en-US" dirty="0"/>
              <a:t>Put interface to promiscuous mode</a:t>
            </a:r>
          </a:p>
          <a:p>
            <a:pPr lvl="1"/>
            <a:r>
              <a:rPr lang="en-US" dirty="0" err="1"/>
              <a:t>WSAIoctl</a:t>
            </a:r>
            <a:r>
              <a:rPr lang="en-US" dirty="0"/>
              <a:t>() or </a:t>
            </a:r>
            <a:r>
              <a:rPr lang="en-US" dirty="0" err="1"/>
              <a:t>ioctlsocket</a:t>
            </a:r>
            <a:r>
              <a:rPr lang="en-US" dirty="0"/>
              <a:t>()</a:t>
            </a:r>
          </a:p>
          <a:p>
            <a:pPr lvl="1"/>
            <a:r>
              <a:rPr lang="en-US" dirty="0"/>
              <a:t>In computer networking, </a:t>
            </a:r>
            <a:r>
              <a:rPr lang="en-US" b="1" dirty="0"/>
              <a:t>promiscuous mode</a:t>
            </a:r>
            <a:r>
              <a:rPr lang="en-US" dirty="0"/>
              <a:t> or </a:t>
            </a:r>
            <a:r>
              <a:rPr lang="en-US" dirty="0" err="1"/>
              <a:t>promisc</a:t>
            </a:r>
            <a:r>
              <a:rPr lang="en-US" dirty="0"/>
              <a:t> </a:t>
            </a:r>
            <a:r>
              <a:rPr lang="en-US" b="1" dirty="0"/>
              <a:t>mode</a:t>
            </a:r>
            <a:r>
              <a:rPr lang="en-US" dirty="0"/>
              <a:t> is a </a:t>
            </a:r>
            <a:r>
              <a:rPr lang="en-US" b="1" dirty="0"/>
              <a:t>mode</a:t>
            </a:r>
            <a:r>
              <a:rPr lang="en-US" dirty="0"/>
              <a:t> for a wired network interface controller or wireless network interface controller that causes the controller to pass all traffic it receives to the central processing unit rather than passing only the frames that the controller is intended to receive.</a:t>
            </a:r>
          </a:p>
          <a:p>
            <a:pPr lvl="1"/>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21523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Objectives</a:t>
            </a:r>
          </a:p>
        </p:txBody>
      </p:sp>
      <p:sp>
        <p:nvSpPr>
          <p:cNvPr id="3" name="Content Placeholder 2"/>
          <p:cNvSpPr>
            <a:spLocks noGrp="1"/>
          </p:cNvSpPr>
          <p:nvPr>
            <p:ph idx="1"/>
          </p:nvPr>
        </p:nvSpPr>
        <p:spPr>
          <a:xfrm>
            <a:off x="381000" y="1143000"/>
            <a:ext cx="8229600" cy="4525963"/>
          </a:xfrm>
        </p:spPr>
        <p:txBody>
          <a:bodyPr/>
          <a:lstStyle/>
          <a:p>
            <a:r>
              <a:rPr lang="en-US" dirty="0"/>
              <a:t>Windows API</a:t>
            </a:r>
          </a:p>
          <a:p>
            <a:r>
              <a:rPr lang="en-US" dirty="0"/>
              <a:t>File API</a:t>
            </a:r>
          </a:p>
          <a:p>
            <a:r>
              <a:rPr lang="en-US" dirty="0"/>
              <a:t>Windows Registry</a:t>
            </a:r>
          </a:p>
          <a:p>
            <a:r>
              <a:rPr lang="en-US" dirty="0"/>
              <a:t>Networking API</a:t>
            </a:r>
          </a:p>
          <a:p>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62296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in Practice</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62000"/>
            <a:ext cx="5105400" cy="549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43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WinINET</a:t>
            </a:r>
            <a:r>
              <a:rPr lang="en-US" dirty="0"/>
              <a:t> API</a:t>
            </a:r>
          </a:p>
        </p:txBody>
      </p:sp>
      <p:sp>
        <p:nvSpPr>
          <p:cNvPr id="3" name="Content Placeholder 2"/>
          <p:cNvSpPr>
            <a:spLocks noGrp="1"/>
          </p:cNvSpPr>
          <p:nvPr>
            <p:ph idx="1"/>
          </p:nvPr>
        </p:nvSpPr>
        <p:spPr>
          <a:xfrm>
            <a:off x="381000" y="1066800"/>
            <a:ext cx="8229600" cy="4876800"/>
          </a:xfrm>
        </p:spPr>
        <p:txBody>
          <a:bodyPr>
            <a:normAutofit lnSpcReduction="10000"/>
          </a:bodyPr>
          <a:lstStyle/>
          <a:p>
            <a:r>
              <a:rPr lang="en-US" dirty="0"/>
              <a:t>Higher level API that implements some higher level protocols</a:t>
            </a:r>
          </a:p>
          <a:p>
            <a:r>
              <a:rPr lang="en-US" dirty="0" err="1"/>
              <a:t>InternetOpen</a:t>
            </a:r>
            <a:endParaRPr lang="en-US" dirty="0"/>
          </a:p>
          <a:p>
            <a:pPr lvl="1"/>
            <a:r>
              <a:rPr lang="en-US" dirty="0" err="1"/>
              <a:t>Initialise</a:t>
            </a:r>
            <a:r>
              <a:rPr lang="en-US" dirty="0"/>
              <a:t> a connection to Internet</a:t>
            </a:r>
          </a:p>
          <a:p>
            <a:r>
              <a:rPr lang="en-US" dirty="0" err="1"/>
              <a:t>InternetOpenURL</a:t>
            </a:r>
            <a:endParaRPr lang="en-US" dirty="0"/>
          </a:p>
          <a:p>
            <a:pPr lvl="1"/>
            <a:r>
              <a:rPr lang="en-US" dirty="0"/>
              <a:t>Connect to a URL</a:t>
            </a:r>
          </a:p>
          <a:p>
            <a:r>
              <a:rPr lang="en-US" dirty="0" err="1"/>
              <a:t>URLDownloadToFileA</a:t>
            </a:r>
            <a:endParaRPr lang="en-US" dirty="0"/>
          </a:p>
          <a:p>
            <a:pPr lvl="1"/>
            <a:r>
              <a:rPr lang="en-US" dirty="0"/>
              <a:t>Downloads a file from the internet</a:t>
            </a:r>
          </a:p>
          <a:p>
            <a:r>
              <a:rPr lang="en-US" dirty="0" err="1"/>
              <a:t>InternetReadFile</a:t>
            </a:r>
            <a:endParaRPr lang="en-US" dirty="0"/>
          </a:p>
          <a:p>
            <a:pPr lvl="1"/>
            <a:r>
              <a:rPr lang="en-US" dirty="0"/>
              <a:t>Reads a file off the internet</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40473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Downloaders</a:t>
            </a:r>
          </a:p>
        </p:txBody>
      </p:sp>
      <p:sp>
        <p:nvSpPr>
          <p:cNvPr id="3" name="Content Placeholder 2"/>
          <p:cNvSpPr>
            <a:spLocks noGrp="1"/>
          </p:cNvSpPr>
          <p:nvPr>
            <p:ph idx="1"/>
          </p:nvPr>
        </p:nvSpPr>
        <p:spPr>
          <a:xfrm>
            <a:off x="457200" y="1143000"/>
            <a:ext cx="8229600" cy="4525963"/>
          </a:xfrm>
        </p:spPr>
        <p:txBody>
          <a:bodyPr/>
          <a:lstStyle/>
          <a:p>
            <a:r>
              <a:rPr lang="en-US" dirty="0"/>
              <a:t>Usually consists of two steps:</a:t>
            </a:r>
          </a:p>
          <a:p>
            <a:pPr lvl="1"/>
            <a:r>
              <a:rPr lang="en-US" dirty="0" err="1"/>
              <a:t>URLDownloadToFile</a:t>
            </a:r>
            <a:r>
              <a:rPr lang="en-US" dirty="0"/>
              <a:t>()</a:t>
            </a:r>
          </a:p>
          <a:p>
            <a:pPr lvl="2"/>
            <a:r>
              <a:rPr lang="en-US" dirty="0"/>
              <a:t>Downloads a file off the internet</a:t>
            </a:r>
          </a:p>
          <a:p>
            <a:pPr lvl="2"/>
            <a:endParaRPr lang="en-US" dirty="0"/>
          </a:p>
          <a:p>
            <a:pPr lvl="1"/>
            <a:r>
              <a:rPr lang="en-US" dirty="0"/>
              <a:t>Execute the newly downloaded file</a:t>
            </a:r>
          </a:p>
          <a:p>
            <a:pPr lvl="2"/>
            <a:r>
              <a:rPr lang="en-US" dirty="0" err="1"/>
              <a:t>ShellExecute</a:t>
            </a:r>
            <a:r>
              <a:rPr lang="en-US" dirty="0"/>
              <a:t>(), </a:t>
            </a:r>
            <a:r>
              <a:rPr lang="en-US" dirty="0" err="1"/>
              <a:t>WinExec</a:t>
            </a:r>
            <a:r>
              <a:rPr lang="en-US" dirty="0"/>
              <a:t>() etc.</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06706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MANIPULATION</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09981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Manipulation</a:t>
            </a:r>
          </a:p>
        </p:txBody>
      </p:sp>
      <p:sp>
        <p:nvSpPr>
          <p:cNvPr id="3" name="Content Placeholder 2"/>
          <p:cNvSpPr>
            <a:spLocks noGrp="1"/>
          </p:cNvSpPr>
          <p:nvPr>
            <p:ph idx="1"/>
          </p:nvPr>
        </p:nvSpPr>
        <p:spPr>
          <a:xfrm>
            <a:off x="381000" y="1143000"/>
            <a:ext cx="8229600" cy="4525963"/>
          </a:xfrm>
        </p:spPr>
        <p:txBody>
          <a:bodyPr>
            <a:normAutofit fontScale="85000" lnSpcReduction="20000"/>
          </a:bodyPr>
          <a:lstStyle/>
          <a:p>
            <a:r>
              <a:rPr lang="en-US" dirty="0"/>
              <a:t>Some malwares creates new processes to by-pass host-based firewalls or as a way to hide from the user</a:t>
            </a:r>
          </a:p>
          <a:p>
            <a:r>
              <a:rPr lang="en-US" dirty="0"/>
              <a:t>The WIN32 API: </a:t>
            </a:r>
            <a:r>
              <a:rPr lang="en-US" dirty="0" err="1"/>
              <a:t>CreateProcess</a:t>
            </a:r>
            <a:r>
              <a:rPr lang="en-US" dirty="0"/>
              <a:t> is used to create a new process</a:t>
            </a:r>
          </a:p>
          <a:p>
            <a:r>
              <a:rPr lang="en-US" dirty="0"/>
              <a:t>The parameter STARTUPINFO includes a handle to standard input, output and error messages</a:t>
            </a:r>
          </a:p>
          <a:p>
            <a:r>
              <a:rPr lang="en-US" dirty="0"/>
              <a:t>Malicious programs can set these to a socket, thereby allowing an attacker to execute a remote shell.</a:t>
            </a:r>
          </a:p>
          <a:p>
            <a:pPr marL="0" indent="0">
              <a:buNone/>
            </a:pPr>
            <a:endParaRPr lang="en-US" dirty="0"/>
          </a:p>
          <a:p>
            <a:pPr marL="0" indent="0">
              <a:buNone/>
            </a:pPr>
            <a:r>
              <a:rPr lang="en-US" dirty="0"/>
              <a:t>(A parent process can specify properties associated with the main window of its child process. The </a:t>
            </a:r>
            <a:r>
              <a:rPr lang="en-US" dirty="0" err="1"/>
              <a:t>CreateProcess</a:t>
            </a:r>
            <a:r>
              <a:rPr lang="en-US" dirty="0"/>
              <a:t> function takes a pointer to a STARTUPINFO structure as one of its parameters. Use the members of this structure to specify characteristics of the child process's main window.)</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41249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in Practice</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94" y="988592"/>
            <a:ext cx="5791200" cy="515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66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KEYLOGGERS</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425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Loggers</a:t>
            </a:r>
          </a:p>
        </p:txBody>
      </p:sp>
      <p:sp>
        <p:nvSpPr>
          <p:cNvPr id="3" name="Content Placeholder 2"/>
          <p:cNvSpPr>
            <a:spLocks noGrp="1"/>
          </p:cNvSpPr>
          <p:nvPr>
            <p:ph idx="1"/>
          </p:nvPr>
        </p:nvSpPr>
        <p:spPr>
          <a:xfrm>
            <a:off x="457200" y="1066800"/>
            <a:ext cx="8229600" cy="4525963"/>
          </a:xfrm>
        </p:spPr>
        <p:txBody>
          <a:bodyPr/>
          <a:lstStyle/>
          <a:p>
            <a:r>
              <a:rPr lang="en-US" dirty="0"/>
              <a:t>Monitors user key strokes</a:t>
            </a:r>
          </a:p>
          <a:p>
            <a:endParaRPr lang="en-US" dirty="0"/>
          </a:p>
          <a:p>
            <a:r>
              <a:rPr lang="en-US" dirty="0"/>
              <a:t>Many bots &amp; works uses this method to spy on user &amp; collect user information</a:t>
            </a:r>
          </a:p>
          <a:p>
            <a:endParaRPr lang="en-US" dirty="0"/>
          </a:p>
          <a:p>
            <a:r>
              <a:rPr lang="en-US" dirty="0"/>
              <a:t>Two most common methods are:</a:t>
            </a:r>
          </a:p>
          <a:p>
            <a:pPr lvl="1"/>
            <a:r>
              <a:rPr lang="en-US" dirty="0"/>
              <a:t>Install a hook for keyboard events</a:t>
            </a:r>
          </a:p>
          <a:p>
            <a:pPr lvl="1"/>
            <a:r>
              <a:rPr lang="en-US" dirty="0"/>
              <a:t>Poll keyboard state with </a:t>
            </a:r>
            <a:r>
              <a:rPr lang="en-US" dirty="0" err="1"/>
              <a:t>GetAsyncKeyState</a:t>
            </a:r>
            <a:r>
              <a:rPr lang="en-US" dirty="0"/>
              <a:t>()</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40652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Hooking the Keyboard</a:t>
            </a:r>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pPr marL="0" lvl="1" indent="0" algn="just">
              <a:buNone/>
            </a:pPr>
            <a:r>
              <a:rPr lang="en-US" dirty="0"/>
              <a:t>A </a:t>
            </a:r>
            <a:r>
              <a:rPr lang="en-US" i="1" dirty="0"/>
              <a:t>hook</a:t>
            </a:r>
            <a:r>
              <a:rPr lang="en-US" dirty="0"/>
              <a:t> is a mechanism by which an application can intercept events, such as messages, mouse actions, and keystrokes. A function that intercepts a particular type of event is known as a </a:t>
            </a:r>
            <a:r>
              <a:rPr lang="en-US" i="1" dirty="0"/>
              <a:t>hook procedure</a:t>
            </a:r>
            <a:r>
              <a:rPr lang="en-US" dirty="0"/>
              <a:t>. A hook procedure can act on each event it receives, and then modify or discard the event.</a:t>
            </a:r>
          </a:p>
          <a:p>
            <a:endParaRPr lang="en-US" dirty="0"/>
          </a:p>
          <a:p>
            <a:r>
              <a:rPr lang="en-US" dirty="0"/>
              <a:t>API: </a:t>
            </a:r>
            <a:r>
              <a:rPr lang="en-US" dirty="0" err="1"/>
              <a:t>SetWindowsHookExA</a:t>
            </a:r>
            <a:endParaRPr lang="en-US" dirty="0"/>
          </a:p>
          <a:p>
            <a:pPr lvl="1"/>
            <a:r>
              <a:rPr lang="en-US" dirty="0"/>
              <a:t>Called with the WH_KEYBOARD parameter</a:t>
            </a:r>
          </a:p>
          <a:p>
            <a:pPr lvl="1"/>
            <a:r>
              <a:rPr lang="en-US" dirty="0"/>
              <a:t>Every time a key is pressed, event is relayed to a malicious function which records the key pressed</a:t>
            </a:r>
          </a:p>
          <a:p>
            <a:r>
              <a:rPr lang="en-US" dirty="0"/>
              <a:t>API: </a:t>
            </a:r>
            <a:r>
              <a:rPr lang="en-US" dirty="0" err="1"/>
              <a:t>SetWindowsHookExA</a:t>
            </a:r>
            <a:endParaRPr lang="en-US" dirty="0"/>
          </a:p>
          <a:p>
            <a:pPr lvl="1"/>
            <a:r>
              <a:rPr lang="en-US" dirty="0"/>
              <a:t>Called with the WH_MOUSE parameter</a:t>
            </a:r>
          </a:p>
          <a:p>
            <a:pPr lvl="1"/>
            <a:r>
              <a:rPr lang="en-US" dirty="0"/>
              <a:t>Intercepts mouse messages such as left-click or right click</a:t>
            </a:r>
          </a:p>
          <a:p>
            <a:pPr marL="457200" lvl="1" indent="0">
              <a:buNone/>
            </a:pPr>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52774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Polling the Keyboard</a:t>
            </a:r>
          </a:p>
        </p:txBody>
      </p:sp>
      <p:sp>
        <p:nvSpPr>
          <p:cNvPr id="3" name="Content Placeholder 2"/>
          <p:cNvSpPr>
            <a:spLocks noGrp="1"/>
          </p:cNvSpPr>
          <p:nvPr>
            <p:ph idx="1"/>
          </p:nvPr>
        </p:nvSpPr>
        <p:spPr/>
        <p:txBody>
          <a:bodyPr/>
          <a:lstStyle/>
          <a:p>
            <a:r>
              <a:rPr lang="en-US" dirty="0"/>
              <a:t>Malware goes in a loop and poll the state of every key</a:t>
            </a:r>
          </a:p>
          <a:p>
            <a:r>
              <a:rPr lang="en-US" dirty="0" err="1"/>
              <a:t>GetAsyncKeyState</a:t>
            </a:r>
            <a:r>
              <a:rPr lang="en-US" dirty="0"/>
              <a:t> is called to get the state of a specific key</a:t>
            </a:r>
          </a:p>
          <a:p>
            <a:endParaRPr lang="en-US" dirty="0"/>
          </a:p>
          <a:p>
            <a:r>
              <a:rPr lang="en-US" dirty="0"/>
              <a:t>Parameter is the key being pressed.</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14977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Malware</a:t>
            </a:r>
            <a:endParaRPr lang="en-SG" dirty="0"/>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a:t>Windows is the most popular operating system</a:t>
            </a:r>
          </a:p>
          <a:p>
            <a:endParaRPr lang="en-US" sz="2800" dirty="0"/>
          </a:p>
          <a:p>
            <a:r>
              <a:rPr lang="en-US" sz="2800" dirty="0"/>
              <a:t>Malware interacts with the operating system via Application Programing Interface (API) to execute codes</a:t>
            </a:r>
          </a:p>
          <a:p>
            <a:endParaRPr lang="en-US" sz="2800" dirty="0"/>
          </a:p>
          <a:p>
            <a:r>
              <a:rPr lang="en-US" sz="2800" dirty="0"/>
              <a:t>This lectures looks into well-known APIs used by Malwares 	</a:t>
            </a:r>
            <a:endParaRPr lang="en-SG" sz="28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851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mj-lt"/>
                <a:ea typeface="+mj-ea"/>
                <a:cs typeface="+mj-cs"/>
              </a:defRPr>
            </a:lvl1pPr>
          </a:lstStyle>
          <a:p>
            <a:r>
              <a:rPr lang="en-US"/>
              <a:t>DEMO: Analyse Spybot.exe</a:t>
            </a:r>
            <a:endParaRPr lang="en-SG" dirty="0"/>
          </a:p>
        </p:txBody>
      </p:sp>
      <p:sp>
        <p:nvSpPr>
          <p:cNvPr id="8" name="Title 1"/>
          <p:cNvSpPr txBox="1">
            <a:spLocks/>
          </p:cNvSpPr>
          <p:nvPr/>
        </p:nvSpPr>
        <p:spPr>
          <a:xfrm>
            <a:off x="3124200" y="2729074"/>
            <a:ext cx="3200401"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mj-lt"/>
                <a:ea typeface="+mj-ea"/>
                <a:cs typeface="+mj-cs"/>
              </a:defRPr>
            </a:lvl1pPr>
          </a:lstStyle>
          <a:p>
            <a:r>
              <a:rPr lang="en-US" sz="3600" dirty="0">
                <a:solidFill>
                  <a:schemeClr val="tx1"/>
                </a:solidFill>
              </a:rPr>
              <a:t>QUESTIONS?</a:t>
            </a:r>
            <a:endParaRPr lang="en-SG" sz="3600" dirty="0">
              <a:solidFill>
                <a:schemeClr val="tx1"/>
              </a:solidFill>
            </a:endParaRPr>
          </a:p>
        </p:txBody>
      </p:sp>
    </p:spTree>
    <p:extLst>
      <p:ext uri="{BB962C8B-B14F-4D97-AF65-F5344CB8AC3E}">
        <p14:creationId xmlns:p14="http://schemas.microsoft.com/office/powerpoint/2010/main" val="137590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API</a:t>
            </a:r>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744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Hungarian Notation</a:t>
            </a:r>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r>
              <a:rPr lang="en-US" sz="2800" dirty="0"/>
              <a:t>Windows uses its own name to represent C-Types.</a:t>
            </a:r>
          </a:p>
          <a:p>
            <a:pPr lvl="1"/>
            <a:r>
              <a:rPr lang="en-US" sz="2400" dirty="0"/>
              <a:t>E.g. WORD represents 16 bits, DWORD represents 32 bits</a:t>
            </a:r>
          </a:p>
          <a:p>
            <a:pPr lvl="1"/>
            <a:r>
              <a:rPr lang="en-US" sz="2400" dirty="0"/>
              <a:t>C-Types notations such as </a:t>
            </a:r>
            <a:r>
              <a:rPr lang="en-US" sz="2400" dirty="0" err="1"/>
              <a:t>int</a:t>
            </a:r>
            <a:r>
              <a:rPr lang="en-US" sz="2400" dirty="0"/>
              <a:t>, short, unsigned are not normally used.</a:t>
            </a:r>
          </a:p>
          <a:p>
            <a:r>
              <a:rPr lang="en-US" sz="2800" dirty="0"/>
              <a:t>Windows uses the Hungarian </a:t>
            </a:r>
            <a:r>
              <a:rPr lang="en-US" dirty="0"/>
              <a:t>Notation (Hungarian notation is an identifier naming convention in computer programming, in which the name of a variable or function indicates its type or intended use.) </a:t>
            </a:r>
            <a:r>
              <a:rPr lang="en-US" sz="2800" dirty="0"/>
              <a:t>for API function identifiers.</a:t>
            </a:r>
          </a:p>
          <a:p>
            <a:r>
              <a:rPr lang="en-US" sz="2800" dirty="0"/>
              <a:t>This notation uses a prefix naming scheme that makes it easy to identify the type of a variable</a:t>
            </a:r>
          </a:p>
          <a:p>
            <a:pPr lvl="1"/>
            <a:r>
              <a:rPr lang="en-US" sz="2400" dirty="0"/>
              <a:t>E.g. DWORD variable are prefixed with </a:t>
            </a:r>
            <a:r>
              <a:rPr lang="en-US" sz="2400" dirty="0" err="1"/>
              <a:t>dw</a:t>
            </a:r>
            <a:r>
              <a:rPr lang="en-US" sz="2400" dirty="0"/>
              <a:t>: </a:t>
            </a:r>
            <a:r>
              <a:rPr lang="en-US" sz="2400" dirty="0" err="1"/>
              <a:t>dwSize</a:t>
            </a:r>
            <a:endParaRPr lang="en-US" sz="24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767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Hungarian Notation</a:t>
            </a:r>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07142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58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note on Handles</a:t>
            </a:r>
            <a:endParaRPr lang="en-SG" dirty="0"/>
          </a:p>
        </p:txBody>
      </p:sp>
      <p:sp>
        <p:nvSpPr>
          <p:cNvPr id="3" name="Content Placeholder 2"/>
          <p:cNvSpPr>
            <a:spLocks noGrp="1"/>
          </p:cNvSpPr>
          <p:nvPr>
            <p:ph idx="1"/>
          </p:nvPr>
        </p:nvSpPr>
        <p:spPr>
          <a:xfrm>
            <a:off x="457200" y="1066800"/>
            <a:ext cx="8229600" cy="4525963"/>
          </a:xfrm>
        </p:spPr>
        <p:txBody>
          <a:bodyPr>
            <a:normAutofit/>
          </a:bodyPr>
          <a:lstStyle/>
          <a:p>
            <a:r>
              <a:rPr lang="en-US" sz="2800" dirty="0"/>
              <a:t>Handles are items that has been opened by the OS such as windows, process, module, file etc.</a:t>
            </a:r>
          </a:p>
          <a:p>
            <a:r>
              <a:rPr lang="en-US" sz="2800" dirty="0"/>
              <a:t>Handles are like pointers and point to a location in memory</a:t>
            </a:r>
          </a:p>
          <a:p>
            <a:r>
              <a:rPr lang="en-US" sz="2800" dirty="0"/>
              <a:t>You can only store a handle for later use.  You cannot performed arithmetic operations on handles.</a:t>
            </a:r>
          </a:p>
          <a:p>
            <a:r>
              <a:rPr lang="en-US" sz="2800" dirty="0"/>
              <a:t>Example: </a:t>
            </a:r>
            <a:r>
              <a:rPr lang="en-US" sz="2800" dirty="0" err="1"/>
              <a:t>CreateWindowEx</a:t>
            </a:r>
            <a:r>
              <a:rPr lang="en-US" sz="2800" dirty="0"/>
              <a:t> returns a handle to the created window: HWND</a:t>
            </a:r>
          </a:p>
          <a:p>
            <a:endParaRPr lang="en-SG" sz="28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426221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System Functions	</a:t>
            </a:r>
            <a:endParaRPr lang="en-SG" dirty="0"/>
          </a:p>
        </p:txBody>
      </p:sp>
      <p:sp>
        <p:nvSpPr>
          <p:cNvPr id="3" name="Content Placeholder 2"/>
          <p:cNvSpPr>
            <a:spLocks noGrp="1"/>
          </p:cNvSpPr>
          <p:nvPr>
            <p:ph idx="1"/>
          </p:nvPr>
        </p:nvSpPr>
        <p:spPr>
          <a:xfrm>
            <a:off x="457200" y="990600"/>
            <a:ext cx="8229600" cy="4525963"/>
          </a:xfrm>
        </p:spPr>
        <p:txBody>
          <a:bodyPr>
            <a:normAutofit/>
          </a:bodyPr>
          <a:lstStyle/>
          <a:p>
            <a:r>
              <a:rPr lang="en-US" sz="2800" dirty="0" err="1"/>
              <a:t>CreateFile</a:t>
            </a:r>
            <a:endParaRPr lang="en-US" sz="2800" dirty="0"/>
          </a:p>
          <a:p>
            <a:pPr lvl="1"/>
            <a:r>
              <a:rPr lang="en-US" sz="2400" dirty="0"/>
              <a:t>Creates or Opens files. It can open existing files, pipes, streams &amp; I/O devices</a:t>
            </a:r>
          </a:p>
          <a:p>
            <a:r>
              <a:rPr lang="en-US" sz="2800" dirty="0" err="1"/>
              <a:t>ReadFile</a:t>
            </a:r>
            <a:r>
              <a:rPr lang="en-US" sz="2800" dirty="0"/>
              <a:t>	 / </a:t>
            </a:r>
            <a:r>
              <a:rPr lang="en-US" sz="2800" dirty="0" err="1"/>
              <a:t>WriteFile</a:t>
            </a:r>
            <a:endParaRPr lang="en-US" sz="2800" dirty="0"/>
          </a:p>
          <a:p>
            <a:pPr lvl="1"/>
            <a:r>
              <a:rPr lang="en-US" sz="2400" dirty="0"/>
              <a:t>Used to read / write to files.  They operate on files as a stream.</a:t>
            </a:r>
          </a:p>
          <a:p>
            <a:pPr lvl="1"/>
            <a:r>
              <a:rPr lang="en-US" sz="2400" dirty="0"/>
              <a:t>The first time you call </a:t>
            </a:r>
            <a:r>
              <a:rPr lang="en-US" sz="2400" dirty="0" err="1"/>
              <a:t>ReadFile</a:t>
            </a:r>
            <a:r>
              <a:rPr lang="en-US" sz="2400" dirty="0"/>
              <a:t> you read the first n bytes of the file.  The next time you call </a:t>
            </a:r>
            <a:r>
              <a:rPr lang="en-US" sz="2400" dirty="0" err="1"/>
              <a:t>ReadFile</a:t>
            </a:r>
            <a:r>
              <a:rPr lang="en-US" sz="2400" dirty="0"/>
              <a:t>, you will read the next n bytes.</a:t>
            </a:r>
          </a:p>
          <a:p>
            <a:pPr lvl="1"/>
            <a:endParaRPr lang="en-US" sz="2400" dirty="0"/>
          </a:p>
          <a:p>
            <a:pPr lvl="1"/>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63858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FileSystemFunctions</a:t>
            </a:r>
            <a:endParaRPr lang="en-SG" dirty="0"/>
          </a:p>
        </p:txBody>
      </p:sp>
      <p:sp>
        <p:nvSpPr>
          <p:cNvPr id="3" name="Content Placeholder 2"/>
          <p:cNvSpPr>
            <a:spLocks noGrp="1"/>
          </p:cNvSpPr>
          <p:nvPr>
            <p:ph idx="1"/>
          </p:nvPr>
        </p:nvSpPr>
        <p:spPr>
          <a:xfrm>
            <a:off x="457200" y="1066800"/>
            <a:ext cx="8229600" cy="4525963"/>
          </a:xfrm>
        </p:spPr>
        <p:txBody>
          <a:bodyPr/>
          <a:lstStyle/>
          <a:p>
            <a:r>
              <a:rPr lang="en-US" dirty="0" err="1"/>
              <a:t>CreateFileMapping</a:t>
            </a:r>
            <a:r>
              <a:rPr lang="en-US" dirty="0"/>
              <a:t> and </a:t>
            </a:r>
            <a:r>
              <a:rPr lang="en-US" dirty="0" err="1"/>
              <a:t>MapViewOfFile</a:t>
            </a:r>
            <a:endParaRPr lang="en-US" dirty="0"/>
          </a:p>
          <a:p>
            <a:pPr lvl="1"/>
            <a:r>
              <a:rPr lang="en-US" sz="2400" dirty="0"/>
              <a:t>File mappings allows a file to be loaded in memory to be manipulated.  It is commonly used in malware as it allows for easy manipulation.</a:t>
            </a:r>
          </a:p>
          <a:p>
            <a:pPr lvl="1"/>
            <a:r>
              <a:rPr lang="en-US" sz="2400" dirty="0" err="1"/>
              <a:t>CreateFileMapping</a:t>
            </a:r>
            <a:r>
              <a:rPr lang="en-US" sz="2400" dirty="0"/>
              <a:t> loads the file from disk to memory</a:t>
            </a:r>
          </a:p>
          <a:p>
            <a:pPr lvl="1"/>
            <a:r>
              <a:rPr lang="en-US" sz="2400" dirty="0" err="1"/>
              <a:t>MapViewOfFile</a:t>
            </a:r>
            <a:r>
              <a:rPr lang="en-US" sz="2400" dirty="0"/>
              <a:t> returns a pointer to the base address of the mapping which is used to access the file.</a:t>
            </a:r>
          </a:p>
          <a:p>
            <a:pPr lvl="1"/>
            <a:r>
              <a:rPr lang="en-US" sz="2400" dirty="0"/>
              <a:t>You can use the pointer to the base address to read / write to the file and jump around the file easily</a:t>
            </a:r>
          </a:p>
          <a:p>
            <a:pPr lvl="1"/>
            <a:r>
              <a:rPr lang="en-US" sz="2400" dirty="0"/>
              <a:t>This is extremely handy for parsing files</a:t>
            </a:r>
          </a:p>
          <a:p>
            <a:pPr lvl="1"/>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20827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2F7FEA6FBF1641BB6A189BC6405E4D" ma:contentTypeVersion="0" ma:contentTypeDescription="Create a new document." ma:contentTypeScope="" ma:versionID="89291825e93803d5234bff47ffe12aa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466659-0790-4518-A7F6-3797FDE859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BB695B-2A7B-47F9-9BCD-CFF004B97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B6E6D1F-56A6-4B83-BABB-730535DAE7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6587</TotalTime>
  <Words>1319</Words>
  <Application>Microsoft Office PowerPoint</Application>
  <PresentationFormat>On-screen Show (4:3)</PresentationFormat>
  <Paragraphs>217</Paragraphs>
  <Slides>30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Malware Analysis Tools and Techniques</vt:lpstr>
      <vt:lpstr>Lesson Objectives</vt:lpstr>
      <vt:lpstr>Windows Malware</vt:lpstr>
      <vt:lpstr>WINDOWS API</vt:lpstr>
      <vt:lpstr>Hungarian Notation</vt:lpstr>
      <vt:lpstr>Hungarian Notation</vt:lpstr>
      <vt:lpstr>A note on Handles</vt:lpstr>
      <vt:lpstr>File System Functions </vt:lpstr>
      <vt:lpstr>FileSystemFunctions</vt:lpstr>
      <vt:lpstr>WINDOWS REGISTRY</vt:lpstr>
      <vt:lpstr>Windows Registry</vt:lpstr>
      <vt:lpstr>Registry Terms</vt:lpstr>
      <vt:lpstr>Root Keys</vt:lpstr>
      <vt:lpstr>Common Registry Functions</vt:lpstr>
      <vt:lpstr>Code in Practice</vt:lpstr>
      <vt:lpstr>Registry Tools</vt:lpstr>
      <vt:lpstr>NETWORKING API</vt:lpstr>
      <vt:lpstr>NETWORKING API</vt:lpstr>
      <vt:lpstr>Sniffers</vt:lpstr>
      <vt:lpstr>Code in Practice</vt:lpstr>
      <vt:lpstr>WinINET API</vt:lpstr>
      <vt:lpstr>Downloaders</vt:lpstr>
      <vt:lpstr>PROCESS MANIPULATION</vt:lpstr>
      <vt:lpstr>Process Manipulation</vt:lpstr>
      <vt:lpstr>Code in Practice</vt:lpstr>
      <vt:lpstr>KEYLOGGERS</vt:lpstr>
      <vt:lpstr>Key Loggers</vt:lpstr>
      <vt:lpstr>Hooking the Keyboard</vt:lpstr>
      <vt:lpstr>Polling the Keyboard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and Anti-Virus Technologies</dc:title>
  <dc:creator>Loh Peter Kok Keong</dc:creator>
  <cp:lastModifiedBy>Lee Yu Yee Dominic /CSF</cp:lastModifiedBy>
  <cp:revision>63</cp:revision>
  <dcterms:created xsi:type="dcterms:W3CDTF">2006-08-16T00:00:00Z</dcterms:created>
  <dcterms:modified xsi:type="dcterms:W3CDTF">2022-10-20T13:51:03Z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2022-10-14T07:47:16Z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4580ee57-58ab-4e52-953f-b1bcde521c96</vt:lpwstr>
  </property>
  <property fmtid="{D5CDD505-2E9C-101B-9397-08002B2CF9AE}" pid="8" name="MSIP_Label_30286cb9-b49f-4646-87a5-340028348160_ContentBits">
    <vt:lpwstr>1</vt:lpwstr>
  </property>
  <property fmtid="{D5CDD505-2E9C-101B-9397-08002B2CF9AE}" pid="9" name="ContentTypeId">
    <vt:lpwstr>0x010100742F7FEA6FBF1641BB6A189BC6405E4D</vt:lpwstr>
  </property>
</Properties>
</file>