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7" r:id="rId6"/>
    <p:sldId id="279" r:id="rId7"/>
    <p:sldId id="280" r:id="rId8"/>
    <p:sldId id="281" r:id="rId9"/>
    <p:sldId id="283" r:id="rId10"/>
    <p:sldId id="282" r:id="rId11"/>
    <p:sldId id="284" r:id="rId12"/>
    <p:sldId id="285" r:id="rId13"/>
    <p:sldId id="286" r:id="rId14"/>
    <p:sldId id="288" r:id="rId15"/>
    <p:sldId id="287" r:id="rId16"/>
    <p:sldId id="289" r:id="rId17"/>
    <p:sldId id="291" r:id="rId18"/>
    <p:sldId id="319" r:id="rId19"/>
    <p:sldId id="293" r:id="rId20"/>
    <p:sldId id="294" r:id="rId21"/>
    <p:sldId id="295" r:id="rId22"/>
    <p:sldId id="297" r:id="rId23"/>
    <p:sldId id="298" r:id="rId24"/>
    <p:sldId id="311" r:id="rId25"/>
    <p:sldId id="312" r:id="rId26"/>
    <p:sldId id="296" r:id="rId27"/>
    <p:sldId id="299" r:id="rId28"/>
    <p:sldId id="322" r:id="rId29"/>
    <p:sldId id="300" r:id="rId30"/>
    <p:sldId id="301" r:id="rId31"/>
    <p:sldId id="302" r:id="rId32"/>
    <p:sldId id="309" r:id="rId33"/>
    <p:sldId id="310" r:id="rId34"/>
    <p:sldId id="316" r:id="rId35"/>
    <p:sldId id="313" r:id="rId36"/>
    <p:sldId id="314" r:id="rId37"/>
    <p:sldId id="315" r:id="rId38"/>
    <p:sldId id="317" r:id="rId39"/>
    <p:sldId id="318" r:id="rId40"/>
    <p:sldId id="320" r:id="rId41"/>
    <p:sldId id="32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032AD-5DD0-4A5A-A2AA-BAE48399496B}" v="1" dt="2022-10-20T06:50:17.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655" autoAdjust="0"/>
  </p:normalViewPr>
  <p:slideViewPr>
    <p:cSldViewPr>
      <p:cViewPr varScale="1">
        <p:scale>
          <a:sx n="75" d="100"/>
          <a:sy n="75" d="100"/>
        </p:scale>
        <p:origin x="166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26.xml"/><Relationship Id="rId1" Type="http://schemas.openxmlformats.org/officeDocument/2006/relationships/slide" Target="slides/slide24.xml"/><Relationship Id="rId6" Type="http://schemas.openxmlformats.org/officeDocument/2006/relationships/slide" Target="slides/slide30.xml"/><Relationship Id="rId5" Type="http://schemas.openxmlformats.org/officeDocument/2006/relationships/slide" Target="slides/slide29.xml"/><Relationship Id="rId4"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C6C032AD-5DD0-4A5A-A2AA-BAE48399496B}"/>
    <pc:docChg chg="modSld">
      <pc:chgData name="Lee Yu Yee Dominic /CSF" userId="59ddad63-47f1-4317-b088-d34171f6460d" providerId="ADAL" clId="{C6C032AD-5DD0-4A5A-A2AA-BAE48399496B}" dt="2022-10-20T06:50:17.524" v="0" actId="1036"/>
      <pc:docMkLst>
        <pc:docMk/>
      </pc:docMkLst>
      <pc:sldChg chg="modSp">
        <pc:chgData name="Lee Yu Yee Dominic /CSF" userId="59ddad63-47f1-4317-b088-d34171f6460d" providerId="ADAL" clId="{C6C032AD-5DD0-4A5A-A2AA-BAE48399496B}" dt="2022-10-20T06:50:17.524" v="0" actId="1036"/>
        <pc:sldMkLst>
          <pc:docMk/>
          <pc:sldMk cId="2560453791" sldId="291"/>
        </pc:sldMkLst>
        <pc:picChg chg="mod">
          <ac:chgData name="Lee Yu Yee Dominic /CSF" userId="59ddad63-47f1-4317-b088-d34171f6460d" providerId="ADAL" clId="{C6C032AD-5DD0-4A5A-A2AA-BAE48399496B}" dt="2022-10-20T06:50:17.524" v="0" actId="1036"/>
          <ac:picMkLst>
            <pc:docMk/>
            <pc:sldMk cId="2560453791" sldId="291"/>
            <ac:picMk id="61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2D33-C205-4B6C-A231-E0CD3FAB9815}" type="datetimeFigureOut">
              <a:rPr lang="en-US" smtClean="0"/>
              <a:t>10/20/2022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3E0B7-AB86-4987-82A4-715746195EC6}" type="slidenum">
              <a:rPr lang="en-US" smtClean="0"/>
              <a:t>‹#›</a:t>
            </a:fld>
            <a:endParaRPr lang="en-US"/>
          </a:p>
        </p:txBody>
      </p:sp>
    </p:spTree>
    <p:extLst>
      <p:ext uri="{BB962C8B-B14F-4D97-AF65-F5344CB8AC3E}">
        <p14:creationId xmlns:p14="http://schemas.microsoft.com/office/powerpoint/2010/main" val="22117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9</a:t>
            </a:fld>
            <a:endParaRPr lang="en-US"/>
          </a:p>
        </p:txBody>
      </p:sp>
    </p:spTree>
    <p:extLst>
      <p:ext uri="{BB962C8B-B14F-4D97-AF65-F5344CB8AC3E}">
        <p14:creationId xmlns:p14="http://schemas.microsoft.com/office/powerpoint/2010/main" val="2497388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http://blog.omega-prime.co.uk/?p=115 </a:t>
            </a:r>
          </a:p>
        </p:txBody>
      </p:sp>
      <p:sp>
        <p:nvSpPr>
          <p:cNvPr id="4" name="Slide Number Placeholder 3"/>
          <p:cNvSpPr>
            <a:spLocks noGrp="1"/>
          </p:cNvSpPr>
          <p:nvPr>
            <p:ph type="sldNum" sz="quarter" idx="10"/>
          </p:nvPr>
        </p:nvSpPr>
        <p:spPr/>
        <p:txBody>
          <a:bodyPr/>
          <a:lstStyle/>
          <a:p>
            <a:fld id="{5F93E0B7-AB86-4987-82A4-715746195EC6}" type="slidenum">
              <a:rPr lang="en-US" smtClean="0"/>
              <a:t>28</a:t>
            </a:fld>
            <a:endParaRPr lang="en-US"/>
          </a:p>
        </p:txBody>
      </p:sp>
    </p:spTree>
    <p:extLst>
      <p:ext uri="{BB962C8B-B14F-4D97-AF65-F5344CB8AC3E}">
        <p14:creationId xmlns:p14="http://schemas.microsoft.com/office/powerpoint/2010/main" val="108452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http://md5deep.sourceforge.net/</a:t>
            </a:r>
          </a:p>
          <a:p>
            <a:endParaRPr lang="en-US" dirty="0"/>
          </a:p>
          <a:p>
            <a:r>
              <a:rPr lang="en-SG" dirty="0"/>
              <a:t>http://www.blisstonia.com/software/WinMD5/</a:t>
            </a:r>
          </a:p>
          <a:p>
            <a:endParaRPr lang="en-US" dirty="0"/>
          </a:p>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10</a:t>
            </a:fld>
            <a:endParaRPr lang="en-US"/>
          </a:p>
        </p:txBody>
      </p:sp>
    </p:spTree>
    <p:extLst>
      <p:ext uri="{BB962C8B-B14F-4D97-AF65-F5344CB8AC3E}">
        <p14:creationId xmlns:p14="http://schemas.microsoft.com/office/powerpoint/2010/main" val="239279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http://technet.microsoft.com/en-us/sysinternals/bb897439</a:t>
            </a:r>
          </a:p>
        </p:txBody>
      </p:sp>
      <p:sp>
        <p:nvSpPr>
          <p:cNvPr id="4" name="Slide Number Placeholder 3"/>
          <p:cNvSpPr>
            <a:spLocks noGrp="1"/>
          </p:cNvSpPr>
          <p:nvPr>
            <p:ph type="sldNum" sz="quarter" idx="10"/>
          </p:nvPr>
        </p:nvSpPr>
        <p:spPr/>
        <p:txBody>
          <a:bodyPr/>
          <a:lstStyle/>
          <a:p>
            <a:fld id="{5F93E0B7-AB86-4987-82A4-715746195EC6}" type="slidenum">
              <a:rPr lang="en-US" smtClean="0"/>
              <a:t>12</a:t>
            </a:fld>
            <a:endParaRPr lang="en-US"/>
          </a:p>
        </p:txBody>
      </p:sp>
    </p:spTree>
    <p:extLst>
      <p:ext uri="{BB962C8B-B14F-4D97-AF65-F5344CB8AC3E}">
        <p14:creationId xmlns:p14="http://schemas.microsoft.com/office/powerpoint/2010/main" val="342866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http://www.mcafee.com/us/downloads/free-tools/bintext.aspx</a:t>
            </a:r>
          </a:p>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15</a:t>
            </a:fld>
            <a:endParaRPr lang="en-US"/>
          </a:p>
        </p:txBody>
      </p:sp>
    </p:spTree>
    <p:extLst>
      <p:ext uri="{BB962C8B-B14F-4D97-AF65-F5344CB8AC3E}">
        <p14:creationId xmlns:p14="http://schemas.microsoft.com/office/powerpoint/2010/main" val="2062683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executable file is a complete program that can be run directly by an operating system (in conjunction with shared libraries and system calls). The file generally contains a table of contents, a number of code blocks and data blocks, ancillary data such as the memory addresses at which different blocks should be loaded, which shared libraries are needed, the entry point address, and sometimes a symbol table for debugging. An operating system can run an executable file more or less by loading blocks of code and data into memory at the indicated addresses and jumping to it.</a:t>
            </a:r>
            <a:br>
              <a:rPr lang="en-US" dirty="0"/>
            </a:br>
            <a:br>
              <a:rPr lang="en-US" dirty="0"/>
            </a:br>
            <a:r>
              <a:rPr lang="en-US" sz="1200" b="0" i="0" kern="1200" dirty="0">
                <a:solidFill>
                  <a:schemeClr val="tx1"/>
                </a:solidFill>
                <a:effectLst/>
                <a:latin typeface="+mn-lt"/>
                <a:ea typeface="+mn-ea"/>
                <a:cs typeface="+mn-cs"/>
              </a:rPr>
              <a:t>Most programs are written with source code logically divided into multiple source files. Each source file is compiled independently into a corresponding "object" file of partially-formed machine code known as object code. At a later time these "object files" are "linked" together to form an executable file.</a:t>
            </a:r>
            <a:br>
              <a:rPr lang="en-US" dirty="0"/>
            </a:br>
            <a:br>
              <a:rPr lang="en-US" dirty="0"/>
            </a:br>
            <a:r>
              <a:rPr lang="en-US" sz="1200" b="0" i="0" kern="1200" dirty="0">
                <a:solidFill>
                  <a:schemeClr val="tx1"/>
                </a:solidFill>
                <a:effectLst/>
                <a:latin typeface="+mn-lt"/>
                <a:ea typeface="+mn-ea"/>
                <a:cs typeface="+mn-cs"/>
              </a:rPr>
              <a:t>Object files have a lot in common with executable files (table of contents, blocks of machine instructions and data, and debugging information). However, the code isn't ready to run. It is full of incomplete references to subroutines outside itself, and as such, many of the machine instructions have only placeholder addresses.</a:t>
            </a:r>
            <a:br>
              <a:rPr lang="en-US" dirty="0"/>
            </a:br>
            <a:br>
              <a:rPr lang="en-US" dirty="0"/>
            </a:br>
            <a:r>
              <a:rPr lang="en-US" sz="1200" b="0" i="0" kern="1200" dirty="0">
                <a:solidFill>
                  <a:schemeClr val="tx1"/>
                </a:solidFill>
                <a:effectLst/>
                <a:latin typeface="+mn-lt"/>
                <a:ea typeface="+mn-ea"/>
                <a:cs typeface="+mn-cs"/>
              </a:rPr>
              <a:t>The linker, as a final phase of compilation, will read all of the object files, resolve references between them, perform the final code layout in memory that determines the addresses for all the blocks of code and data, fix up all the placeholder addresses with real addresses, and write out the executable file.</a:t>
            </a:r>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19</a:t>
            </a:fld>
            <a:endParaRPr lang="en-US"/>
          </a:p>
        </p:txBody>
      </p:sp>
    </p:spTree>
    <p:extLst>
      <p:ext uri="{BB962C8B-B14F-4D97-AF65-F5344CB8AC3E}">
        <p14:creationId xmlns:p14="http://schemas.microsoft.com/office/powerpoint/2010/main" val="445427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23</a:t>
            </a:fld>
            <a:endParaRPr lang="en-US"/>
          </a:p>
        </p:txBody>
      </p:sp>
    </p:spTree>
    <p:extLst>
      <p:ext uri="{BB962C8B-B14F-4D97-AF65-F5344CB8AC3E}">
        <p14:creationId xmlns:p14="http://schemas.microsoft.com/office/powerpoint/2010/main" val="124524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base address is a unique location in primary storage (or main memory) that serves as a reference point for other memory locations called absolute addresses.</a:t>
            </a:r>
          </a:p>
          <a:p>
            <a:endParaRPr lang="en-US" dirty="0"/>
          </a:p>
          <a:p>
            <a:r>
              <a:rPr lang="en-US" dirty="0"/>
              <a:t>In order to obtain an absolute address, a specific displacement (or offset) value is added to the base address. In primary storage, all addresses literally comprise fixed-length sequences of bits that stand for positive whole numbers usually expressed in hexadecimal form. For example, a base address might indicate the beginning of a program loaded into primary storage. The absolute address of each individual program instruction could be specified by adding a displacement to the base address.</a:t>
            </a:r>
          </a:p>
        </p:txBody>
      </p:sp>
      <p:sp>
        <p:nvSpPr>
          <p:cNvPr id="4" name="Slide Number Placeholder 3"/>
          <p:cNvSpPr>
            <a:spLocks noGrp="1"/>
          </p:cNvSpPr>
          <p:nvPr>
            <p:ph type="sldNum" sz="quarter" idx="10"/>
          </p:nvPr>
        </p:nvSpPr>
        <p:spPr/>
        <p:txBody>
          <a:bodyPr/>
          <a:lstStyle/>
          <a:p>
            <a:fld id="{5F93E0B7-AB86-4987-82A4-715746195EC6}" type="slidenum">
              <a:rPr lang="en-US" smtClean="0"/>
              <a:t>24</a:t>
            </a:fld>
            <a:endParaRPr lang="en-US"/>
          </a:p>
        </p:txBody>
      </p:sp>
    </p:spTree>
    <p:extLst>
      <p:ext uri="{BB962C8B-B14F-4D97-AF65-F5344CB8AC3E}">
        <p14:creationId xmlns:p14="http://schemas.microsoft.com/office/powerpoint/2010/main" val="259431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DOS MZ executable format is the executable file format used for .EXE files in DOS.</a:t>
            </a:r>
          </a:p>
          <a:p>
            <a:endParaRPr lang="en-US" dirty="0"/>
          </a:p>
          <a:p>
            <a:r>
              <a:rPr lang="en-US" dirty="0"/>
              <a:t>The file can be identified by the ASCII string "MZ" (hexadecimal: 4D 5A) at the beginning of the file (the "magic number"). "MZ" are the initials of Mark </a:t>
            </a:r>
            <a:r>
              <a:rPr lang="en-US" dirty="0" err="1"/>
              <a:t>Zbikowski</a:t>
            </a:r>
            <a:r>
              <a:rPr lang="en-US" dirty="0"/>
              <a:t>, one of the developers of MS-DOS.</a:t>
            </a:r>
          </a:p>
        </p:txBody>
      </p:sp>
      <p:sp>
        <p:nvSpPr>
          <p:cNvPr id="4" name="Slide Number Placeholder 3"/>
          <p:cNvSpPr>
            <a:spLocks noGrp="1"/>
          </p:cNvSpPr>
          <p:nvPr>
            <p:ph type="sldNum" sz="quarter" idx="10"/>
          </p:nvPr>
        </p:nvSpPr>
        <p:spPr/>
        <p:txBody>
          <a:bodyPr/>
          <a:lstStyle/>
          <a:p>
            <a:fld id="{5F93E0B7-AB86-4987-82A4-715746195EC6}" type="slidenum">
              <a:rPr lang="en-US" smtClean="0"/>
              <a:t>26</a:t>
            </a:fld>
            <a:endParaRPr lang="en-US"/>
          </a:p>
        </p:txBody>
      </p:sp>
    </p:spTree>
    <p:extLst>
      <p:ext uri="{BB962C8B-B14F-4D97-AF65-F5344CB8AC3E}">
        <p14:creationId xmlns:p14="http://schemas.microsoft.com/office/powerpoint/2010/main" val="26297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27</a:t>
            </a:fld>
            <a:endParaRPr lang="en-US"/>
          </a:p>
        </p:txBody>
      </p:sp>
    </p:spTree>
    <p:extLst>
      <p:ext uri="{BB962C8B-B14F-4D97-AF65-F5344CB8AC3E}">
        <p14:creationId xmlns:p14="http://schemas.microsoft.com/office/powerpoint/2010/main" val="2325732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14/10/2022</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a:xfrm>
            <a:off x="6553200" y="6356350"/>
            <a:ext cx="990600" cy="365125"/>
          </a:xfrm>
        </p:spPr>
        <p:txBody>
          <a:bodyPr/>
          <a:lstStyle/>
          <a:p>
            <a:fld id="{B6F15528-21DE-4FAA-801E-634DDDAF4B2B}" type="slidenum">
              <a:rPr lang="en-US" smtClean="0"/>
              <a:pPr/>
              <a:t>‹#›</a:t>
            </a:fld>
            <a:endParaRPr lang="en-US"/>
          </a:p>
        </p:txBody>
      </p:sp>
      <p:pic>
        <p:nvPicPr>
          <p:cNvPr id="8"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0615" y="11151"/>
            <a:ext cx="9133385"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title"/>
          </p:nvPr>
        </p:nvSpPr>
        <p:spPr>
          <a:xfrm>
            <a:off x="76200" y="85494"/>
            <a:ext cx="8229600" cy="639762"/>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324601"/>
            <a:ext cx="2133600" cy="365125"/>
          </a:xfrm>
        </p:spPr>
        <p:txBody>
          <a:bodyPr/>
          <a:lstStyle>
            <a:lvl1pPr>
              <a:defRPr>
                <a:solidFill>
                  <a:schemeClr val="bg1"/>
                </a:solidFill>
              </a:defRPr>
            </a:lvl1pPr>
          </a:lstStyle>
          <a:p>
            <a:r>
              <a:rPr lang="en-US" dirty="0"/>
              <a:t>Last Update </a:t>
            </a:r>
            <a:r>
              <a:rPr lang="en-US"/>
              <a:t>: </a:t>
            </a:r>
            <a:fld id="{27943F70-0CAB-42DF-9449-3093B03B98D3}" type="datetime1">
              <a:rPr lang="en-US" smtClean="0"/>
              <a:t>10/20/2022</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MATT Lecture  2</a:t>
            </a:r>
          </a:p>
        </p:txBody>
      </p:sp>
      <p:sp>
        <p:nvSpPr>
          <p:cNvPr id="6" name="Slide Number Placeholder 5"/>
          <p:cNvSpPr>
            <a:spLocks noGrp="1"/>
          </p:cNvSpPr>
          <p:nvPr>
            <p:ph type="sldNum" sz="quarter" idx="12"/>
          </p:nvPr>
        </p:nvSpPr>
        <p:spPr>
          <a:xfrm>
            <a:off x="6324601" y="6356350"/>
            <a:ext cx="1718982" cy="365125"/>
          </a:xfrm>
        </p:spPr>
        <p:txBody>
          <a:bodyPr/>
          <a:lstStyle>
            <a:lvl1pPr>
              <a:defRPr>
                <a:solidFill>
                  <a:schemeClr val="bg1"/>
                </a:solidFill>
              </a:defRPr>
            </a:lvl1pPr>
          </a:lstStyle>
          <a:p>
            <a:fld id="{B6F15528-21DE-4FAA-801E-634DDDAF4B2B}" type="slidenum">
              <a:rPr lang="en-US" smtClean="0"/>
              <a:pPr/>
              <a:t>‹#›</a:t>
            </a:fld>
            <a:endParaRPr lang="en-US" dirty="0"/>
          </a:p>
        </p:txBody>
      </p:sp>
      <p:pic>
        <p:nvPicPr>
          <p:cNvPr id="9"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14/10/2022</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14/10/2022</a:t>
            </a:r>
          </a:p>
        </p:txBody>
      </p:sp>
      <p:sp>
        <p:nvSpPr>
          <p:cNvPr id="6" name="Footer Placeholder 5"/>
          <p:cNvSpPr>
            <a:spLocks noGrp="1"/>
          </p:cNvSpPr>
          <p:nvPr>
            <p:ph type="ftr" sz="quarter" idx="11"/>
          </p:nvPr>
        </p:nvSpPr>
        <p:spPr/>
        <p:txBody>
          <a:bodyPr/>
          <a:lstStyle>
            <a:lvl1pPr>
              <a:defRPr/>
            </a:lvl1p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a:t>14/10/2022</a:t>
            </a:r>
          </a:p>
        </p:txBody>
      </p:sp>
      <p:sp>
        <p:nvSpPr>
          <p:cNvPr id="8" name="Footer Placeholder 7"/>
          <p:cNvSpPr>
            <a:spLocks noGrp="1"/>
          </p:cNvSpPr>
          <p:nvPr>
            <p:ph type="ftr" sz="quarter" idx="11"/>
          </p:nvPr>
        </p:nvSpPr>
        <p:spPr/>
        <p:txBody>
          <a:bodyPr/>
          <a:lstStyle/>
          <a:p>
            <a:r>
              <a:rPr lang="en-US" dirty="0"/>
              <a:t>MATT Lecture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MATT Lecture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MATT Lecture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F1761-07B1-4896-B661-C1DCAC4841CA}" type="datetime1">
              <a:rPr lang="en-US" smtClean="0"/>
              <a:t>10/20/2022</a:t>
            </a:fld>
            <a:endParaRPr lang="en-US"/>
          </a:p>
        </p:txBody>
      </p:sp>
      <p:sp>
        <p:nvSpPr>
          <p:cNvPr id="6" name="Footer Placeholder 5"/>
          <p:cNvSpPr>
            <a:spLocks noGrp="1"/>
          </p:cNvSpPr>
          <p:nvPr>
            <p:ph type="ftr" sz="quarter" idx="11"/>
          </p:nvPr>
        </p:nvSpPr>
        <p:spPr/>
        <p:txBody>
          <a:body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14/10/2022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MATT Lecture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ContentMarking" descr="{&quot;HashCode&quot;:-1818968269,&quot;Placement&quot;:&quot;Header&quot;,&quot;Top&quot;:0.0,&quot;Left&quot;:0.0,&quot;SlideWidth&quot;:720,&quot;SlideHeight&quot;:540}">
            <a:extLst>
              <a:ext uri="{FF2B5EF4-FFF2-40B4-BE49-F238E27FC236}">
                <a16:creationId xmlns:a16="http://schemas.microsoft.com/office/drawing/2014/main" id="{D83F8B7A-1E59-473E-9F0D-4011FA7F96C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msdn.microsoft.com/en-us/library/ms809762.asp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2" y="1905000"/>
            <a:ext cx="9039728" cy="1470025"/>
          </a:xfrm>
        </p:spPr>
        <p:txBody>
          <a:bodyPr>
            <a:normAutofit/>
          </a:bodyPr>
          <a:lstStyle/>
          <a:p>
            <a:r>
              <a:rPr lang="en-US" sz="3600" b="1" dirty="0"/>
              <a:t>Malware Analysis Tools and Techniques</a:t>
            </a:r>
            <a:endParaRPr lang="en-SG" sz="3600" b="1" dirty="0"/>
          </a:p>
        </p:txBody>
      </p:sp>
      <p:pic>
        <p:nvPicPr>
          <p:cNvPr id="5" name="Picture 12" descr="C:\Users\thg\Desktop\ICT Logo\ICT_4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0759" y="2869"/>
            <a:ext cx="1501262" cy="7423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42" y="44273"/>
            <a:ext cx="2797196" cy="65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b="1" dirty="0">
                <a:solidFill>
                  <a:schemeClr val="bg1"/>
                </a:solidFill>
              </a:rPr>
              <a:t>MATT Lecture  2</a:t>
            </a:r>
          </a:p>
        </p:txBody>
      </p:sp>
      <p:sp>
        <p:nvSpPr>
          <p:cNvPr id="7" name="Slide Number Placeholder 6"/>
          <p:cNvSpPr>
            <a:spLocks noGrp="1"/>
          </p:cNvSpPr>
          <p:nvPr>
            <p:ph type="sldNum" sz="quarter" idx="12"/>
          </p:nvPr>
        </p:nvSpPr>
        <p:spPr>
          <a:xfrm>
            <a:off x="7247202" y="6356350"/>
            <a:ext cx="750631" cy="365125"/>
          </a:xfrm>
        </p:spPr>
        <p:txBody>
          <a:bodyPr/>
          <a:lstStyle/>
          <a:p>
            <a:fld id="{B6F15528-21DE-4FAA-801E-634DDDAF4B2B}" type="slidenum">
              <a:rPr lang="en-US" b="1" smtClean="0">
                <a:solidFill>
                  <a:schemeClr val="bg1"/>
                </a:solidFill>
              </a:rPr>
              <a:pPr/>
              <a:t>1</a:t>
            </a:fld>
            <a:r>
              <a:rPr lang="en-US" b="1" dirty="0">
                <a:solidFill>
                  <a:schemeClr val="bg1"/>
                </a:solidFill>
              </a:rPr>
              <a:t> </a:t>
            </a:r>
          </a:p>
        </p:txBody>
      </p:sp>
      <p:sp>
        <p:nvSpPr>
          <p:cNvPr id="10"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dirty="0">
                <a:solidFill>
                  <a:schemeClr val="bg1"/>
                </a:solidFill>
              </a:rPr>
              <a:t> </a:t>
            </a:r>
            <a:r>
              <a:rPr lang="en-US" dirty="0">
                <a:solidFill>
                  <a:schemeClr val="bg1"/>
                </a:solidFill>
              </a:rPr>
              <a:t>Last Update: 14/10/2022</a:t>
            </a:r>
          </a:p>
        </p:txBody>
      </p:sp>
      <p:sp>
        <p:nvSpPr>
          <p:cNvPr id="13" name="Subtitle 12"/>
          <p:cNvSpPr>
            <a:spLocks noGrp="1"/>
          </p:cNvSpPr>
          <p:nvPr>
            <p:ph type="subTitle" idx="1"/>
          </p:nvPr>
        </p:nvSpPr>
        <p:spPr>
          <a:xfrm>
            <a:off x="1530014" y="3080084"/>
            <a:ext cx="6400800" cy="1752600"/>
          </a:xfrm>
        </p:spPr>
        <p:txBody>
          <a:bodyPr/>
          <a:lstStyle/>
          <a:p>
            <a:r>
              <a:rPr lang="en-US" dirty="0">
                <a:solidFill>
                  <a:schemeClr val="tx1"/>
                </a:solidFill>
              </a:rPr>
              <a:t>Basic Static Analysis</a:t>
            </a:r>
          </a:p>
        </p:txBody>
      </p:sp>
      <p:sp>
        <p:nvSpPr>
          <p:cNvPr id="14" name="Rectangle 13"/>
          <p:cNvSpPr/>
          <p:nvPr/>
        </p:nvSpPr>
        <p:spPr>
          <a:xfrm>
            <a:off x="762000" y="2971800"/>
            <a:ext cx="7696200" cy="76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788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 Programs</a:t>
            </a:r>
            <a:endParaRPr lang="en-SG" dirty="0"/>
          </a:p>
        </p:txBody>
      </p:sp>
      <p:sp>
        <p:nvSpPr>
          <p:cNvPr id="3" name="Content Placeholder 2"/>
          <p:cNvSpPr>
            <a:spLocks noGrp="1"/>
          </p:cNvSpPr>
          <p:nvPr>
            <p:ph idx="1"/>
          </p:nvPr>
        </p:nvSpPr>
        <p:spPr>
          <a:xfrm>
            <a:off x="380999" y="1066800"/>
            <a:ext cx="8229600" cy="4297363"/>
          </a:xfrm>
        </p:spPr>
        <p:txBody>
          <a:bodyPr/>
          <a:lstStyle/>
          <a:p>
            <a:r>
              <a:rPr lang="en-US" dirty="0"/>
              <a:t>Hashing the game “Solitaire” using MD5deep</a:t>
            </a:r>
          </a:p>
          <a:p>
            <a:pPr marL="0" indent="0">
              <a:buNone/>
            </a:pPr>
            <a:endParaRPr lang="en-US" dirty="0"/>
          </a:p>
          <a:p>
            <a:endParaRPr lang="en-US" sz="1400" dirty="0"/>
          </a:p>
          <a:p>
            <a:r>
              <a:rPr lang="en-US" dirty="0"/>
              <a:t>Hashing using MD5 Calculator</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676400"/>
            <a:ext cx="8080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descr="http://www.blisstonia.com/software/WinMD5/winmd5v204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5181600" cy="313576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A3EEDABF-1017-4F06-9105-6517ED00D10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05389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STRINGS IN MALWARE</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5">
            <a:extLst>
              <a:ext uri="{FF2B5EF4-FFF2-40B4-BE49-F238E27FC236}">
                <a16:creationId xmlns:a16="http://schemas.microsoft.com/office/drawing/2014/main" id="{F14DFC87-F441-4D27-988B-F90AD5357A6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71664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a:t>
            </a:r>
            <a:endParaRPr lang="en-SG" dirty="0"/>
          </a:p>
        </p:txBody>
      </p:sp>
      <p:sp>
        <p:nvSpPr>
          <p:cNvPr id="3" name="Content Placeholder 2"/>
          <p:cNvSpPr>
            <a:spLocks noGrp="1"/>
          </p:cNvSpPr>
          <p:nvPr>
            <p:ph idx="1"/>
          </p:nvPr>
        </p:nvSpPr>
        <p:spPr/>
        <p:txBody>
          <a:bodyPr/>
          <a:lstStyle/>
          <a:p>
            <a:r>
              <a:rPr lang="en-US" sz="2800" dirty="0"/>
              <a:t>A String is a sequence of characters terminated with a NULL (0x00) character</a:t>
            </a:r>
          </a:p>
          <a:p>
            <a:r>
              <a:rPr lang="en-US" sz="2800" dirty="0"/>
              <a:t>Strings in a program can reveal some information about what the program does.</a:t>
            </a:r>
          </a:p>
          <a:p>
            <a:r>
              <a:rPr lang="en-US" sz="2800" dirty="0"/>
              <a:t>A String can reveal:</a:t>
            </a:r>
          </a:p>
          <a:p>
            <a:pPr lvl="1"/>
            <a:r>
              <a:rPr lang="en-US" dirty="0"/>
              <a:t>URLs </a:t>
            </a:r>
          </a:p>
          <a:p>
            <a:pPr lvl="1"/>
            <a:r>
              <a:rPr lang="en-US" dirty="0"/>
              <a:t>Filenames</a:t>
            </a:r>
          </a:p>
          <a:p>
            <a:pPr lvl="1"/>
            <a:r>
              <a:rPr lang="en-US" dirty="0"/>
              <a:t>Windows Function Calls</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Footer Placeholder 5">
            <a:extLst>
              <a:ext uri="{FF2B5EF4-FFF2-40B4-BE49-F238E27FC236}">
                <a16:creationId xmlns:a16="http://schemas.microsoft.com/office/drawing/2014/main" id="{10A1A724-FECD-4FAD-A2D1-79AB66FFF17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77020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Strings</a:t>
            </a:r>
            <a:endParaRPr lang="en-SG" dirty="0"/>
          </a:p>
        </p:txBody>
      </p:sp>
      <p:sp>
        <p:nvSpPr>
          <p:cNvPr id="3" name="Content Placeholder 2"/>
          <p:cNvSpPr>
            <a:spLocks noGrp="1"/>
          </p:cNvSpPr>
          <p:nvPr>
            <p:ph idx="1"/>
          </p:nvPr>
        </p:nvSpPr>
        <p:spPr/>
        <p:txBody>
          <a:bodyPr>
            <a:normAutofit/>
          </a:bodyPr>
          <a:lstStyle/>
          <a:p>
            <a:r>
              <a:rPr lang="en-US" sz="2800" dirty="0"/>
              <a:t>Strings are usually represented in two ways </a:t>
            </a:r>
          </a:p>
          <a:p>
            <a:pPr lvl="1"/>
            <a:r>
              <a:rPr lang="en-US" sz="2400" dirty="0"/>
              <a:t>ASCII</a:t>
            </a:r>
          </a:p>
          <a:p>
            <a:pPr lvl="2"/>
            <a:r>
              <a:rPr lang="en-US" sz="2000" dirty="0"/>
              <a:t>1 byte per character</a:t>
            </a:r>
          </a:p>
          <a:p>
            <a:pPr lvl="2"/>
            <a:r>
              <a:rPr lang="en-US" sz="2000" dirty="0"/>
              <a:t>Representation is in hexadecimal format</a:t>
            </a:r>
          </a:p>
          <a:p>
            <a:pPr marL="914400" lvl="2" indent="0">
              <a:buNone/>
            </a:pPr>
            <a:endParaRPr lang="en-US" sz="2000" dirty="0"/>
          </a:p>
          <a:p>
            <a:pPr marL="914400" lvl="2" indent="0">
              <a:buNone/>
            </a:pPr>
            <a:endParaRPr lang="en-US" sz="2000" dirty="0"/>
          </a:p>
          <a:p>
            <a:pPr marL="914400" lvl="2" indent="0">
              <a:buNone/>
            </a:pPr>
            <a:endParaRPr lang="en-US" sz="2000" dirty="0"/>
          </a:p>
          <a:p>
            <a:pPr lvl="1"/>
            <a:r>
              <a:rPr lang="en-US" sz="2400" dirty="0"/>
              <a:t>Unicode </a:t>
            </a:r>
          </a:p>
          <a:p>
            <a:pPr lvl="2"/>
            <a:r>
              <a:rPr lang="en-US" sz="2000" dirty="0"/>
              <a:t>2 bytes per character</a:t>
            </a:r>
          </a:p>
          <a:p>
            <a:pPr marL="914400" lvl="2" indent="0">
              <a:buNone/>
            </a:pPr>
            <a:endParaRPr lang="en-SG" sz="20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3276600" cy="11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622" y="5181600"/>
            <a:ext cx="4191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5">
            <a:extLst>
              <a:ext uri="{FF2B5EF4-FFF2-40B4-BE49-F238E27FC236}">
                <a16:creationId xmlns:a16="http://schemas.microsoft.com/office/drawing/2014/main" id="{16B753E5-A16B-4877-82D8-31ED648D2C30}"/>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00303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Strings in Action</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6850"/>
            <a:ext cx="8049201"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a:extLst>
              <a:ext uri="{FF2B5EF4-FFF2-40B4-BE49-F238E27FC236}">
                <a16:creationId xmlns:a16="http://schemas.microsoft.com/office/drawing/2014/main" id="{9F96AB02-4EB7-4C02-9895-51CD8583F52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56045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BinText</a:t>
            </a:r>
            <a:endParaRPr lang="en-US"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descr="http://dow.ngra.de/wp-content/uploads/2011/03/Bin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5610225" cy="481965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37321D85-D943-4D6F-8CA3-77944A3FC5D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29057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PORTABLE EXECUTABLE</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Footer Placeholder 5">
            <a:extLst>
              <a:ext uri="{FF2B5EF4-FFF2-40B4-BE49-F238E27FC236}">
                <a16:creationId xmlns:a16="http://schemas.microsoft.com/office/drawing/2014/main" id="{7164FF54-11F5-4710-881D-5880531BE86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826642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Portable Executable</a:t>
            </a:r>
            <a:endParaRPr lang="en-SG" dirty="0"/>
          </a:p>
        </p:txBody>
      </p:sp>
      <p:sp>
        <p:nvSpPr>
          <p:cNvPr id="3" name="Content Placeholder 2"/>
          <p:cNvSpPr>
            <a:spLocks noGrp="1"/>
          </p:cNvSpPr>
          <p:nvPr>
            <p:ph idx="1"/>
          </p:nvPr>
        </p:nvSpPr>
        <p:spPr/>
        <p:txBody>
          <a:bodyPr>
            <a:normAutofit/>
          </a:bodyPr>
          <a:lstStyle/>
          <a:p>
            <a:r>
              <a:rPr lang="en-US" sz="2800" dirty="0"/>
              <a:t>PE File Format is used by Windows </a:t>
            </a:r>
            <a:r>
              <a:rPr lang="en-SG" sz="2800" dirty="0" err="1"/>
              <a:t>executables</a:t>
            </a:r>
            <a:r>
              <a:rPr lang="en-SG" sz="2800" dirty="0"/>
              <a:t>, object code, DLLs.</a:t>
            </a:r>
          </a:p>
          <a:p>
            <a:r>
              <a:rPr lang="en-US" sz="2800" dirty="0"/>
              <a:t>PE File Format is a data structure  that contains necessary information for the Windows OS Loader to execute the compiled codes.</a:t>
            </a:r>
          </a:p>
          <a:p>
            <a:r>
              <a:rPr lang="en-US" sz="2800" dirty="0"/>
              <a:t>PE files begin with a header that includes information about the code, type of application, required libraries &amp; space requirements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Footer Placeholder 5">
            <a:extLst>
              <a:ext uri="{FF2B5EF4-FFF2-40B4-BE49-F238E27FC236}">
                <a16:creationId xmlns:a16="http://schemas.microsoft.com/office/drawing/2014/main" id="{98587263-69B9-4509-BA7C-36BB8F0E513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74410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Life of a PE</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Line 5"/>
          <p:cNvSpPr>
            <a:spLocks noChangeShapeType="1"/>
          </p:cNvSpPr>
          <p:nvPr/>
        </p:nvSpPr>
        <p:spPr bwMode="auto">
          <a:xfrm>
            <a:off x="12954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8" name="AutoShape 7"/>
          <p:cNvSpPr>
            <a:spLocks noChangeArrowheads="1"/>
          </p:cNvSpPr>
          <p:nvPr/>
        </p:nvSpPr>
        <p:spPr bwMode="auto">
          <a:xfrm>
            <a:off x="1905000" y="1524000"/>
            <a:ext cx="1676400" cy="990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p:spPr>
        <p:txBody>
          <a:bodyPr wrap="none" anchor="ctr"/>
          <a:lstStyle/>
          <a:p>
            <a:pPr algn="ctr"/>
            <a:r>
              <a:rPr lang="en-US"/>
              <a:t>Compiler</a:t>
            </a:r>
          </a:p>
        </p:txBody>
      </p:sp>
      <p:sp>
        <p:nvSpPr>
          <p:cNvPr id="9" name="Line 8"/>
          <p:cNvSpPr>
            <a:spLocks noChangeShapeType="1"/>
          </p:cNvSpPr>
          <p:nvPr/>
        </p:nvSpPr>
        <p:spPr bwMode="auto">
          <a:xfrm>
            <a:off x="33528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0" name="AutoShape 12"/>
          <p:cNvSpPr>
            <a:spLocks noChangeArrowheads="1"/>
          </p:cNvSpPr>
          <p:nvPr/>
        </p:nvSpPr>
        <p:spPr bwMode="auto">
          <a:xfrm>
            <a:off x="0" y="12192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sp>
        <p:nvSpPr>
          <p:cNvPr id="11" name="Line 14"/>
          <p:cNvSpPr>
            <a:spLocks noChangeShapeType="1"/>
          </p:cNvSpPr>
          <p:nvPr/>
        </p:nvSpPr>
        <p:spPr bwMode="auto">
          <a:xfrm>
            <a:off x="52578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2" name="AutoShape 15"/>
          <p:cNvSpPr>
            <a:spLocks noChangeArrowheads="1"/>
          </p:cNvSpPr>
          <p:nvPr/>
        </p:nvSpPr>
        <p:spPr bwMode="auto">
          <a:xfrm>
            <a:off x="6096000" y="1447800"/>
            <a:ext cx="1125538" cy="1219200"/>
          </a:xfrm>
          <a:prstGeom prst="diamond">
            <a:avLst/>
          </a:prstGeom>
          <a:solidFill>
            <a:schemeClr val="accent1"/>
          </a:solidFill>
          <a:ln w="9525">
            <a:solidFill>
              <a:schemeClr val="tx1"/>
            </a:solidFill>
            <a:miter lim="800000"/>
            <a:headEnd/>
            <a:tailEnd/>
          </a:ln>
        </p:spPr>
        <p:txBody>
          <a:bodyPr wrap="none" anchor="ctr"/>
          <a:lstStyle/>
          <a:p>
            <a:pPr algn="ctr"/>
            <a:r>
              <a:rPr lang="en-US"/>
              <a:t>Linker</a:t>
            </a:r>
          </a:p>
        </p:txBody>
      </p:sp>
      <p:sp>
        <p:nvSpPr>
          <p:cNvPr id="13" name="Line 16"/>
          <p:cNvSpPr>
            <a:spLocks noChangeShapeType="1"/>
          </p:cNvSpPr>
          <p:nvPr/>
        </p:nvSpPr>
        <p:spPr bwMode="auto">
          <a:xfrm>
            <a:off x="7239000" y="20574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4" name="Oval 18"/>
          <p:cNvSpPr>
            <a:spLocks noChangeArrowheads="1"/>
          </p:cNvSpPr>
          <p:nvPr/>
        </p:nvSpPr>
        <p:spPr bwMode="auto">
          <a:xfrm>
            <a:off x="8077200" y="1524000"/>
            <a:ext cx="990600" cy="990600"/>
          </a:xfrm>
          <a:prstGeom prst="ellipse">
            <a:avLst/>
          </a:prstGeom>
          <a:solidFill>
            <a:srgbClr val="80FF00"/>
          </a:solidFill>
          <a:ln w="9525">
            <a:solidFill>
              <a:schemeClr val="tx1"/>
            </a:solidFill>
            <a:round/>
            <a:headEnd/>
            <a:tailEnd/>
          </a:ln>
        </p:spPr>
        <p:txBody>
          <a:bodyPr wrap="none" anchor="ctr"/>
          <a:lstStyle/>
          <a:p>
            <a:pPr algn="ctr"/>
            <a:r>
              <a:rPr lang="en-US" dirty="0"/>
              <a:t>Binary</a:t>
            </a:r>
          </a:p>
          <a:p>
            <a:pPr algn="ctr"/>
            <a:r>
              <a:rPr lang="en-US" dirty="0"/>
              <a:t>PE</a:t>
            </a:r>
          </a:p>
        </p:txBody>
      </p:sp>
      <p:sp>
        <p:nvSpPr>
          <p:cNvPr id="15" name="Oval 19"/>
          <p:cNvSpPr>
            <a:spLocks noChangeArrowheads="1"/>
          </p:cNvSpPr>
          <p:nvPr/>
        </p:nvSpPr>
        <p:spPr bwMode="auto">
          <a:xfrm>
            <a:off x="228600" y="3733800"/>
            <a:ext cx="990600" cy="990600"/>
          </a:xfrm>
          <a:prstGeom prst="ellipse">
            <a:avLst/>
          </a:prstGeom>
          <a:solidFill>
            <a:srgbClr val="80FF00"/>
          </a:solidFill>
          <a:ln w="9525">
            <a:solidFill>
              <a:schemeClr val="tx1"/>
            </a:solidFill>
            <a:round/>
            <a:headEnd/>
            <a:tailEnd/>
          </a:ln>
        </p:spPr>
        <p:txBody>
          <a:bodyPr wrap="none" anchor="ctr"/>
          <a:lstStyle/>
          <a:p>
            <a:pPr algn="ctr"/>
            <a:r>
              <a:rPr lang="en-US" dirty="0"/>
              <a:t>Binary</a:t>
            </a:r>
          </a:p>
          <a:p>
            <a:pPr algn="ctr"/>
            <a:r>
              <a:rPr lang="en-US" dirty="0"/>
              <a:t>PE</a:t>
            </a:r>
          </a:p>
        </p:txBody>
      </p:sp>
      <p:sp>
        <p:nvSpPr>
          <p:cNvPr id="16" name="Line 20"/>
          <p:cNvSpPr>
            <a:spLocks noChangeShapeType="1"/>
          </p:cNvSpPr>
          <p:nvPr/>
        </p:nvSpPr>
        <p:spPr bwMode="auto">
          <a:xfrm>
            <a:off x="1219200" y="4267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17" name="AutoShape 22"/>
          <p:cNvSpPr>
            <a:spLocks noChangeArrowheads="1"/>
          </p:cNvSpPr>
          <p:nvPr/>
        </p:nvSpPr>
        <p:spPr bwMode="auto">
          <a:xfrm>
            <a:off x="1981200" y="3581400"/>
            <a:ext cx="1143000" cy="1087438"/>
          </a:xfrm>
          <a:prstGeom prst="pentagon">
            <a:avLst/>
          </a:prstGeom>
          <a:solidFill>
            <a:schemeClr val="accent1"/>
          </a:solidFill>
          <a:ln w="9525">
            <a:solidFill>
              <a:schemeClr val="tx1"/>
            </a:solidFill>
            <a:miter lim="800000"/>
            <a:headEnd/>
            <a:tailEnd/>
          </a:ln>
        </p:spPr>
        <p:txBody>
          <a:bodyPr wrap="none" anchor="ctr"/>
          <a:lstStyle/>
          <a:p>
            <a:pPr algn="ctr"/>
            <a:r>
              <a:rPr lang="en-US"/>
              <a:t>Loader</a:t>
            </a:r>
          </a:p>
        </p:txBody>
      </p:sp>
      <p:sp>
        <p:nvSpPr>
          <p:cNvPr id="18" name="Oval 25"/>
          <p:cNvSpPr>
            <a:spLocks noChangeArrowheads="1"/>
          </p:cNvSpPr>
          <p:nvPr/>
        </p:nvSpPr>
        <p:spPr bwMode="auto">
          <a:xfrm>
            <a:off x="1905000" y="51054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19" name="Oval 26"/>
          <p:cNvSpPr>
            <a:spLocks noChangeArrowheads="1"/>
          </p:cNvSpPr>
          <p:nvPr/>
        </p:nvSpPr>
        <p:spPr bwMode="auto">
          <a:xfrm>
            <a:off x="2057400" y="52578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20" name="Oval 27"/>
          <p:cNvSpPr>
            <a:spLocks noChangeArrowheads="1"/>
          </p:cNvSpPr>
          <p:nvPr/>
        </p:nvSpPr>
        <p:spPr bwMode="auto">
          <a:xfrm>
            <a:off x="2209800" y="5410200"/>
            <a:ext cx="1295400" cy="914400"/>
          </a:xfrm>
          <a:prstGeom prst="ellipse">
            <a:avLst/>
          </a:prstGeom>
          <a:solidFill>
            <a:srgbClr val="80FF00"/>
          </a:solidFill>
          <a:ln w="9525">
            <a:solidFill>
              <a:schemeClr val="tx1"/>
            </a:solidFill>
            <a:round/>
            <a:headEnd/>
            <a:tailEnd/>
          </a:ln>
        </p:spPr>
        <p:txBody>
          <a:bodyPr wrap="none" anchor="ctr"/>
          <a:lstStyle/>
          <a:p>
            <a:pPr algn="ctr"/>
            <a:r>
              <a:rPr lang="en-US"/>
              <a:t>Libraries</a:t>
            </a:r>
          </a:p>
        </p:txBody>
      </p:sp>
      <p:sp>
        <p:nvSpPr>
          <p:cNvPr id="21" name="Line 28"/>
          <p:cNvSpPr>
            <a:spLocks noChangeShapeType="1"/>
          </p:cNvSpPr>
          <p:nvPr/>
        </p:nvSpPr>
        <p:spPr bwMode="auto">
          <a:xfrm flipV="1">
            <a:off x="2514600" y="464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22" name="Line 30"/>
          <p:cNvSpPr>
            <a:spLocks noChangeShapeType="1"/>
          </p:cNvSpPr>
          <p:nvPr/>
        </p:nvSpPr>
        <p:spPr bwMode="auto">
          <a:xfrm>
            <a:off x="3048000" y="4267200"/>
            <a:ext cx="1524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SG"/>
          </a:p>
        </p:txBody>
      </p:sp>
      <p:sp>
        <p:nvSpPr>
          <p:cNvPr id="23" name="AutoShape 31"/>
          <p:cNvSpPr>
            <a:spLocks noChangeArrowheads="1"/>
          </p:cNvSpPr>
          <p:nvPr/>
        </p:nvSpPr>
        <p:spPr bwMode="auto">
          <a:xfrm>
            <a:off x="4648200" y="2667000"/>
            <a:ext cx="3276600" cy="3114675"/>
          </a:xfrm>
          <a:prstGeom prst="star5">
            <a:avLst/>
          </a:prstGeom>
          <a:solidFill>
            <a:srgbClr val="FFFF00"/>
          </a:solidFill>
          <a:ln w="9525">
            <a:solidFill>
              <a:schemeClr val="tx1"/>
            </a:solidFill>
            <a:miter lim="800000"/>
            <a:headEnd/>
            <a:tailEnd/>
          </a:ln>
        </p:spPr>
        <p:txBody>
          <a:bodyPr wrap="none" anchor="ctr"/>
          <a:lstStyle/>
          <a:p>
            <a:pPr algn="ctr"/>
            <a:r>
              <a:rPr lang="en-US"/>
              <a:t>Running</a:t>
            </a:r>
          </a:p>
          <a:p>
            <a:pPr algn="ctr"/>
            <a:r>
              <a:rPr lang="en-US"/>
              <a:t>Program</a:t>
            </a:r>
          </a:p>
          <a:p>
            <a:pPr algn="ctr"/>
            <a:endParaRPr lang="en-US"/>
          </a:p>
        </p:txBody>
      </p:sp>
      <p:sp>
        <p:nvSpPr>
          <p:cNvPr id="25" name="AutoShape 12"/>
          <p:cNvSpPr>
            <a:spLocks noChangeArrowheads="1"/>
          </p:cNvSpPr>
          <p:nvPr/>
        </p:nvSpPr>
        <p:spPr bwMode="auto">
          <a:xfrm>
            <a:off x="152400" y="13716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sp>
        <p:nvSpPr>
          <p:cNvPr id="26" name="AutoShape 12"/>
          <p:cNvSpPr>
            <a:spLocks noChangeArrowheads="1"/>
          </p:cNvSpPr>
          <p:nvPr/>
        </p:nvSpPr>
        <p:spPr bwMode="auto">
          <a:xfrm>
            <a:off x="304800" y="1524000"/>
            <a:ext cx="1371600" cy="1295400"/>
          </a:xfrm>
          <a:prstGeom prst="verticalScroll">
            <a:avLst>
              <a:gd name="adj" fmla="val 12500"/>
            </a:avLst>
          </a:prstGeom>
          <a:solidFill>
            <a:schemeClr val="bg1"/>
          </a:solidFill>
          <a:ln w="9525">
            <a:solidFill>
              <a:schemeClr val="tx1"/>
            </a:solidFill>
            <a:round/>
            <a:headEnd/>
            <a:tailEnd/>
          </a:ln>
        </p:spPr>
        <p:txBody>
          <a:bodyPr wrap="none" anchor="ctr"/>
          <a:lstStyle/>
          <a:p>
            <a:pPr algn="ctr"/>
            <a:r>
              <a:rPr lang="en-US"/>
              <a:t>Source</a:t>
            </a:r>
          </a:p>
          <a:p>
            <a:pPr algn="ctr"/>
            <a:r>
              <a:rPr lang="en-US"/>
              <a:t>Code</a:t>
            </a:r>
          </a:p>
        </p:txBody>
      </p:sp>
      <p:grpSp>
        <p:nvGrpSpPr>
          <p:cNvPr id="27" name="Group 26"/>
          <p:cNvGrpSpPr>
            <a:grpSpLocks/>
          </p:cNvGrpSpPr>
          <p:nvPr/>
        </p:nvGrpSpPr>
        <p:grpSpPr bwMode="auto">
          <a:xfrm>
            <a:off x="4191000" y="1295400"/>
            <a:ext cx="1371600" cy="1524000"/>
            <a:chOff x="4191000" y="1828800"/>
            <a:chExt cx="1371600" cy="1524000"/>
          </a:xfrm>
        </p:grpSpPr>
        <p:sp>
          <p:nvSpPr>
            <p:cNvPr id="28" name="AutoShape 9"/>
            <p:cNvSpPr>
              <a:spLocks noChangeArrowheads="1"/>
            </p:cNvSpPr>
            <p:nvPr/>
          </p:nvSpPr>
          <p:spPr bwMode="auto">
            <a:xfrm>
              <a:off x="4191000" y="18288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sp>
          <p:nvSpPr>
            <p:cNvPr id="29" name="AutoShape 9"/>
            <p:cNvSpPr>
              <a:spLocks noChangeArrowheads="1"/>
            </p:cNvSpPr>
            <p:nvPr/>
          </p:nvSpPr>
          <p:spPr bwMode="auto">
            <a:xfrm>
              <a:off x="4343400" y="19812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sp>
          <p:nvSpPr>
            <p:cNvPr id="30" name="AutoShape 9"/>
            <p:cNvSpPr>
              <a:spLocks noChangeArrowheads="1"/>
            </p:cNvSpPr>
            <p:nvPr/>
          </p:nvSpPr>
          <p:spPr bwMode="auto">
            <a:xfrm>
              <a:off x="4495800" y="2133600"/>
              <a:ext cx="1066800" cy="1219200"/>
            </a:xfrm>
            <a:prstGeom prst="roundRect">
              <a:avLst>
                <a:gd name="adj" fmla="val 16667"/>
              </a:avLst>
            </a:prstGeom>
            <a:solidFill>
              <a:srgbClr val="66FFFF"/>
            </a:solidFill>
            <a:ln w="9525">
              <a:solidFill>
                <a:schemeClr val="tx1"/>
              </a:solidFill>
              <a:round/>
              <a:headEnd/>
              <a:tailEnd/>
            </a:ln>
          </p:spPr>
          <p:txBody>
            <a:bodyPr wrap="none" anchor="ctr"/>
            <a:lstStyle/>
            <a:p>
              <a:pPr algn="ctr"/>
              <a:r>
                <a:rPr lang="en-US"/>
                <a:t>Object</a:t>
              </a:r>
            </a:p>
            <a:p>
              <a:pPr algn="ctr"/>
              <a:r>
                <a:rPr lang="en-US"/>
                <a:t>File</a:t>
              </a:r>
            </a:p>
          </p:txBody>
        </p:sp>
      </p:grpSp>
      <p:sp>
        <p:nvSpPr>
          <p:cNvPr id="31" name="Footer Placeholder 5">
            <a:extLst>
              <a:ext uri="{FF2B5EF4-FFF2-40B4-BE49-F238E27FC236}">
                <a16:creationId xmlns:a16="http://schemas.microsoft.com/office/drawing/2014/main" id="{EAF5E971-6712-4487-AA49-EF729D634BD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23671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mph" presetSubtype="0" repeatCount="indefinite" fill="hold" grpId="1" nodeType="clickEffect">
                                  <p:stCondLst>
                                    <p:cond delay="0"/>
                                  </p:stCondLst>
                                  <p:childTnLst>
                                    <p:animRot by="43200000">
                                      <p:cBhvr>
                                        <p:cTn id="58" dur="5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Source to Execution</a:t>
            </a:r>
            <a:endParaRPr lang="en-SG" dirty="0"/>
          </a:p>
        </p:txBody>
      </p:sp>
      <p:sp>
        <p:nvSpPr>
          <p:cNvPr id="3" name="Content Placeholder 2"/>
          <p:cNvSpPr>
            <a:spLocks noGrp="1"/>
          </p:cNvSpPr>
          <p:nvPr>
            <p:ph idx="1"/>
          </p:nvPr>
        </p:nvSpPr>
        <p:spPr>
          <a:xfrm>
            <a:off x="381000" y="1295400"/>
            <a:ext cx="8229600" cy="4525963"/>
          </a:xfrm>
        </p:spPr>
        <p:txBody>
          <a:bodyPr/>
          <a:lstStyle/>
          <a:p>
            <a:pPr marL="57150" indent="0">
              <a:lnSpc>
                <a:spcPct val="90000"/>
              </a:lnSpc>
              <a:buNone/>
            </a:pPr>
            <a:r>
              <a:rPr lang="en-US" sz="2400" dirty="0"/>
              <a:t>A programmer writes a</a:t>
            </a:r>
          </a:p>
          <a:p>
            <a:pPr>
              <a:lnSpc>
                <a:spcPct val="90000"/>
              </a:lnSpc>
            </a:pPr>
            <a:r>
              <a:rPr lang="en-US" sz="2400" dirty="0"/>
              <a:t>Source file (</a:t>
            </a:r>
            <a:r>
              <a:rPr lang="en-US" sz="2400" dirty="0" err="1"/>
              <a:t>helloworld.c</a:t>
            </a:r>
            <a:r>
              <a:rPr lang="en-US" sz="2400" dirty="0"/>
              <a:t> file)</a:t>
            </a:r>
          </a:p>
          <a:p>
            <a:pPr lvl="1">
              <a:lnSpc>
                <a:spcPct val="90000"/>
              </a:lnSpc>
            </a:pPr>
            <a:r>
              <a:rPr lang="en-US" sz="2400" dirty="0"/>
              <a:t>A compiler then translates it into an </a:t>
            </a:r>
          </a:p>
          <a:p>
            <a:pPr>
              <a:lnSpc>
                <a:spcPct val="90000"/>
              </a:lnSpc>
            </a:pPr>
            <a:r>
              <a:rPr lang="en-US" sz="2400" dirty="0"/>
              <a:t>Object module (helloworld.obj file)</a:t>
            </a:r>
          </a:p>
          <a:p>
            <a:pPr lvl="1">
              <a:lnSpc>
                <a:spcPct val="90000"/>
              </a:lnSpc>
            </a:pPr>
            <a:r>
              <a:rPr lang="en-US" sz="2400" dirty="0"/>
              <a:t>The linker combines various object modules it an</a:t>
            </a:r>
          </a:p>
          <a:p>
            <a:pPr>
              <a:lnSpc>
                <a:spcPct val="90000"/>
              </a:lnSpc>
            </a:pPr>
            <a:r>
              <a:rPr lang="en-US" sz="2400" dirty="0"/>
              <a:t>Executable image (helloworld.exe file)</a:t>
            </a:r>
          </a:p>
          <a:p>
            <a:pPr lvl="1">
              <a:lnSpc>
                <a:spcPct val="90000"/>
              </a:lnSpc>
            </a:pPr>
            <a:r>
              <a:rPr lang="en-US" sz="2400" dirty="0"/>
              <a:t>The loader does the final work in getting the image executing on the system</a:t>
            </a:r>
          </a:p>
          <a:p>
            <a:pPr lvl="1">
              <a:lnSpc>
                <a:spcPct val="90000"/>
              </a:lnSpc>
            </a:pPr>
            <a:endParaRPr lang="en-US" sz="2400" dirty="0"/>
          </a:p>
          <a:p>
            <a:pPr>
              <a:lnSpc>
                <a:spcPct val="90000"/>
              </a:lnSpc>
            </a:pPr>
            <a:r>
              <a:rPr lang="en-US" sz="2400" dirty="0"/>
              <a:t>But what does a “.</a:t>
            </a:r>
            <a:r>
              <a:rPr lang="en-US" sz="2400" dirty="0" err="1"/>
              <a:t>obj</a:t>
            </a:r>
            <a:r>
              <a:rPr lang="en-US" sz="2400" dirty="0"/>
              <a:t>” or a “.exe” file really contain?</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Footer Placeholder 5">
            <a:extLst>
              <a:ext uri="{FF2B5EF4-FFF2-40B4-BE49-F238E27FC236}">
                <a16:creationId xmlns:a16="http://schemas.microsoft.com/office/drawing/2014/main" id="{08AB1C6B-F377-4046-A5E3-B56EBA6FFCD5}"/>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68739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Objectives</a:t>
            </a:r>
          </a:p>
        </p:txBody>
      </p:sp>
      <p:sp>
        <p:nvSpPr>
          <p:cNvPr id="3" name="Content Placeholder 2"/>
          <p:cNvSpPr>
            <a:spLocks noGrp="1"/>
          </p:cNvSpPr>
          <p:nvPr>
            <p:ph idx="1"/>
          </p:nvPr>
        </p:nvSpPr>
        <p:spPr>
          <a:xfrm>
            <a:off x="381000" y="1143000"/>
            <a:ext cx="8229600" cy="4525963"/>
          </a:xfrm>
        </p:spPr>
        <p:txBody>
          <a:bodyPr/>
          <a:lstStyle/>
          <a:p>
            <a:r>
              <a:rPr lang="en-US" dirty="0"/>
              <a:t>Malware Fingerprint</a:t>
            </a:r>
          </a:p>
          <a:p>
            <a:r>
              <a:rPr lang="en-US" dirty="0"/>
              <a:t>Portable Executable Format</a:t>
            </a:r>
          </a:p>
          <a:p>
            <a:r>
              <a:rPr lang="en-US" dirty="0"/>
              <a:t>Packing Executable</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2296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Loading a PE</a:t>
            </a:r>
            <a:endParaRPr lang="en-SG" dirty="0"/>
          </a:p>
        </p:txBody>
      </p:sp>
      <p:sp>
        <p:nvSpPr>
          <p:cNvPr id="3" name="Content Placeholder 2"/>
          <p:cNvSpPr>
            <a:spLocks noGrp="1"/>
          </p:cNvSpPr>
          <p:nvPr>
            <p:ph idx="1"/>
          </p:nvPr>
        </p:nvSpPr>
        <p:spPr/>
        <p:txBody>
          <a:bodyPr>
            <a:normAutofit fontScale="85000" lnSpcReduction="20000"/>
          </a:bodyPr>
          <a:lstStyle/>
          <a:p>
            <a:pPr>
              <a:lnSpc>
                <a:spcPct val="90000"/>
              </a:lnSpc>
              <a:spcBef>
                <a:spcPct val="10000"/>
              </a:spcBef>
            </a:pPr>
            <a:r>
              <a:rPr lang="en-US" sz="2400" dirty="0"/>
              <a:t>Three ways a program can get loaded</a:t>
            </a:r>
          </a:p>
          <a:p>
            <a:pPr lvl="1">
              <a:lnSpc>
                <a:spcPct val="90000"/>
              </a:lnSpc>
              <a:spcBef>
                <a:spcPct val="10000"/>
              </a:spcBef>
            </a:pPr>
            <a:r>
              <a:rPr lang="en-US" sz="2400" u="sng" dirty="0"/>
              <a:t>Absolute loading</a:t>
            </a:r>
            <a:r>
              <a:rPr lang="en-US" sz="2400" dirty="0"/>
              <a:t> – Load program at the same address (virtual and/or physical) every time</a:t>
            </a:r>
          </a:p>
          <a:p>
            <a:pPr lvl="1">
              <a:lnSpc>
                <a:spcPct val="90000"/>
              </a:lnSpc>
              <a:spcBef>
                <a:spcPct val="10000"/>
              </a:spcBef>
            </a:pPr>
            <a:r>
              <a:rPr lang="en-US" sz="2400" u="sng" dirty="0" err="1"/>
              <a:t>Relocatable</a:t>
            </a:r>
            <a:r>
              <a:rPr lang="en-US" sz="2400" u="sng" dirty="0"/>
              <a:t> loading</a:t>
            </a:r>
            <a:r>
              <a:rPr lang="en-US" sz="2400" dirty="0"/>
              <a:t> – Load program at different addresses based on what is available</a:t>
            </a:r>
          </a:p>
          <a:p>
            <a:pPr lvl="1">
              <a:lnSpc>
                <a:spcPct val="90000"/>
              </a:lnSpc>
              <a:spcBef>
                <a:spcPct val="10000"/>
              </a:spcBef>
            </a:pPr>
            <a:r>
              <a:rPr lang="en-US" sz="2400" u="sng" dirty="0"/>
              <a:t>Dynamic run-time loading</a:t>
            </a:r>
            <a:r>
              <a:rPr lang="en-US" sz="2400" dirty="0"/>
              <a:t> – Load and reload the program at different addresses while the program is running</a:t>
            </a:r>
          </a:p>
          <a:p>
            <a:pPr lvl="1">
              <a:lnSpc>
                <a:spcPct val="90000"/>
              </a:lnSpc>
              <a:spcBef>
                <a:spcPct val="10000"/>
              </a:spcBef>
              <a:buFontTx/>
              <a:buNone/>
            </a:pPr>
            <a:endParaRPr lang="en-US" sz="2400" dirty="0"/>
          </a:p>
          <a:p>
            <a:pPr>
              <a:lnSpc>
                <a:spcPct val="90000"/>
              </a:lnSpc>
              <a:spcBef>
                <a:spcPct val="10000"/>
              </a:spcBef>
            </a:pPr>
            <a:r>
              <a:rPr lang="en-US" sz="2400" dirty="0"/>
              <a:t>Address Binding </a:t>
            </a:r>
          </a:p>
          <a:p>
            <a:pPr lvl="1">
              <a:lnSpc>
                <a:spcPct val="90000"/>
              </a:lnSpc>
              <a:spcBef>
                <a:spcPct val="10000"/>
              </a:spcBef>
            </a:pPr>
            <a:r>
              <a:rPr lang="en-US" sz="2400" dirty="0"/>
              <a:t>A program, to be executed, must be brought to main memory. The instructions that use addresses in a program, must be bound to proper address space in main memory. Address binding is a scheme that performs this job. It can be thought as a mapping from one address space to another. Symbolic label/name is translated (bound) to an actual address</a:t>
            </a:r>
          </a:p>
          <a:p>
            <a:pPr lvl="1">
              <a:lnSpc>
                <a:spcPct val="90000"/>
              </a:lnSpc>
              <a:spcBef>
                <a:spcPct val="10000"/>
              </a:spcBef>
            </a:pPr>
            <a:endParaRPr lang="en-US" sz="2400" dirty="0"/>
          </a:p>
          <a:p>
            <a:pPr lvl="1">
              <a:lnSpc>
                <a:spcPct val="90000"/>
              </a:lnSpc>
              <a:spcBef>
                <a:spcPct val="10000"/>
              </a:spcBef>
            </a:pPr>
            <a:r>
              <a:rPr lang="en-US" sz="2400" dirty="0"/>
              <a:t>The actual binding can be specified in the program, or resolved at compile time, link time, load time, or run time.</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Footer Placeholder 5">
            <a:extLst>
              <a:ext uri="{FF2B5EF4-FFF2-40B4-BE49-F238E27FC236}">
                <a16:creationId xmlns:a16="http://schemas.microsoft.com/office/drawing/2014/main" id="{427EBA5A-CF8A-46AB-9A5A-73F8ABB9AAA4}"/>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096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Linking v/s Dynamic Linking</a:t>
            </a:r>
          </a:p>
        </p:txBody>
      </p:sp>
      <p:sp>
        <p:nvSpPr>
          <p:cNvPr id="3" name="Content Placeholder 2"/>
          <p:cNvSpPr>
            <a:spLocks noGrp="1"/>
          </p:cNvSpPr>
          <p:nvPr>
            <p:ph idx="1"/>
          </p:nvPr>
        </p:nvSpPr>
        <p:spPr/>
        <p:txBody>
          <a:bodyPr>
            <a:normAutofit/>
          </a:bodyPr>
          <a:lstStyle/>
          <a:p>
            <a:r>
              <a:rPr lang="en-US" sz="2800" dirty="0"/>
              <a:t>When a library is statistically linked to a binary, all the executable code from the library is copied into the executable</a:t>
            </a:r>
          </a:p>
          <a:p>
            <a:endParaRPr lang="en-US" sz="2800" dirty="0"/>
          </a:p>
          <a:p>
            <a:r>
              <a:rPr lang="en-US" sz="2800" dirty="0"/>
              <a:t>Difficult to differentiate which codes belongs to statistically linked codes and which belong to  </a:t>
            </a:r>
            <a:r>
              <a:rPr lang="en-US" sz="2800" dirty="0" err="1"/>
              <a:t>exe’s</a:t>
            </a:r>
            <a:r>
              <a:rPr lang="en-US" sz="2800" dirty="0"/>
              <a:t> codes</a:t>
            </a:r>
          </a:p>
          <a:p>
            <a:endParaRPr lang="en-US" sz="2800" dirty="0"/>
          </a:p>
          <a:p>
            <a:r>
              <a:rPr lang="en-US" sz="2800" dirty="0"/>
              <a:t>PE header does not contain such information</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extBox 6"/>
          <p:cNvSpPr txBox="1"/>
          <p:nvPr/>
        </p:nvSpPr>
        <p:spPr>
          <a:xfrm>
            <a:off x="76200" y="914400"/>
            <a:ext cx="2743200"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rPr>
              <a:t>Static Linking</a:t>
            </a:r>
          </a:p>
        </p:txBody>
      </p:sp>
      <p:sp>
        <p:nvSpPr>
          <p:cNvPr id="8" name="Footer Placeholder 5">
            <a:extLst>
              <a:ext uri="{FF2B5EF4-FFF2-40B4-BE49-F238E27FC236}">
                <a16:creationId xmlns:a16="http://schemas.microsoft.com/office/drawing/2014/main" id="{F0FB062A-93DA-477A-8603-8C002FAEBFBB}"/>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89890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Linking v/s Dynamic Linking</a:t>
            </a:r>
          </a:p>
        </p:txBody>
      </p:sp>
      <p:sp>
        <p:nvSpPr>
          <p:cNvPr id="3" name="Content Placeholder 2"/>
          <p:cNvSpPr>
            <a:spLocks noGrp="1"/>
          </p:cNvSpPr>
          <p:nvPr>
            <p:ph idx="1"/>
          </p:nvPr>
        </p:nvSpPr>
        <p:spPr/>
        <p:txBody>
          <a:bodyPr>
            <a:normAutofit/>
          </a:bodyPr>
          <a:lstStyle/>
          <a:p>
            <a:r>
              <a:rPr lang="en-US" sz="2800" dirty="0"/>
              <a:t>Exe connect to the libraries only when the function is needed and not when the Exe is loaded</a:t>
            </a:r>
          </a:p>
          <a:p>
            <a:r>
              <a:rPr lang="en-US" sz="2800" dirty="0"/>
              <a:t>Exe searches and load the correct library at runtime.</a:t>
            </a:r>
          </a:p>
          <a:p>
            <a:r>
              <a:rPr lang="en-US" sz="2800" dirty="0"/>
              <a:t>The address of the library function to connect to is resolved at runtime.</a:t>
            </a:r>
          </a:p>
          <a:p>
            <a:r>
              <a:rPr lang="en-US" sz="2800" dirty="0"/>
              <a:t>Information to resolve this address is stored in the .</a:t>
            </a:r>
            <a:r>
              <a:rPr lang="en-US" sz="2800" dirty="0" err="1"/>
              <a:t>idata</a:t>
            </a:r>
            <a:r>
              <a:rPr lang="en-US" sz="2800" dirty="0"/>
              <a:t> section (import section)</a:t>
            </a:r>
          </a:p>
          <a:p>
            <a:pPr marL="0" indent="0">
              <a:buNone/>
            </a:pP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extBox 6"/>
          <p:cNvSpPr txBox="1"/>
          <p:nvPr/>
        </p:nvSpPr>
        <p:spPr>
          <a:xfrm>
            <a:off x="76200" y="914400"/>
            <a:ext cx="3505200" cy="584775"/>
          </a:xfrm>
          <a:prstGeom prst="rect">
            <a:avLst/>
          </a:prstGeom>
          <a:noFill/>
        </p:spPr>
        <p:txBody>
          <a:bodyPr wrap="square" rtlCol="0">
            <a:spAutoFit/>
          </a:bodyPr>
          <a:lstStyle/>
          <a:p>
            <a:r>
              <a:rPr lang="en-US" sz="3200" b="1" dirty="0">
                <a:solidFill>
                  <a:srgbClr val="7030A0"/>
                </a:solidFill>
                <a:effectLst>
                  <a:outerShdw blurRad="38100" dist="38100" dir="2700000" algn="tl">
                    <a:srgbClr val="000000">
                      <a:alpha val="43137"/>
                    </a:srgbClr>
                  </a:outerShdw>
                </a:effectLst>
              </a:rPr>
              <a:t>Dynamic Linking</a:t>
            </a:r>
          </a:p>
        </p:txBody>
      </p:sp>
      <p:sp>
        <p:nvSpPr>
          <p:cNvPr id="8" name="Footer Placeholder 5">
            <a:extLst>
              <a:ext uri="{FF2B5EF4-FFF2-40B4-BE49-F238E27FC236}">
                <a16:creationId xmlns:a16="http://schemas.microsoft.com/office/drawing/2014/main" id="{E39A463F-81E3-4D67-B0A1-EC5A3031448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64780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 File Format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7" name="Picture 4" descr="D:\tmp\PE figure 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838" y="990600"/>
            <a:ext cx="6513762" cy="5029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5">
            <a:extLst>
              <a:ext uri="{FF2B5EF4-FFF2-40B4-BE49-F238E27FC236}">
                <a16:creationId xmlns:a16="http://schemas.microsoft.com/office/drawing/2014/main" id="{97DAB80F-9BCB-4BA7-803C-05C5AA49862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97997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228600" y="-228600"/>
            <a:ext cx="7772400" cy="1143000"/>
          </a:xfrm>
        </p:spPr>
        <p:txBody>
          <a:bodyPr>
            <a:normAutofit/>
          </a:bodyPr>
          <a:lstStyle/>
          <a:p>
            <a:r>
              <a:rPr lang="en-US" sz="4000" dirty="0"/>
              <a:t>Relative Virtual Addresses</a:t>
            </a:r>
          </a:p>
        </p:txBody>
      </p:sp>
      <p:sp>
        <p:nvSpPr>
          <p:cNvPr id="732163" name="Rectangle 3"/>
          <p:cNvSpPr>
            <a:spLocks noGrp="1" noChangeArrowheads="1"/>
          </p:cNvSpPr>
          <p:nvPr>
            <p:ph type="body" idx="1"/>
          </p:nvPr>
        </p:nvSpPr>
        <p:spPr>
          <a:xfrm>
            <a:off x="609600" y="1066800"/>
            <a:ext cx="7772400" cy="4114800"/>
          </a:xfrm>
        </p:spPr>
        <p:txBody>
          <a:bodyPr>
            <a:noAutofit/>
          </a:bodyPr>
          <a:lstStyle/>
          <a:p>
            <a:pPr>
              <a:lnSpc>
                <a:spcPct val="90000"/>
              </a:lnSpc>
            </a:pPr>
            <a:r>
              <a:rPr lang="en-US" sz="2800" dirty="0"/>
              <a:t>Some important things to note:</a:t>
            </a:r>
          </a:p>
          <a:p>
            <a:pPr lvl="1">
              <a:lnSpc>
                <a:spcPct val="90000"/>
              </a:lnSpc>
            </a:pPr>
            <a:r>
              <a:rPr lang="en-US" dirty="0"/>
              <a:t>The address where the program runs may not be known at link time.</a:t>
            </a:r>
          </a:p>
          <a:p>
            <a:pPr lvl="1">
              <a:lnSpc>
                <a:spcPct val="90000"/>
              </a:lnSpc>
            </a:pPr>
            <a:r>
              <a:rPr lang="en-US" dirty="0"/>
              <a:t>So any addresses stored in the code by the linker need to all be relative.</a:t>
            </a:r>
          </a:p>
          <a:p>
            <a:pPr>
              <a:lnSpc>
                <a:spcPct val="90000"/>
              </a:lnSpc>
            </a:pPr>
            <a:r>
              <a:rPr lang="en-US" sz="2800" dirty="0"/>
              <a:t>A </a:t>
            </a:r>
            <a:r>
              <a:rPr lang="en-US" sz="2800" b="1" dirty="0"/>
              <a:t>Relative Virtual Address</a:t>
            </a:r>
            <a:r>
              <a:rPr lang="en-US" sz="2800" dirty="0"/>
              <a:t> (RVA) is a VA that is relative to the base address of the executable program</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24</a:t>
            </a:r>
          </a:p>
        </p:txBody>
      </p:sp>
      <p:sp>
        <p:nvSpPr>
          <p:cNvPr id="6" name="Footer Placeholder 5">
            <a:extLst>
              <a:ext uri="{FF2B5EF4-FFF2-40B4-BE49-F238E27FC236}">
                <a16:creationId xmlns:a16="http://schemas.microsoft.com/office/drawing/2014/main" id="{72196E71-80DD-47E3-A292-58679C0B51F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25638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Base Address</a:t>
            </a:r>
          </a:p>
        </p:txBody>
      </p:sp>
      <p:pic>
        <p:nvPicPr>
          <p:cNvPr id="7" name="Content Placeholder 6"/>
          <p:cNvPicPr>
            <a:picLocks noGrp="1" noChangeAspect="1"/>
          </p:cNvPicPr>
          <p:nvPr>
            <p:ph idx="1"/>
          </p:nvPr>
        </p:nvPicPr>
        <p:blipFill>
          <a:blip r:embed="rId2"/>
          <a:stretch>
            <a:fillRect/>
          </a:stretch>
        </p:blipFill>
        <p:spPr>
          <a:xfrm>
            <a:off x="685800" y="1486582"/>
            <a:ext cx="7010399" cy="4287199"/>
          </a:xfrm>
          <a:prstGeom prst="rect">
            <a:avLst/>
          </a:prstGeom>
        </p:spPr>
      </p:pic>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Footer Placeholder 5">
            <a:extLst>
              <a:ext uri="{FF2B5EF4-FFF2-40B4-BE49-F238E27FC236}">
                <a16:creationId xmlns:a16="http://schemas.microsoft.com/office/drawing/2014/main" id="{97A31586-7F6F-45DE-8B04-F92282B38595}"/>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133295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228600" y="-152400"/>
            <a:ext cx="7772400" cy="1143000"/>
          </a:xfrm>
        </p:spPr>
        <p:txBody>
          <a:bodyPr>
            <a:normAutofit/>
          </a:bodyPr>
          <a:lstStyle/>
          <a:p>
            <a:r>
              <a:rPr lang="en-US" sz="4000" dirty="0"/>
              <a:t>The PE File Format</a:t>
            </a:r>
          </a:p>
        </p:txBody>
      </p:sp>
      <p:sp>
        <p:nvSpPr>
          <p:cNvPr id="733187" name="Rectangle 3"/>
          <p:cNvSpPr>
            <a:spLocks noGrp="1" noChangeArrowheads="1"/>
          </p:cNvSpPr>
          <p:nvPr>
            <p:ph type="body" idx="1"/>
          </p:nvPr>
        </p:nvSpPr>
        <p:spPr>
          <a:xfrm>
            <a:off x="685800" y="914400"/>
            <a:ext cx="7772400" cy="4114800"/>
          </a:xfrm>
        </p:spPr>
        <p:txBody>
          <a:bodyPr>
            <a:noAutofit/>
          </a:bodyPr>
          <a:lstStyle/>
          <a:p>
            <a:pPr>
              <a:lnSpc>
                <a:spcPct val="90000"/>
              </a:lnSpc>
            </a:pPr>
            <a:r>
              <a:rPr lang="en-US" sz="2400" dirty="0"/>
              <a:t>The PE File starts with a DOS Header</a:t>
            </a:r>
          </a:p>
          <a:p>
            <a:pPr lvl="1">
              <a:lnSpc>
                <a:spcPct val="90000"/>
              </a:lnSpc>
            </a:pPr>
            <a:r>
              <a:rPr lang="en-US" sz="2400" dirty="0"/>
              <a:t>Signature (“MZ”)</a:t>
            </a:r>
          </a:p>
          <a:p>
            <a:pPr lvl="1">
              <a:lnSpc>
                <a:spcPct val="90000"/>
              </a:lnSpc>
            </a:pPr>
            <a:r>
              <a:rPr lang="en-US" sz="2400" dirty="0"/>
              <a:t>Offset to the PE Header</a:t>
            </a:r>
          </a:p>
          <a:p>
            <a:pPr>
              <a:lnSpc>
                <a:spcPct val="90000"/>
              </a:lnSpc>
            </a:pPr>
            <a:r>
              <a:rPr lang="en-US" sz="2400" dirty="0"/>
              <a:t>Followed by a PE Header</a:t>
            </a:r>
          </a:p>
          <a:p>
            <a:pPr lvl="1">
              <a:lnSpc>
                <a:spcPct val="90000"/>
              </a:lnSpc>
            </a:pPr>
            <a:r>
              <a:rPr lang="en-US" sz="2400" dirty="0"/>
              <a:t>Machine type</a:t>
            </a:r>
          </a:p>
          <a:p>
            <a:pPr lvl="1">
              <a:lnSpc>
                <a:spcPct val="90000"/>
              </a:lnSpc>
            </a:pPr>
            <a:r>
              <a:rPr lang="en-US" sz="2400" dirty="0"/>
              <a:t>Number of sections</a:t>
            </a:r>
          </a:p>
          <a:p>
            <a:pPr lvl="1">
              <a:lnSpc>
                <a:spcPct val="90000"/>
              </a:lnSpc>
            </a:pPr>
            <a:r>
              <a:rPr lang="en-US" sz="2400" dirty="0"/>
              <a:t>Timestamp</a:t>
            </a:r>
          </a:p>
          <a:p>
            <a:pPr lvl="1">
              <a:lnSpc>
                <a:spcPct val="90000"/>
              </a:lnSpc>
            </a:pPr>
            <a:r>
              <a:rPr lang="en-US" sz="2400" dirty="0"/>
              <a:t>Data Directory (table of where in the image is stored the export, import, resource, exception, security, base relocation, debug, etc.)</a:t>
            </a:r>
          </a:p>
          <a:p>
            <a:pPr>
              <a:lnSpc>
                <a:spcPct val="90000"/>
              </a:lnSpc>
            </a:pPr>
            <a:r>
              <a:rPr lang="en-US" sz="2400" dirty="0"/>
              <a:t>Followed by a Section Table </a:t>
            </a:r>
          </a:p>
          <a:p>
            <a:pPr lvl="1">
              <a:lnSpc>
                <a:spcPct val="90000"/>
              </a:lnSpc>
            </a:pPr>
            <a:r>
              <a:rPr lang="en-US" sz="2400" dirty="0"/>
              <a:t>Named list of the sections in the PE file (.text, .data, .</a:t>
            </a:r>
            <a:r>
              <a:rPr lang="en-US" sz="2400" dirty="0" err="1"/>
              <a:t>rdata</a:t>
            </a:r>
            <a:r>
              <a:rPr lang="en-US" sz="2400" dirty="0"/>
              <a:t>, .</a:t>
            </a:r>
            <a:r>
              <a:rPr lang="en-US" sz="2400" dirty="0" err="1"/>
              <a:t>idata</a:t>
            </a:r>
            <a:r>
              <a:rPr lang="en-US" sz="2400" dirty="0"/>
              <a:t>, .</a:t>
            </a:r>
            <a:r>
              <a:rPr lang="en-US" sz="2400" dirty="0" err="1"/>
              <a:t>edata</a:t>
            </a:r>
            <a:r>
              <a:rPr lang="en-US" sz="2400" dirty="0"/>
              <a:t>, .</a:t>
            </a:r>
            <a:r>
              <a:rPr lang="en-US" sz="2400" dirty="0" err="1"/>
              <a:t>rsrc</a:t>
            </a:r>
            <a:r>
              <a:rPr lang="en-US" sz="2400" dirty="0"/>
              <a:t>, .</a:t>
            </a:r>
            <a:r>
              <a:rPr lang="en-US" sz="2400" dirty="0" err="1"/>
              <a:t>reloc</a:t>
            </a:r>
            <a:r>
              <a:rPr lang="en-US" sz="2400" dirty="0"/>
              <a:t>, etc.)</a:t>
            </a:r>
          </a:p>
          <a:p>
            <a:pPr>
              <a:lnSpc>
                <a:spcPct val="90000"/>
              </a:lnSpc>
            </a:pPr>
            <a:r>
              <a:rPr lang="en-US" sz="2400" dirty="0"/>
              <a:t>Followed by the sections</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25</a:t>
            </a:r>
          </a:p>
        </p:txBody>
      </p:sp>
      <p:sp>
        <p:nvSpPr>
          <p:cNvPr id="6" name="Footer Placeholder 5">
            <a:extLst>
              <a:ext uri="{FF2B5EF4-FFF2-40B4-BE49-F238E27FC236}">
                <a16:creationId xmlns:a16="http://schemas.microsoft.com/office/drawing/2014/main" id="{CF2320D8-9F47-4AD7-8260-63DA17AB198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79125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228600" y="-152400"/>
            <a:ext cx="7772400" cy="1143000"/>
          </a:xfrm>
        </p:spPr>
        <p:txBody>
          <a:bodyPr>
            <a:normAutofit/>
          </a:bodyPr>
          <a:lstStyle/>
          <a:p>
            <a:r>
              <a:rPr lang="en-US" sz="4000" dirty="0"/>
              <a:t>PE Sections</a:t>
            </a:r>
          </a:p>
        </p:txBody>
      </p:sp>
      <p:sp>
        <p:nvSpPr>
          <p:cNvPr id="735235" name="Rectangle 3"/>
          <p:cNvSpPr>
            <a:spLocks noGrp="1" noChangeArrowheads="1"/>
          </p:cNvSpPr>
          <p:nvPr>
            <p:ph type="body" idx="1"/>
          </p:nvPr>
        </p:nvSpPr>
        <p:spPr>
          <a:xfrm>
            <a:off x="685800" y="1219200"/>
            <a:ext cx="7772400" cy="4114800"/>
          </a:xfrm>
        </p:spPr>
        <p:txBody>
          <a:bodyPr>
            <a:noAutofit/>
          </a:bodyPr>
          <a:lstStyle/>
          <a:p>
            <a:pPr>
              <a:lnSpc>
                <a:spcPct val="90000"/>
              </a:lnSpc>
            </a:pPr>
            <a:r>
              <a:rPr lang="en-US" sz="2400" dirty="0"/>
              <a:t>.text</a:t>
            </a:r>
          </a:p>
          <a:p>
            <a:pPr lvl="1">
              <a:lnSpc>
                <a:spcPct val="90000"/>
              </a:lnSpc>
            </a:pPr>
            <a:r>
              <a:rPr lang="en-US" sz="2400" dirty="0"/>
              <a:t>Executable code</a:t>
            </a:r>
          </a:p>
          <a:p>
            <a:pPr>
              <a:lnSpc>
                <a:spcPct val="90000"/>
              </a:lnSpc>
            </a:pPr>
            <a:r>
              <a:rPr lang="en-US" sz="2400" dirty="0"/>
              <a:t>.data</a:t>
            </a:r>
          </a:p>
          <a:p>
            <a:pPr lvl="1">
              <a:lnSpc>
                <a:spcPct val="90000"/>
              </a:lnSpc>
            </a:pPr>
            <a:r>
              <a:rPr lang="en-US" sz="2400" dirty="0"/>
              <a:t>Read/write initialized data</a:t>
            </a:r>
          </a:p>
          <a:p>
            <a:pPr>
              <a:lnSpc>
                <a:spcPct val="90000"/>
              </a:lnSpc>
            </a:pPr>
            <a:r>
              <a:rPr lang="en-US" sz="2400" dirty="0"/>
              <a:t>.</a:t>
            </a:r>
            <a:r>
              <a:rPr lang="en-US" sz="2400" dirty="0" err="1"/>
              <a:t>rdata</a:t>
            </a:r>
            <a:endParaRPr lang="en-US" sz="2400" dirty="0"/>
          </a:p>
          <a:p>
            <a:pPr lvl="1">
              <a:lnSpc>
                <a:spcPct val="90000"/>
              </a:lnSpc>
            </a:pPr>
            <a:r>
              <a:rPr lang="en-US" sz="2400" dirty="0"/>
              <a:t>Read only data</a:t>
            </a:r>
          </a:p>
          <a:p>
            <a:pPr lvl="1">
              <a:lnSpc>
                <a:spcPct val="90000"/>
              </a:lnSpc>
            </a:pPr>
            <a:endParaRPr lang="en-US" sz="2400" dirty="0"/>
          </a:p>
          <a:p>
            <a:pPr>
              <a:lnSpc>
                <a:spcPct val="90000"/>
              </a:lnSpc>
            </a:pPr>
            <a:r>
              <a:rPr lang="en-US" sz="2400" dirty="0"/>
              <a:t>Note that the linker combines text and data from various object modules to form the executable image.  </a:t>
            </a:r>
          </a:p>
          <a:p>
            <a:pPr>
              <a:lnSpc>
                <a:spcPct val="90000"/>
              </a:lnSpc>
            </a:pPr>
            <a:r>
              <a:rPr lang="en-US" sz="2400" dirty="0"/>
              <a:t>Compilers can append “$…” to the end of the names to dictate the ordering within a section.  For example “.</a:t>
            </a:r>
            <a:r>
              <a:rPr lang="en-US" sz="2400" dirty="0" err="1"/>
              <a:t>text$X</a:t>
            </a:r>
            <a:r>
              <a:rPr lang="en-US" sz="2400" dirty="0"/>
              <a:t>” is before “.</a:t>
            </a:r>
            <a:r>
              <a:rPr lang="en-US" sz="2400" dirty="0" err="1"/>
              <a:t>text$Y</a:t>
            </a:r>
            <a:r>
              <a:rPr lang="en-US" sz="2400" dirty="0"/>
              <a:t>” in the .text section</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26</a:t>
            </a:r>
          </a:p>
        </p:txBody>
      </p:sp>
      <p:sp>
        <p:nvSpPr>
          <p:cNvPr id="6" name="Footer Placeholder 5">
            <a:extLst>
              <a:ext uri="{FF2B5EF4-FFF2-40B4-BE49-F238E27FC236}">
                <a16:creationId xmlns:a16="http://schemas.microsoft.com/office/drawing/2014/main" id="{AFA83CB4-C0FB-4E50-B251-3538AFED257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57528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52400" y="-152400"/>
            <a:ext cx="7772400" cy="1143000"/>
          </a:xfrm>
        </p:spPr>
        <p:txBody>
          <a:bodyPr>
            <a:normAutofit/>
          </a:bodyPr>
          <a:lstStyle/>
          <a:p>
            <a:r>
              <a:rPr lang="en-US" sz="4000" dirty="0"/>
              <a:t>The .</a:t>
            </a:r>
            <a:r>
              <a:rPr lang="en-US" sz="4000" dirty="0" err="1"/>
              <a:t>edata</a:t>
            </a:r>
            <a:r>
              <a:rPr lang="en-US" sz="4000" dirty="0"/>
              <a:t> section (what I export)</a:t>
            </a:r>
          </a:p>
        </p:txBody>
      </p:sp>
      <p:sp>
        <p:nvSpPr>
          <p:cNvPr id="736259" name="Rectangle 3"/>
          <p:cNvSpPr>
            <a:spLocks noGrp="1" noChangeArrowheads="1"/>
          </p:cNvSpPr>
          <p:nvPr>
            <p:ph type="body" idx="1"/>
          </p:nvPr>
        </p:nvSpPr>
        <p:spPr>
          <a:xfrm>
            <a:off x="685800" y="1447800"/>
            <a:ext cx="7772400" cy="4114800"/>
          </a:xfrm>
        </p:spPr>
        <p:txBody>
          <a:bodyPr>
            <a:normAutofit lnSpcReduction="10000"/>
          </a:bodyPr>
          <a:lstStyle/>
          <a:p>
            <a:pPr>
              <a:lnSpc>
                <a:spcPct val="90000"/>
              </a:lnSpc>
            </a:pPr>
            <a:r>
              <a:rPr lang="en-US" sz="2400" dirty="0"/>
              <a:t>To run an image that requires calling a </a:t>
            </a:r>
            <a:r>
              <a:rPr lang="en-US" sz="2400" dirty="0" err="1"/>
              <a:t>dll</a:t>
            </a:r>
            <a:r>
              <a:rPr lang="en-US" sz="2400" dirty="0"/>
              <a:t> the loader needs to be able to find the entry points into the </a:t>
            </a:r>
            <a:r>
              <a:rPr lang="en-US" sz="2400" dirty="0" err="1"/>
              <a:t>dll</a:t>
            </a:r>
            <a:endParaRPr lang="en-US" sz="2400" dirty="0"/>
          </a:p>
          <a:p>
            <a:pPr>
              <a:lnSpc>
                <a:spcPct val="90000"/>
              </a:lnSpc>
            </a:pPr>
            <a:r>
              <a:rPr lang="en-US" sz="2400" dirty="0"/>
              <a:t>Conceptually associated with a </a:t>
            </a:r>
            <a:r>
              <a:rPr lang="en-US" sz="2400" dirty="0" err="1"/>
              <a:t>dll</a:t>
            </a:r>
            <a:r>
              <a:rPr lang="en-US" sz="2400" dirty="0"/>
              <a:t> is a list of addresses (RVAs) that other modules can call</a:t>
            </a:r>
          </a:p>
          <a:p>
            <a:pPr>
              <a:lnSpc>
                <a:spcPct val="90000"/>
              </a:lnSpc>
            </a:pPr>
            <a:r>
              <a:rPr lang="en-US" sz="2400" dirty="0"/>
              <a:t>Each exported entry point is assigned a unique ordinal value</a:t>
            </a:r>
          </a:p>
          <a:p>
            <a:pPr>
              <a:lnSpc>
                <a:spcPct val="90000"/>
              </a:lnSpc>
            </a:pPr>
            <a:r>
              <a:rPr lang="en-US" sz="2400" dirty="0"/>
              <a:t>The module that then wants to call an entry point only needs to know the </a:t>
            </a:r>
            <a:r>
              <a:rPr lang="en-US" sz="2400" dirty="0" err="1"/>
              <a:t>dll’s</a:t>
            </a:r>
            <a:r>
              <a:rPr lang="en-US" sz="2400" dirty="0"/>
              <a:t> name and the ordinal value.</a:t>
            </a:r>
          </a:p>
          <a:p>
            <a:pPr>
              <a:lnSpc>
                <a:spcPct val="90000"/>
              </a:lnSpc>
            </a:pPr>
            <a:r>
              <a:rPr lang="en-US" sz="2400" dirty="0"/>
              <a:t>However we as programmers really know the name and not the ordinal value that gets assigned by the linker.</a:t>
            </a:r>
          </a:p>
          <a:p>
            <a:pPr>
              <a:lnSpc>
                <a:spcPct val="90000"/>
              </a:lnSpc>
            </a:pPr>
            <a:r>
              <a:rPr lang="en-US" sz="2400" dirty="0"/>
              <a:t>The export table saves us by specifying ordinal values and translating names to their ordinal value</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26</a:t>
            </a:r>
          </a:p>
        </p:txBody>
      </p:sp>
      <p:sp>
        <p:nvSpPr>
          <p:cNvPr id="6" name="Footer Placeholder 5">
            <a:extLst>
              <a:ext uri="{FF2B5EF4-FFF2-40B4-BE49-F238E27FC236}">
                <a16:creationId xmlns:a16="http://schemas.microsoft.com/office/drawing/2014/main" id="{2C831B19-2735-4C8F-B3B9-A7EFB4FC02E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872938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304800" y="-152400"/>
            <a:ext cx="7772400" cy="1143000"/>
          </a:xfrm>
        </p:spPr>
        <p:txBody>
          <a:bodyPr/>
          <a:lstStyle/>
          <a:p>
            <a:r>
              <a:rPr lang="en-US" sz="3200" dirty="0"/>
              <a:t>Base Relocation</a:t>
            </a:r>
          </a:p>
        </p:txBody>
      </p:sp>
      <p:sp>
        <p:nvSpPr>
          <p:cNvPr id="743427" name="Rectangle 3"/>
          <p:cNvSpPr>
            <a:spLocks noGrp="1" noChangeArrowheads="1"/>
          </p:cNvSpPr>
          <p:nvPr>
            <p:ph type="body" idx="1"/>
          </p:nvPr>
        </p:nvSpPr>
        <p:spPr>
          <a:xfrm>
            <a:off x="685800" y="1447800"/>
            <a:ext cx="7772400" cy="4114800"/>
          </a:xfrm>
        </p:spPr>
        <p:txBody>
          <a:bodyPr>
            <a:noAutofit/>
          </a:bodyPr>
          <a:lstStyle/>
          <a:p>
            <a:r>
              <a:rPr lang="en-US" sz="2800" dirty="0"/>
              <a:t>Each module has a preferred load address.</a:t>
            </a:r>
          </a:p>
          <a:p>
            <a:r>
              <a:rPr lang="en-US" sz="2800" dirty="0"/>
              <a:t>However the loader may not be able to always honor the request.</a:t>
            </a:r>
          </a:p>
          <a:p>
            <a:r>
              <a:rPr lang="en-US" sz="2800" dirty="0"/>
              <a:t>If the module is relocated then the loader must fix up the addresses.</a:t>
            </a:r>
          </a:p>
          <a:p>
            <a:r>
              <a:rPr lang="en-US" sz="2800" dirty="0"/>
              <a:t>The .</a:t>
            </a:r>
            <a:r>
              <a:rPr lang="en-US" sz="2800" dirty="0" err="1"/>
              <a:t>reloc</a:t>
            </a:r>
            <a:r>
              <a:rPr lang="en-US" sz="2800" dirty="0"/>
              <a:t> section specifies each location that needs to be fixed if the modules is moved.</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29</a:t>
            </a:r>
          </a:p>
        </p:txBody>
      </p:sp>
      <p:sp>
        <p:nvSpPr>
          <p:cNvPr id="6" name="Footer Placeholder 5">
            <a:extLst>
              <a:ext uri="{FF2B5EF4-FFF2-40B4-BE49-F238E27FC236}">
                <a16:creationId xmlns:a16="http://schemas.microsoft.com/office/drawing/2014/main" id="{DF682BB2-AFE1-442F-A433-08921E141A2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41890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MALWARE FINGERPRINT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744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381000" y="-152400"/>
            <a:ext cx="7772400" cy="1143000"/>
          </a:xfrm>
        </p:spPr>
        <p:txBody>
          <a:bodyPr/>
          <a:lstStyle/>
          <a:p>
            <a:r>
              <a:rPr lang="en-US" sz="3200" dirty="0"/>
              <a:t>Other sections</a:t>
            </a:r>
          </a:p>
        </p:txBody>
      </p:sp>
      <p:sp>
        <p:nvSpPr>
          <p:cNvPr id="744451" name="Rectangle 3"/>
          <p:cNvSpPr>
            <a:spLocks noGrp="1" noChangeArrowheads="1"/>
          </p:cNvSpPr>
          <p:nvPr>
            <p:ph type="body" idx="1"/>
          </p:nvPr>
        </p:nvSpPr>
        <p:spPr>
          <a:xfrm>
            <a:off x="685800" y="1447800"/>
            <a:ext cx="7772400" cy="4114800"/>
          </a:xfrm>
        </p:spPr>
        <p:txBody>
          <a:bodyPr>
            <a:normAutofit/>
          </a:bodyPr>
          <a:lstStyle/>
          <a:p>
            <a:r>
              <a:rPr lang="en-US" sz="3600" dirty="0"/>
              <a:t>.</a:t>
            </a:r>
            <a:r>
              <a:rPr lang="en-US" sz="2800" dirty="0" err="1"/>
              <a:t>resrc</a:t>
            </a:r>
            <a:endParaRPr lang="en-US" sz="2800" dirty="0"/>
          </a:p>
          <a:p>
            <a:pPr lvl="1"/>
            <a:r>
              <a:rPr lang="en-US" dirty="0"/>
              <a:t>Resources for the image such as icons, bitmaps, etc.</a:t>
            </a:r>
          </a:p>
          <a:p>
            <a:pPr lvl="1"/>
            <a:r>
              <a:rPr lang="en-US" dirty="0"/>
              <a:t>Organized like a file system</a:t>
            </a:r>
          </a:p>
          <a:p>
            <a:r>
              <a:rPr lang="en-US" sz="2800" dirty="0"/>
              <a:t>.debug…</a:t>
            </a:r>
          </a:p>
          <a:p>
            <a:pPr lvl="1"/>
            <a:r>
              <a:rPr lang="en-US" dirty="0"/>
              <a:t>Debug information</a:t>
            </a:r>
          </a:p>
          <a:p>
            <a:pPr lvl="1"/>
            <a:r>
              <a:rPr lang="en-US" dirty="0"/>
              <a:t>Was “</a:t>
            </a:r>
            <a:r>
              <a:rPr lang="en-US" dirty="0" err="1"/>
              <a:t>coff</a:t>
            </a:r>
            <a:r>
              <a:rPr lang="en-US" dirty="0"/>
              <a:t>” up to NT 4.0 and has moved onto “</a:t>
            </a:r>
            <a:r>
              <a:rPr lang="en-US" dirty="0" err="1"/>
              <a:t>pdb</a:t>
            </a:r>
            <a:r>
              <a:rPr lang="en-US" dirty="0"/>
              <a:t>” in Window XP</a:t>
            </a:r>
          </a:p>
        </p:txBody>
      </p:sp>
      <p:sp>
        <p:nvSpPr>
          <p:cNvPr id="4" name="Footer Placeholder 4"/>
          <p:cNvSpPr>
            <a:spLocks noGrp="1"/>
          </p:cNvSpPr>
          <p:nvPr>
            <p:ph type="ftr" sz="quarter" idx="11"/>
          </p:nvPr>
        </p:nvSpPr>
        <p:spPr>
          <a:xfrm>
            <a:off x="3124200" y="6356350"/>
            <a:ext cx="2895600" cy="365125"/>
          </a:xfrm>
        </p:spPr>
        <p:txBody>
          <a:bodyPr/>
          <a:lstStyle/>
          <a:p>
            <a:r>
              <a:rPr lang="en-US" dirty="0"/>
              <a:t>MATT Lecture  2</a:t>
            </a:r>
          </a:p>
        </p:txBody>
      </p:sp>
      <p:sp>
        <p:nvSpPr>
          <p:cNvPr id="5" name="Slide Number Placeholder 5"/>
          <p:cNvSpPr>
            <a:spLocks noGrp="1"/>
          </p:cNvSpPr>
          <p:nvPr>
            <p:ph type="sldNum" sz="quarter" idx="12"/>
          </p:nvPr>
        </p:nvSpPr>
        <p:spPr>
          <a:xfrm>
            <a:off x="6324601" y="6356350"/>
            <a:ext cx="1718982" cy="365125"/>
          </a:xfrm>
        </p:spPr>
        <p:txBody>
          <a:bodyPr/>
          <a:lstStyle/>
          <a:p>
            <a:r>
              <a:rPr lang="en-US" dirty="0"/>
              <a:t>31</a:t>
            </a:r>
          </a:p>
        </p:txBody>
      </p:sp>
      <p:sp>
        <p:nvSpPr>
          <p:cNvPr id="6" name="Footer Placeholder 5">
            <a:extLst>
              <a:ext uri="{FF2B5EF4-FFF2-40B4-BE49-F238E27FC236}">
                <a16:creationId xmlns:a16="http://schemas.microsoft.com/office/drawing/2014/main" id="{BA4D2477-2338-4613-9CD1-C4BB05227F8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692664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Dependency Walker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1026" name="Picture 2" descr="http://www.dependencywalker.com/snap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98136"/>
            <a:ext cx="6048375" cy="460057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5B80EBA2-65D8-4C1A-82D1-7837C9A40A9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64842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PACKED EXECUTABLES</a:t>
            </a:r>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Footer Placeholder 5">
            <a:extLst>
              <a:ext uri="{FF2B5EF4-FFF2-40B4-BE49-F238E27FC236}">
                <a16:creationId xmlns:a16="http://schemas.microsoft.com/office/drawing/2014/main" id="{1A97AAD0-CBA8-4486-B0BB-A64C9764D317}"/>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100745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Packed Malware</a:t>
            </a:r>
          </a:p>
        </p:txBody>
      </p:sp>
      <p:sp>
        <p:nvSpPr>
          <p:cNvPr id="3" name="Content Placeholder 2"/>
          <p:cNvSpPr>
            <a:spLocks noGrp="1"/>
          </p:cNvSpPr>
          <p:nvPr>
            <p:ph idx="1"/>
          </p:nvPr>
        </p:nvSpPr>
        <p:spPr/>
        <p:txBody>
          <a:bodyPr>
            <a:normAutofit/>
          </a:bodyPr>
          <a:lstStyle/>
          <a:p>
            <a:r>
              <a:rPr lang="en-US" sz="2800" dirty="0"/>
              <a:t>Malware authors obfuscate / packed their malwares to make it hard to </a:t>
            </a:r>
            <a:r>
              <a:rPr lang="en-US" sz="2800" dirty="0" err="1"/>
              <a:t>analyse</a:t>
            </a:r>
            <a:r>
              <a:rPr lang="en-US" sz="2800" dirty="0"/>
              <a:t>.</a:t>
            </a:r>
          </a:p>
          <a:p>
            <a:r>
              <a:rPr lang="en-US" sz="2800" dirty="0"/>
              <a:t>Obfuscation means “making it unclear”.  Aim is to hide the functionality of the malware.</a:t>
            </a:r>
          </a:p>
          <a:p>
            <a:r>
              <a:rPr lang="en-US" sz="2800" dirty="0"/>
              <a:t>Packing an executable is one way of achieving obfuscation through:</a:t>
            </a:r>
          </a:p>
          <a:p>
            <a:pPr lvl="1"/>
            <a:r>
              <a:rPr lang="en-US" sz="2400" dirty="0"/>
              <a:t>Compression and/or</a:t>
            </a:r>
          </a:p>
          <a:p>
            <a:pPr lvl="1"/>
            <a:r>
              <a:rPr lang="en-US" sz="2400" dirty="0"/>
              <a:t>Encryption </a:t>
            </a:r>
          </a:p>
          <a:p>
            <a:r>
              <a:rPr lang="en-US" sz="2800" dirty="0"/>
              <a:t>When encrypted, the EXE on disk is not as readable </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Footer Placeholder 5">
            <a:extLst>
              <a:ext uri="{FF2B5EF4-FFF2-40B4-BE49-F238E27FC236}">
                <a16:creationId xmlns:a16="http://schemas.microsoft.com/office/drawing/2014/main" id="{492F2FCF-CC71-48A6-AA57-A92E6C9A21CE}"/>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031152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Packed Malware</a:t>
            </a:r>
          </a:p>
        </p:txBody>
      </p:sp>
      <p:sp>
        <p:nvSpPr>
          <p:cNvPr id="3" name="Content Placeholder 2"/>
          <p:cNvSpPr>
            <a:spLocks noGrp="1"/>
          </p:cNvSpPr>
          <p:nvPr>
            <p:ph idx="1"/>
          </p:nvPr>
        </p:nvSpPr>
        <p:spPr>
          <a:xfrm>
            <a:off x="304800" y="914400"/>
            <a:ext cx="8229600" cy="5257800"/>
          </a:xfrm>
        </p:spPr>
        <p:txBody>
          <a:bodyPr>
            <a:normAutofit lnSpcReduction="10000"/>
          </a:bodyPr>
          <a:lstStyle/>
          <a:p>
            <a:r>
              <a:rPr lang="en-US" sz="2800" dirty="0"/>
              <a:t>When a program is packed, a small wrapper stub to decompress / decrypt the original executable before loading it in memory</a:t>
            </a:r>
            <a:endParaRPr lang="en-US" sz="1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When a packed program is </a:t>
            </a:r>
            <a:r>
              <a:rPr lang="en-US" sz="2800" dirty="0" err="1"/>
              <a:t>analysed</a:t>
            </a:r>
            <a:r>
              <a:rPr lang="en-US" sz="2800" dirty="0"/>
              <a:t>, only the stub can be </a:t>
            </a:r>
            <a:r>
              <a:rPr lang="en-US" sz="2800" dirty="0" err="1"/>
              <a:t>analysed</a:t>
            </a:r>
            <a:r>
              <a:rPr lang="en-US" sz="2800" dirty="0"/>
              <a:t>.</a:t>
            </a:r>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576072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5">
            <a:extLst>
              <a:ext uri="{FF2B5EF4-FFF2-40B4-BE49-F238E27FC236}">
                <a16:creationId xmlns:a16="http://schemas.microsoft.com/office/drawing/2014/main" id="{014D53D1-7E29-420B-B898-18FE768EB3C0}"/>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5153788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Detecting Packers</a:t>
            </a:r>
          </a:p>
        </p:txBody>
      </p:sp>
      <p:sp>
        <p:nvSpPr>
          <p:cNvPr id="3" name="Content Placeholder 2"/>
          <p:cNvSpPr>
            <a:spLocks noGrp="1"/>
          </p:cNvSpPr>
          <p:nvPr>
            <p:ph idx="1"/>
          </p:nvPr>
        </p:nvSpPr>
        <p:spPr>
          <a:xfrm>
            <a:off x="381000" y="990600"/>
            <a:ext cx="8229600" cy="5105399"/>
          </a:xfrm>
        </p:spPr>
        <p:txBody>
          <a:bodyPr>
            <a:normAutofit/>
          </a:bodyPr>
          <a:lstStyle/>
          <a:p>
            <a:r>
              <a:rPr lang="en-US" sz="2800" dirty="0" err="1"/>
              <a:t>PEiD</a:t>
            </a:r>
            <a:r>
              <a:rPr lang="en-US" sz="2800" dirty="0"/>
              <a:t> is a software that can be used to detect Packers</a:t>
            </a:r>
          </a:p>
          <a:p>
            <a:r>
              <a:rPr lang="en-US" sz="2800" dirty="0"/>
              <a:t>Once a Packer is detected, we can try to find </a:t>
            </a:r>
            <a:r>
              <a:rPr lang="en-US" sz="2800" dirty="0" err="1"/>
              <a:t>UnPackers</a:t>
            </a:r>
            <a:r>
              <a:rPr lang="en-US" sz="2800" dirty="0"/>
              <a:t> that are able unpack the packed PE.</a:t>
            </a:r>
          </a:p>
          <a:p>
            <a:endParaRPr lang="en-US" sz="2800" dirty="0"/>
          </a:p>
          <a:p>
            <a:endParaRPr lang="en-US" sz="2800" dirty="0"/>
          </a:p>
          <a:p>
            <a:endParaRPr lang="en-US" sz="2800" dirty="0"/>
          </a:p>
          <a:p>
            <a:endParaRPr lang="en-US" sz="2800" dirty="0"/>
          </a:p>
          <a:p>
            <a:endParaRPr lang="en-US" sz="2800" dirty="0"/>
          </a:p>
          <a:p>
            <a:r>
              <a:rPr lang="en-US" sz="2800" dirty="0"/>
              <a:t>Popular packers are: UPX, </a:t>
            </a:r>
            <a:r>
              <a:rPr lang="en-US" sz="2800" dirty="0" err="1"/>
              <a:t>ASPack</a:t>
            </a:r>
            <a:r>
              <a:rPr lang="en-US" sz="2800" dirty="0"/>
              <a:t>, </a:t>
            </a:r>
            <a:r>
              <a:rPr lang="en-US" sz="2800" dirty="0" err="1"/>
              <a:t>PELock</a:t>
            </a:r>
            <a:r>
              <a:rPr lang="en-US" sz="2800" dirty="0"/>
              <a:t>, </a:t>
            </a:r>
            <a:r>
              <a:rPr lang="en-US" sz="2800" dirty="0" err="1"/>
              <a:t>Themida</a:t>
            </a: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3074" name="Picture 2" descr="http://thnetos.files.wordpress.com/2008/02/0pe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67000"/>
            <a:ext cx="4019550" cy="22479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a:extLst>
              <a:ext uri="{FF2B5EF4-FFF2-40B4-BE49-F238E27FC236}">
                <a16:creationId xmlns:a16="http://schemas.microsoft.com/office/drawing/2014/main" id="{D1CE5A8E-B98E-4F3B-A275-39D23A426182}"/>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3336740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a:t>
            </a:r>
          </a:p>
        </p:txBody>
      </p:sp>
      <p:sp>
        <p:nvSpPr>
          <p:cNvPr id="3" name="Content Placeholder 2"/>
          <p:cNvSpPr>
            <a:spLocks noGrp="1"/>
          </p:cNvSpPr>
          <p:nvPr>
            <p:ph idx="1"/>
          </p:nvPr>
        </p:nvSpPr>
        <p:spPr>
          <a:xfrm>
            <a:off x="457200" y="990600"/>
            <a:ext cx="8229600" cy="4953000"/>
          </a:xfrm>
        </p:spPr>
        <p:txBody>
          <a:bodyPr>
            <a:normAutofit/>
          </a:bodyPr>
          <a:lstStyle/>
          <a:p>
            <a:r>
              <a:rPr lang="en-US" sz="2800" dirty="0"/>
              <a:t>What is a Hash? Name two Hashing Functions?</a:t>
            </a:r>
          </a:p>
          <a:p>
            <a:r>
              <a:rPr lang="en-US" sz="2800" dirty="0"/>
              <a:t>What </a:t>
            </a:r>
            <a:r>
              <a:rPr lang="en-US" sz="2800"/>
              <a:t>are two </a:t>
            </a:r>
            <a:r>
              <a:rPr lang="en-US" sz="2800" dirty="0"/>
              <a:t>ways of representing a string?  What is the difference?</a:t>
            </a:r>
          </a:p>
          <a:p>
            <a:r>
              <a:rPr lang="en-US" sz="2800" dirty="0"/>
              <a:t>What is the function of a compiler, linker, loader?</a:t>
            </a:r>
          </a:p>
          <a:p>
            <a:r>
              <a:rPr lang="en-US" sz="2800" dirty="0"/>
              <a:t>What is the difference between Static Linking v/s Dynamic Linking?</a:t>
            </a:r>
          </a:p>
          <a:p>
            <a:r>
              <a:rPr lang="en-US" sz="2800" dirty="0"/>
              <a:t>What is the use of .</a:t>
            </a:r>
            <a:r>
              <a:rPr lang="en-US" sz="2800" dirty="0" err="1"/>
              <a:t>edata</a:t>
            </a:r>
            <a:r>
              <a:rPr lang="en-US" sz="2800" dirty="0"/>
              <a:t> &amp; </a:t>
            </a:r>
            <a:r>
              <a:rPr lang="en-US" sz="2800" dirty="0" err="1"/>
              <a:t>idata</a:t>
            </a:r>
            <a:r>
              <a:rPr lang="en-US" sz="2800" dirty="0"/>
              <a:t> section of a PE?</a:t>
            </a:r>
          </a:p>
          <a:p>
            <a:r>
              <a:rPr lang="en-US" sz="2800" dirty="0"/>
              <a:t>How is the address of an imported function gets resolved?</a:t>
            </a:r>
          </a:p>
          <a:p>
            <a:r>
              <a:rPr lang="en-US" sz="2800" dirty="0"/>
              <a:t>What is a Packed PE?</a:t>
            </a:r>
          </a:p>
          <a:p>
            <a:endParaRPr lang="en-US" sz="2800" dirty="0"/>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Footer Placeholder 5">
            <a:extLst>
              <a:ext uri="{FF2B5EF4-FFF2-40B4-BE49-F238E27FC236}">
                <a16:creationId xmlns:a16="http://schemas.microsoft.com/office/drawing/2014/main" id="{8D0A224E-EDFB-4CE5-AABB-B9709039BECD}"/>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157989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a:xfrm>
            <a:off x="457200" y="990600"/>
            <a:ext cx="8610600" cy="4953000"/>
          </a:xfrm>
        </p:spPr>
        <p:txBody>
          <a:bodyPr>
            <a:normAutofit/>
          </a:bodyPr>
          <a:lstStyle/>
          <a:p>
            <a:pPr marL="0" indent="0">
              <a:buNone/>
            </a:pPr>
            <a:r>
              <a:rPr lang="en-US" sz="2800" dirty="0"/>
              <a:t>Peering Inside the PE: A Tour of the Win32 Portable Executable File Format</a:t>
            </a:r>
          </a:p>
          <a:p>
            <a:pPr marL="0" indent="0">
              <a:buNone/>
            </a:pPr>
            <a:endParaRPr lang="en-US" sz="2800" dirty="0"/>
          </a:p>
          <a:p>
            <a:pPr marL="0" indent="0">
              <a:buNone/>
            </a:pPr>
            <a:r>
              <a:rPr lang="en-US" sz="2800" dirty="0">
                <a:hlinkClick r:id="rId2"/>
              </a:rPr>
              <a:t>http://msdn.microsoft.com/en-us/library/ms809762.aspx</a:t>
            </a:r>
            <a:r>
              <a:rPr lang="en-US" sz="2800" dirty="0"/>
              <a:t> </a:t>
            </a:r>
          </a:p>
          <a:p>
            <a:pPr marL="0" indent="0">
              <a:buNone/>
            </a:pPr>
            <a:endParaRPr lang="en-US" sz="2800" dirty="0"/>
          </a:p>
          <a:p>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Footer Placeholder 5">
            <a:extLst>
              <a:ext uri="{FF2B5EF4-FFF2-40B4-BE49-F238E27FC236}">
                <a16:creationId xmlns:a16="http://schemas.microsoft.com/office/drawing/2014/main" id="{25F10F33-02E9-44BD-9373-CDABCCC5916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90233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610600" cy="4953000"/>
          </a:xfrm>
        </p:spPr>
        <p:txBody>
          <a:bodyPr>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ctr">
              <a:buNone/>
            </a:pPr>
            <a:r>
              <a:rPr lang="en-US" sz="2800" dirty="0"/>
              <a:t>Any Questions ?</a:t>
            </a:r>
          </a:p>
          <a:p>
            <a:pPr marL="0" indent="0">
              <a:buNone/>
            </a:pPr>
            <a:endParaRPr lang="en-US" sz="2800"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Footer Placeholder 5">
            <a:extLst>
              <a:ext uri="{FF2B5EF4-FFF2-40B4-BE49-F238E27FC236}">
                <a16:creationId xmlns:a16="http://schemas.microsoft.com/office/drawing/2014/main" id="{C22A0124-A033-410C-9907-BC9E73A8DB5A}"/>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415850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 SCANNING</a:t>
            </a:r>
            <a:endParaRPr lang="en-SG" dirty="0"/>
          </a:p>
        </p:txBody>
      </p:sp>
      <p:sp>
        <p:nvSpPr>
          <p:cNvPr id="3" name="Content Placeholder 2"/>
          <p:cNvSpPr>
            <a:spLocks noGrp="1"/>
          </p:cNvSpPr>
          <p:nvPr>
            <p:ph idx="1"/>
          </p:nvPr>
        </p:nvSpPr>
        <p:spPr/>
        <p:txBody>
          <a:bodyPr/>
          <a:lstStyle/>
          <a:p>
            <a:r>
              <a:rPr lang="en-US" dirty="0"/>
              <a:t>The first step to </a:t>
            </a:r>
            <a:r>
              <a:rPr lang="en-US" dirty="0" err="1"/>
              <a:t>analyse</a:t>
            </a:r>
            <a:r>
              <a:rPr lang="en-US" dirty="0"/>
              <a:t> a suspicious file is to scan the file using an Antivirus Virus scanner</a:t>
            </a:r>
          </a:p>
          <a:p>
            <a:endParaRPr lang="en-US" dirty="0"/>
          </a:p>
          <a:p>
            <a:r>
              <a:rPr lang="en-US" dirty="0"/>
              <a:t>AV Scanners</a:t>
            </a:r>
          </a:p>
          <a:p>
            <a:pPr lvl="1"/>
            <a:r>
              <a:rPr lang="en-US" dirty="0"/>
              <a:t>File signatures</a:t>
            </a:r>
          </a:p>
          <a:p>
            <a:pPr lvl="2"/>
            <a:r>
              <a:rPr lang="en-US" dirty="0"/>
              <a:t>Identifiable pieces of suspicious code</a:t>
            </a:r>
          </a:p>
          <a:p>
            <a:pPr lvl="1"/>
            <a:r>
              <a:rPr lang="en-US" dirty="0"/>
              <a:t>Heuristics</a:t>
            </a:r>
          </a:p>
          <a:p>
            <a:pPr lvl="2"/>
            <a:r>
              <a:rPr lang="en-US" dirty="0"/>
              <a:t>Behavioral and pattern-matching analysis</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89307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VirusTotal</a:t>
            </a:r>
            <a:endParaRPr lang="en-SG" dirty="0"/>
          </a:p>
        </p:txBody>
      </p:sp>
      <p:sp>
        <p:nvSpPr>
          <p:cNvPr id="3" name="Content Placeholder 2"/>
          <p:cNvSpPr>
            <a:spLocks noGrp="1"/>
          </p:cNvSpPr>
          <p:nvPr>
            <p:ph idx="1"/>
          </p:nvPr>
        </p:nvSpPr>
        <p:spPr/>
        <p:txBody>
          <a:bodyPr/>
          <a:lstStyle/>
          <a:p>
            <a:r>
              <a:rPr lang="en-US" dirty="0"/>
              <a:t>AVs are not perfect.</a:t>
            </a:r>
          </a:p>
          <a:p>
            <a:pPr lvl="1"/>
            <a:r>
              <a:rPr lang="en-US" dirty="0"/>
              <a:t>A malicious file identified by an AV may not be identified by another AV.</a:t>
            </a:r>
          </a:p>
          <a:p>
            <a:r>
              <a:rPr lang="en-US" dirty="0" err="1"/>
              <a:t>VirusTotal</a:t>
            </a:r>
            <a:endParaRPr lang="en-US" dirty="0"/>
          </a:p>
          <a:p>
            <a:pPr lvl="1"/>
            <a:r>
              <a:rPr lang="en-US" dirty="0"/>
              <a:t>Scans suspicious file using different AV engines</a:t>
            </a:r>
          </a:p>
          <a:p>
            <a:pPr lvl="1"/>
            <a:r>
              <a:rPr lang="en-US" dirty="0"/>
              <a:t>Generates a report and provide total number of AV which detected the file as suspicious</a:t>
            </a:r>
          </a:p>
          <a:p>
            <a:pPr lvl="1"/>
            <a:r>
              <a:rPr lang="en-US" dirty="0"/>
              <a:t>Acquired by google</a:t>
            </a:r>
          </a:p>
          <a:p>
            <a:pPr lvl="1"/>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1745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Virus Total: Submit File / URL</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1295400" y="1059035"/>
            <a:ext cx="6210300" cy="4963535"/>
          </a:xfrm>
          <a:prstGeom prst="rect">
            <a:avLst/>
          </a:prstGeom>
        </p:spPr>
      </p:pic>
    </p:spTree>
    <p:extLst>
      <p:ext uri="{BB962C8B-B14F-4D97-AF65-F5344CB8AC3E}">
        <p14:creationId xmlns:p14="http://schemas.microsoft.com/office/powerpoint/2010/main" val="63306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Virus Total Report</a:t>
            </a:r>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3" name="Picture 2"/>
          <p:cNvPicPr>
            <a:picLocks noChangeAspect="1"/>
          </p:cNvPicPr>
          <p:nvPr/>
        </p:nvPicPr>
        <p:blipFill>
          <a:blip r:embed="rId2"/>
          <a:stretch>
            <a:fillRect/>
          </a:stretch>
        </p:blipFill>
        <p:spPr>
          <a:xfrm>
            <a:off x="762000" y="914400"/>
            <a:ext cx="7378305" cy="4991634"/>
          </a:xfrm>
          <a:prstGeom prst="rect">
            <a:avLst/>
          </a:prstGeom>
        </p:spPr>
      </p:pic>
    </p:spTree>
    <p:extLst>
      <p:ext uri="{BB962C8B-B14F-4D97-AF65-F5344CB8AC3E}">
        <p14:creationId xmlns:p14="http://schemas.microsoft.com/office/powerpoint/2010/main" val="49309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Malware Fingerprint</a:t>
            </a:r>
            <a:endParaRPr lang="en-SG" dirty="0"/>
          </a:p>
        </p:txBody>
      </p:sp>
      <p:sp>
        <p:nvSpPr>
          <p:cNvPr id="3" name="Content Placeholder 2"/>
          <p:cNvSpPr>
            <a:spLocks noGrp="1"/>
          </p:cNvSpPr>
          <p:nvPr>
            <p:ph idx="1"/>
          </p:nvPr>
        </p:nvSpPr>
        <p:spPr/>
        <p:txBody>
          <a:bodyPr/>
          <a:lstStyle/>
          <a:p>
            <a:r>
              <a:rPr lang="en-US" dirty="0"/>
              <a:t>Hashing is a common way of fingerprinting a malware</a:t>
            </a:r>
          </a:p>
          <a:p>
            <a:r>
              <a:rPr lang="en-US" dirty="0"/>
              <a:t>A HASH is a string that is generated by a hashing algorithm given an input (such as a file)</a:t>
            </a:r>
          </a:p>
          <a:p>
            <a:r>
              <a:rPr lang="en-US" dirty="0"/>
              <a:t>Hashing is a one-way function.</a:t>
            </a:r>
          </a:p>
          <a:p>
            <a:pPr lvl="1"/>
            <a:r>
              <a:rPr lang="en-US" dirty="0"/>
              <a:t>Input cannot be recovered from the hash</a:t>
            </a:r>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Footer Placeholder 5">
            <a:extLst>
              <a:ext uri="{FF2B5EF4-FFF2-40B4-BE49-F238E27FC236}">
                <a16:creationId xmlns:a16="http://schemas.microsoft.com/office/drawing/2014/main" id="{F53A3784-1791-42B1-BDD7-17B3278283F9}"/>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22975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Hashing</a:t>
            </a:r>
            <a:endParaRPr lang="en-SG" dirty="0"/>
          </a:p>
        </p:txBody>
      </p:sp>
      <p:sp>
        <p:nvSpPr>
          <p:cNvPr id="3" name="Content Placeholder 2"/>
          <p:cNvSpPr>
            <a:spLocks noGrp="1"/>
          </p:cNvSpPr>
          <p:nvPr>
            <p:ph idx="1"/>
          </p:nvPr>
        </p:nvSpPr>
        <p:spPr/>
        <p:txBody>
          <a:bodyPr/>
          <a:lstStyle/>
          <a:p>
            <a:r>
              <a:rPr lang="en-US" dirty="0"/>
              <a:t>Can two inputs result in the same hash?</a:t>
            </a:r>
          </a:p>
          <a:p>
            <a:pPr marL="0" indent="0">
              <a:buNone/>
            </a:pPr>
            <a:endParaRPr lang="en-US" dirty="0"/>
          </a:p>
          <a:p>
            <a:r>
              <a:rPr lang="en-US" dirty="0"/>
              <a:t>Two most common hashing functions are:</a:t>
            </a:r>
          </a:p>
          <a:p>
            <a:pPr lvl="1"/>
            <a:r>
              <a:rPr lang="en-US" dirty="0"/>
              <a:t>MD5</a:t>
            </a:r>
          </a:p>
          <a:p>
            <a:pPr lvl="1"/>
            <a:r>
              <a:rPr lang="en-US" dirty="0"/>
              <a:t>SHA-1</a:t>
            </a:r>
          </a:p>
          <a:p>
            <a:endParaRPr lang="en-SG" dirty="0"/>
          </a:p>
        </p:txBody>
      </p:sp>
      <p:sp>
        <p:nvSpPr>
          <p:cNvPr id="5" name="Footer Placeholder 4"/>
          <p:cNvSpPr>
            <a:spLocks noGrp="1"/>
          </p:cNvSpPr>
          <p:nvPr>
            <p:ph type="ftr" sz="quarter" idx="11"/>
          </p:nvPr>
        </p:nvSpPr>
        <p:spPr/>
        <p:txBody>
          <a:bodyPr/>
          <a:lstStyle/>
          <a:p>
            <a:r>
              <a:rPr lang="en-US" dirty="0"/>
              <a:t>MATT Lecture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Footer Placeholder 5">
            <a:extLst>
              <a:ext uri="{FF2B5EF4-FFF2-40B4-BE49-F238E27FC236}">
                <a16:creationId xmlns:a16="http://schemas.microsoft.com/office/drawing/2014/main" id="{6432B75D-0E4C-4196-B967-86317CC67793}"/>
              </a:ext>
            </a:extLst>
          </p:cNvPr>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solidFill>
                <a:schemeClr val="bg1"/>
              </a:solidFill>
            </a:endParaRPr>
          </a:p>
        </p:txBody>
      </p:sp>
    </p:spTree>
    <p:extLst>
      <p:ext uri="{BB962C8B-B14F-4D97-AF65-F5344CB8AC3E}">
        <p14:creationId xmlns:p14="http://schemas.microsoft.com/office/powerpoint/2010/main" val="251675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2F7FEA6FBF1641BB6A189BC6405E4D" ma:contentTypeVersion="0" ma:contentTypeDescription="Create a new document." ma:contentTypeScope="" ma:versionID="89291825e93803d5234bff47ffe12aa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74C3DC-5FC2-4B1C-B6A9-74E5224BB2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F00A18-67A2-42F3-B4AA-0042FE4C9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8A5BDDA-2A4B-4E26-A8C9-C3759E0C5F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6917</TotalTime>
  <Words>2122</Words>
  <Application>Microsoft Office PowerPoint</Application>
  <PresentationFormat>On-screen Show (4:3)</PresentationFormat>
  <Paragraphs>315</Paragraphs>
  <Slides>38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Malware Analysis Tools and Techniques</vt:lpstr>
      <vt:lpstr>Lesson Objectives</vt:lpstr>
      <vt:lpstr>MALWARE FINGERPRINT</vt:lpstr>
      <vt:lpstr>AV SCANNING</vt:lpstr>
      <vt:lpstr>VirusTotal</vt:lpstr>
      <vt:lpstr>Virus Total: Submit File / URL</vt:lpstr>
      <vt:lpstr>Virus Total Report</vt:lpstr>
      <vt:lpstr>Malware Fingerprint</vt:lpstr>
      <vt:lpstr>Hashing</vt:lpstr>
      <vt:lpstr>Hashing Programs</vt:lpstr>
      <vt:lpstr>FINDING STRINGS IN MALWARE</vt:lpstr>
      <vt:lpstr>Strings</vt:lpstr>
      <vt:lpstr>Representation of Strings</vt:lpstr>
      <vt:lpstr>Strings in Action</vt:lpstr>
      <vt:lpstr>BinText</vt:lpstr>
      <vt:lpstr>PORTABLE EXECUTABLE</vt:lpstr>
      <vt:lpstr>Portable Executable</vt:lpstr>
      <vt:lpstr>The Life of a PE</vt:lpstr>
      <vt:lpstr>Source to Execution</vt:lpstr>
      <vt:lpstr>Loading a PE</vt:lpstr>
      <vt:lpstr>Static Linking v/s Dynamic Linking</vt:lpstr>
      <vt:lpstr>Static Linking v/s Dynamic Linking</vt:lpstr>
      <vt:lpstr>PE File Format</vt:lpstr>
      <vt:lpstr>Relative Virtual Addresses</vt:lpstr>
      <vt:lpstr>Base Address</vt:lpstr>
      <vt:lpstr>The PE File Format</vt:lpstr>
      <vt:lpstr>PE Sections</vt:lpstr>
      <vt:lpstr>The .edata section (what I export)</vt:lpstr>
      <vt:lpstr>Base Relocation</vt:lpstr>
      <vt:lpstr>Other sections</vt:lpstr>
      <vt:lpstr>Dependency Walker </vt:lpstr>
      <vt:lpstr>PACKED EXECUTABLES</vt:lpstr>
      <vt:lpstr>Packed Malware</vt:lpstr>
      <vt:lpstr>Packed Malware</vt:lpstr>
      <vt:lpstr>Detecting Packers</vt:lpstr>
      <vt:lpstr>Quiz</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Anti-Virus Technologies</dc:title>
  <dc:creator>Loh Peter Kok Keong</dc:creator>
  <cp:lastModifiedBy>Lee Yu Yee Dominic /CSF</cp:lastModifiedBy>
  <cp:revision>68</cp:revision>
  <dcterms:created xsi:type="dcterms:W3CDTF">2006-08-16T00:00:00Z</dcterms:created>
  <dcterms:modified xsi:type="dcterms:W3CDTF">2022-10-20T06:50:28Z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2022-10-14T07:45:59Z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1c42d539-821c-44bc-a9d9-4583c26be16a</vt:lpwstr>
  </property>
  <property fmtid="{D5CDD505-2E9C-101B-9397-08002B2CF9AE}" pid="8" name="MSIP_Label_30286cb9-b49f-4646-87a5-340028348160_ContentBits">
    <vt:lpwstr>1</vt:lpwstr>
  </property>
  <property fmtid="{D5CDD505-2E9C-101B-9397-08002B2CF9AE}" pid="9" name="ContentTypeId">
    <vt:lpwstr>0x010100742F7FEA6FBF1641BB6A189BC6405E4D</vt:lpwstr>
  </property>
</Properties>
</file>