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1" r:id="rId4"/>
    <p:sldId id="315" r:id="rId5"/>
    <p:sldId id="280" r:id="rId6"/>
    <p:sldId id="316" r:id="rId7"/>
    <p:sldId id="317" r:id="rId8"/>
    <p:sldId id="318" r:id="rId9"/>
    <p:sldId id="285" r:id="rId10"/>
    <p:sldId id="319" r:id="rId11"/>
    <p:sldId id="286" r:id="rId12"/>
    <p:sldId id="287" r:id="rId13"/>
    <p:sldId id="322" r:id="rId14"/>
    <p:sldId id="323" r:id="rId15"/>
    <p:sldId id="324" r:id="rId16"/>
    <p:sldId id="288" r:id="rId17"/>
    <p:sldId id="321" r:id="rId18"/>
    <p:sldId id="289" r:id="rId19"/>
    <p:sldId id="291" r:id="rId20"/>
    <p:sldId id="31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78268" autoAdjust="0"/>
  </p:normalViewPr>
  <p:slideViewPr>
    <p:cSldViewPr>
      <p:cViewPr varScale="1">
        <p:scale>
          <a:sx n="65" d="100"/>
          <a:sy n="65" d="100"/>
        </p:scale>
        <p:origin x="1530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2D33-C205-4B6C-A231-E0CD3FAB9815}" type="datetimeFigureOut">
              <a:rPr lang="en-US" smtClean="0"/>
              <a:t>26/11/2018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E0B7-AB86-4987-82A4-71574619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3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4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4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A58A-3B74-4AFD-B66A-1F22B7BD5A21}" type="datetime1">
              <a:rPr lang="en-US" smtClean="0"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90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CD9F-64DC-41FD-95AE-EB6FA2490D8F}" type="datetime1">
              <a:rPr lang="en-US" smtClean="0"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7A7-67A1-4823-B73C-635FAE4C4D88}" type="datetime1">
              <a:rPr lang="en-US" smtClean="0"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615" y="11151"/>
            <a:ext cx="9133385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229600" cy="6397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1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Last Update </a:t>
            </a:r>
            <a:r>
              <a:rPr lang="en-US" smtClean="0"/>
              <a:t>: </a:t>
            </a:r>
            <a:fld id="{27943F70-0CAB-42DF-9449-3093B03B98D3}" type="datetime1">
              <a:rPr lang="en-US" smtClean="0"/>
              <a:t>26/11/2018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1" y="6356350"/>
            <a:ext cx="1718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D99-D8BF-4A6A-821F-9E0AC529A122}" type="datetime1">
              <a:rPr lang="en-US" smtClean="0"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4E5-9F75-4A4F-97A3-9C7A7801FE6D}" type="datetime1">
              <a:rPr lang="en-US" smtClean="0"/>
              <a:t>26/11/2018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175-8DF1-40F4-B64D-5B11A1171617}" type="datetime1">
              <a:rPr lang="en-US" smtClean="0"/>
              <a:t>26/11/2018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E21-1B1F-47EB-A3E0-685446ED424B}" type="datetime1">
              <a:rPr lang="en-US" smtClean="0"/>
              <a:t>26/11/2018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D-7CAC-4B31-991E-DDA658164B87}" type="datetime1">
              <a:rPr lang="en-US" smtClean="0"/>
              <a:t>26/11/2018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761-07B1-4896-B661-C1DCAC4841CA}" type="datetime1">
              <a:rPr lang="en-US" smtClean="0"/>
              <a:t>26/11/2018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0D0-5B63-413E-86FD-4ABDA3EA41BB}" type="datetime1">
              <a:rPr lang="en-US" smtClean="0"/>
              <a:t>26/11/2018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4077-EAAF-4AC6-9494-D65D8F49CBCB}" type="datetime1">
              <a:rPr lang="en-US" smtClean="0"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obfuscator.com/Javascript-Obfuscator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Mozilla/Projects/Rhino/Debugger" TargetMode="External"/><Relationship Id="rId13" Type="http://schemas.openxmlformats.org/officeDocument/2006/relationships/hyperlink" Target="https://ooze.ninja/javascript/poisonjs/" TargetMode="External"/><Relationship Id="rId3" Type="http://schemas.openxmlformats.org/officeDocument/2006/relationships/hyperlink" Target="http://malzilla.sourceforge.net/" TargetMode="External"/><Relationship Id="rId7" Type="http://schemas.openxmlformats.org/officeDocument/2006/relationships/hyperlink" Target="https://code.google.com/p/jsunpack-n/" TargetMode="External"/><Relationship Id="rId12" Type="http://schemas.openxmlformats.org/officeDocument/2006/relationships/hyperlink" Target="http://www.jsnice.org/" TargetMode="External"/><Relationship Id="rId2" Type="http://schemas.openxmlformats.org/officeDocument/2006/relationships/hyperlink" Target="http://relentless-coding.org/projects/jsdet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inars/js-beautify" TargetMode="External"/><Relationship Id="rId11" Type="http://schemas.openxmlformats.org/officeDocument/2006/relationships/hyperlink" Target="https://code.google.com/p/v8/" TargetMode="External"/><Relationship Id="rId5" Type="http://schemas.openxmlformats.org/officeDocument/2006/relationships/hyperlink" Target="http://blog.didierstevens.com/programs/extractscripts/" TargetMode="External"/><Relationship Id="rId10" Type="http://schemas.openxmlformats.org/officeDocument/2006/relationships/hyperlink" Target="https://developer.mozilla.org/en-US/docs/Mozilla/Projects/SpiderMonkey" TargetMode="External"/><Relationship Id="rId4" Type="http://schemas.openxmlformats.org/officeDocument/2006/relationships/hyperlink" Target="https://addons.mozilla.org/en-us/firefox/addon/javascript-deobfuscator/" TargetMode="External"/><Relationship Id="rId9" Type="http://schemas.openxmlformats.org/officeDocument/2006/relationships/hyperlink" Target="https://getfirebug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" TargetMode="External"/><Relationship Id="rId2" Type="http://schemas.openxmlformats.org/officeDocument/2006/relationships/hyperlink" Target="https://geekflare.com/website-malware-scan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script-reference.info/javascript-obfuscators-review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trac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Tools and Techniques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MATT Lecture </a:t>
            </a:r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28333" y="63488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Last Update: </a:t>
            </a:r>
            <a:r>
              <a:rPr lang="en-US" dirty="0" smtClean="0">
                <a:solidFill>
                  <a:schemeClr val="bg1"/>
                </a:solidFill>
              </a:rPr>
              <a:t>26-11-18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Examining malicious web pages and documents 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2: Save the file as annoying.html</a:t>
            </a:r>
          </a:p>
          <a:p>
            <a:pPr marL="0" indent="0">
              <a:buNone/>
            </a:pPr>
            <a:r>
              <a:rPr lang="en-US" sz="2800" dirty="0" smtClean="0"/>
              <a:t>Step 3: Open the file in Chrome or any browser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What happens when you execute this file?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malicious browser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Browser scripts help deliver exploits </a:t>
            </a:r>
            <a:r>
              <a:rPr lang="en-US" dirty="0" smtClean="0"/>
              <a:t>or redirect to other sites </a:t>
            </a:r>
          </a:p>
          <a:p>
            <a:r>
              <a:rPr lang="en-US" sz="2800" dirty="0" smtClean="0"/>
              <a:t>The most common browser script is JavaScript </a:t>
            </a:r>
          </a:p>
          <a:p>
            <a:r>
              <a:rPr lang="en-US" dirty="0" smtClean="0"/>
              <a:t>The scripts are often obfuscated (similar to packed Windows executables)</a:t>
            </a:r>
          </a:p>
          <a:p>
            <a:pPr marL="0" indent="0">
              <a:buNone/>
            </a:pPr>
            <a:r>
              <a:rPr lang="en-US" dirty="0" smtClean="0"/>
              <a:t>     - avoid anti-malware detection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- complicates analysis tasks</a:t>
            </a:r>
            <a:endParaRPr lang="en-US" sz="2800" dirty="0" smtClean="0"/>
          </a:p>
          <a:p>
            <a:r>
              <a:rPr lang="en-US" dirty="0" smtClean="0"/>
              <a:t>You need to </a:t>
            </a:r>
            <a:r>
              <a:rPr lang="en-US" dirty="0" err="1" smtClean="0"/>
              <a:t>deobfuscate</a:t>
            </a:r>
            <a:r>
              <a:rPr lang="en-US" dirty="0" smtClean="0"/>
              <a:t> browser scripts, so you can examine them.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</a:t>
            </a:r>
            <a:r>
              <a:rPr lang="en-US" dirty="0"/>
              <a:t>Obfuscators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Most available commercial JavaScript obfuscators work by applying Lexical </a:t>
            </a:r>
            <a:r>
              <a:rPr lang="en-US" dirty="0" smtClean="0"/>
              <a:t>transformations (modify variable names)</a:t>
            </a:r>
          </a:p>
          <a:p>
            <a:r>
              <a:rPr lang="en-US" dirty="0" smtClean="0"/>
              <a:t>There are many online JavaScript </a:t>
            </a:r>
            <a:r>
              <a:rPr lang="en-US" dirty="0"/>
              <a:t>obfuscators such as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javascriptobfuscator.com/Javascript-Obfuscator.aspx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Example:From</a:t>
            </a:r>
            <a:r>
              <a:rPr lang="en-US" altLang="en-US" dirty="0"/>
              <a:t> </a:t>
            </a:r>
            <a:r>
              <a:rPr lang="en-US" altLang="en-US" dirty="0" err="1"/>
              <a:t>Stunnix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457200" y="1295400"/>
            <a:ext cx="39243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700"/>
              <a:t>Actual code:</a:t>
            </a:r>
          </a:p>
          <a:p>
            <a:pPr>
              <a:lnSpc>
                <a:spcPct val="80000"/>
              </a:lnSpc>
            </a:pPr>
            <a:r>
              <a:rPr lang="en-US" altLang="en-US" sz="1700"/>
              <a:t>function foo( arg1)</a:t>
            </a:r>
          </a:p>
          <a:p>
            <a:pPr>
              <a:lnSpc>
                <a:spcPct val="80000"/>
              </a:lnSpc>
            </a:pPr>
            <a:r>
              <a:rPr lang="en-US" altLang="en-US" sz="1700"/>
              <a:t>{</a:t>
            </a:r>
          </a:p>
          <a:p>
            <a:pPr>
              <a:lnSpc>
                <a:spcPct val="80000"/>
              </a:lnSpc>
            </a:pPr>
            <a:r>
              <a:rPr lang="en-US" altLang="en-US" sz="1700"/>
              <a:t>  var myVar1 =  "some string";  //first comment</a:t>
            </a:r>
          </a:p>
          <a:p>
            <a:pPr>
              <a:lnSpc>
                <a:spcPct val="80000"/>
              </a:lnSpc>
            </a:pPr>
            <a:r>
              <a:rPr lang="en-US" altLang="en-US" sz="1700"/>
              <a:t>  var intVar =  24 *  3600; //second comment</a:t>
            </a:r>
          </a:p>
          <a:p>
            <a:pPr>
              <a:lnSpc>
                <a:spcPct val="80000"/>
              </a:lnSpc>
            </a:pPr>
            <a:r>
              <a:rPr lang="en-US" altLang="en-US" sz="1700"/>
              <a:t>  /* here is</a:t>
            </a:r>
          </a:p>
          <a:p>
            <a:pPr>
              <a:lnSpc>
                <a:spcPct val="80000"/>
              </a:lnSpc>
            </a:pPr>
            <a:r>
              <a:rPr lang="en-US" altLang="en-US" sz="1700"/>
              <a:t>a long</a:t>
            </a:r>
          </a:p>
          <a:p>
            <a:pPr>
              <a:lnSpc>
                <a:spcPct val="80000"/>
              </a:lnSpc>
            </a:pPr>
            <a:r>
              <a:rPr lang="en-US" altLang="en-US" sz="1700"/>
              <a:t>multi-line comment blah */</a:t>
            </a:r>
          </a:p>
          <a:p>
            <a:pPr>
              <a:lnSpc>
                <a:spcPct val="80000"/>
              </a:lnSpc>
            </a:pPr>
            <a:r>
              <a:rPr lang="en-US" altLang="en-US" sz="1700"/>
              <a:t>  document. write( "vars are:" +  myVar1 +  " " +  intVar +  " " +  arg1) ;</a:t>
            </a:r>
          </a:p>
          <a:p>
            <a:pPr>
              <a:lnSpc>
                <a:spcPct val="80000"/>
              </a:lnSpc>
            </a:pPr>
            <a:r>
              <a:rPr lang="en-US" altLang="en-US" sz="1700"/>
              <a:t>} ;</a:t>
            </a:r>
          </a:p>
          <a:p>
            <a:pPr>
              <a:lnSpc>
                <a:spcPct val="80000"/>
              </a:lnSpc>
            </a:pPr>
            <a:endParaRPr lang="en-US" altLang="en-US" sz="170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4267200" y="1295400"/>
            <a:ext cx="39243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700"/>
              <a:t>Obfuscated code:</a:t>
            </a:r>
          </a:p>
          <a:p>
            <a:pPr>
              <a:lnSpc>
                <a:spcPct val="80000"/>
              </a:lnSpc>
            </a:pPr>
            <a:r>
              <a:rPr lang="en-US" altLang="en-US" sz="1700"/>
              <a:t>function z001c775808( z3833986e2c) { var z0d8bd8ba25= "\x73\x6f\x6d\x65\x20\x73\x74\x72\x69\x6e\x67"; var z0ed9bcbcc2= (0x90b+785-0xc04)* (0x1136+6437-0x1c4b); document. write( "\x76\x61\x72\x73\x20\x61\x72\x65\x3a"+ z0d8bd8ba25+ "\x20"+ z0ed9bcbcc2+ "\x20"+ z3833986e2c);};</a:t>
            </a:r>
          </a:p>
        </p:txBody>
      </p:sp>
    </p:spTree>
    <p:extLst>
      <p:ext uri="{BB962C8B-B14F-4D97-AF65-F5344CB8AC3E}">
        <p14:creationId xmlns:p14="http://schemas.microsoft.com/office/powerpoint/2010/main" val="20946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Step by step examination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88392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</a:t>
            </a:r>
            <a:r>
              <a:rPr lang="en-US" altLang="en-US" sz="2800" dirty="0" err="1"/>
              <a:t>Stunnix</a:t>
            </a:r>
            <a:r>
              <a:rPr lang="en-US" altLang="en-US" sz="2800" dirty="0"/>
              <a:t> obfuscator targets at obfuscating only the layout of the JavaScript code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As the obfuscator parses the code, it removes spaces, comments and new line feeds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While doing so, as it encounters user defined names, it replaces them with some random string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It replaces print strings with their hexadecimal values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It replaces integer values with complex equations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73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Step by step examination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71500" y="12954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100"/>
              <a:t>In the sample code that was obfuscated, the following can be observed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User defined variables: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foo replaced with z001c775808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arg1 replaced with z3833986e2c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myvar1 replaced with z0d8bd8ba25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intvar replaced with z0ed9bcbcc2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Integers: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20 replaced with (0x90b+785-0xc04)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3600 replaced with (0x1136+6437-0x1c4b)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Print strings: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“vars are” replaced with \x76\x61\x72\x73\x20\x61\x72\x65\x3a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Space replaced with \x20</a:t>
            </a:r>
          </a:p>
          <a:p>
            <a:pPr lvl="1">
              <a:lnSpc>
                <a:spcPct val="8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3547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Manual </a:t>
            </a:r>
            <a:r>
              <a:rPr lang="en-US" dirty="0" smtClean="0"/>
              <a:t>Ja</a:t>
            </a:r>
            <a:r>
              <a:rPr lang="en-US" dirty="0" smtClean="0"/>
              <a:t>vaScript </a:t>
            </a:r>
            <a:r>
              <a:rPr lang="en-US" dirty="0" err="1" smtClean="0"/>
              <a:t>deobfuscation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Lets </a:t>
            </a:r>
            <a:r>
              <a:rPr lang="en-US" sz="2800" dirty="0" err="1" smtClean="0"/>
              <a:t>deobfuscate</a:t>
            </a:r>
            <a:r>
              <a:rPr lang="en-US" sz="2800" dirty="0" smtClean="0"/>
              <a:t> the earlier JavaScript:</a:t>
            </a:r>
          </a:p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b="1" dirty="0"/>
              <a:t> _0xbfea</a:t>
            </a:r>
            <a:r>
              <a:rPr lang="en-US" dirty="0"/>
              <a:t>=["\x59\x6F\x75\x20\x68\x61\x76\x65\x20\x77\x6F\x6E\x20\x61\x20\x67\x69\x66\x74\x20\x68\x61\x6D\x70\x65\x72\x2E\x20\x43\x6C\x69\x63\x6B\x20\x4F\x4B\x20\x74\x6F\x20\x63\x6C\x61\x69\x6D\x20\x74\x68\x65\x20\x70\x72\x69\x7A\x65\x2E</a:t>
            </a:r>
            <a:r>
              <a:rPr lang="en-US" dirty="0" smtClean="0"/>
              <a:t>"];</a:t>
            </a:r>
          </a:p>
          <a:p>
            <a:pPr marL="0" indent="0">
              <a:buNone/>
            </a:pP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= 0;i&lt; 100;i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b="1" dirty="0"/>
              <a:t>alert</a:t>
            </a:r>
            <a:r>
              <a:rPr lang="en-US" dirty="0"/>
              <a:t>(_0xbfea[0</a:t>
            </a:r>
            <a:r>
              <a:rPr lang="en-US" dirty="0" smtClean="0"/>
              <a:t>])}</a:t>
            </a:r>
          </a:p>
          <a:p>
            <a:r>
              <a:rPr lang="en-US" dirty="0" smtClean="0"/>
              <a:t>The JavaScript contains 3 key elements: Variable, For Loop and an alert message.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144000" cy="639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Activity: Manual </a:t>
            </a:r>
            <a:r>
              <a:rPr lang="en-US" sz="4000" dirty="0" smtClean="0"/>
              <a:t>Ja</a:t>
            </a:r>
            <a:r>
              <a:rPr lang="en-US" sz="4000" dirty="0" smtClean="0"/>
              <a:t>vaScript </a:t>
            </a:r>
            <a:r>
              <a:rPr lang="en-US" sz="4000" dirty="0" err="1" smtClean="0"/>
              <a:t>deobfuscation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895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Create </a:t>
            </a:r>
            <a:r>
              <a:rPr lang="en-US" b="1" dirty="0"/>
              <a:t>the following .html file  </a:t>
            </a:r>
            <a:r>
              <a:rPr lang="en-US" b="1" dirty="0" smtClean="0"/>
              <a:t>using your notepad and </a:t>
            </a:r>
            <a:r>
              <a:rPr lang="en-US" b="1" dirty="0"/>
              <a:t>open it in your browser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_0xbfea=["\x59\x6F\x75\x20\x68\x61\x76\x65\x20\x77\x6F\x6E\x20\x61\x20\x67\x69\x66\x74\x20\x68\x61\x6D\x70\x65\x72\x2E\x20\x43\x6C\x69\x63\x6B\x20\x4F\x4B\x20\x74\x6F\x20\x63\x6C\x61\x69\x6D\x20\x74\x68\x65\x20\x70\x72\x69\x7A\x65\x2E</a:t>
            </a:r>
            <a:r>
              <a:rPr lang="en-US" dirty="0" smtClean="0"/>
              <a:t>"];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document.write</a:t>
            </a:r>
            <a:r>
              <a:rPr lang="en-US" b="1" dirty="0"/>
              <a:t>(_0xbfea[0]);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tools to </a:t>
            </a:r>
            <a:r>
              <a:rPr lang="en-US" dirty="0" err="1" smtClean="0"/>
              <a:t>deobfuscate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1. Clean-up </a:t>
            </a:r>
            <a:r>
              <a:rPr lang="en-US" sz="3200" dirty="0"/>
              <a:t>the </a:t>
            </a:r>
            <a:r>
              <a:rPr lang="en-US" sz="3200" dirty="0" err="1"/>
              <a:t>Javascript</a:t>
            </a:r>
            <a:r>
              <a:rPr lang="en-US" sz="3200" dirty="0"/>
              <a:t> in question to make it easier to understand, and to enable better setting of breakpoints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2</a:t>
            </a:r>
            <a:r>
              <a:rPr lang="en-US" sz="3200" dirty="0"/>
              <a:t>. Modify the </a:t>
            </a:r>
            <a:r>
              <a:rPr lang="en-US" sz="3200" dirty="0" err="1"/>
              <a:t>Javascript</a:t>
            </a:r>
            <a:r>
              <a:rPr lang="en-US" sz="3200" dirty="0"/>
              <a:t> to run in an interpreter (Firefox, Chrome, or command-line versions of the browser interpreter such as </a:t>
            </a:r>
            <a:r>
              <a:rPr lang="en-US" sz="3200" dirty="0" err="1"/>
              <a:t>Spidermonkey</a:t>
            </a:r>
            <a:r>
              <a:rPr lang="en-US" sz="3200" dirty="0"/>
              <a:t> or V8)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3</a:t>
            </a:r>
            <a:r>
              <a:rPr lang="en-US" sz="3200" dirty="0"/>
              <a:t>. Run the code, modifying statements to include print statements or setting breakpoints</a:t>
            </a:r>
            <a:endParaRPr lang="en-US" sz="3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Some tools to </a:t>
            </a:r>
            <a:r>
              <a:rPr lang="en-SG" dirty="0" err="1" smtClean="0"/>
              <a:t>deobfuscate</a:t>
            </a:r>
            <a:r>
              <a:rPr lang="en-SG" dirty="0" smtClean="0"/>
              <a:t> JavaScript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991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2C5777"/>
                </a:solidFill>
                <a:latin typeface="inherit"/>
                <a:hlinkClick r:id="rId2"/>
              </a:rPr>
              <a:t>JSDetox</a:t>
            </a:r>
            <a:endParaRPr lang="en-US" sz="2400" dirty="0">
              <a:solidFill>
                <a:srgbClr val="24272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2C5777"/>
                </a:solidFill>
                <a:latin typeface="inherit"/>
                <a:hlinkClick r:id="rId3"/>
              </a:rPr>
              <a:t>Malzilla</a:t>
            </a:r>
            <a:endParaRPr lang="en-US" sz="2400" dirty="0">
              <a:solidFill>
                <a:srgbClr val="24272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2C5777"/>
                </a:solidFill>
                <a:latin typeface="inherit"/>
                <a:hlinkClick r:id="rId4"/>
              </a:rPr>
              <a:t>JavaScript </a:t>
            </a:r>
            <a:r>
              <a:rPr lang="en-US" sz="2400" u="sng" dirty="0" err="1">
                <a:solidFill>
                  <a:srgbClr val="2C5777"/>
                </a:solidFill>
                <a:latin typeface="inherit"/>
                <a:hlinkClick r:id="rId4"/>
              </a:rPr>
              <a:t>Deobfuscator</a:t>
            </a:r>
            <a:endParaRPr lang="en-US" sz="2400" dirty="0">
              <a:solidFill>
                <a:srgbClr val="24272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2C5777"/>
                </a:solidFill>
                <a:latin typeface="inherit"/>
                <a:hlinkClick r:id="rId5"/>
              </a:rPr>
              <a:t>ExtractScript</a:t>
            </a:r>
            <a:endParaRPr lang="en-US" sz="2400" dirty="0">
              <a:solidFill>
                <a:srgbClr val="24272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2C5777"/>
                </a:solidFill>
                <a:latin typeface="inherit"/>
                <a:hlinkClick r:id="rId6"/>
              </a:rPr>
              <a:t>JS-Beautifier</a:t>
            </a:r>
            <a:endParaRPr lang="en-US" sz="2400" dirty="0">
              <a:solidFill>
                <a:srgbClr val="24272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2C5777"/>
                </a:solidFill>
                <a:latin typeface="inherit"/>
                <a:hlinkClick r:id="rId7"/>
              </a:rPr>
              <a:t>JS-Unpack</a:t>
            </a:r>
            <a:r>
              <a:rPr lang="en-US" sz="2400" dirty="0">
                <a:solidFill>
                  <a:srgbClr val="242729"/>
                </a:solidFill>
                <a:latin typeface="inherit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2C5777"/>
                </a:solidFill>
                <a:latin typeface="inherit"/>
                <a:hlinkClick r:id="rId8"/>
              </a:rPr>
              <a:t>Rhino Debugger</a:t>
            </a:r>
            <a:endParaRPr lang="en-US" sz="2400" dirty="0">
              <a:solidFill>
                <a:srgbClr val="24272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2C5777"/>
                </a:solidFill>
                <a:latin typeface="inherit"/>
                <a:hlinkClick r:id="rId9"/>
              </a:rPr>
              <a:t>Firebug</a:t>
            </a:r>
            <a:endParaRPr lang="en-US" sz="2400" dirty="0">
              <a:solidFill>
                <a:srgbClr val="24272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2C5777"/>
                </a:solidFill>
                <a:latin typeface="inherit"/>
                <a:hlinkClick r:id="rId10"/>
              </a:rPr>
              <a:t>SpiderMonkey</a:t>
            </a:r>
            <a:endParaRPr lang="en-US" sz="2400" dirty="0">
              <a:solidFill>
                <a:srgbClr val="24272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2C5777"/>
                </a:solidFill>
                <a:latin typeface="inherit"/>
                <a:hlinkClick r:id="rId11"/>
              </a:rPr>
              <a:t>V8</a:t>
            </a:r>
            <a:endParaRPr lang="en-US" sz="2400" dirty="0">
              <a:solidFill>
                <a:srgbClr val="24272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2C5777"/>
                </a:solidFill>
                <a:latin typeface="inherit"/>
                <a:hlinkClick r:id="rId12"/>
              </a:rPr>
              <a:t>JSNice</a:t>
            </a:r>
            <a:endParaRPr lang="en-US" sz="2400" dirty="0">
              <a:solidFill>
                <a:srgbClr val="242729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2C5777"/>
                </a:solidFill>
                <a:latin typeface="inherit"/>
                <a:hlinkClick r:id="rId13"/>
              </a:rPr>
              <a:t>PoisonJS</a:t>
            </a:r>
            <a:endParaRPr lang="en-US" sz="2400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0704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Learn the tools and techniques for investigating with malicious websites </a:t>
            </a:r>
            <a:r>
              <a:rPr lang="en-US" dirty="0"/>
              <a:t>to assess the nature </a:t>
            </a:r>
            <a:r>
              <a:rPr lang="en-US" dirty="0" smtClean="0"/>
              <a:t>of their </a:t>
            </a:r>
            <a:r>
              <a:rPr lang="en-US" dirty="0"/>
              <a:t>threats</a:t>
            </a:r>
          </a:p>
          <a:p>
            <a:r>
              <a:rPr lang="en-US" dirty="0"/>
              <a:t>Learn the tools and techniques </a:t>
            </a:r>
            <a:r>
              <a:rPr lang="en-US" dirty="0" smtClean="0"/>
              <a:t>to De-obfuscating malicious JavaScript </a:t>
            </a:r>
            <a:r>
              <a:rPr lang="en-US" dirty="0"/>
              <a:t>using debuggers </a:t>
            </a:r>
            <a:r>
              <a:rPr lang="en-US" dirty="0" smtClean="0"/>
              <a:t>and interpreters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Check out the 11 Awesome Tools for Website Malware Scanning at </a:t>
            </a:r>
            <a:r>
              <a:rPr lang="en-US" dirty="0">
                <a:hlinkClick r:id="rId2"/>
              </a:rPr>
              <a:t>https://geekflare.com/website-malware-scanning/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Understand the fundamentals </a:t>
            </a:r>
            <a:r>
              <a:rPr lang="en-US" dirty="0"/>
              <a:t>of JavaScript at </a:t>
            </a:r>
            <a:r>
              <a:rPr lang="en-US" dirty="0">
                <a:hlinkClick r:id="rId3"/>
              </a:rPr>
              <a:t>https://www.w3schools.com/js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Check out </a:t>
            </a:r>
            <a:r>
              <a:rPr lang="en-US" dirty="0" smtClean="0"/>
              <a:t>some JavaScript obfuscators at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javascript-reference.info/javascript-obfuscators-review.htm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Malicious </a:t>
            </a:r>
            <a:r>
              <a:rPr lang="en-US" dirty="0"/>
              <a:t>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Malware may propagate through the browser or operate within it.</a:t>
            </a:r>
            <a:endParaRPr lang="en-US" sz="2800" dirty="0" smtClean="0"/>
          </a:p>
          <a:p>
            <a:r>
              <a:rPr lang="en-US" sz="2800" dirty="0" smtClean="0"/>
              <a:t>Browser-based attacks may involve:</a:t>
            </a:r>
          </a:p>
          <a:p>
            <a:pPr marL="0" indent="0">
              <a:buNone/>
            </a:pPr>
            <a:r>
              <a:rPr lang="en-US" dirty="0" smtClean="0"/>
              <a:t>     - Misusing the browser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- Privilege escalation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Social Engineering</a:t>
            </a:r>
            <a:endParaRPr lang="en-US" sz="2800" dirty="0" smtClean="0"/>
          </a:p>
          <a:p>
            <a:r>
              <a:rPr lang="en-US" sz="2800" dirty="0" smtClean="0"/>
              <a:t>Need to understand browser technologies such as HTML and JavaScript.</a:t>
            </a:r>
            <a:endParaRPr lang="en-US" sz="2800" dirty="0" smtClean="0"/>
          </a:p>
          <a:p>
            <a:r>
              <a:rPr lang="en-US" sz="2800" dirty="0" smtClean="0"/>
              <a:t>VBScript, Flash and Java are helpful to know also.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Browser Based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user was directed to a malicious website via a link included in an email message.</a:t>
            </a:r>
            <a:endParaRPr lang="en-US" sz="2800" dirty="0" smtClean="0"/>
          </a:p>
          <a:p>
            <a:r>
              <a:rPr lang="en-US" sz="2800" dirty="0" smtClean="0"/>
              <a:t>The website displayed an annoying </a:t>
            </a:r>
            <a:r>
              <a:rPr lang="en-US" dirty="0" smtClean="0"/>
              <a:t>JavaScript </a:t>
            </a:r>
            <a:r>
              <a:rPr lang="en-US" sz="2800" dirty="0" smtClean="0"/>
              <a:t>based animation</a:t>
            </a:r>
            <a:endParaRPr lang="en-US" sz="2800" dirty="0" smtClean="0"/>
          </a:p>
          <a:p>
            <a:r>
              <a:rPr lang="en-US" sz="2800" dirty="0" smtClean="0"/>
              <a:t>New windows popped up whenever the user closes one of the windows.</a:t>
            </a:r>
            <a:endParaRPr lang="en-US" sz="2800" dirty="0" smtClean="0"/>
          </a:p>
          <a:p>
            <a:r>
              <a:rPr lang="en-US" sz="2800" dirty="0" smtClean="0"/>
              <a:t>The victim could not close the windows fast enough and ended up turning off the PC.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Safeguard your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Use lab systems that connect to the internet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Use VPNs or anonymizing proxies such as TOR and </a:t>
            </a:r>
            <a:r>
              <a:rPr lang="en-US" dirty="0" err="1" smtClean="0"/>
              <a:t>JonDonym</a:t>
            </a:r>
            <a:r>
              <a:rPr lang="en-US" dirty="0" smtClean="0"/>
              <a:t>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Use system and network monitoring tools if you connect using a full Windows system and browser.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Alternatively, download specific pages or files using tools such as </a:t>
            </a:r>
            <a:r>
              <a:rPr lang="en-US" sz="2800" dirty="0" err="1" smtClean="0"/>
              <a:t>wget</a:t>
            </a:r>
            <a:r>
              <a:rPr lang="en-US" sz="2800" dirty="0" smtClean="0"/>
              <a:t> and curl or online </a:t>
            </a:r>
            <a:r>
              <a:rPr lang="en-US" dirty="0"/>
              <a:t>website such as </a:t>
            </a:r>
            <a:r>
              <a:rPr lang="en-US" dirty="0">
                <a:hlinkClick r:id="rId3"/>
              </a:rPr>
              <a:t>https://www.httrack.com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for malicious website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VirusTotal.com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6705600" cy="42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for malicious website online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543800" cy="53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 err="1" smtClean="0"/>
              <a:t>Deobfuscating</a:t>
            </a:r>
            <a:r>
              <a:rPr lang="en-US" sz="2800" dirty="0" smtClean="0"/>
              <a:t> Browser Scripts 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-15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Step 1: Copy and paste this code in notepad: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_0xbfea=["\x59\x6F\x75\x20\x68\x61\x76\x65\x20\x77\x6F\x6E\x20\x61\x20\x67\x69\x66\x74\x20\x68\x61\x6D\x70\x65\x72\x2E\x20\x43\x6C\x69\x63\x6B\x20\x4F\x4B\x20\x74\x6F\x20\x63\x6C\x61\x69\x6D\x20\x74\x68\x65\x20\x70\x72\x69\x7A\x65\x2E"];for(</a:t>
            </a:r>
            <a:r>
              <a:rPr lang="en-US" dirty="0" err="1"/>
              <a:t>i</a:t>
            </a:r>
            <a:r>
              <a:rPr lang="en-US" dirty="0"/>
              <a:t>= 0;i&lt; 100;i++){alert(_0xbfea[0])}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8852</TotalTime>
  <Words>942</Words>
  <Application>Microsoft Office PowerPoint</Application>
  <PresentationFormat>On-screen Show (4:3)</PresentationFormat>
  <Paragraphs>184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inherit</vt:lpstr>
      <vt:lpstr>Arial</vt:lpstr>
      <vt:lpstr>Calibri</vt:lpstr>
      <vt:lpstr>Wingdings</vt:lpstr>
      <vt:lpstr>Office Theme</vt:lpstr>
      <vt:lpstr>Malware Analysis Tools and Techniques</vt:lpstr>
      <vt:lpstr>Lesson Objectives</vt:lpstr>
      <vt:lpstr>Malicious websites</vt:lpstr>
      <vt:lpstr>Example: Browser Based Attack</vt:lpstr>
      <vt:lpstr>Safeguard your system</vt:lpstr>
      <vt:lpstr>Checking for malicious website online</vt:lpstr>
      <vt:lpstr>Checking for malicious website online</vt:lpstr>
      <vt:lpstr>PowerPoint Presentation</vt:lpstr>
      <vt:lpstr>Activity -15 mins</vt:lpstr>
      <vt:lpstr>Activity</vt:lpstr>
      <vt:lpstr>Analysing malicious browser scripts</vt:lpstr>
      <vt:lpstr>JavaScript Obfuscators</vt:lpstr>
      <vt:lpstr>Example:From Stunnix</vt:lpstr>
      <vt:lpstr>Step by step examination</vt:lpstr>
      <vt:lpstr>Step by step examination</vt:lpstr>
      <vt:lpstr>Manual JavaScript deobfuscation </vt:lpstr>
      <vt:lpstr>Activity: Manual JavaScript deobfuscation </vt:lpstr>
      <vt:lpstr>Using tools to deobfuscate JavaScript</vt:lpstr>
      <vt:lpstr>Some tools to deobfuscate JavaScript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and Anti-Virus Technologies</dc:title>
  <dc:creator>Loh Peter Kok Keong</dc:creator>
  <cp:lastModifiedBy>Deshpande Anand Ravi</cp:lastModifiedBy>
  <cp:revision>109</cp:revision>
  <dcterms:created xsi:type="dcterms:W3CDTF">2006-08-16T00:00:00Z</dcterms:created>
  <dcterms:modified xsi:type="dcterms:W3CDTF">2018-11-27T04:20:52Z</dcterms:modified>
</cp:coreProperties>
</file>