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1" r:id="rId4"/>
    <p:sldId id="315" r:id="rId5"/>
    <p:sldId id="316" r:id="rId6"/>
    <p:sldId id="317" r:id="rId7"/>
    <p:sldId id="321" r:id="rId8"/>
    <p:sldId id="318" r:id="rId9"/>
    <p:sldId id="319" r:id="rId10"/>
    <p:sldId id="320" r:id="rId11"/>
    <p:sldId id="322" r:id="rId12"/>
    <p:sldId id="323" r:id="rId13"/>
    <p:sldId id="324" r:id="rId14"/>
    <p:sldId id="325" r:id="rId15"/>
    <p:sldId id="326" r:id="rId16"/>
    <p:sldId id="328" r:id="rId17"/>
    <p:sldId id="329" r:id="rId18"/>
    <p:sldId id="330" r:id="rId19"/>
    <p:sldId id="331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78268" autoAdjust="0"/>
  </p:normalViewPr>
  <p:slideViewPr>
    <p:cSldViewPr>
      <p:cViewPr varScale="1">
        <p:scale>
          <a:sx n="51" d="100"/>
          <a:sy n="51" d="100"/>
        </p:scale>
        <p:origin x="821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8C12CA-D314-4CBD-9E13-AFB097D298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F6BD9-7893-4AF7-AA12-ACE5889C453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F809C37-4CA8-4389-B997-131DF144FC6B}" type="datetimeFigureOut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EBAFC82-B5CD-4ACB-9370-0F02E0D99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E627C49-E1C9-4498-8ABD-3B4974BDC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4416-3D38-4425-837F-2013E7E154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A2AD-9604-407B-89DE-D5EE82C6F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82A57F0-0B5E-499B-8896-12FFE0326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4914980E-3A92-4F8C-829F-0ED8851F01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CF032399-B265-4100-BAC3-0188B84C03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24975B93-9DE7-46B6-B1CD-F286334AE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B20849-8F75-4198-800D-C0A9E39B0FE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BC4C991-75F6-4100-95D0-6E44F62FA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6F0D539-F102-4987-89A4-B58014BE4F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423397A-96C6-4EB1-B043-F59EF0AC3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4CFF54-4120-4688-AB51-A442642E8F8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BC4C991-75F6-4100-95D0-6E44F62FA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6F0D539-F102-4987-89A4-B58014BE4F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423397A-96C6-4EB1-B043-F59EF0AC3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4CFF54-4120-4688-AB51-A442642E8F8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95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BC4C991-75F6-4100-95D0-6E44F62FA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6F0D539-F102-4987-89A4-B58014BE4F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423397A-96C6-4EB1-B043-F59EF0AC3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4CFF54-4120-4688-AB51-A442642E8F8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04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BC4C991-75F6-4100-95D0-6E44F62FA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6F0D539-F102-4987-89A4-B58014BE4F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423397A-96C6-4EB1-B043-F59EF0AC3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4CFF54-4120-4688-AB51-A442642E8F8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53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BC4C991-75F6-4100-95D0-6E44F62FA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6F0D539-F102-4987-89A4-B58014BE4F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423397A-96C6-4EB1-B043-F59EF0AC3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4CFF54-4120-4688-AB51-A442642E8F8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53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BC4C991-75F6-4100-95D0-6E44F62FA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6F0D539-F102-4987-89A4-B58014BE4F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423397A-96C6-4EB1-B043-F59EF0AC3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4CFF54-4120-4688-AB51-A442642E8F8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0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BC4C991-75F6-4100-95D0-6E44F62FAD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6F0D539-F102-4987-89A4-B58014BE4F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423397A-96C6-4EB1-B043-F59EF0AC3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4CFF54-4120-4688-AB51-A442642E8F8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97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BF51FC0-12BD-4FEB-837B-CF5DAB71E3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95104919-49EE-4A1F-BAD3-9C2A8364A5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7C4F428-B67E-4490-BC9E-9AE847D53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FCF2D9-B29A-43FD-826F-CAC6DAB6F01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12F43B8C-2587-4FB0-A094-AF6421B927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C2F048A5-CA1B-4306-BD45-CEFE67C847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2426F87A-53D7-47BE-AECA-685EF91C4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E53F45-3FD5-42BD-A068-AA6C9644374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5E88330-6558-46CD-8834-063BF2B7E2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EF9CDB3-321F-4156-A20C-8EC41C2134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05625F9-E3EF-4C63-991B-19292694E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C0BC34-8E0E-44EC-86F1-F90E1DDC2B6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562303CA-8833-47AB-8FA2-613C9BCD1B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4133516-9126-4900-A4D7-917D03D661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CEC0E7A-B8E6-49A4-8408-163EB54BF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93AD4B-155D-4C50-B0AC-6C77E6E87F79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CBC84908-F28F-4FFF-9388-2C7495FCCA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4B3D5AD-5B6C-4D48-B2E6-AC471A4B09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B48D32C-D514-4869-94C2-7C10F7B00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2C2659B-4A17-4FF1-8C4A-AC9543CBFFC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21C30BBC-13D6-4C2B-9489-C748EA9943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DA34A76-D4DD-4ACB-B5B7-718F5ADE34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A211FE4-D434-417E-B398-A0AF79B6E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E94B0EA-BC3A-4E76-986B-F3A7D5732B0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7CDF588F-75DE-4B4C-8437-92163B880E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831EC8F9-87BF-47B4-BAC4-EFD465036F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798DF6E9-CE9E-4C98-B7EB-4A94C84C1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AC01CC-7549-41B3-BAB0-BAF2274602E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19140C7D-84BE-4B21-9DBF-4A5E67E894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A1AE1B0-672A-4A50-8C5B-78DDCE8B95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1F64952-D761-4AC5-A251-6E750D4BE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1C01B6-B03F-4CB3-BAD4-BA1EC6549E6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C8D4D7-5EF4-4CBC-A69A-291309564251}"/>
              </a:ext>
            </a:extLst>
          </p:cNvPr>
          <p:cNvSpPr/>
          <p:nvPr userDrawn="1"/>
        </p:nvSpPr>
        <p:spPr>
          <a:xfrm>
            <a:off x="0" y="6324600"/>
            <a:ext cx="9132888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5" name="Picture 12" descr="C:\Users\thg\Desktop\ICT Logo\ICT_4C.jpg">
            <a:extLst>
              <a:ext uri="{FF2B5EF4-FFF2-40B4-BE49-F238E27FC236}">
                <a16:creationId xmlns:a16="http://schemas.microsoft.com/office/drawing/2014/main" id="{6C49F581-5ADD-42AE-9785-41D94921CF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6324600"/>
            <a:ext cx="1077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9FFBAD6-5B8B-4261-BAC6-23753997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5F2E6-E1FF-46AB-B3D1-967EB7B9F1E6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4BFBD53-7DF6-43D9-8D4D-96C3CC00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FC7AD52-BD78-43E2-AE81-62A65706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990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FE293-4A83-4C33-B253-35FC14D33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A03EF-8AA1-432F-9C81-87052F5E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562CE-16AA-42E4-9680-85EA3A93593E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8A2C-5F17-455C-AD0A-3CC770B1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3D6B-AA6F-42EA-9119-788E72EE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E8738-A2D3-43BC-83DF-018297962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837D-5178-4D7D-900E-DDF45AD2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7EC21-3236-46C8-B658-E00B8965E599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BAD23-68CB-4D6A-9E2D-D2501F9B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2ADAC-205D-49CB-8DA4-C7A9E4D8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EE441-A83D-4163-B289-2331E9456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CFE90-3C5A-4A9E-BFDA-49D44A8E8BE6}"/>
              </a:ext>
            </a:extLst>
          </p:cNvPr>
          <p:cNvSpPr/>
          <p:nvPr userDrawn="1"/>
        </p:nvSpPr>
        <p:spPr>
          <a:xfrm>
            <a:off x="11113" y="11113"/>
            <a:ext cx="9132887" cy="762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F0707-1159-4715-99CD-8DC274E8AC0B}"/>
              </a:ext>
            </a:extLst>
          </p:cNvPr>
          <p:cNvSpPr/>
          <p:nvPr userDrawn="1"/>
        </p:nvSpPr>
        <p:spPr>
          <a:xfrm>
            <a:off x="0" y="6324600"/>
            <a:ext cx="9132888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6" name="Picture 12" descr="C:\Users\thg\Desktop\ICT Logo\ICT_4C.jpg">
            <a:extLst>
              <a:ext uri="{FF2B5EF4-FFF2-40B4-BE49-F238E27FC236}">
                <a16:creationId xmlns:a16="http://schemas.microsoft.com/office/drawing/2014/main" id="{54F0A895-CDA2-465B-A753-127E6DEF9C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3" y="6324600"/>
            <a:ext cx="10779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5494"/>
            <a:ext cx="8229600" cy="63976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C27E987-4A0C-4AA5-A4A8-D4EAFF05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2133600" cy="365125"/>
          </a:xfrm>
        </p:spPr>
        <p:txBody>
          <a:bodyPr/>
          <a:lstStyle>
            <a:lvl1pPr>
              <a:defRPr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Last Update : </a:t>
            </a:r>
            <a:fld id="{1B8FAB5B-49F0-450F-8BAD-7D84A5778601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DFA513-8FBC-4B9F-971E-8F550087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1F8CF4-5DF9-499C-AAAB-5854698F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24600" y="6356350"/>
            <a:ext cx="1719263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CBA4CE-C638-4B81-8FD4-CDAD9A532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5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4488-B717-44AD-86FA-2637F562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10F26-C6CB-48A3-BF56-71786D26BD47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7C08-7F0E-4AF6-AC43-8CD5D54F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063C-4ACD-45DA-9F91-A9BC185E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6C5D9-B841-4CD8-8C28-7D9FD5F7A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0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50BF2B-22C7-4596-8D13-3DFA5A2C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70899-E78C-4857-8F98-5ACBB1FAF37A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CDACF0-6CB3-49AF-87A3-2A1C88D2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F74319-F778-476A-8688-ECBE710A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81841-9063-4C56-AD8F-0F0FD70C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DAA4DD-F558-42A1-BABF-EC885F1C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B643-1932-4C3F-8964-AAD45985F67C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7D1D601-2C78-4BD4-B483-19D47E13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F075A6-E41A-471C-826E-753F412D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59EA1-6D99-4942-8F80-B1C1AC485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38F57A8-BBBE-48C4-94B3-D21E001A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2B7A7-D4CA-460D-B495-E9D7C277041A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BB6DC96-A46F-4CF5-8553-F40AF3C8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F4604F-35BD-4426-99A7-9167187E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402F9-A781-4447-922F-FBAC2E27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6834F5-CB49-45DB-85A0-533D625B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94B5F-37D6-474D-AD83-9DBF6BCE6447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C013F38-C919-4D73-9CBB-C68E3082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B8F6BE-362B-4E1A-A513-1BB159FC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DC9CF-A3F2-4E10-918E-9AF42955D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3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430B6C-9179-4289-8F67-A23718E6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EE47E-D22B-4536-BA5A-D3EE223E8CD5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CCE4F8-C6DD-4844-B508-CAE64741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DF1DE0-5DDE-4EA7-BD64-57C4DDF3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B686A-6218-435C-9D7F-A1D0BF211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1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EBBFD3-2F8C-4267-B5EB-0E937935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90167-ED35-4189-AC08-86C584DBD8A5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0496E3-F9E3-43F5-ABD3-434E7CC3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0DBA48-C182-4390-BB27-B5F43502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F63D8-E64E-434D-82BF-E7D4F565A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E362EC7-0BEC-4946-A3E6-D0681940AE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2467414-3F28-4A97-BD19-AF0225DB3B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D649-4042-4277-8804-3D1C2C9D6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26AB17D-8982-4D01-909E-71AC027C325F}" type="datetime1">
              <a:rPr lang="en-US"/>
              <a:pPr>
                <a:defRPr/>
              </a:pPr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1F0F-9EA4-4C1F-A2E0-5416F644B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MATT Lecture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C9991-C692-4317-96B4-E7761CE66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B4BF84-65A1-455E-9C41-05F6041070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MSIPCMContentMarking" descr="{&quot;HashCode&quot;:-1818968269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0A9078BD-AC65-453B-9FD3-65E7D844F7CE}"/>
              </a:ext>
            </a:extLst>
          </p:cNvPr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SG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infosecinstitute.com/topic/pdf-file-format-basic-structur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robatusers.com/tutorials/what-are-pdf-tags-and-why-should-i-car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62FD318-E8C3-415E-A024-AF974B212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" y="1905000"/>
            <a:ext cx="9039225" cy="1470025"/>
          </a:xfrm>
        </p:spPr>
        <p:txBody>
          <a:bodyPr/>
          <a:lstStyle/>
          <a:p>
            <a:r>
              <a:rPr lang="en-US" altLang="en-US" sz="3600" b="1"/>
              <a:t>Malware Analysis Tools and Techniques</a:t>
            </a:r>
            <a:endParaRPr lang="en-SG" altLang="en-US" sz="3600" b="1"/>
          </a:p>
        </p:txBody>
      </p:sp>
      <p:pic>
        <p:nvPicPr>
          <p:cNvPr id="5123" name="Picture 12" descr="C:\Users\thg\Desktop\ICT Logo\ICT_4C.jpg">
            <a:extLst>
              <a:ext uri="{FF2B5EF4-FFF2-40B4-BE49-F238E27FC236}">
                <a16:creationId xmlns:a16="http://schemas.microsoft.com/office/drawing/2014/main" id="{7B253F9B-A50C-43EE-A3E2-97F55BB6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3175"/>
            <a:ext cx="1501775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9">
            <a:extLst>
              <a:ext uri="{FF2B5EF4-FFF2-40B4-BE49-F238E27FC236}">
                <a16:creationId xmlns:a16="http://schemas.microsoft.com/office/drawing/2014/main" id="{65AC6192-D4AC-42BF-89F9-4B78E199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44450"/>
            <a:ext cx="2797175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Footer Placeholder 5">
            <a:extLst>
              <a:ext uri="{FF2B5EF4-FFF2-40B4-BE49-F238E27FC236}">
                <a16:creationId xmlns:a16="http://schemas.microsoft.com/office/drawing/2014/main" id="{6F4921DA-C966-4B60-A2FF-14D16710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5126" name="Slide Number Placeholder 6">
            <a:extLst>
              <a:ext uri="{FF2B5EF4-FFF2-40B4-BE49-F238E27FC236}">
                <a16:creationId xmlns:a16="http://schemas.microsoft.com/office/drawing/2014/main" id="{70DAEB40-3859-4FFC-BC91-35157271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46938" y="6356350"/>
            <a:ext cx="7508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41DA49-2826-4316-9D82-22BFCD9246D3}" type="slidenum">
              <a:rPr lang="en-US" altLang="en-US" b="1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r>
              <a:rPr lang="en-US" altLang="en-US" b="1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127" name="Footer Placeholder 5">
            <a:extLst>
              <a:ext uri="{FF2B5EF4-FFF2-40B4-BE49-F238E27FC236}">
                <a16:creationId xmlns:a16="http://schemas.microsoft.com/office/drawing/2014/main" id="{EC74EC4A-6EF4-483D-9350-30479BF817CF}"/>
              </a:ext>
            </a:extLst>
          </p:cNvPr>
          <p:cNvSpPr txBox="1">
            <a:spLocks/>
          </p:cNvSpPr>
          <p:nvPr/>
        </p:nvSpPr>
        <p:spPr bwMode="auto">
          <a:xfrm>
            <a:off x="128588" y="634841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solidFill>
                  <a:schemeClr val="bg1"/>
                </a:solidFill>
              </a:rPr>
              <a:t> </a:t>
            </a:r>
            <a:r>
              <a:rPr lang="en-US" altLang="en-US" sz="1200" dirty="0">
                <a:solidFill>
                  <a:schemeClr val="bg1"/>
                </a:solidFill>
              </a:rPr>
              <a:t>Last Update 29/12/2022</a:t>
            </a:r>
            <a:endParaRPr lang="en-US" altLang="en-US" sz="1200" b="1" dirty="0">
              <a:solidFill>
                <a:schemeClr val="bg1"/>
              </a:solidFill>
            </a:endParaRPr>
          </a:p>
        </p:txBody>
      </p:sp>
      <p:sp>
        <p:nvSpPr>
          <p:cNvPr id="5128" name="Subtitle 12">
            <a:extLst>
              <a:ext uri="{FF2B5EF4-FFF2-40B4-BE49-F238E27FC236}">
                <a16:creationId xmlns:a16="http://schemas.microsoft.com/office/drawing/2014/main" id="{43A128D1-D577-4ADD-985A-FE0FF4C74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350" y="3079750"/>
            <a:ext cx="6400800" cy="17526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Examining malicious web pages and documents -2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E664A-1AA5-4966-AB1D-BDEF957C64AA}"/>
              </a:ext>
            </a:extLst>
          </p:cNvPr>
          <p:cNvSpPr/>
          <p:nvPr/>
        </p:nvSpPr>
        <p:spPr>
          <a:xfrm>
            <a:off x="762000" y="2971800"/>
            <a:ext cx="7696200" cy="76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0CFC-B6CB-4632-B0E0-85FB5315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OfficeMalScanner</a:t>
            </a:r>
            <a:r>
              <a:rPr lang="en-US" dirty="0"/>
              <a:t> : Usage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C059-3572-4A0B-9E07-8BBF8FF7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054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Usage: </a:t>
            </a:r>
            <a:r>
              <a:rPr lang="en-US" dirty="0" err="1"/>
              <a:t>OfficeMalScanner</a:t>
            </a:r>
            <a:r>
              <a:rPr lang="en-US" dirty="0"/>
              <a:t> &lt;PPT, DOC or XLS file&gt; &lt;scan | info&gt; &lt;brute&gt; &lt;debug&gt;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Options: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scan - scans for shellcode heuristics and encrypted PE-Files.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info - dumps OLE structures, </a:t>
            </a:r>
            <a:r>
              <a:rPr lang="en-US" dirty="0" err="1"/>
              <a:t>offsets+length</a:t>
            </a:r>
            <a:r>
              <a:rPr lang="en-US" dirty="0"/>
              <a:t> and saves found VB-Macro code.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inflate - decompresses Ms Office 2007 documents, e.g. </a:t>
            </a:r>
            <a:r>
              <a:rPr lang="en-US" dirty="0" err="1"/>
              <a:t>docx</a:t>
            </a:r>
            <a:r>
              <a:rPr lang="en-US" dirty="0"/>
              <a:t>, into a temp dir.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Switches: (only enabled if option "scan" was selected)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brute - enables the "brute force mode" to find encrypted stuff.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debug - prints out disassembly </a:t>
            </a:r>
            <a:r>
              <a:rPr lang="en-US" dirty="0" err="1"/>
              <a:t>resp</a:t>
            </a:r>
            <a:r>
              <a:rPr lang="en-US" dirty="0"/>
              <a:t> </a:t>
            </a:r>
            <a:r>
              <a:rPr lang="en-US" dirty="0" err="1"/>
              <a:t>hexoutput</a:t>
            </a:r>
            <a:r>
              <a:rPr lang="en-US" dirty="0"/>
              <a:t> if a heuristic was found.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35B40688-714F-4161-9545-017D7FBC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162977F3-8C97-407A-AF11-C46DE043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A18FA20-1E07-49D0-92F7-DCC15D8ED2C6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199B-0F33-4D68-940F-6E4D7F63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Useful MS Office File Analysis Commands</a:t>
            </a:r>
            <a:br>
              <a:rPr lang="en-US" dirty="0"/>
            </a:br>
            <a:endParaRPr lang="en-US" dirty="0"/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AC5BA1E1-5FC6-4682-88D8-1565D5AF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13929F2A-9ACA-4CB7-81F5-308757D3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57B3F4F-2F87-4E2F-A5B1-65D09ACE46E7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4581" name="Picture 6">
            <a:extLst>
              <a:ext uri="{FF2B5EF4-FFF2-40B4-BE49-F238E27FC236}">
                <a16:creationId xmlns:a16="http://schemas.microsoft.com/office/drawing/2014/main" id="{3F5F338E-A34D-498E-879D-6F3F38DFC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6800"/>
            <a:ext cx="5243513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7">
            <a:extLst>
              <a:ext uri="{FF2B5EF4-FFF2-40B4-BE49-F238E27FC236}">
                <a16:creationId xmlns:a16="http://schemas.microsoft.com/office/drawing/2014/main" id="{EA70F550-FFC4-4C7E-A713-42AF6FF9A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17763"/>
            <a:ext cx="5748338" cy="383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1824-D70D-41DE-B0CC-25B76C8D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Useful MS Office File Analysis Commands</a:t>
            </a:r>
            <a:br>
              <a:rPr lang="en-US" dirty="0"/>
            </a:br>
            <a:endParaRPr lang="en-US" dirty="0"/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2D750F4A-F252-4CF5-BD87-6C83F8CC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5664DC2A-2455-4C4D-B437-AD1353F2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40DC20-0920-476A-A66E-03BAD5137066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CEC8EBE7-177E-4875-B0C2-2C2DAAC8B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47800"/>
            <a:ext cx="5905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3C2-7BB8-4B33-83D1-CEFAAC9F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PDF Document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69E5-7027-482F-94AF-F10D17F6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Portable Document Format (PDF) is a widely-accepted document exchange format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Regularly used by many people, often deemed "secure"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Passed within the enterprise and across networks (e-mail, etc.)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Adobe Acrobat is feature-rich and complex, so it's bug-prone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PDF's can include active contents (embedded actions in JavaScript and ActionScript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E5BD74FB-AE49-4B90-A0A6-093986C0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EDBDEFDD-48FB-43FE-9488-EB51D78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4C0910-5468-4FF4-9756-4BFEC6CA5399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3C2-7BB8-4B33-83D1-CEFAAC9F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need to </a:t>
            </a:r>
            <a:r>
              <a:rPr lang="en-US" dirty="0" err="1"/>
              <a:t>analyse</a:t>
            </a:r>
            <a:r>
              <a:rPr lang="en-US" dirty="0"/>
              <a:t> PDF Document files</a:t>
            </a:r>
            <a:br>
              <a:rPr lang="en-US" dirty="0">
                <a:cs typeface="Calibr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69E5-7027-482F-94AF-F10D17F6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PDF documents have become very common in attacks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Relatively complex structure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cs typeface="Calibri"/>
              </a:rPr>
              <a:t>    - Allows a lot of options for obfuscations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cs typeface="Calibri"/>
              </a:rPr>
              <a:t>    - Even anti-virus vendors have trouble</a:t>
            </a:r>
          </a:p>
          <a:p>
            <a:pPr marL="457200" indent="-457200"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Most vulnerable in parser components</a:t>
            </a:r>
          </a:p>
          <a:p>
            <a:pPr marL="457200" indent="-457200"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JavaScript is used both as a source of vulnerabilities and for exploitation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E5BD74FB-AE49-4B90-A0A6-093986C0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EDBDEFDD-48FB-43FE-9488-EB51D78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4C0910-5468-4FF4-9756-4BFEC6CA5399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4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3C2-7BB8-4B33-83D1-CEFAAC9F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Executing code via PDF Document files</a:t>
            </a:r>
            <a:br>
              <a:rPr lang="en-US" dirty="0">
                <a:cs typeface="Calibr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69E5-7027-482F-94AF-F10D17F69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Embedded shellcode executes by exploiting a vulnerability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Embedded JavaScript code helps with  shellcode execution</a:t>
            </a:r>
          </a:p>
          <a:p>
            <a:pPr marL="457200" indent="-457200"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Embedded Flash is also an option</a:t>
            </a:r>
          </a:p>
          <a:p>
            <a:pPr marL="457200" indent="-457200" fontAlgn="auto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E5BD74FB-AE49-4B90-A0A6-093986C0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EDBDEFDD-48FB-43FE-9488-EB51D78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4C0910-5468-4FF4-9756-4BFEC6CA5399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3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3C2-7BB8-4B33-83D1-CEFAAC9F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Risky PDF Format Tags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E5BD74FB-AE49-4B90-A0A6-093986C0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EDBDEFDD-48FB-43FE-9488-EB51D78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4C0910-5468-4FF4-9756-4BFEC6CA5399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6" name="Picture 6" descr="A screenshot of a newspaper&#10;&#10;Description generated with very high confidence">
            <a:extLst>
              <a:ext uri="{FF2B5EF4-FFF2-40B4-BE49-F238E27FC236}">
                <a16:creationId xmlns:a16="http://schemas.microsoft.com/office/drawing/2014/main" id="{FF0A0054-E2CE-4F21-89BB-A502505AC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9782" y="1067326"/>
            <a:ext cx="6716021" cy="48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3C2-7BB8-4B33-83D1-CEFAAC9F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76901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Useful PDF File Analysis Commands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E5BD74FB-AE49-4B90-A0A6-093986C0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EDBDEFDD-48FB-43FE-9488-EB51D78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4C0910-5468-4FF4-9756-4BFEC6CA5399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E8740F7-D857-4944-9D94-70E69381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50" y="1095251"/>
            <a:ext cx="4655388" cy="1101913"/>
          </a:xfrm>
          <a:prstGeom prst="rect">
            <a:avLst/>
          </a:prstGeom>
        </p:spPr>
      </p:pic>
      <p:pic>
        <p:nvPicPr>
          <p:cNvPr id="8" name="Picture 8" descr="A close up of a person&#10;&#10;Description generated with high confidence">
            <a:extLst>
              <a:ext uri="{FF2B5EF4-FFF2-40B4-BE49-F238E27FC236}">
                <a16:creationId xmlns:a16="http://schemas.microsoft.com/office/drawing/2014/main" id="{76CE40CE-766B-4BB1-BB10-F32C6773E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63" y="2280747"/>
            <a:ext cx="4986067" cy="21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3C2-7BB8-4B33-83D1-CEFAAC9F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Shellcode and Other Analysis Commands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ea typeface="+mj-lt"/>
              <a:cs typeface="+mj-lt"/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E5BD74FB-AE49-4B90-A0A6-093986C0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EDBDEFDD-48FB-43FE-9488-EB51D78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4C0910-5468-4FF4-9756-4BFEC6CA5399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" name="Picture 3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6D642B6F-008F-4BD9-942B-9D35D8AA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9" y="1086653"/>
            <a:ext cx="7142671" cy="454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8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63C2-7BB8-4B33-83D1-CEFAAC9F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defRPr/>
            </a:pPr>
            <a:r>
              <a:rPr lang="en-US" dirty="0"/>
              <a:t>Tutorial</a:t>
            </a:r>
          </a:p>
          <a:p>
            <a:pPr fontAlgn="auto">
              <a:spcAft>
                <a:spcPts val="0"/>
              </a:spcAft>
              <a:defRPr/>
            </a:pPr>
            <a:endParaRPr lang="en-US" dirty="0">
              <a:ea typeface="+mj-lt"/>
              <a:cs typeface="+mj-lt"/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E5BD74FB-AE49-4B90-A0A6-093986C0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EDBDEFDD-48FB-43FE-9488-EB51D78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54C0910-5468-4FF4-9756-4BFEC6CA5399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4DE418-3BB3-42A7-907F-C90183BD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</a:t>
            </a:r>
            <a:r>
              <a:rPr lang="en-US" dirty="0">
                <a:cs typeface="Calibri"/>
              </a:rPr>
              <a:t> is the difference between OLE1 and OLE2?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PDF file format: Basic structure  </a:t>
            </a:r>
            <a:r>
              <a:rPr lang="en-US" dirty="0">
                <a:cs typeface="Calibri"/>
                <a:hlinkClick r:id="rId3"/>
              </a:rPr>
              <a:t>https://resources.infosecinstitute.com/topic/pdf-file-format-basic-structure/</a:t>
            </a:r>
            <a:r>
              <a:rPr lang="en-US" dirty="0">
                <a:cs typeface="Calibri"/>
              </a:rPr>
              <a:t>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cs typeface="Calibri"/>
              </a:rPr>
              <a:t>What are PDF tags?                                                                                       </a:t>
            </a:r>
            <a:r>
              <a:rPr lang="en-US" dirty="0">
                <a:cs typeface="Calibri"/>
                <a:hlinkClick r:id="rId4"/>
              </a:rPr>
              <a:t>https://acrobatusers.com/tutorials/what-are-pdf-tags-and-why-should-i-care</a:t>
            </a:r>
            <a:r>
              <a:rPr lang="en-US" dirty="0">
                <a:cs typeface="Calibri"/>
              </a:rPr>
              <a:t> 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000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77CA-608B-45DC-BA51-C23545B5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5"/>
            <a:ext cx="82296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Lesson Objectives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A359C31-BE2B-4FF8-965D-57D29C2B4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altLang="en-US"/>
              <a:t>Learn the tools and techniques for analysing Microsoft Office Files</a:t>
            </a:r>
          </a:p>
          <a:p>
            <a:r>
              <a:rPr lang="en-US" altLang="en-US"/>
              <a:t>Learn the tools and techniques for analysing PDF files</a:t>
            </a:r>
          </a:p>
        </p:txBody>
      </p:sp>
      <p:sp>
        <p:nvSpPr>
          <p:cNvPr id="6148" name="Footer Placeholder 4">
            <a:extLst>
              <a:ext uri="{FF2B5EF4-FFF2-40B4-BE49-F238E27FC236}">
                <a16:creationId xmlns:a16="http://schemas.microsoft.com/office/drawing/2014/main" id="{225F2DC2-7682-4E24-8A11-85E1E9D6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6149" name="Slide Number Placeholder 5">
            <a:extLst>
              <a:ext uri="{FF2B5EF4-FFF2-40B4-BE49-F238E27FC236}">
                <a16:creationId xmlns:a16="http://schemas.microsoft.com/office/drawing/2014/main" id="{21C7D81B-135E-4201-9C67-4948A49E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2CDF18-D672-4A85-9E1B-DD3613DBA5CA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C581-1E33-466D-8193-AC6FE64D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5"/>
            <a:ext cx="82296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Malicious documents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10A2224-9980-4913-8318-AA11C5B9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altLang="en-US"/>
              <a:t>Malicious documents (DOC, PPT, PDF, etc.) form a formidable threat</a:t>
            </a:r>
          </a:p>
          <a:p>
            <a:r>
              <a:rPr lang="en-US" altLang="en-US"/>
              <a:t>Carry code (Scripts, Shellcode)</a:t>
            </a:r>
          </a:p>
          <a:p>
            <a:r>
              <a:rPr lang="en-US" altLang="en-US"/>
              <a:t>Bypass many defenses that would block standalone executable files</a:t>
            </a:r>
          </a:p>
          <a:p>
            <a:r>
              <a:rPr lang="en-US" altLang="en-US"/>
              <a:t>Antivirus products not as mature in their handling of document files</a:t>
            </a:r>
          </a:p>
          <a:p>
            <a:r>
              <a:rPr lang="en-US" altLang="en-US"/>
              <a:t>Often used in targeted attacks</a:t>
            </a:r>
          </a:p>
        </p:txBody>
      </p:sp>
      <p:sp>
        <p:nvSpPr>
          <p:cNvPr id="7172" name="Footer Placeholder 4">
            <a:extLst>
              <a:ext uri="{FF2B5EF4-FFF2-40B4-BE49-F238E27FC236}">
                <a16:creationId xmlns:a16="http://schemas.microsoft.com/office/drawing/2014/main" id="{DC713202-2FE2-4B1C-94A1-423D6C69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7173" name="Slide Number Placeholder 5">
            <a:extLst>
              <a:ext uri="{FF2B5EF4-FFF2-40B4-BE49-F238E27FC236}">
                <a16:creationId xmlns:a16="http://schemas.microsoft.com/office/drawing/2014/main" id="{7069138F-BF6E-45C1-AEB7-21DA0991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127B63-FD81-441B-A262-5B0A025CA112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AEE3-5B6F-4BB0-91B5-E6D8F81D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5"/>
            <a:ext cx="82296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Analysis approach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67D9B41-4C25-4E13-BCD3-A15CAA1C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altLang="en-US"/>
              <a:t>Locate embedded code such as shellcode, VBA macros and JavaScript</a:t>
            </a:r>
          </a:p>
          <a:p>
            <a:r>
              <a:rPr lang="en-US" altLang="en-US"/>
              <a:t>Extract suspicious code</a:t>
            </a:r>
          </a:p>
          <a:p>
            <a:r>
              <a:rPr lang="en-US" altLang="en-US"/>
              <a:t>If relevant, disassemble /debug shellcode </a:t>
            </a:r>
          </a:p>
          <a:p>
            <a:r>
              <a:rPr lang="en-US" altLang="en-US"/>
              <a:t>If relevant, deofuscate and examine embedded non-shellcode code</a:t>
            </a:r>
          </a:p>
          <a:p>
            <a:r>
              <a:rPr lang="en-US" altLang="en-US"/>
              <a:t>Understand next steps in infection chain </a:t>
            </a:r>
          </a:p>
        </p:txBody>
      </p:sp>
      <p:sp>
        <p:nvSpPr>
          <p:cNvPr id="9220" name="Footer Placeholder 4">
            <a:extLst>
              <a:ext uri="{FF2B5EF4-FFF2-40B4-BE49-F238E27FC236}">
                <a16:creationId xmlns:a16="http://schemas.microsoft.com/office/drawing/2014/main" id="{7F73B177-01F4-4187-BCE5-DA10E1D2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9221" name="Slide Number Placeholder 5">
            <a:extLst>
              <a:ext uri="{FF2B5EF4-FFF2-40B4-BE49-F238E27FC236}">
                <a16:creationId xmlns:a16="http://schemas.microsoft.com/office/drawing/2014/main" id="{8BE657B2-1312-4E04-B821-1F726B93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C567E34-A815-4040-8259-D266F43DF3AA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A9EA-B2FA-484A-9646-89E2D6303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5"/>
            <a:ext cx="82296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Microsoft Office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B8CD-6D61-41EE-B9CE-25B77CDE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Attractive to attackers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Regularly used by many people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Passed within the enterprise and across networks (e-mail, etc.)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Parsing binary Office document formats is not easy, so bug-prone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The files can include Visual Basic for Applications macro code (both legacy  -.doc, .</a:t>
            </a:r>
            <a:r>
              <a:rPr lang="en-US" dirty="0" err="1"/>
              <a:t>xls</a:t>
            </a:r>
            <a:r>
              <a:rPr lang="en-US" dirty="0"/>
              <a:t>, .</a:t>
            </a:r>
            <a:r>
              <a:rPr lang="en-US" dirty="0" err="1"/>
              <a:t>ppt</a:t>
            </a:r>
            <a:r>
              <a:rPr lang="en-US" dirty="0"/>
              <a:t> and XML based Office formats -.</a:t>
            </a:r>
            <a:r>
              <a:rPr lang="en-US" dirty="0" err="1"/>
              <a:t>docx</a:t>
            </a:r>
            <a:r>
              <a:rPr lang="en-US" dirty="0"/>
              <a:t>, .</a:t>
            </a:r>
            <a:r>
              <a:rPr lang="en-US" dirty="0" err="1"/>
              <a:t>xlsx</a:t>
            </a:r>
            <a:r>
              <a:rPr lang="en-US" dirty="0"/>
              <a:t>, .</a:t>
            </a:r>
            <a:r>
              <a:rPr lang="en-US" dirty="0" err="1"/>
              <a:t>pptx</a:t>
            </a:r>
            <a:r>
              <a:rPr lang="en-US" dirty="0"/>
              <a:t> support VBA macros)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1A3E9496-2EEF-4D7B-A58D-A544F61D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AC30B942-894E-4F7A-9C9E-5DAE0DC2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B923ED-8EAC-4AB7-ACFC-BA3459C82B6D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C385AA5-2E86-4BAF-99B7-5E48FFB2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5"/>
            <a:ext cx="8839200" cy="639763"/>
          </a:xfrm>
        </p:spPr>
        <p:txBody>
          <a:bodyPr/>
          <a:lstStyle/>
          <a:p>
            <a:r>
              <a:rPr lang="en-US" altLang="en-US" sz="2800"/>
              <a:t>Two primary ways of executing code in Office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6260-0062-44DE-8682-8CE25982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Embedded VBA macro code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- Usually executes on document open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- User may need to click OK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Embedded shellcode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- Executes by exploiting a vulnerability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- No user interaction required once the document is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opened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id="{EEEFF73C-82B6-4A79-99D9-78C15FF5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EE02BCEB-37B9-4374-9C34-60435F5A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1A7327-F9BB-4757-BD3E-A8B89186CBE0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DC296E5-9E62-48E8-8D34-93117E7D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5"/>
            <a:ext cx="8839200" cy="639763"/>
          </a:xfrm>
        </p:spPr>
        <p:txBody>
          <a:bodyPr/>
          <a:lstStyle/>
          <a:p>
            <a:r>
              <a:rPr lang="en-US" altLang="en-US" sz="2800"/>
              <a:t>Microsoft Office format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1856-A13A-4C7D-8038-46801398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Embedded VBA macro code Binary document files supported by Microsoft Office use the OLE2 (a.k.a. Structured Storage) format.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Stream Reservation Protocol (SRP) streams in OLE2 documents sometimes store a cached version of earlier macro code.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Office Open XML documents (.</a:t>
            </a:r>
            <a:r>
              <a:rPr lang="en-US" dirty="0" err="1"/>
              <a:t>docx</a:t>
            </a:r>
            <a:r>
              <a:rPr lang="en-US" dirty="0"/>
              <a:t>, .</a:t>
            </a:r>
            <a:r>
              <a:rPr lang="en-US" dirty="0" err="1"/>
              <a:t>xlsm</a:t>
            </a:r>
            <a:r>
              <a:rPr lang="en-US" dirty="0"/>
              <a:t>, etc.) supported by MS Office use zip compression to store contents. Macros embedded in OOXML files are stored inside the OLE2 binary file, which is within the zip archive.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RTF documents don’t support macros, but can contain other files embedded as OLE1 objects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00251645-CA07-42B6-9749-B65E57FB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35FE1598-CE9F-4B63-B222-684CF531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68E5BC-12E5-4DA7-B95F-B4FDC947BB05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14C2-A539-44FD-8C2A-2BE33165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Viewing macro code using Microsoft Office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2C6F-4C80-489C-B9AC-8B966AC1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Click on the view tab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Select Macros &gt; View Macros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4BA12392-1A7D-4336-9F72-4246C036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51FE1DEB-3A6D-4BBE-A8F7-9AEDA94C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5ACCF3-4A32-48AE-8AAD-B1CCDF25F2D3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8438" name="Picture 3">
            <a:extLst>
              <a:ext uri="{FF2B5EF4-FFF2-40B4-BE49-F238E27FC236}">
                <a16:creationId xmlns:a16="http://schemas.microsoft.com/office/drawing/2014/main" id="{7F67E35F-AAEE-45A3-A4E0-638B3656B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49530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FCF8-5D81-4F20-B1B6-A0042195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0675"/>
            <a:ext cx="9220200" cy="6397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Other tool : </a:t>
            </a:r>
            <a:r>
              <a:rPr lang="en-US" dirty="0" err="1"/>
              <a:t>OfficeMalScanner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08A5-DF7F-469F-AFAA-3F1A09679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/>
              <a:t>OfficeMalScanner</a:t>
            </a:r>
            <a:r>
              <a:rPr lang="en-US" dirty="0"/>
              <a:t> is a MS Office forensic tool to scan for malicious traces, like shellcode </a:t>
            </a:r>
            <a:r>
              <a:rPr lang="en-US" dirty="0" err="1"/>
              <a:t>heuristics,PE</a:t>
            </a:r>
            <a:r>
              <a:rPr lang="en-US" dirty="0"/>
              <a:t>-files or embedded OLE streams. This tool developed by Frank </a:t>
            </a:r>
            <a:r>
              <a:rPr lang="en-US" dirty="0" err="1"/>
              <a:t>Boldewin</a:t>
            </a:r>
            <a:r>
              <a:rPr lang="en-US" dirty="0"/>
              <a:t> which is used for extracting VB macro code from malicious office documents(</a:t>
            </a:r>
            <a:r>
              <a:rPr lang="en-US" dirty="0" err="1"/>
              <a:t>word,excel</a:t>
            </a:r>
            <a:r>
              <a:rPr lang="en-US" dirty="0"/>
              <a:t>)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F2CF1BC0-B496-4F7F-AE2F-E04DBB6D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MATT Lecture 8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85DF8DDD-FFB0-45A8-A8E1-892B5CFE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5B29F9-6507-44D9-8659-F7E61EBA7307}" type="slidenum">
              <a:rPr lang="en-US" altLang="en-US">
                <a:solidFill>
                  <a:schemeClr val="bg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11751</TotalTime>
  <Words>836</Words>
  <Application>Microsoft Office PowerPoint</Application>
  <PresentationFormat>On-screen Show (4:3)</PresentationFormat>
  <Paragraphs>151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Malware Analysis Tools and Techniques</vt:lpstr>
      <vt:lpstr>Lesson Objectives</vt:lpstr>
      <vt:lpstr>Malicious documents</vt:lpstr>
      <vt:lpstr>Analysis approach</vt:lpstr>
      <vt:lpstr>Microsoft Office documents</vt:lpstr>
      <vt:lpstr>Two primary ways of executing code in Office documents</vt:lpstr>
      <vt:lpstr>Microsoft Office format notes</vt:lpstr>
      <vt:lpstr>Viewing macro code using Microsoft Office </vt:lpstr>
      <vt:lpstr>Other tool : OfficeMalScanner </vt:lpstr>
      <vt:lpstr>OfficeMalScanner : Usage </vt:lpstr>
      <vt:lpstr>Useful MS Office File Analysis Commands </vt:lpstr>
      <vt:lpstr>Useful MS Office File Analysis Commands </vt:lpstr>
      <vt:lpstr>PDF Document files </vt:lpstr>
      <vt:lpstr>The need to analyse PDF Document files </vt:lpstr>
      <vt:lpstr>Executing code via PDF Document files </vt:lpstr>
      <vt:lpstr>Risky PDF Format Tags </vt:lpstr>
      <vt:lpstr>Useful PDF File Analysis Commands</vt:lpstr>
      <vt:lpstr>Shellcode and Other Analysis Commands </vt:lpstr>
      <vt:lpstr>Tutorial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Analysis and Anti-Virus Technologies</dc:title>
  <dc:creator>Loh Peter Kok Keong</dc:creator>
  <cp:lastModifiedBy>Lee Yu Yee Dominic /CSF</cp:lastModifiedBy>
  <cp:revision>331</cp:revision>
  <dcterms:created xsi:type="dcterms:W3CDTF">2006-08-16T00:00:00Z</dcterms:created>
  <dcterms:modified xsi:type="dcterms:W3CDTF">2023-01-12T06:14:44Z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2023-01-09T14:32:26Z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4130ff1b-229f-4f4a-9e12-5ca3deee50ae</vt:lpwstr>
  </property>
  <property fmtid="{D5CDD505-2E9C-101B-9397-08002B2CF9AE}" pid="8" name="MSIP_Label_30286cb9-b49f-4646-87a5-340028348160_ContentBits">
    <vt:lpwstr>1</vt:lpwstr>
  </property>
</Properties>
</file>