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1" r:id="rId4"/>
    <p:sldId id="279" r:id="rId5"/>
    <p:sldId id="280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5" r:id="rId16"/>
    <p:sldId id="293" r:id="rId17"/>
    <p:sldId id="294" r:id="rId18"/>
    <p:sldId id="296" r:id="rId19"/>
    <p:sldId id="297" r:id="rId20"/>
    <p:sldId id="299" r:id="rId21"/>
    <p:sldId id="300" r:id="rId22"/>
    <p:sldId id="313" r:id="rId23"/>
    <p:sldId id="314" r:id="rId24"/>
    <p:sldId id="302" r:id="rId25"/>
    <p:sldId id="301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34" autoAdjust="0"/>
    <p:restoredTop sz="78268" autoAdjust="0"/>
  </p:normalViewPr>
  <p:slideViewPr>
    <p:cSldViewPr>
      <p:cViewPr varScale="1">
        <p:scale>
          <a:sx n="64" d="100"/>
          <a:sy n="64" d="100"/>
        </p:scale>
        <p:origin x="2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3BD2D7A8-96DF-420B-96EB-C5EFF9F0B7FF}"/>
    <pc:docChg chg="custSel modSld">
      <pc:chgData name="Lee Yu Yee Dominic /CSF" userId="59ddad63-47f1-4317-b088-d34171f6460d" providerId="ADAL" clId="{3BD2D7A8-96DF-420B-96EB-C5EFF9F0B7FF}" dt="2022-10-30T07:22:16.469" v="14" actId="20577"/>
      <pc:docMkLst>
        <pc:docMk/>
      </pc:docMkLst>
      <pc:sldChg chg="modSp mod">
        <pc:chgData name="Lee Yu Yee Dominic /CSF" userId="59ddad63-47f1-4317-b088-d34171f6460d" providerId="ADAL" clId="{3BD2D7A8-96DF-420B-96EB-C5EFF9F0B7FF}" dt="2022-10-27T07:23:42.750" v="2" actId="20577"/>
        <pc:sldMkLst>
          <pc:docMk/>
          <pc:sldMk cId="3341740037" sldId="281"/>
        </pc:sldMkLst>
        <pc:spChg chg="mod">
          <ac:chgData name="Lee Yu Yee Dominic /CSF" userId="59ddad63-47f1-4317-b088-d34171f6460d" providerId="ADAL" clId="{3BD2D7A8-96DF-420B-96EB-C5EFF9F0B7FF}" dt="2022-10-27T07:23:42.750" v="2" actId="20577"/>
          <ac:spMkLst>
            <pc:docMk/>
            <pc:sldMk cId="3341740037" sldId="281"/>
            <ac:spMk id="3" creationId="{00000000-0000-0000-0000-000000000000}"/>
          </ac:spMkLst>
        </pc:spChg>
      </pc:sldChg>
      <pc:sldChg chg="modNotesTx">
        <pc:chgData name="Lee Yu Yee Dominic /CSF" userId="59ddad63-47f1-4317-b088-d34171f6460d" providerId="ADAL" clId="{3BD2D7A8-96DF-420B-96EB-C5EFF9F0B7FF}" dt="2022-10-30T07:22:16.469" v="14" actId="20577"/>
        <pc:sldMkLst>
          <pc:docMk/>
          <pc:sldMk cId="3091276108" sldId="31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2AA13-2DED-48C2-A729-0483739F76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6BE006-45AE-4FB0-91DF-A2C25F6B2141}">
      <dgm:prSet phldrT="[Text]"/>
      <dgm:spPr/>
      <dgm:t>
        <a:bodyPr/>
        <a:lstStyle/>
        <a:p>
          <a:r>
            <a:rPr lang="en-US" dirty="0"/>
            <a:t>Take 1</a:t>
          </a:r>
          <a:r>
            <a:rPr lang="en-US" baseline="30000" dirty="0"/>
            <a:t>st</a:t>
          </a:r>
          <a:r>
            <a:rPr lang="en-US" dirty="0"/>
            <a:t> Shot</a:t>
          </a:r>
        </a:p>
      </dgm:t>
    </dgm:pt>
    <dgm:pt modelId="{82FBE81B-86C6-4CF0-8910-B7B049A50D47}" type="parTrans" cxnId="{A635E1C5-3A10-43EE-AE9E-13CDEF3BD434}">
      <dgm:prSet/>
      <dgm:spPr/>
      <dgm:t>
        <a:bodyPr/>
        <a:lstStyle/>
        <a:p>
          <a:endParaRPr lang="en-US"/>
        </a:p>
      </dgm:t>
    </dgm:pt>
    <dgm:pt modelId="{39AE0E2D-DE5D-490E-8632-E241F33BA038}" type="sibTrans" cxnId="{A635E1C5-3A10-43EE-AE9E-13CDEF3BD434}">
      <dgm:prSet/>
      <dgm:spPr/>
      <dgm:t>
        <a:bodyPr/>
        <a:lstStyle/>
        <a:p>
          <a:endParaRPr lang="en-US"/>
        </a:p>
      </dgm:t>
    </dgm:pt>
    <dgm:pt modelId="{D8964603-FBE9-4FD1-981B-2B297D0DBBB2}">
      <dgm:prSet phldrT="[Text]"/>
      <dgm:spPr/>
      <dgm:t>
        <a:bodyPr/>
        <a:lstStyle/>
        <a:p>
          <a:r>
            <a:rPr lang="en-US" dirty="0"/>
            <a:t>Run Malware</a:t>
          </a:r>
        </a:p>
      </dgm:t>
    </dgm:pt>
    <dgm:pt modelId="{67ED025E-D5BB-492B-8F64-464672440928}" type="parTrans" cxnId="{3551C7D1-E81F-4DE8-9330-6A8C3413BBCD}">
      <dgm:prSet/>
      <dgm:spPr/>
      <dgm:t>
        <a:bodyPr/>
        <a:lstStyle/>
        <a:p>
          <a:endParaRPr lang="en-US"/>
        </a:p>
      </dgm:t>
    </dgm:pt>
    <dgm:pt modelId="{1D29175B-76DB-4B45-8E99-91BAC54B83AD}" type="sibTrans" cxnId="{3551C7D1-E81F-4DE8-9330-6A8C3413BBCD}">
      <dgm:prSet/>
      <dgm:spPr/>
      <dgm:t>
        <a:bodyPr/>
        <a:lstStyle/>
        <a:p>
          <a:endParaRPr lang="en-US"/>
        </a:p>
      </dgm:t>
    </dgm:pt>
    <dgm:pt modelId="{E3964393-AEFB-4706-9F3A-D73732FFB512}">
      <dgm:prSet phldrT="[Text]"/>
      <dgm:spPr/>
      <dgm:t>
        <a:bodyPr/>
        <a:lstStyle/>
        <a:p>
          <a:r>
            <a:rPr lang="en-US" dirty="0"/>
            <a:t>Take 2</a:t>
          </a:r>
          <a:r>
            <a:rPr lang="en-US" baseline="30000" dirty="0"/>
            <a:t>nd</a:t>
          </a:r>
          <a:r>
            <a:rPr lang="en-US" dirty="0"/>
            <a:t> Shot</a:t>
          </a:r>
        </a:p>
      </dgm:t>
    </dgm:pt>
    <dgm:pt modelId="{4B8DCC71-C141-4CC2-80DF-CD55CD6D7BA2}" type="parTrans" cxnId="{87FB21A1-D893-4E5C-BF8F-39FE66172329}">
      <dgm:prSet/>
      <dgm:spPr/>
      <dgm:t>
        <a:bodyPr/>
        <a:lstStyle/>
        <a:p>
          <a:endParaRPr lang="en-US"/>
        </a:p>
      </dgm:t>
    </dgm:pt>
    <dgm:pt modelId="{C62D1379-A436-461C-B00D-3B72B7A454FF}" type="sibTrans" cxnId="{87FB21A1-D893-4E5C-BF8F-39FE66172329}">
      <dgm:prSet/>
      <dgm:spPr/>
      <dgm:t>
        <a:bodyPr/>
        <a:lstStyle/>
        <a:p>
          <a:endParaRPr lang="en-US"/>
        </a:p>
      </dgm:t>
    </dgm:pt>
    <dgm:pt modelId="{E26FF0C1-C9C4-4F85-B6E9-191AA8D8137C}">
      <dgm:prSet phldrT="[Text]"/>
      <dgm:spPr/>
      <dgm:t>
        <a:bodyPr/>
        <a:lstStyle/>
        <a:p>
          <a:r>
            <a:rPr lang="en-US" dirty="0"/>
            <a:t>Compare</a:t>
          </a:r>
        </a:p>
      </dgm:t>
    </dgm:pt>
    <dgm:pt modelId="{62D38147-55F9-4FD9-ABC9-50B76DD21860}" type="parTrans" cxnId="{14727C76-3C7E-4BBA-B524-B6EE352C26E6}">
      <dgm:prSet/>
      <dgm:spPr/>
      <dgm:t>
        <a:bodyPr/>
        <a:lstStyle/>
        <a:p>
          <a:endParaRPr lang="en-US"/>
        </a:p>
      </dgm:t>
    </dgm:pt>
    <dgm:pt modelId="{203C4ADF-86D5-4992-9B1E-66CDB94361D6}" type="sibTrans" cxnId="{14727C76-3C7E-4BBA-B524-B6EE352C26E6}">
      <dgm:prSet/>
      <dgm:spPr/>
      <dgm:t>
        <a:bodyPr/>
        <a:lstStyle/>
        <a:p>
          <a:endParaRPr lang="en-US"/>
        </a:p>
      </dgm:t>
    </dgm:pt>
    <dgm:pt modelId="{01448577-01A4-492D-AFCB-8128736E724C}" type="pres">
      <dgm:prSet presAssocID="{4AB2AA13-2DED-48C2-A729-0483739F763A}" presName="Name0" presStyleCnt="0">
        <dgm:presLayoutVars>
          <dgm:dir/>
          <dgm:resizeHandles val="exact"/>
        </dgm:presLayoutVars>
      </dgm:prSet>
      <dgm:spPr/>
    </dgm:pt>
    <dgm:pt modelId="{C1400D75-400A-4ECB-831F-CD2F06408145}" type="pres">
      <dgm:prSet presAssocID="{B66BE006-45AE-4FB0-91DF-A2C25F6B2141}" presName="node" presStyleLbl="node1" presStyleIdx="0" presStyleCnt="4">
        <dgm:presLayoutVars>
          <dgm:bulletEnabled val="1"/>
        </dgm:presLayoutVars>
      </dgm:prSet>
      <dgm:spPr/>
    </dgm:pt>
    <dgm:pt modelId="{9C0124C1-4E47-436B-9E4B-626BCD9909D9}" type="pres">
      <dgm:prSet presAssocID="{39AE0E2D-DE5D-490E-8632-E241F33BA038}" presName="sibTrans" presStyleLbl="sibTrans2D1" presStyleIdx="0" presStyleCnt="3"/>
      <dgm:spPr/>
    </dgm:pt>
    <dgm:pt modelId="{D8FF60E5-C229-459A-A0BC-12B714A47957}" type="pres">
      <dgm:prSet presAssocID="{39AE0E2D-DE5D-490E-8632-E241F33BA038}" presName="connectorText" presStyleLbl="sibTrans2D1" presStyleIdx="0" presStyleCnt="3"/>
      <dgm:spPr/>
    </dgm:pt>
    <dgm:pt modelId="{A01707B2-4C6A-43A6-9BB4-FAB8C5C4702B}" type="pres">
      <dgm:prSet presAssocID="{D8964603-FBE9-4FD1-981B-2B297D0DBBB2}" presName="node" presStyleLbl="node1" presStyleIdx="1" presStyleCnt="4">
        <dgm:presLayoutVars>
          <dgm:bulletEnabled val="1"/>
        </dgm:presLayoutVars>
      </dgm:prSet>
      <dgm:spPr/>
    </dgm:pt>
    <dgm:pt modelId="{644FC1A4-7DD2-4984-BF07-F9932C106CD8}" type="pres">
      <dgm:prSet presAssocID="{1D29175B-76DB-4B45-8E99-91BAC54B83AD}" presName="sibTrans" presStyleLbl="sibTrans2D1" presStyleIdx="1" presStyleCnt="3"/>
      <dgm:spPr/>
    </dgm:pt>
    <dgm:pt modelId="{1633182D-A00E-4940-90AF-4551D349024A}" type="pres">
      <dgm:prSet presAssocID="{1D29175B-76DB-4B45-8E99-91BAC54B83AD}" presName="connectorText" presStyleLbl="sibTrans2D1" presStyleIdx="1" presStyleCnt="3"/>
      <dgm:spPr/>
    </dgm:pt>
    <dgm:pt modelId="{757BB90A-8211-426C-A98D-FE09075DB676}" type="pres">
      <dgm:prSet presAssocID="{E3964393-AEFB-4706-9F3A-D73732FFB512}" presName="node" presStyleLbl="node1" presStyleIdx="2" presStyleCnt="4">
        <dgm:presLayoutVars>
          <dgm:bulletEnabled val="1"/>
        </dgm:presLayoutVars>
      </dgm:prSet>
      <dgm:spPr/>
    </dgm:pt>
    <dgm:pt modelId="{107809E9-0FE1-444F-BAD3-67FE3BB6EAC7}" type="pres">
      <dgm:prSet presAssocID="{C62D1379-A436-461C-B00D-3B72B7A454FF}" presName="sibTrans" presStyleLbl="sibTrans2D1" presStyleIdx="2" presStyleCnt="3"/>
      <dgm:spPr/>
    </dgm:pt>
    <dgm:pt modelId="{BCDC4FC2-B596-4C45-91A3-B238AD79E03F}" type="pres">
      <dgm:prSet presAssocID="{C62D1379-A436-461C-B00D-3B72B7A454FF}" presName="connectorText" presStyleLbl="sibTrans2D1" presStyleIdx="2" presStyleCnt="3"/>
      <dgm:spPr/>
    </dgm:pt>
    <dgm:pt modelId="{9D1E25BE-59E1-4941-A89D-2A94D316D72B}" type="pres">
      <dgm:prSet presAssocID="{E26FF0C1-C9C4-4F85-B6E9-191AA8D8137C}" presName="node" presStyleLbl="node1" presStyleIdx="3" presStyleCnt="4">
        <dgm:presLayoutVars>
          <dgm:bulletEnabled val="1"/>
        </dgm:presLayoutVars>
      </dgm:prSet>
      <dgm:spPr/>
    </dgm:pt>
  </dgm:ptLst>
  <dgm:cxnLst>
    <dgm:cxn modelId="{1190010B-DF9C-4D1B-97AB-28EFCF60F89B}" type="presOf" srcId="{39AE0E2D-DE5D-490E-8632-E241F33BA038}" destId="{9C0124C1-4E47-436B-9E4B-626BCD9909D9}" srcOrd="0" destOrd="0" presId="urn:microsoft.com/office/officeart/2005/8/layout/process1"/>
    <dgm:cxn modelId="{70CA0820-C64E-461D-99F7-7AA5A6376708}" type="presOf" srcId="{4AB2AA13-2DED-48C2-A729-0483739F763A}" destId="{01448577-01A4-492D-AFCB-8128736E724C}" srcOrd="0" destOrd="0" presId="urn:microsoft.com/office/officeart/2005/8/layout/process1"/>
    <dgm:cxn modelId="{8E799020-5CB8-473C-A34D-40733E25F52A}" type="presOf" srcId="{1D29175B-76DB-4B45-8E99-91BAC54B83AD}" destId="{1633182D-A00E-4940-90AF-4551D349024A}" srcOrd="1" destOrd="0" presId="urn:microsoft.com/office/officeart/2005/8/layout/process1"/>
    <dgm:cxn modelId="{3614CA4D-BA2A-4490-B0DB-8E2B2180CFFB}" type="presOf" srcId="{D8964603-FBE9-4FD1-981B-2B297D0DBBB2}" destId="{A01707B2-4C6A-43A6-9BB4-FAB8C5C4702B}" srcOrd="0" destOrd="0" presId="urn:microsoft.com/office/officeart/2005/8/layout/process1"/>
    <dgm:cxn modelId="{14727C76-3C7E-4BBA-B524-B6EE352C26E6}" srcId="{4AB2AA13-2DED-48C2-A729-0483739F763A}" destId="{E26FF0C1-C9C4-4F85-B6E9-191AA8D8137C}" srcOrd="3" destOrd="0" parTransId="{62D38147-55F9-4FD9-ABC9-50B76DD21860}" sibTransId="{203C4ADF-86D5-4992-9B1E-66CDB94361D6}"/>
    <dgm:cxn modelId="{07F5367A-919B-4232-883D-D58536148C7A}" type="presOf" srcId="{E26FF0C1-C9C4-4F85-B6E9-191AA8D8137C}" destId="{9D1E25BE-59E1-4941-A89D-2A94D316D72B}" srcOrd="0" destOrd="0" presId="urn:microsoft.com/office/officeart/2005/8/layout/process1"/>
    <dgm:cxn modelId="{805C4E7B-DCC4-4F2B-B8D2-F082C6568F64}" type="presOf" srcId="{B66BE006-45AE-4FB0-91DF-A2C25F6B2141}" destId="{C1400D75-400A-4ECB-831F-CD2F06408145}" srcOrd="0" destOrd="0" presId="urn:microsoft.com/office/officeart/2005/8/layout/process1"/>
    <dgm:cxn modelId="{DBD886A0-B16A-45CD-9D37-FAC243317F58}" type="presOf" srcId="{C62D1379-A436-461C-B00D-3B72B7A454FF}" destId="{107809E9-0FE1-444F-BAD3-67FE3BB6EAC7}" srcOrd="0" destOrd="0" presId="urn:microsoft.com/office/officeart/2005/8/layout/process1"/>
    <dgm:cxn modelId="{87FB21A1-D893-4E5C-BF8F-39FE66172329}" srcId="{4AB2AA13-2DED-48C2-A729-0483739F763A}" destId="{E3964393-AEFB-4706-9F3A-D73732FFB512}" srcOrd="2" destOrd="0" parTransId="{4B8DCC71-C141-4CC2-80DF-CD55CD6D7BA2}" sibTransId="{C62D1379-A436-461C-B00D-3B72B7A454FF}"/>
    <dgm:cxn modelId="{3C3901B1-6C14-4323-891C-2AF46A5CA55C}" type="presOf" srcId="{C62D1379-A436-461C-B00D-3B72B7A454FF}" destId="{BCDC4FC2-B596-4C45-91A3-B238AD79E03F}" srcOrd="1" destOrd="0" presId="urn:microsoft.com/office/officeart/2005/8/layout/process1"/>
    <dgm:cxn modelId="{A635E1C5-3A10-43EE-AE9E-13CDEF3BD434}" srcId="{4AB2AA13-2DED-48C2-A729-0483739F763A}" destId="{B66BE006-45AE-4FB0-91DF-A2C25F6B2141}" srcOrd="0" destOrd="0" parTransId="{82FBE81B-86C6-4CF0-8910-B7B049A50D47}" sibTransId="{39AE0E2D-DE5D-490E-8632-E241F33BA038}"/>
    <dgm:cxn modelId="{07D739CD-653D-483E-8B6D-44DBE99A5955}" type="presOf" srcId="{39AE0E2D-DE5D-490E-8632-E241F33BA038}" destId="{D8FF60E5-C229-459A-A0BC-12B714A47957}" srcOrd="1" destOrd="0" presId="urn:microsoft.com/office/officeart/2005/8/layout/process1"/>
    <dgm:cxn modelId="{565539CE-8719-4821-B5B4-3D51EDC2F5BA}" type="presOf" srcId="{E3964393-AEFB-4706-9F3A-D73732FFB512}" destId="{757BB90A-8211-426C-A98D-FE09075DB676}" srcOrd="0" destOrd="0" presId="urn:microsoft.com/office/officeart/2005/8/layout/process1"/>
    <dgm:cxn modelId="{3551C7D1-E81F-4DE8-9330-6A8C3413BBCD}" srcId="{4AB2AA13-2DED-48C2-A729-0483739F763A}" destId="{D8964603-FBE9-4FD1-981B-2B297D0DBBB2}" srcOrd="1" destOrd="0" parTransId="{67ED025E-D5BB-492B-8F64-464672440928}" sibTransId="{1D29175B-76DB-4B45-8E99-91BAC54B83AD}"/>
    <dgm:cxn modelId="{2304C6DF-5037-49DA-983A-6086B5263E1D}" type="presOf" srcId="{1D29175B-76DB-4B45-8E99-91BAC54B83AD}" destId="{644FC1A4-7DD2-4984-BF07-F9932C106CD8}" srcOrd="0" destOrd="0" presId="urn:microsoft.com/office/officeart/2005/8/layout/process1"/>
    <dgm:cxn modelId="{F16B26AA-228E-4033-9007-E1308FE40720}" type="presParOf" srcId="{01448577-01A4-492D-AFCB-8128736E724C}" destId="{C1400D75-400A-4ECB-831F-CD2F06408145}" srcOrd="0" destOrd="0" presId="urn:microsoft.com/office/officeart/2005/8/layout/process1"/>
    <dgm:cxn modelId="{48BEAA9E-A973-40E1-BD86-B37121F7AAC1}" type="presParOf" srcId="{01448577-01A4-492D-AFCB-8128736E724C}" destId="{9C0124C1-4E47-436B-9E4B-626BCD9909D9}" srcOrd="1" destOrd="0" presId="urn:microsoft.com/office/officeart/2005/8/layout/process1"/>
    <dgm:cxn modelId="{6C507FA7-AE4F-431D-BE6C-016255155998}" type="presParOf" srcId="{9C0124C1-4E47-436B-9E4B-626BCD9909D9}" destId="{D8FF60E5-C229-459A-A0BC-12B714A47957}" srcOrd="0" destOrd="0" presId="urn:microsoft.com/office/officeart/2005/8/layout/process1"/>
    <dgm:cxn modelId="{6E893A58-9AAB-4F5B-9097-97EFA4E86800}" type="presParOf" srcId="{01448577-01A4-492D-AFCB-8128736E724C}" destId="{A01707B2-4C6A-43A6-9BB4-FAB8C5C4702B}" srcOrd="2" destOrd="0" presId="urn:microsoft.com/office/officeart/2005/8/layout/process1"/>
    <dgm:cxn modelId="{7282A748-0457-4E75-BF7C-867DC374EBB3}" type="presParOf" srcId="{01448577-01A4-492D-AFCB-8128736E724C}" destId="{644FC1A4-7DD2-4984-BF07-F9932C106CD8}" srcOrd="3" destOrd="0" presId="urn:microsoft.com/office/officeart/2005/8/layout/process1"/>
    <dgm:cxn modelId="{96AC2B6B-CFDD-4BB3-8843-B1EEE3FF34B3}" type="presParOf" srcId="{644FC1A4-7DD2-4984-BF07-F9932C106CD8}" destId="{1633182D-A00E-4940-90AF-4551D349024A}" srcOrd="0" destOrd="0" presId="urn:microsoft.com/office/officeart/2005/8/layout/process1"/>
    <dgm:cxn modelId="{762C5700-5DEE-4A4D-9FE9-D8A0A81989D0}" type="presParOf" srcId="{01448577-01A4-492D-AFCB-8128736E724C}" destId="{757BB90A-8211-426C-A98D-FE09075DB676}" srcOrd="4" destOrd="0" presId="urn:microsoft.com/office/officeart/2005/8/layout/process1"/>
    <dgm:cxn modelId="{3CA49119-38E2-4B93-89AD-4B8395299AB6}" type="presParOf" srcId="{01448577-01A4-492D-AFCB-8128736E724C}" destId="{107809E9-0FE1-444F-BAD3-67FE3BB6EAC7}" srcOrd="5" destOrd="0" presId="urn:microsoft.com/office/officeart/2005/8/layout/process1"/>
    <dgm:cxn modelId="{93C27335-B82E-4006-AD63-ED26EB0E6566}" type="presParOf" srcId="{107809E9-0FE1-444F-BAD3-67FE3BB6EAC7}" destId="{BCDC4FC2-B596-4C45-91A3-B238AD79E03F}" srcOrd="0" destOrd="0" presId="urn:microsoft.com/office/officeart/2005/8/layout/process1"/>
    <dgm:cxn modelId="{AD205507-129A-4E8C-8BAF-A2942346B76B}" type="presParOf" srcId="{01448577-01A4-492D-AFCB-8128736E724C}" destId="{9D1E25BE-59E1-4941-A89D-2A94D316D72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00D75-400A-4ECB-831F-CD2F06408145}">
      <dsp:nvSpPr>
        <dsp:cNvPr id="0" name=""/>
        <dsp:cNvSpPr/>
      </dsp:nvSpPr>
      <dsp:spPr>
        <a:xfrm>
          <a:off x="341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Take 1</a:t>
          </a:r>
          <a:r>
            <a:rPr lang="en-US" sz="2300" kern="1200" baseline="30000" dirty="0"/>
            <a:t>st</a:t>
          </a:r>
          <a:r>
            <a:rPr lang="en-US" sz="2300" kern="1200" dirty="0"/>
            <a:t> Shot</a:t>
          </a:r>
        </a:p>
      </dsp:txBody>
      <dsp:txXfrm>
        <a:off x="29659" y="1699130"/>
        <a:ext cx="1440890" cy="843539"/>
      </dsp:txXfrm>
    </dsp:sp>
    <dsp:sp modelId="{9C0124C1-4E47-436B-9E4B-626BCD9909D9}">
      <dsp:nvSpPr>
        <dsp:cNvPr id="0" name=""/>
        <dsp:cNvSpPr/>
      </dsp:nvSpPr>
      <dsp:spPr>
        <a:xfrm>
          <a:off x="1646132" y="1935721"/>
          <a:ext cx="316596" cy="370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46132" y="2009792"/>
        <a:ext cx="221617" cy="222215"/>
      </dsp:txXfrm>
    </dsp:sp>
    <dsp:sp modelId="{A01707B2-4C6A-43A6-9BB4-FAB8C5C4702B}">
      <dsp:nvSpPr>
        <dsp:cNvPr id="0" name=""/>
        <dsp:cNvSpPr/>
      </dsp:nvSpPr>
      <dsp:spPr>
        <a:xfrm>
          <a:off x="209414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 Malware</a:t>
          </a:r>
        </a:p>
      </dsp:txBody>
      <dsp:txXfrm>
        <a:off x="2120389" y="1699130"/>
        <a:ext cx="1440890" cy="843539"/>
      </dsp:txXfrm>
    </dsp:sp>
    <dsp:sp modelId="{644FC1A4-7DD2-4984-BF07-F9932C106CD8}">
      <dsp:nvSpPr>
        <dsp:cNvPr id="0" name=""/>
        <dsp:cNvSpPr/>
      </dsp:nvSpPr>
      <dsp:spPr>
        <a:xfrm>
          <a:off x="3736862" y="1935721"/>
          <a:ext cx="316596" cy="370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36862" y="2009792"/>
        <a:ext cx="221617" cy="222215"/>
      </dsp:txXfrm>
    </dsp:sp>
    <dsp:sp modelId="{757BB90A-8211-426C-A98D-FE09075DB676}">
      <dsp:nvSpPr>
        <dsp:cNvPr id="0" name=""/>
        <dsp:cNvSpPr/>
      </dsp:nvSpPr>
      <dsp:spPr>
        <a:xfrm>
          <a:off x="418487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Take 2</a:t>
          </a:r>
          <a:r>
            <a:rPr lang="en-US" sz="2300" kern="1200" baseline="30000" dirty="0"/>
            <a:t>nd</a:t>
          </a:r>
          <a:r>
            <a:rPr lang="en-US" sz="2300" kern="1200" dirty="0"/>
            <a:t> Shot</a:t>
          </a:r>
        </a:p>
      </dsp:txBody>
      <dsp:txXfrm>
        <a:off x="4211119" y="1699130"/>
        <a:ext cx="1440890" cy="843539"/>
      </dsp:txXfrm>
    </dsp:sp>
    <dsp:sp modelId="{107809E9-0FE1-444F-BAD3-67FE3BB6EAC7}">
      <dsp:nvSpPr>
        <dsp:cNvPr id="0" name=""/>
        <dsp:cNvSpPr/>
      </dsp:nvSpPr>
      <dsp:spPr>
        <a:xfrm>
          <a:off x="5827592" y="1935721"/>
          <a:ext cx="316596" cy="370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27592" y="2009792"/>
        <a:ext cx="221617" cy="222215"/>
      </dsp:txXfrm>
    </dsp:sp>
    <dsp:sp modelId="{9D1E25BE-59E1-4941-A89D-2A94D316D72B}">
      <dsp:nvSpPr>
        <dsp:cNvPr id="0" name=""/>
        <dsp:cNvSpPr/>
      </dsp:nvSpPr>
      <dsp:spPr>
        <a:xfrm>
          <a:off x="6275605" y="1672886"/>
          <a:ext cx="1493378" cy="896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Compare</a:t>
          </a:r>
        </a:p>
      </dsp:txBody>
      <dsp:txXfrm>
        <a:off x="6301849" y="1699130"/>
        <a:ext cx="1440890" cy="84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program object that allows multiple program threads to share the same resource, such as file access, but not simultaneously. When a program is started, 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created with a unique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http://technet.microsoft.com/en-us/sysinternals/bb896645.aspx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</a:t>
            </a:r>
            <a:r>
              <a:rPr lang="en-US" baseline="0" dirty="0"/>
              <a:t> Made filers for registry activity, file system activity, Process activity, Network activity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http://www.honeynet.org/node/315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http://www.mandiant.com/resources/download/research-tool-mandiant-apatedns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r>
              <a:rPr lang="en-US" dirty="0"/>
              <a:t>24/10/22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Last Update : 24/10/22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r>
              <a:rPr lang="en-US" dirty="0"/>
              <a:t>24/10/22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24/10/22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24/10/22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60F44280-8FC4-4B12-8759-36F9C97D0C8A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Last Update: 24/10/22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Dynamic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For the purpose of this module, ALWAYS run the malware within a VM.</a:t>
            </a:r>
          </a:p>
          <a:p>
            <a:r>
              <a:rPr lang="en-US" sz="2800" dirty="0"/>
              <a:t>Take a snapshot of the VM before the malware is executed.</a:t>
            </a:r>
          </a:p>
          <a:p>
            <a:r>
              <a:rPr lang="en-US" sz="2800" dirty="0"/>
              <a:t>Usually Malware comes in two forms:</a:t>
            </a:r>
            <a:r>
              <a:rPr lang="en-US" sz="2400" dirty="0"/>
              <a:t> EXE or DLL</a:t>
            </a:r>
          </a:p>
          <a:p>
            <a:r>
              <a:rPr lang="en-US" sz="2400" dirty="0"/>
              <a:t>To run a DLL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5951358" cy="60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19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Export arguments must be a function name or ordinal selected form the exported function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DLL often runs most of their codes in their </a:t>
            </a:r>
            <a:r>
              <a:rPr lang="en-US" sz="2800" dirty="0" err="1"/>
              <a:t>DLLMain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If the DLL needs to install a service, you can use the following commands: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39776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2734913"/>
            <a:ext cx="3977613" cy="67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56" y="5410200"/>
            <a:ext cx="5750144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0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Monitor (</a:t>
            </a:r>
            <a:r>
              <a:rPr lang="en-US" dirty="0" err="1"/>
              <a:t>procmon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Combines the functionalities of two legacy tools: </a:t>
            </a:r>
            <a:r>
              <a:rPr lang="en-US" sz="2800" dirty="0" err="1"/>
              <a:t>filemon</a:t>
            </a:r>
            <a:r>
              <a:rPr lang="en-US" sz="2800" dirty="0"/>
              <a:t> and </a:t>
            </a:r>
            <a:r>
              <a:rPr lang="en-US" sz="2800" dirty="0" err="1"/>
              <a:t>regmon</a:t>
            </a:r>
            <a:endParaRPr lang="en-US" sz="2800" dirty="0"/>
          </a:p>
          <a:p>
            <a:r>
              <a:rPr lang="en-US" dirty="0"/>
              <a:t>Monitors</a:t>
            </a:r>
          </a:p>
          <a:p>
            <a:pPr lvl="1"/>
            <a:r>
              <a:rPr lang="en-US" sz="2400" dirty="0"/>
              <a:t>Registry activity</a:t>
            </a:r>
          </a:p>
          <a:p>
            <a:pPr lvl="1"/>
            <a:r>
              <a:rPr lang="en-US" dirty="0"/>
              <a:t>File activity</a:t>
            </a:r>
          </a:p>
          <a:p>
            <a:pPr lvl="1"/>
            <a:r>
              <a:rPr lang="en-US" dirty="0"/>
              <a:t>Process activity</a:t>
            </a:r>
            <a:endParaRPr lang="en-US" sz="2000" dirty="0"/>
          </a:p>
          <a:p>
            <a:pPr lvl="1"/>
            <a:r>
              <a:rPr lang="en-US" dirty="0"/>
              <a:t>Network activity (though there are better tools for that)</a:t>
            </a:r>
          </a:p>
          <a:p>
            <a:r>
              <a:rPr lang="en-US" dirty="0" err="1"/>
              <a:t>Procmon</a:t>
            </a:r>
            <a:r>
              <a:rPr lang="en-US" dirty="0"/>
              <a:t> monitors all system calls for all processes by default. (sometimes up to 50,000 calls per min)</a:t>
            </a:r>
          </a:p>
          <a:p>
            <a:r>
              <a:rPr lang="en-US" sz="3200" dirty="0"/>
              <a:t>There is a need to filter events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Procmon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http://www.insidetheregistry.com/blog/wp-content/uploads/2011/10/pro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3200"/>
            <a:ext cx="851813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843844" y="1905000"/>
            <a:ext cx="381000" cy="609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49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14431E-6 L 0.04514 -4.1443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-4.14431E-6 L 0.15347 -4.1443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47 -4.14431E-6 L 0.25347 -4.1443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48 -4.14431E-6 L 0.35348 -4.1443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48 -4.14431E-6 L 0.55348 -4.1443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48 -4.14431E-6 L 0.75348 -4.1443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Filtering in </a:t>
            </a:r>
            <a:r>
              <a:rPr lang="en-US" dirty="0" err="1"/>
              <a:t>ProcMon</a:t>
            </a:r>
            <a:r>
              <a:rPr lang="en-US" dirty="0"/>
              <a:t>: Readymade filters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http://www.insidetheregistry.com/blog/wp-content/uploads/2011/10/pro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3200"/>
            <a:ext cx="851813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419600" y="1926167"/>
            <a:ext cx="17526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8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 in </a:t>
            </a:r>
            <a:r>
              <a:rPr lang="en-US" dirty="0" err="1"/>
              <a:t>Procmon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http://support.microsoft.com/library/images/support/kbgraphics/public/en-us/windows%207/process_monitor_fil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5756"/>
            <a:ext cx="56605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9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Explorer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Provides insight to running processes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List active processes</a:t>
            </a:r>
          </a:p>
          <a:p>
            <a:pPr lvl="1"/>
            <a:r>
              <a:rPr lang="en-US" dirty="0"/>
              <a:t>DLLs loaded for each process</a:t>
            </a:r>
          </a:p>
          <a:p>
            <a:pPr lvl="1"/>
            <a:r>
              <a:rPr lang="en-US" dirty="0"/>
              <a:t>Process properties</a:t>
            </a:r>
          </a:p>
          <a:p>
            <a:pPr lvl="1"/>
            <a:r>
              <a:rPr lang="en-US" dirty="0"/>
              <a:t>Active TCP connections</a:t>
            </a:r>
          </a:p>
          <a:p>
            <a:pPr lvl="1"/>
            <a:r>
              <a:rPr lang="en-US" dirty="0"/>
              <a:t>Create / kill / validate processes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Explorer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6" name="Picture 4" descr="http://4sysops.com/wp-content/uploads/2006/03/Process_Explor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9677"/>
            <a:ext cx="7086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7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 Option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768"/>
            <a:ext cx="3810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Lots of malware has the same name as legitimate Windows Processes</a:t>
            </a:r>
          </a:p>
          <a:p>
            <a:r>
              <a:rPr lang="en-US" dirty="0"/>
              <a:t>Verify option allows you to verify whether a process has been digitally signed by Microsoft</a:t>
            </a:r>
          </a:p>
          <a:p>
            <a:r>
              <a:rPr lang="en-US" dirty="0"/>
              <a:t>Only applies to process on disk and not in RAM.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 descr="http://www.pc1news.com/articles-img/original/screenshot_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5370" r="21343" b="5988"/>
          <a:stretch/>
        </p:blipFill>
        <p:spPr bwMode="auto">
          <a:xfrm>
            <a:off x="4267200" y="838200"/>
            <a:ext cx="4332112" cy="50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0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/>
              <a:t>Running the Malware</a:t>
            </a:r>
          </a:p>
          <a:p>
            <a:r>
              <a:rPr lang="en-US" dirty="0"/>
              <a:t>Process Monitoring</a:t>
            </a:r>
          </a:p>
          <a:p>
            <a:r>
              <a:rPr lang="en-US" dirty="0"/>
              <a:t>File Monitoring</a:t>
            </a:r>
          </a:p>
          <a:p>
            <a:r>
              <a:rPr lang="en-US" dirty="0"/>
              <a:t>Registry Monitoring</a:t>
            </a:r>
          </a:p>
          <a:p>
            <a:r>
              <a:rPr lang="en-US" dirty="0"/>
              <a:t>Network Monitoring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 Registry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err="1"/>
              <a:t>Regshot</a:t>
            </a:r>
            <a:r>
              <a:rPr lang="en-US" dirty="0"/>
              <a:t> is an </a:t>
            </a:r>
            <a:r>
              <a:rPr lang="en-US" dirty="0" err="1"/>
              <a:t>opensource</a:t>
            </a:r>
            <a:r>
              <a:rPr lang="en-US" dirty="0"/>
              <a:t> registry comparison tool</a:t>
            </a:r>
          </a:p>
          <a:p>
            <a:endParaRPr lang="en-SG" dirty="0"/>
          </a:p>
          <a:p>
            <a:r>
              <a:rPr lang="en-SG" dirty="0"/>
              <a:t>Compares two registry snapshots and reports on the difference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8237732"/>
              </p:ext>
            </p:extLst>
          </p:nvPr>
        </p:nvGraphicFramePr>
        <p:xfrm>
          <a:off x="914400" y="1854200"/>
          <a:ext cx="77724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64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Regshot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http://www.pendriveapps.com/wp-content/uploads/reg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0"/>
            <a:ext cx="322288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917462" y="1066800"/>
            <a:ext cx="9144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581400"/>
            <a:ext cx="589904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>
          <a:xfrm rot="16200000">
            <a:off x="1600200" y="2819400"/>
            <a:ext cx="914400" cy="609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26735E-6 L 0.00833 0.04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4995 L 0.00833 0.094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CaptureBAT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Behavioural</a:t>
            </a:r>
            <a:r>
              <a:rPr lang="en-US" dirty="0"/>
              <a:t> analysis tool for WIN32 applications</a:t>
            </a:r>
          </a:p>
          <a:p>
            <a:r>
              <a:rPr lang="en-US" dirty="0"/>
              <a:t>Monitors the state of a system during the execution of the applications and processing of documents</a:t>
            </a:r>
          </a:p>
          <a:p>
            <a:r>
              <a:rPr lang="en-US" dirty="0"/>
              <a:t>Monitoring is performed at a low kernel level.</a:t>
            </a:r>
          </a:p>
          <a:p>
            <a:r>
              <a:rPr lang="en-US" dirty="0"/>
              <a:t>Very good tool to exclude event noise that naturally occur in a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5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CaptureBAT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170" name="Picture 2" descr="http://2.bp.blogspot.com/-DiyL02bJlpk/ThnUijy2n_I/AAAAAAAAAKE/XD16X1FYm5w/s1600/Screenshot-1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3"/>
          <a:stretch/>
        </p:blipFill>
        <p:spPr bwMode="auto">
          <a:xfrm>
            <a:off x="304800" y="1447800"/>
            <a:ext cx="8576474" cy="422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4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Network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Faking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Malware often sends out information to another server </a:t>
            </a:r>
          </a:p>
          <a:p>
            <a:r>
              <a:rPr lang="en-US" dirty="0"/>
              <a:t>Malware sometimes tries to connect to a command-and-control server to await for instructions</a:t>
            </a:r>
          </a:p>
          <a:p>
            <a:r>
              <a:rPr lang="en-US" dirty="0"/>
              <a:t>We need to fake a network so that the malware does not know that it is in a </a:t>
            </a:r>
            <a:r>
              <a:rPr lang="en-US" dirty="0" err="1"/>
              <a:t>virtualised</a:t>
            </a:r>
            <a:r>
              <a:rPr lang="en-US" dirty="0"/>
              <a:t> environment</a:t>
            </a:r>
          </a:p>
          <a:p>
            <a:r>
              <a:rPr lang="en-US" dirty="0"/>
              <a:t>In this way, we can reveal most, if not all, functionalities of the malware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ApateDNS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229600" cy="4525963"/>
          </a:xfrm>
        </p:spPr>
        <p:txBody>
          <a:bodyPr/>
          <a:lstStyle/>
          <a:p>
            <a:r>
              <a:rPr lang="en-US" dirty="0"/>
              <a:t>Free tool from </a:t>
            </a:r>
            <a:r>
              <a:rPr lang="en-US" dirty="0" err="1"/>
              <a:t>Mandiant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Able to:</a:t>
            </a:r>
          </a:p>
          <a:p>
            <a:pPr lvl="1"/>
            <a:r>
              <a:rPr lang="en-US" dirty="0"/>
              <a:t>List DNS requests made by malware</a:t>
            </a:r>
          </a:p>
          <a:p>
            <a:pPr lvl="1"/>
            <a:r>
              <a:rPr lang="en-US" dirty="0"/>
              <a:t>Spoofs DNS responses</a:t>
            </a:r>
          </a:p>
          <a:p>
            <a:pPr lvl="1"/>
            <a:r>
              <a:rPr lang="en-US" dirty="0" err="1"/>
              <a:t>NXDomain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8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ApdateDNS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2" descr="https://blog.mandiant.com/wp-content/ammo/ApateD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599"/>
            <a:ext cx="6752087" cy="48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4495800" y="4886195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Left Arrow 8"/>
          <p:cNvSpPr/>
          <p:nvPr/>
        </p:nvSpPr>
        <p:spPr>
          <a:xfrm>
            <a:off x="3736166" y="5136716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791200" y="5418550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7399787" y="4961350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2667000" y="1447800"/>
            <a:ext cx="533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752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Netcat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r>
              <a:rPr lang="en-US" dirty="0"/>
              <a:t> is also known as the TCP-IP Swiss Army Knife</a:t>
            </a:r>
          </a:p>
          <a:p>
            <a:endParaRPr lang="en-US" dirty="0"/>
          </a:p>
          <a:p>
            <a:r>
              <a:rPr lang="en-US" dirty="0"/>
              <a:t>Can be used for inbound/outbound connections</a:t>
            </a:r>
          </a:p>
          <a:p>
            <a:pPr lvl="1"/>
            <a:r>
              <a:rPr lang="en-US" dirty="0"/>
              <a:t>Port scanning</a:t>
            </a:r>
          </a:p>
          <a:p>
            <a:pPr lvl="1"/>
            <a:r>
              <a:rPr lang="en-US" dirty="0"/>
              <a:t>Tunneling</a:t>
            </a:r>
          </a:p>
          <a:p>
            <a:pPr lvl="1"/>
            <a:r>
              <a:rPr lang="en-US" dirty="0" err="1"/>
              <a:t>Proxying</a:t>
            </a:r>
            <a:endParaRPr lang="en-US" dirty="0"/>
          </a:p>
          <a:p>
            <a:pPr lvl="1"/>
            <a:r>
              <a:rPr lang="en-US" dirty="0"/>
              <a:t>Port forwarding and more…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4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netcat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nc</a:t>
            </a:r>
            <a:r>
              <a:rPr lang="en-US" dirty="0"/>
              <a:t> to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Rshell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6465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14600" y="1427445"/>
            <a:ext cx="6858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Left Arrow 8"/>
          <p:cNvSpPr/>
          <p:nvPr/>
        </p:nvSpPr>
        <p:spPr>
          <a:xfrm>
            <a:off x="2933700" y="1981200"/>
            <a:ext cx="6858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Left Arrow 9"/>
          <p:cNvSpPr/>
          <p:nvPr/>
        </p:nvSpPr>
        <p:spPr>
          <a:xfrm>
            <a:off x="1981200" y="5127321"/>
            <a:ext cx="685800" cy="685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773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Dynamic analysis is any examination performed after executing the malware is executed.</a:t>
            </a:r>
          </a:p>
          <a:p>
            <a:r>
              <a:rPr lang="en-US" sz="2800" dirty="0"/>
              <a:t>Dynamic analysis is usually performed after static analysis has reached a dead end.</a:t>
            </a:r>
          </a:p>
          <a:p>
            <a:r>
              <a:rPr lang="en-US" sz="2800" dirty="0"/>
              <a:t>Dynamic analysis allows you to observe the malware’s true functionality</a:t>
            </a:r>
          </a:p>
          <a:p>
            <a:r>
              <a:rPr lang="en-US" sz="2800" dirty="0"/>
              <a:t>Dynamic analysis can put your system or network at risk.  Good to use sandboxes / virtual machines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0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Opensource</a:t>
            </a:r>
            <a:r>
              <a:rPr lang="en-US" dirty="0"/>
              <a:t> network sniffer that captures network packet </a:t>
            </a:r>
          </a:p>
          <a:p>
            <a:r>
              <a:rPr lang="en-US" dirty="0" err="1"/>
              <a:t>Wireshark</a:t>
            </a:r>
            <a:r>
              <a:rPr lang="en-US" dirty="0"/>
              <a:t> provides</a:t>
            </a:r>
          </a:p>
          <a:p>
            <a:pPr lvl="1"/>
            <a:r>
              <a:rPr lang="en-US" dirty="0" err="1"/>
              <a:t>Visualisation</a:t>
            </a:r>
            <a:r>
              <a:rPr lang="en-US" dirty="0"/>
              <a:t> of network packets</a:t>
            </a:r>
          </a:p>
          <a:p>
            <a:pPr lvl="1"/>
            <a:r>
              <a:rPr lang="en-US" dirty="0"/>
              <a:t>packet-stream analysis</a:t>
            </a:r>
          </a:p>
          <a:p>
            <a:pPr lvl="1"/>
            <a:r>
              <a:rPr lang="en-US" dirty="0"/>
              <a:t>In-depth packet analysis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6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 descr="http://www.linuxmigration.com/quickref/admin/images/wireshark_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070310" cy="545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063854" y="1358552"/>
            <a:ext cx="584345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391400" y="1549052"/>
            <a:ext cx="381000" cy="187994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48600" y="2362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391400" y="3733800"/>
            <a:ext cx="381000" cy="161487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435073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391400" y="5410200"/>
            <a:ext cx="304800" cy="8074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95364" y="5735697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083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r>
              <a:rPr lang="en-US" dirty="0"/>
              <a:t> – Follow TCP Stream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146" name="Picture 2" descr="http://blogs.sans.org/appsecstreetfighter/files/2009/06/09-05-21-wireshark-fo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3895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51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you run a malware in the form of DLL?</a:t>
            </a:r>
          </a:p>
          <a:p>
            <a:r>
              <a:rPr lang="en-US" dirty="0"/>
              <a:t>Which tool would you use to monitor Registry?</a:t>
            </a:r>
          </a:p>
          <a:p>
            <a:r>
              <a:rPr lang="en-US" dirty="0"/>
              <a:t>What is the difference in purpose between </a:t>
            </a:r>
            <a:r>
              <a:rPr lang="en-US" dirty="0" err="1"/>
              <a:t>Procmon</a:t>
            </a:r>
            <a:r>
              <a:rPr lang="en-US" dirty="0"/>
              <a:t> &amp; Process Explorer?</a:t>
            </a:r>
          </a:p>
          <a:p>
            <a:r>
              <a:rPr lang="en-US" dirty="0"/>
              <a:t>Which tool would you use to capture network packets?</a:t>
            </a:r>
          </a:p>
          <a:p>
            <a:r>
              <a:rPr lang="en-US" dirty="0"/>
              <a:t>What is </a:t>
            </a:r>
            <a:r>
              <a:rPr lang="en-US" dirty="0" err="1"/>
              <a:t>mutex</a:t>
            </a:r>
            <a:r>
              <a:rPr lang="en-US" dirty="0"/>
              <a:t>? Why is it important in the context of malware analysis?</a:t>
            </a:r>
          </a:p>
          <a:p>
            <a:r>
              <a:rPr lang="en-US" dirty="0"/>
              <a:t>What is the purpose of Windows Registry? </a:t>
            </a:r>
          </a:p>
          <a:p>
            <a:r>
              <a:rPr lang="en-US" dirty="0"/>
              <a:t>What is the difference between a process and a thread?</a:t>
            </a:r>
          </a:p>
          <a:p>
            <a:r>
              <a:rPr lang="en-US" dirty="0"/>
              <a:t>What is the difference between an Application, Process, and Services?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7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THE MALWARE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Sandboxes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There are many popular sandboxes that automatically </a:t>
            </a:r>
            <a:r>
              <a:rPr lang="en-US" sz="2800" dirty="0" err="1"/>
              <a:t>analyse</a:t>
            </a:r>
            <a:r>
              <a:rPr lang="en-US" sz="2800" dirty="0"/>
              <a:t> malware and produce a report</a:t>
            </a:r>
          </a:p>
          <a:p>
            <a:endParaRPr lang="en-US" sz="2800" dirty="0"/>
          </a:p>
          <a:p>
            <a:r>
              <a:rPr lang="en-US" sz="2800" dirty="0"/>
              <a:t>Examples are: GFI Sandbox, Anubis, Joe Sandbox, </a:t>
            </a:r>
            <a:r>
              <a:rPr lang="en-US" sz="2800" dirty="0" err="1"/>
              <a:t>ThreatExpert</a:t>
            </a:r>
            <a:r>
              <a:rPr lang="en-US" sz="2800" dirty="0"/>
              <a:t>, </a:t>
            </a:r>
            <a:r>
              <a:rPr lang="en-US" sz="2800" dirty="0" err="1"/>
              <a:t>BitBlaze</a:t>
            </a:r>
            <a:r>
              <a:rPr lang="en-US" sz="28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Provides an easy-to-understand output and are great for initial triage.</a:t>
            </a:r>
          </a:p>
          <a:p>
            <a:endParaRPr lang="en-US" sz="2800" dirty="0"/>
          </a:p>
          <a:p>
            <a:r>
              <a:rPr lang="en-US" sz="2800" dirty="0"/>
              <a:t>All sandboxes are similar in approach.  For this module, we will take GFI Sandbox (</a:t>
            </a:r>
            <a:r>
              <a:rPr lang="en-US" b="1" dirty="0"/>
              <a:t>formerly </a:t>
            </a:r>
            <a:r>
              <a:rPr lang="en-US" b="1" dirty="0" err="1"/>
              <a:t>CWSandbox</a:t>
            </a:r>
            <a:r>
              <a:rPr lang="en-US" b="1" dirty="0"/>
              <a:t>)</a:t>
            </a:r>
            <a:r>
              <a:rPr lang="en-US" sz="2800" dirty="0"/>
              <a:t>as an example.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3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GFI Sandbox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85825"/>
            <a:ext cx="74485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90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GFI Sandbox Report Sample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" y="747756"/>
            <a:ext cx="9119713" cy="534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1047" y="2057400"/>
            <a:ext cx="13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28" y="2667000"/>
            <a:ext cx="172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Activity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306711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Registry Activity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7748" y="3962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Network Activity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64818" y="1295400"/>
            <a:ext cx="1369182" cy="762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30409" y="1295400"/>
            <a:ext cx="1369182" cy="139665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05600" y="1295400"/>
            <a:ext cx="432148" cy="186043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001000" y="1295400"/>
            <a:ext cx="122129" cy="270192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GFI Sandbox Report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Analysis Summary provides basic static analysis information and high-level dynamic analysis results</a:t>
            </a:r>
          </a:p>
          <a:p>
            <a:r>
              <a:rPr lang="en-US" sz="2800" dirty="0"/>
              <a:t>File Activity provides lists of files that has been opened / read / created / deleted</a:t>
            </a:r>
          </a:p>
          <a:p>
            <a:r>
              <a:rPr lang="en-US" sz="2800" dirty="0" err="1"/>
              <a:t>Mutexes</a:t>
            </a:r>
            <a:r>
              <a:rPr lang="en-US" sz="2800" dirty="0"/>
              <a:t> created by the malware</a:t>
            </a:r>
          </a:p>
          <a:p>
            <a:r>
              <a:rPr lang="en-US" sz="2800" dirty="0"/>
              <a:t>Registry Activity lists the changes to the registry</a:t>
            </a:r>
          </a:p>
          <a:p>
            <a:r>
              <a:rPr lang="en-US" sz="2800" dirty="0"/>
              <a:t>Network Activity includes network activity spawned by malware (listening to ports / DNS requests)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Sandbox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Command line options</a:t>
            </a:r>
          </a:p>
          <a:p>
            <a:r>
              <a:rPr lang="en-US" sz="2800" dirty="0"/>
              <a:t>Waiting for some command-and-control instructions</a:t>
            </a:r>
          </a:p>
          <a:p>
            <a:r>
              <a:rPr lang="en-US" sz="2800" dirty="0"/>
              <a:t>Not all events may be recorded because the Sandbox did not wait long enough</a:t>
            </a:r>
          </a:p>
          <a:p>
            <a:r>
              <a:rPr lang="en-US" sz="2800" dirty="0"/>
              <a:t>Malware may detect that it is running in a Sandbox</a:t>
            </a:r>
          </a:p>
          <a:p>
            <a:r>
              <a:rPr lang="en-US" sz="2800" dirty="0"/>
              <a:t>Conditions are not met for Malware to run properly</a:t>
            </a:r>
          </a:p>
          <a:p>
            <a:r>
              <a:rPr lang="en-US" sz="2800" dirty="0"/>
              <a:t>Sandbox OS may not be correct for the malware to run properly.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3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1068</Words>
  <Application>Microsoft Office PowerPoint</Application>
  <PresentationFormat>On-screen Show (4:3)</PresentationFormat>
  <Paragraphs>228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Malware Analysis Tools and Techniques</vt:lpstr>
      <vt:lpstr>Lesson Objectives</vt:lpstr>
      <vt:lpstr>Dynamic Analysis</vt:lpstr>
      <vt:lpstr>RUNNING THE MALWARE</vt:lpstr>
      <vt:lpstr>Sandboxes</vt:lpstr>
      <vt:lpstr>GFI Sandbox Overview</vt:lpstr>
      <vt:lpstr>GFI Sandbox Report Sample</vt:lpstr>
      <vt:lpstr>GFI Sandbox Report Sample</vt:lpstr>
      <vt:lpstr>Sandbox Drawbacks</vt:lpstr>
      <vt:lpstr>Running the Malware</vt:lpstr>
      <vt:lpstr>Running the malware</vt:lpstr>
      <vt:lpstr>Process Monitoring</vt:lpstr>
      <vt:lpstr>Process Monitor (procmon)</vt:lpstr>
      <vt:lpstr>Procmon</vt:lpstr>
      <vt:lpstr>Filtering in ProcMon: Readymade filters</vt:lpstr>
      <vt:lpstr>Filtering in Procmon</vt:lpstr>
      <vt:lpstr>Process Explorer</vt:lpstr>
      <vt:lpstr>Process Explorer</vt:lpstr>
      <vt:lpstr>Verify Option</vt:lpstr>
      <vt:lpstr>Monitoring Registry</vt:lpstr>
      <vt:lpstr>Regshot</vt:lpstr>
      <vt:lpstr>CaptureBAT</vt:lpstr>
      <vt:lpstr>CaptureBAT</vt:lpstr>
      <vt:lpstr>Monitoring Network Activity</vt:lpstr>
      <vt:lpstr>Faking a Network</vt:lpstr>
      <vt:lpstr>ApateDNS</vt:lpstr>
      <vt:lpstr>ApdateDNS</vt:lpstr>
      <vt:lpstr>Netcat</vt:lpstr>
      <vt:lpstr>Using netcat</vt:lpstr>
      <vt:lpstr>Wireshark</vt:lpstr>
      <vt:lpstr>Wireshark</vt:lpstr>
      <vt:lpstr>Wireshark – Follow TCP Stream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Lee Yu Yee Dominic /CSF</cp:lastModifiedBy>
  <cp:revision>98</cp:revision>
  <dcterms:created xsi:type="dcterms:W3CDTF">2006-08-16T00:00:00Z</dcterms:created>
  <dcterms:modified xsi:type="dcterms:W3CDTF">2022-10-30T07:23:17Z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2022-10-24T12:00:43Z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76c0db68-2b04-4dda-b763-5c082d9fce5c</vt:lpwstr>
  </property>
  <property fmtid="{D5CDD505-2E9C-101B-9397-08002B2CF9AE}" pid="8" name="MSIP_Label_30286cb9-b49f-4646-87a5-340028348160_ContentBits">
    <vt:lpwstr>1</vt:lpwstr>
  </property>
</Properties>
</file>