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72" r:id="rId4"/>
    <p:sldId id="257" r:id="rId5"/>
    <p:sldId id="261" r:id="rId6"/>
    <p:sldId id="262" r:id="rId7"/>
    <p:sldId id="263" r:id="rId8"/>
    <p:sldId id="264" r:id="rId9"/>
    <p:sldId id="258" r:id="rId10"/>
    <p:sldId id="260" r:id="rId11"/>
    <p:sldId id="269" r:id="rId12"/>
    <p:sldId id="266" r:id="rId13"/>
    <p:sldId id="267" r:id="rId14"/>
    <p:sldId id="268" r:id="rId15"/>
    <p:sldId id="273" r:id="rId16"/>
    <p:sldId id="259" r:id="rId17"/>
    <p:sldId id="275" r:id="rId18"/>
    <p:sldId id="276" r:id="rId19"/>
    <p:sldId id="270" r:id="rId20"/>
    <p:sldId id="277" r:id="rId21"/>
    <p:sldId id="278" r:id="rId22"/>
    <p:sldId id="279" r:id="rId23"/>
    <p:sldId id="281" r:id="rId24"/>
    <p:sldId id="274" r:id="rId25"/>
    <p:sldId id="28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67003-9561-4B42-B67D-DFEB10242398}" v="1" dt="2023-01-24T01:18:5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7" autoAdjust="0"/>
  </p:normalViewPr>
  <p:slideViewPr>
    <p:cSldViewPr>
      <p:cViewPr varScale="1">
        <p:scale>
          <a:sx n="61" d="100"/>
          <a:sy n="61" d="100"/>
        </p:scale>
        <p:origin x="5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50867003-9561-4B42-B67D-DFEB10242398}"/>
    <pc:docChg chg="modSld">
      <pc:chgData name="Lee Yu Yee Dominic /CSF" userId="59ddad63-47f1-4317-b088-d34171f6460d" providerId="ADAL" clId="{50867003-9561-4B42-B67D-DFEB10242398}" dt="2023-01-24T01:18:57.982" v="0" actId="1035"/>
      <pc:docMkLst>
        <pc:docMk/>
      </pc:docMkLst>
      <pc:sldChg chg="modSp">
        <pc:chgData name="Lee Yu Yee Dominic /CSF" userId="59ddad63-47f1-4317-b088-d34171f6460d" providerId="ADAL" clId="{50867003-9561-4B42-B67D-DFEB10242398}" dt="2023-01-24T01:18:57.982" v="0" actId="1035"/>
        <pc:sldMkLst>
          <pc:docMk/>
          <pc:sldMk cId="27675178" sldId="258"/>
        </pc:sldMkLst>
        <pc:picChg chg="mod">
          <ac:chgData name="Lee Yu Yee Dominic /CSF" userId="59ddad63-47f1-4317-b088-d34171f6460d" providerId="ADAL" clId="{50867003-9561-4B42-B67D-DFEB10242398}" dt="2023-01-24T01:18:57.982" v="0" actId="1035"/>
          <ac:picMkLst>
            <pc:docMk/>
            <pc:sldMk cId="27675178" sldId="258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programming_languag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ointer_(computer_programming)" TargetMode="External"/><Relationship Id="rId4" Type="http://schemas.openxmlformats.org/officeDocument/2006/relationships/hyperlink" Target="https://en.wikipedia.org/wiki/Data_ty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references can help us determine where certain functions were called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programming language"/>
              </a:rPr>
              <a:t>C programming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(and many derivatives) is a complex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type"/>
              </a:rPr>
              <a:t>data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declaration that defines a physically grouped list of variables to be placed under one name in a block of memory, allowing the different variables to be accessed via a single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ointer (computer programming)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declared name which returns the same address.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4E150D7F-A5BA-49D7-8CEF-777133C207E2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1rS1bGDrcl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_ACDiW2I4ns" TargetMode="External"/><Relationship Id="rId4" Type="http://schemas.openxmlformats.org/officeDocument/2006/relationships/hyperlink" Target="http://www.youtube.com/watch?v=H4Z0S9ZbC0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-rays.com/products/ida/support/tutorials/index.shtml" TargetMode="External"/><Relationship Id="rId2" Type="http://schemas.openxmlformats.org/officeDocument/2006/relationships/hyperlink" Target="http://www.hex-rays.com/products/ida/support/download_freeware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04272" y="63584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Last Update:15-11-2022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Advanced Static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Text Mode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2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Text 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69122" y="18288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2634" y="1362045"/>
            <a:ext cx="283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Un-conditional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34962" y="4046024"/>
            <a:ext cx="688427" cy="372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9200" y="356499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69122" y="1312479"/>
            <a:ext cx="0" cy="533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41533" y="1295400"/>
            <a:ext cx="617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25766" y="4562565"/>
            <a:ext cx="6858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6867" y="4614400"/>
            <a:ext cx="344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Loop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25766" y="4547755"/>
            <a:ext cx="0" cy="5334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07373" y="5081155"/>
            <a:ext cx="61748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53355" y="3512624"/>
            <a:ext cx="0" cy="5334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44158" y="3512624"/>
            <a:ext cx="61748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59924" y="2319322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9200" y="2375696"/>
            <a:ext cx="283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Un-conditional Loop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75688" y="2326130"/>
            <a:ext cx="0" cy="533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53355" y="2859530"/>
            <a:ext cx="617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0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Graph Mode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62000"/>
            <a:ext cx="7758112" cy="554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Graph 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1828800"/>
            <a:ext cx="10668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6324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 Not Taken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2939534"/>
            <a:ext cx="1066800" cy="0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743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 Taken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06517" y="3994666"/>
            <a:ext cx="1066800" cy="0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6717" y="3798332"/>
            <a:ext cx="275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21" y="5210145"/>
            <a:ext cx="432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Options &gt; General &gt; Auto comments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10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Useful Windows for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Functions Tab 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– </a:t>
            </a:r>
            <a:r>
              <a:rPr lang="en-SG" sz="2200" b="1" dirty="0">
                <a:solidFill>
                  <a:srgbClr val="0000FF"/>
                </a:solidFill>
                <a:latin typeface="Comic Sans MS" pitchFamily="66" charset="0"/>
              </a:rPr>
              <a:t>lists all functions in .exe and their lengths</a:t>
            </a:r>
            <a:endParaRPr lang="en-SG" sz="22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Names Tab -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Lists every address with a name, including functions, named code, named data and strings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Strings Tab –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Shows all strings of length (≥5), right-click -&gt; Setup (to change length)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Imports Tab –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Lists all imported functions (double-click to locate)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Exports Tab -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Lists all exported functions (double-click to locate)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867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Windows &gt; Reset Desktop   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(return to startup view)</a:t>
            </a:r>
            <a:endParaRPr lang="en-SG" sz="2000" b="1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3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15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Navigating IDA Pro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Links and Refs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4876800"/>
            <a:ext cx="8679511" cy="6096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Double clicking any link     or     to cross-reference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33512"/>
            <a:ext cx="8679511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187354" y="4916214"/>
            <a:ext cx="3810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5231524" y="4900448"/>
            <a:ext cx="3810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640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Explore history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1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Navigation Band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4" y="838200"/>
            <a:ext cx="76104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4857750"/>
            <a:ext cx="8229600" cy="144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000" b="1" dirty="0">
                <a:solidFill>
                  <a:srgbClr val="00B0F0"/>
                </a:solidFill>
                <a:latin typeface="Comic Sans MS" pitchFamily="66" charset="0"/>
              </a:rPr>
              <a:t>Light blue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– library code as recognised by FLIRT (not perfect)</a:t>
            </a:r>
            <a:endParaRPr lang="en-SG" sz="2000" i="1" dirty="0">
              <a:latin typeface="Comic Sans MS" pitchFamily="66" charset="0"/>
            </a:endParaRPr>
          </a:p>
          <a:p>
            <a:pPr algn="just"/>
            <a:r>
              <a:rPr lang="en-SG" sz="2000" b="1" dirty="0">
                <a:solidFill>
                  <a:srgbClr val="FF0000"/>
                </a:solidFill>
                <a:latin typeface="Comic Sans MS" pitchFamily="66" charset="0"/>
              </a:rPr>
              <a:t>Red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–</a:t>
            </a:r>
            <a:r>
              <a:rPr lang="en-SG" sz="2000" b="1" dirty="0"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compiler generated code</a:t>
            </a:r>
          </a:p>
          <a:p>
            <a:pPr algn="just"/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Dark blue </a:t>
            </a:r>
            <a:r>
              <a:rPr lang="en-SG" sz="2000" dirty="0">
                <a:latin typeface="Comic Sans MS" pitchFamily="66" charset="0"/>
              </a:rPr>
              <a:t>– user-written code</a:t>
            </a:r>
          </a:p>
          <a:p>
            <a:pPr algn="just"/>
            <a:r>
              <a:rPr lang="en-US" sz="2000" b="1" dirty="0">
                <a:solidFill>
                  <a:srgbClr val="FF7C80"/>
                </a:solidFill>
                <a:latin typeface="Comic Sans MS" pitchFamily="66" charset="0"/>
              </a:rPr>
              <a:t>Pink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- imports</a:t>
            </a:r>
            <a:endParaRPr lang="en-SG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1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" y="1094678"/>
            <a:ext cx="3652979" cy="14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Jump and Search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181600" y="1372573"/>
            <a:ext cx="11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Press G</a:t>
            </a:r>
            <a:endParaRPr lang="en-SG" sz="24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035144"/>
            <a:ext cx="327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Jump &gt; Jump to Address</a:t>
            </a:r>
            <a:endParaRPr lang="en-SG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" y="2787659"/>
            <a:ext cx="5257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10400" y="4500863"/>
            <a:ext cx="103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Search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496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2051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Preliminaries</a:t>
            </a:r>
          </a:p>
          <a:p>
            <a:r>
              <a:rPr lang="en-US" dirty="0">
                <a:solidFill>
                  <a:schemeClr val="tx1"/>
                </a:solidFill>
              </a:rPr>
              <a:t>Navigating IDA Pro</a:t>
            </a:r>
          </a:p>
          <a:p>
            <a:r>
              <a:rPr lang="en-US" dirty="0">
                <a:solidFill>
                  <a:schemeClr val="tx1"/>
                </a:solidFill>
              </a:rPr>
              <a:t>Analyzing Functions</a:t>
            </a:r>
          </a:p>
          <a:p>
            <a:r>
              <a:rPr lang="en-US" dirty="0">
                <a:solidFill>
                  <a:schemeClr val="tx1"/>
                </a:solidFill>
              </a:rPr>
              <a:t>Graphing</a:t>
            </a:r>
          </a:p>
          <a:p>
            <a:r>
              <a:rPr lang="en-US" dirty="0">
                <a:solidFill>
                  <a:schemeClr val="tx1"/>
                </a:solidFill>
              </a:rPr>
              <a:t>Recognize C Constructs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Code References</a:t>
            </a:r>
            <a:endParaRPr lang="en-SG" sz="3600" dirty="0"/>
          </a:p>
        </p:txBody>
      </p:sp>
      <p:sp>
        <p:nvSpPr>
          <p:cNvPr id="9" name="Rectangle 8"/>
          <p:cNvSpPr/>
          <p:nvPr/>
        </p:nvSpPr>
        <p:spPr>
          <a:xfrm>
            <a:off x="5701862" y="1743925"/>
            <a:ext cx="11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Press X</a:t>
            </a:r>
            <a:endParaRPr lang="en-SG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481"/>
            <a:ext cx="5678214" cy="284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5867400" cy="314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4729669"/>
            <a:ext cx="32817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View &gt; Open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subviews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&gt;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Function calls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4460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Data References</a:t>
            </a:r>
            <a:endParaRPr lang="en-SG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7109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55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22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Analyzing Functions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Example </a:t>
            </a:r>
            <a:endParaRPr lang="en-SG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22888"/>
            <a:ext cx="5334000" cy="55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8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Notes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81600"/>
          </a:xfrm>
        </p:spPr>
        <p:txBody>
          <a:bodyPr>
            <a:noAutofit/>
          </a:bodyPr>
          <a:lstStyle/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IDA Pro determined that this is an EBP-based stack frame used in the function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This means local variables and parameters will be referenced via EBP register throughout the function</a:t>
            </a:r>
          </a:p>
          <a:p>
            <a:pPr marL="0" indent="0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Local variables are labelled with the prefix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_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and parameters with prefix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arg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_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and named with a suffix corresponding to their offset relative to EBP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Local variables will be at a negative offset relative to EBP and arguments will be at a positive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offse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8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Notes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At     we have the start of the summary of the stack view. E.g.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var_C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corresponds to value 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-0xCh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At     IDA Pro </a:t>
            </a:r>
            <a:r>
              <a:rPr lang="en-SG" sz="2400" dirty="0">
                <a:solidFill>
                  <a:srgbClr val="0000FF"/>
                </a:solidFill>
                <a:latin typeface="Comic Sans MS" pitchFamily="66" charset="0"/>
              </a:rPr>
              <a:t>has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substituted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var_C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for 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-0xCh 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Makes it easier to read disassembled code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If IDA Pro fails to identify function – press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to create function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If IDA Pro fails to identify EBP-based stack frames, press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ALT-P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; select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BP Based Frame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and specify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4 bytes for Saved Registers</a:t>
            </a:r>
            <a:endParaRPr lang="en-SG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53" y="966619"/>
            <a:ext cx="46542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83" y="2226469"/>
            <a:ext cx="436896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11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26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Graphing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Options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762000"/>
            <a:ext cx="6619875" cy="5562600"/>
            <a:chOff x="1905000" y="762000"/>
            <a:chExt cx="6619875" cy="556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905000" y="762000"/>
              <a:ext cx="0" cy="556260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914400"/>
              <a:ext cx="6162675" cy="293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962400"/>
              <a:ext cx="6115050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828800" cy="4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Display Graph of Function Calls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100138"/>
            <a:ext cx="5481637" cy="493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37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Display Graph of </a:t>
            </a:r>
            <a:r>
              <a:rPr lang="en-US" sz="3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Xrefs</a:t>
            </a: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to/from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1" y="956766"/>
            <a:ext cx="2895941" cy="498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952284"/>
            <a:ext cx="3536449" cy="49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1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Preliminaries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2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User Specified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Xrefs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63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Recognize C Constructs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Introduction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Malware commonly developed using C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Recognize assembly instructions as group in addition to single instructions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Malware analyst’s goal is to understand overall functionality of program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Focus on the way a program works in general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Global </a:t>
            </a:r>
            <a:r>
              <a:rPr lang="en-US" sz="3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vs</a:t>
            </a: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Local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00364"/>
            <a:ext cx="2895600" cy="214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" y="3543300"/>
            <a:ext cx="3717029" cy="106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0" y="4544172"/>
            <a:ext cx="3717029" cy="165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24" y="1000364"/>
            <a:ext cx="5029200" cy="16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65781"/>
            <a:ext cx="4825648" cy="19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24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5344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Arithmetic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3" y="1524000"/>
            <a:ext cx="248984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3" y="1300162"/>
            <a:ext cx="34004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03" y="4643437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98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“If” constructs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048000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954741"/>
            <a:ext cx="3593042" cy="19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36259"/>
            <a:ext cx="7085689" cy="2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6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“If” graphically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8724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3660" y="3540499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>
                <a:latin typeface="Arial Black" pitchFamily="34" charset="0"/>
              </a:rPr>
              <a:t>true</a:t>
            </a:r>
            <a:endParaRPr lang="en-SG" sz="12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840" y="3540498"/>
            <a:ext cx="59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>
                <a:latin typeface="Arial Black" pitchFamily="34" charset="0"/>
              </a:rPr>
              <a:t>false</a:t>
            </a:r>
            <a:endParaRPr lang="en-SG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6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“For”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7" y="990599"/>
            <a:ext cx="3244663" cy="17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06" y="1017493"/>
            <a:ext cx="4875414" cy="34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197176" y="4530459"/>
            <a:ext cx="3689672" cy="1675239"/>
            <a:chOff x="4197176" y="4530459"/>
            <a:chExt cx="3689672" cy="1675239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Initialization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Increment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Comparison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Loop (another iteration)</a:t>
              </a: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4530459"/>
              <a:ext cx="328612" cy="359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38" y="5012204"/>
              <a:ext cx="342226" cy="358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012204"/>
              <a:ext cx="381000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176" y="5374701"/>
              <a:ext cx="446551" cy="360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374701"/>
              <a:ext cx="407915" cy="390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925" y="5797730"/>
              <a:ext cx="368263" cy="35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431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“While”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48187" y="4530458"/>
            <a:ext cx="3338661" cy="813466"/>
            <a:chOff x="4548187" y="4530458"/>
            <a:chExt cx="3338661" cy="813466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Comparison and Exit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Loop (another iteration)</a:t>
              </a: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7" y="4530458"/>
              <a:ext cx="377411" cy="41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1031709"/>
            <a:ext cx="3478388" cy="18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38" y="1058603"/>
            <a:ext cx="4132662" cy="318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1" y="4970208"/>
            <a:ext cx="414337" cy="39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9338" y="5668397"/>
            <a:ext cx="268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Graphical – look for: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8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function calls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248024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7529"/>
            <a:ext cx="8232962" cy="5163671"/>
            <a:chOff x="0" y="627529"/>
            <a:chExt cx="8232962" cy="516367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761999"/>
              <a:ext cx="4972050" cy="240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810000"/>
              <a:ext cx="4880162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0" y="627529"/>
              <a:ext cx="2514600" cy="1143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>
              <a:stCxn id="3" idx="4"/>
            </p:cNvCxnSpPr>
            <p:nvPr/>
          </p:nvCxnSpPr>
          <p:spPr>
            <a:xfrm>
              <a:off x="1257300" y="1770529"/>
              <a:ext cx="2019300" cy="20394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3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054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Interactive Disassembler Professional (IDA Pro) is a disassembler for malware and vulnerability analyses, debugging, reverse engineering etc.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Supports different file formats: Portable Executable (PE), Common Object File Format (COFF) and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Executable and Linking Format (ELF).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Code Signatures in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Fast Library Identification and Recognition Technology (FLIRT) – allow recognition and labelling of disassembled functions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Work can be saved in IDA Pro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database (called an </a:t>
            </a:r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idb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marL="0" indent="0" algn="just">
              <a:buNone/>
            </a:pPr>
            <a:endParaRPr lang="en-SG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Supports plugins – can write own extensions or use 3</a:t>
            </a:r>
            <a:r>
              <a:rPr lang="en-US" sz="2000" b="1" baseline="30000" dirty="0">
                <a:solidFill>
                  <a:srgbClr val="0000FF"/>
                </a:solidFill>
                <a:latin typeface="Comic Sans MS" pitchFamily="66" charset="0"/>
              </a:rPr>
              <a:t>rd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party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“switch”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1322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Graphical – look for “nested” “if” constructs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9929"/>
            <a:ext cx="3200400" cy="392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07669" y="762001"/>
            <a:ext cx="3721395" cy="5510370"/>
            <a:chOff x="4707669" y="762001"/>
            <a:chExt cx="3721395" cy="551037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762001"/>
              <a:ext cx="3721395" cy="4190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4953000"/>
              <a:ext cx="3676649" cy="1319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2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93" y="1866633"/>
            <a:ext cx="3942556" cy="312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0" y="4038600"/>
            <a:ext cx="3886199" cy="154271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94183" y="3426759"/>
            <a:ext cx="18288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59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" y="2129390"/>
            <a:ext cx="3886199" cy="198316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3886198" y="3120975"/>
            <a:ext cx="609602" cy="30578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646908" y="888807"/>
            <a:ext cx="4016192" cy="5333998"/>
            <a:chOff x="4876800" y="762002"/>
            <a:chExt cx="3762375" cy="51625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762002"/>
              <a:ext cx="3762375" cy="374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212" y="4505327"/>
              <a:ext cx="3333750" cy="141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710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IDA Pro – Reverse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2271" y="2057400"/>
            <a:ext cx="6225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2"/>
              </a:rPr>
              <a:t>http://www.youtube.com/watch?v=1rS1bGDrcl0</a:t>
            </a:r>
            <a:r>
              <a:rPr lang="en-SG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5362" y="3581400"/>
            <a:ext cx="517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Using IDA Pro to break password protection</a:t>
            </a:r>
          </a:p>
        </p:txBody>
      </p:sp>
    </p:spTree>
    <p:extLst>
      <p:ext uri="{BB962C8B-B14F-4D97-AF65-F5344CB8AC3E}">
        <p14:creationId xmlns:p14="http://schemas.microsoft.com/office/powerpoint/2010/main" val="3567739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97597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44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Tutorial 1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Watch video on Introductory Intel x86: Architecture, Assembly, Applications</a:t>
            </a:r>
          </a:p>
          <a:p>
            <a:r>
              <a:rPr lang="en-US" sz="2000" dirty="0">
                <a:solidFill>
                  <a:schemeClr val="tx1"/>
                </a:solidFill>
                <a:hlinkClick r:id="rId4"/>
              </a:rPr>
              <a:t>http://www.youtube.com/watch?v=H4Z0S9ZbC0g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2"/>
          <p:cNvSpPr txBox="1">
            <a:spLocks/>
          </p:cNvSpPr>
          <p:nvPr/>
        </p:nvSpPr>
        <p:spPr>
          <a:xfrm>
            <a:off x="1530014" y="4603750"/>
            <a:ext cx="6400800" cy="57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Tutorial 2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Explore IDA Pro</a:t>
            </a:r>
          </a:p>
          <a:p>
            <a:r>
              <a:rPr lang="en-US" sz="2000" dirty="0">
                <a:solidFill>
                  <a:schemeClr val="tx1"/>
                </a:solidFill>
                <a:hlinkClick r:id="rId5"/>
              </a:rPr>
              <a:t>https://www.youtube.com/watch?v=_ACDiW2I4ns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8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9154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Preliminaries – Download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36576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Download IDA Pro Free (IDA v8.1 ) from:</a:t>
            </a:r>
          </a:p>
          <a:p>
            <a:pPr marL="0" indent="0" algn="just">
              <a:buNone/>
            </a:pPr>
            <a:r>
              <a:rPr lang="en-SG" sz="2000" dirty="0">
                <a:hlinkClick r:id="rId2"/>
              </a:rPr>
              <a:t>http://www.hex-rays.com/products/ida/support/download_freeware.shtml</a:t>
            </a:r>
            <a:r>
              <a:rPr lang="en-SG" sz="2000" dirty="0"/>
              <a:t>  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Tutorials can be found at: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FF"/>
                </a:solidFill>
                <a:hlinkClick r:id="rId3"/>
              </a:rPr>
              <a:t>http://www.hex-rays.com/products/ida/support/tutorials/index.shtml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Preliminaries – Download and Installation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794764"/>
            <a:ext cx="3429001" cy="26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81317"/>
            <a:ext cx="3415659" cy="26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342900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– Starting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6" y="3488951"/>
            <a:ext cx="3181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7617"/>
            <a:ext cx="52101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6" y="994102"/>
            <a:ext cx="3219450" cy="241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65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– Loading an Executable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038600" cy="48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3400" y="1371600"/>
            <a:ext cx="4572000" cy="41910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potential PE file type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processor model to use for disassembly (IDA Pro may choose from header info)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Choose binary file option for PEs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virtual base address to load file</a:t>
            </a:r>
          </a:p>
        </p:txBody>
      </p:sp>
    </p:spTree>
    <p:extLst>
      <p:ext uri="{BB962C8B-B14F-4D97-AF65-F5344CB8AC3E}">
        <p14:creationId xmlns:p14="http://schemas.microsoft.com/office/powerpoint/2010/main" val="95548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Loading PE File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27935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96" y="3733800"/>
            <a:ext cx="4087962" cy="239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1184</Words>
  <Application>Microsoft Office PowerPoint</Application>
  <PresentationFormat>On-screen Show (4:3)</PresentationFormat>
  <Paragraphs>247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Calibri</vt:lpstr>
      <vt:lpstr>Comic Sans MS</vt:lpstr>
      <vt:lpstr>Office Theme</vt:lpstr>
      <vt:lpstr>Malware Analysis Tools and Techniques</vt:lpstr>
      <vt:lpstr>Malware Analysis and Anti-Virus Technologies</vt:lpstr>
      <vt:lpstr>Malware Analysis and Anti-Virus Technologies</vt:lpstr>
      <vt:lpstr>Preliminaries - Introduction</vt:lpstr>
      <vt:lpstr>Preliminaries – Download and Installation</vt:lpstr>
      <vt:lpstr>Preliminaries – Download and Installation</vt:lpstr>
      <vt:lpstr>Preliminaries – Starting</vt:lpstr>
      <vt:lpstr>Preliminaries – Loading an Executable</vt:lpstr>
      <vt:lpstr>Preliminaries – Loading PE File </vt:lpstr>
      <vt:lpstr>Preliminaries – Interface Text Mode </vt:lpstr>
      <vt:lpstr>Preliminaries – Interface Text Mode</vt:lpstr>
      <vt:lpstr>Preliminaries – Interface Graph Mode </vt:lpstr>
      <vt:lpstr>Preliminaries – Interface Graph Mode</vt:lpstr>
      <vt:lpstr>Preliminaries – Useful Windows for Analysis</vt:lpstr>
      <vt:lpstr>Malware Analysis and Anti-Virus Technologies</vt:lpstr>
      <vt:lpstr>Navigating IDA Pro – Links and Refs</vt:lpstr>
      <vt:lpstr>Navigating IDA Pro – Explore history</vt:lpstr>
      <vt:lpstr>Navigating IDA Pro – Navigation Band</vt:lpstr>
      <vt:lpstr>Navigating IDA Pro – Jump and Search</vt:lpstr>
      <vt:lpstr>Navigating IDA Pro – Code References</vt:lpstr>
      <vt:lpstr>Navigating IDA Pro – Data References</vt:lpstr>
      <vt:lpstr>Malware Analysis and Anti-Virus Technologies</vt:lpstr>
      <vt:lpstr>Analyzing Functions – Example </vt:lpstr>
      <vt:lpstr>Analyzing Functions – Notes</vt:lpstr>
      <vt:lpstr>Analyzing Functions – Notes</vt:lpstr>
      <vt:lpstr>Malware Analysis and Anti-Virus Technologies</vt:lpstr>
      <vt:lpstr>Graphing – Options</vt:lpstr>
      <vt:lpstr>Graphing – Display Graph of Function Calls</vt:lpstr>
      <vt:lpstr>Graphing – Display Graph of Xrefs to/from</vt:lpstr>
      <vt:lpstr>Graphing – User Specified Xrefs</vt:lpstr>
      <vt:lpstr>Malware Analysis and Anti-Virus Technologies</vt:lpstr>
      <vt:lpstr>Recognize C Constructs – Introduction</vt:lpstr>
      <vt:lpstr>Recognize C Constructs – Global vs Local</vt:lpstr>
      <vt:lpstr>Recognize C Constructs – Arithmetic Operations</vt:lpstr>
      <vt:lpstr>Recognize C Constructs – Recognize “If” constructs</vt:lpstr>
      <vt:lpstr>Recognize C Constructs – Recognize “If” graphically</vt:lpstr>
      <vt:lpstr>Recognize C Constructs – Recognize “For” Loops</vt:lpstr>
      <vt:lpstr>Recognize C Constructs – Recognize “While” Loops</vt:lpstr>
      <vt:lpstr>Recognize C Constructs – Recognize function calls</vt:lpstr>
      <vt:lpstr>Recognize C Constructs – Recognize “switch” construct</vt:lpstr>
      <vt:lpstr>Recognize C Constructs – Recognize “struct” construct</vt:lpstr>
      <vt:lpstr>Recognize C Constructs – Recognize “struct” construct</vt:lpstr>
      <vt:lpstr>IDA Pro – Reverse Engineering </vt:lpstr>
      <vt:lpstr>Malware Analysis and Anti-Virus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Lee Yu Yee Dominic /CSF</cp:lastModifiedBy>
  <cp:revision>381</cp:revision>
  <dcterms:created xsi:type="dcterms:W3CDTF">2006-08-16T00:00:00Z</dcterms:created>
  <dcterms:modified xsi:type="dcterms:W3CDTF">2023-01-24T01:19:06Z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2022-11-15T09:39:56Z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103de1bc-e858-461d-a36c-3588c0adddd2</vt:lpwstr>
  </property>
  <property fmtid="{D5CDD505-2E9C-101B-9397-08002B2CF9AE}" pid="8" name="MSIP_Label_30286cb9-b49f-4646-87a5-340028348160_ContentBits">
    <vt:lpwstr>1</vt:lpwstr>
  </property>
</Properties>
</file>