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82" r:id="rId4"/>
    <p:sldId id="261" r:id="rId5"/>
    <p:sldId id="262" r:id="rId6"/>
    <p:sldId id="265" r:id="rId7"/>
    <p:sldId id="280" r:id="rId8"/>
    <p:sldId id="281" r:id="rId9"/>
    <p:sldId id="266" r:id="rId10"/>
    <p:sldId id="279" r:id="rId11"/>
    <p:sldId id="277" r:id="rId12"/>
    <p:sldId id="278"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DA252-DCFB-4E65-A46F-EAAB26568DF2}" v="5" dt="2023-02-03T00:50:03.72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95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572DA252-DCFB-4E65-A46F-EAAB26568DF2}"/>
    <pc:docChg chg="undo custSel addSld modSld">
      <pc:chgData name="Lee Yu Yee Dominic /CSF" userId="59ddad63-47f1-4317-b088-d34171f6460d" providerId="ADAL" clId="{572DA252-DCFB-4E65-A46F-EAAB26568DF2}" dt="2023-02-03T00:50:16.081" v="865" actId="20577"/>
      <pc:docMkLst>
        <pc:docMk/>
      </pc:docMkLst>
      <pc:sldChg chg="modSp mod">
        <pc:chgData name="Lee Yu Yee Dominic /CSF" userId="59ddad63-47f1-4317-b088-d34171f6460d" providerId="ADAL" clId="{572DA252-DCFB-4E65-A46F-EAAB26568DF2}" dt="2023-02-03T00:30:09.514" v="640" actId="20577"/>
        <pc:sldMkLst>
          <pc:docMk/>
          <pc:sldMk cId="0" sldId="256"/>
        </pc:sldMkLst>
        <pc:spChg chg="mod">
          <ac:chgData name="Lee Yu Yee Dominic /CSF" userId="59ddad63-47f1-4317-b088-d34171f6460d" providerId="ADAL" clId="{572DA252-DCFB-4E65-A46F-EAAB26568DF2}" dt="2023-02-03T00:30:09.514" v="640" actId="20577"/>
          <ac:spMkLst>
            <pc:docMk/>
            <pc:sldMk cId="0" sldId="256"/>
            <ac:spMk id="3" creationId="{00000000-0000-0000-0000-000000000000}"/>
          </ac:spMkLst>
        </pc:spChg>
      </pc:sldChg>
      <pc:sldChg chg="addSp modSp mod">
        <pc:chgData name="Lee Yu Yee Dominic /CSF" userId="59ddad63-47f1-4317-b088-d34171f6460d" providerId="ADAL" clId="{572DA252-DCFB-4E65-A46F-EAAB26568DF2}" dt="2023-02-03T00:30:59.053" v="649" actId="20577"/>
        <pc:sldMkLst>
          <pc:docMk/>
          <pc:sldMk cId="0" sldId="258"/>
        </pc:sldMkLst>
        <pc:spChg chg="add mod">
          <ac:chgData name="Lee Yu Yee Dominic /CSF" userId="59ddad63-47f1-4317-b088-d34171f6460d" providerId="ADAL" clId="{572DA252-DCFB-4E65-A46F-EAAB26568DF2}" dt="2023-02-03T00:30:59.053" v="649" actId="20577"/>
          <ac:spMkLst>
            <pc:docMk/>
            <pc:sldMk cId="0" sldId="258"/>
            <ac:spMk id="3" creationId="{2EEC0872-5F8C-6FF0-E3B7-E29B9680288A}"/>
          </ac:spMkLst>
        </pc:spChg>
      </pc:sldChg>
      <pc:sldChg chg="modSp mod">
        <pc:chgData name="Lee Yu Yee Dominic /CSF" userId="59ddad63-47f1-4317-b088-d34171f6460d" providerId="ADAL" clId="{572DA252-DCFB-4E65-A46F-EAAB26568DF2}" dt="2023-02-03T00:05:31.717" v="51" actId="20577"/>
        <pc:sldMkLst>
          <pc:docMk/>
          <pc:sldMk cId="0" sldId="262"/>
        </pc:sldMkLst>
        <pc:spChg chg="mod">
          <ac:chgData name="Lee Yu Yee Dominic /CSF" userId="59ddad63-47f1-4317-b088-d34171f6460d" providerId="ADAL" clId="{572DA252-DCFB-4E65-A46F-EAAB26568DF2}" dt="2023-02-03T00:05:31.717" v="51" actId="20577"/>
          <ac:spMkLst>
            <pc:docMk/>
            <pc:sldMk cId="0" sldId="262"/>
            <ac:spMk id="3" creationId="{00000000-0000-0000-0000-000000000000}"/>
          </ac:spMkLst>
        </pc:spChg>
      </pc:sldChg>
      <pc:sldChg chg="addSp modSp mod">
        <pc:chgData name="Lee Yu Yee Dominic /CSF" userId="59ddad63-47f1-4317-b088-d34171f6460d" providerId="ADAL" clId="{572DA252-DCFB-4E65-A46F-EAAB26568DF2}" dt="2023-02-03T00:29:29.736" v="612" actId="20577"/>
        <pc:sldMkLst>
          <pc:docMk/>
          <pc:sldMk cId="0" sldId="265"/>
        </pc:sldMkLst>
        <pc:spChg chg="mod">
          <ac:chgData name="Lee Yu Yee Dominic /CSF" userId="59ddad63-47f1-4317-b088-d34171f6460d" providerId="ADAL" clId="{572DA252-DCFB-4E65-A46F-EAAB26568DF2}" dt="2023-02-03T00:05:56.051" v="66" actId="20577"/>
          <ac:spMkLst>
            <pc:docMk/>
            <pc:sldMk cId="0" sldId="265"/>
            <ac:spMk id="2" creationId="{00000000-0000-0000-0000-000000000000}"/>
          </ac:spMkLst>
        </pc:spChg>
        <pc:spChg chg="add mod">
          <ac:chgData name="Lee Yu Yee Dominic /CSF" userId="59ddad63-47f1-4317-b088-d34171f6460d" providerId="ADAL" clId="{572DA252-DCFB-4E65-A46F-EAAB26568DF2}" dt="2023-02-03T00:29:29.736" v="612" actId="20577"/>
          <ac:spMkLst>
            <pc:docMk/>
            <pc:sldMk cId="0" sldId="265"/>
            <ac:spMk id="3" creationId="{23BC65FE-13D4-20BA-F70D-7C5FA9A1043C}"/>
          </ac:spMkLst>
        </pc:spChg>
      </pc:sldChg>
      <pc:sldChg chg="modSp add mod">
        <pc:chgData name="Lee Yu Yee Dominic /CSF" userId="59ddad63-47f1-4317-b088-d34171f6460d" providerId="ADAL" clId="{572DA252-DCFB-4E65-A46F-EAAB26568DF2}" dt="2023-02-03T00:06:02.728" v="85" actId="20577"/>
        <pc:sldMkLst>
          <pc:docMk/>
          <pc:sldMk cId="3323785276" sldId="280"/>
        </pc:sldMkLst>
        <pc:spChg chg="mod">
          <ac:chgData name="Lee Yu Yee Dominic /CSF" userId="59ddad63-47f1-4317-b088-d34171f6460d" providerId="ADAL" clId="{572DA252-DCFB-4E65-A46F-EAAB26568DF2}" dt="2023-02-03T00:06:02.728" v="85" actId="20577"/>
          <ac:spMkLst>
            <pc:docMk/>
            <pc:sldMk cId="3323785276" sldId="280"/>
            <ac:spMk id="2" creationId="{00000000-0000-0000-0000-000000000000}"/>
          </ac:spMkLst>
        </pc:spChg>
      </pc:sldChg>
      <pc:sldChg chg="addSp modSp add mod">
        <pc:chgData name="Lee Yu Yee Dominic /CSF" userId="59ddad63-47f1-4317-b088-d34171f6460d" providerId="ADAL" clId="{572DA252-DCFB-4E65-A46F-EAAB26568DF2}" dt="2023-02-03T00:50:16.081" v="865" actId="20577"/>
        <pc:sldMkLst>
          <pc:docMk/>
          <pc:sldMk cId="497658150" sldId="281"/>
        </pc:sldMkLst>
        <pc:spChg chg="mod">
          <ac:chgData name="Lee Yu Yee Dominic /CSF" userId="59ddad63-47f1-4317-b088-d34171f6460d" providerId="ADAL" clId="{572DA252-DCFB-4E65-A46F-EAAB26568DF2}" dt="2023-02-03T00:06:11.306" v="100" actId="20577"/>
          <ac:spMkLst>
            <pc:docMk/>
            <pc:sldMk cId="497658150" sldId="281"/>
            <ac:spMk id="2" creationId="{00000000-0000-0000-0000-000000000000}"/>
          </ac:spMkLst>
        </pc:spChg>
        <pc:spChg chg="add mod">
          <ac:chgData name="Lee Yu Yee Dominic /CSF" userId="59ddad63-47f1-4317-b088-d34171f6460d" providerId="ADAL" clId="{572DA252-DCFB-4E65-A46F-EAAB26568DF2}" dt="2023-02-03T00:50:16.081" v="865" actId="20577"/>
          <ac:spMkLst>
            <pc:docMk/>
            <pc:sldMk cId="497658150" sldId="281"/>
            <ac:spMk id="3" creationId="{23A11B16-239A-C1AE-BD63-B6328A01E743}"/>
          </ac:spMkLst>
        </pc:spChg>
      </pc:sldChg>
      <pc:sldChg chg="modSp add mod">
        <pc:chgData name="Lee Yu Yee Dominic /CSF" userId="59ddad63-47f1-4317-b088-d34171f6460d" providerId="ADAL" clId="{572DA252-DCFB-4E65-A46F-EAAB26568DF2}" dt="2023-02-03T00:31:06.234" v="653" actId="20577"/>
        <pc:sldMkLst>
          <pc:docMk/>
          <pc:sldMk cId="68187161" sldId="282"/>
        </pc:sldMkLst>
        <pc:spChg chg="mod">
          <ac:chgData name="Lee Yu Yee Dominic /CSF" userId="59ddad63-47f1-4317-b088-d34171f6460d" providerId="ADAL" clId="{572DA252-DCFB-4E65-A46F-EAAB26568DF2}" dt="2023-02-03T00:31:06.234" v="653" actId="20577"/>
          <ac:spMkLst>
            <pc:docMk/>
            <pc:sldMk cId="68187161" sldId="282"/>
            <ac:spMk id="3" creationId="{2EEC0872-5F8C-6FF0-E3B7-E29B968028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Calisto MT"/>
                <a:cs typeface="Calisto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sto MT"/>
                <a:cs typeface="Calisto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0100" y="723900"/>
            <a:ext cx="10591800" cy="0"/>
          </a:xfrm>
          <a:custGeom>
            <a:avLst/>
            <a:gdLst/>
            <a:ahLst/>
            <a:cxnLst/>
            <a:rect l="l" t="t" r="r" b="b"/>
            <a:pathLst>
              <a:path w="10591800">
                <a:moveTo>
                  <a:pt x="0" y="0"/>
                </a:moveTo>
                <a:lnTo>
                  <a:pt x="10591800" y="0"/>
                </a:lnTo>
              </a:path>
            </a:pathLst>
          </a:custGeom>
          <a:ln w="44450">
            <a:solidFill>
              <a:srgbClr val="000000"/>
            </a:solidFill>
          </a:ln>
        </p:spPr>
        <p:txBody>
          <a:bodyPr wrap="square" lIns="0" tIns="0" rIns="0" bIns="0" rtlCol="0"/>
          <a:lstStyle/>
          <a:p>
            <a:endParaRPr/>
          </a:p>
        </p:txBody>
      </p:sp>
      <p:sp>
        <p:nvSpPr>
          <p:cNvPr id="17" name="bg object 17"/>
          <p:cNvSpPr/>
          <p:nvPr/>
        </p:nvSpPr>
        <p:spPr>
          <a:xfrm>
            <a:off x="800480" y="6142863"/>
            <a:ext cx="10591800" cy="0"/>
          </a:xfrm>
          <a:custGeom>
            <a:avLst/>
            <a:gdLst/>
            <a:ahLst/>
            <a:cxnLst/>
            <a:rect l="l" t="t" r="r" b="b"/>
            <a:pathLst>
              <a:path w="10591800">
                <a:moveTo>
                  <a:pt x="0" y="0"/>
                </a:moveTo>
                <a:lnTo>
                  <a:pt x="10591800"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a:xfrm>
            <a:off x="779526" y="933958"/>
            <a:ext cx="9979025" cy="635635"/>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779526" y="1781504"/>
            <a:ext cx="10470515" cy="3698875"/>
          </a:xfrm>
          <a:prstGeom prst="rect">
            <a:avLst/>
          </a:prstGeom>
        </p:spPr>
        <p:txBody>
          <a:bodyPr wrap="square" lIns="0" tIns="0" rIns="0" bIns="0">
            <a:spAutoFit/>
          </a:bodyPr>
          <a:lstStyle>
            <a:lvl1pPr>
              <a:defRPr sz="2000" b="0" i="0">
                <a:solidFill>
                  <a:schemeClr val="tx1"/>
                </a:solidFill>
                <a:latin typeface="Calisto MT"/>
                <a:cs typeface="Calisto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7" name="MSIPCMContentMarking" descr="{&quot;HashCode&quot;:1997578958,&quot;Placement&quot;:&quot;Header&quot;,&quot;Top&quot;:0.0,&quot;Left&quot;:0.0,&quot;SlideWidth&quot;:960,&quot;SlideHeight&quot;:540}">
            <a:extLst>
              <a:ext uri="{FF2B5EF4-FFF2-40B4-BE49-F238E27FC236}">
                <a16:creationId xmlns:a16="http://schemas.microsoft.com/office/drawing/2014/main" id="{172C3D61-D271-4893-AC54-FD2FDA4F8E30}"/>
              </a:ext>
            </a:extLst>
          </p:cNvPr>
          <p:cNvSpPr txBox="1"/>
          <p:nvPr userDrawn="1"/>
        </p:nvSpPr>
        <p:spPr>
          <a:xfrm>
            <a:off x="0" y="0"/>
            <a:ext cx="1691009" cy="279435"/>
          </a:xfrm>
          <a:prstGeom prst="rect">
            <a:avLst/>
          </a:prstGeom>
          <a:noFill/>
        </p:spPr>
        <p:txBody>
          <a:bodyPr vert="horz" wrap="square" lIns="0" tIns="0" rIns="0" bIns="0" rtlCol="0" anchor="ctr" anchorCtr="1">
            <a:spAutoFit/>
          </a:bodyPr>
          <a:lstStyle/>
          <a:p>
            <a:pPr algn="l">
              <a:spcBef>
                <a:spcPts val="0"/>
              </a:spcBef>
              <a:spcAft>
                <a:spcPts val="0"/>
              </a:spcAft>
            </a:pPr>
            <a:r>
              <a:rPr lang="en-GB" sz="1100">
                <a:solidFill>
                  <a:srgbClr val="000000"/>
                </a:solidFill>
                <a:latin typeface="Calibri" panose="020F0502020204030204" pitchFamily="34" charset="0"/>
              </a:rPr>
              <a:t>                    Official Open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volatilityfoundation/volatility3.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xterro.com/ftk-imag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627" y="878331"/>
            <a:ext cx="4843780" cy="1520929"/>
          </a:xfrm>
          <a:prstGeom prst="rect">
            <a:avLst/>
          </a:prstGeom>
        </p:spPr>
        <p:txBody>
          <a:bodyPr vert="horz" wrap="square" lIns="0" tIns="12700" rIns="0" bIns="0" rtlCol="0">
            <a:spAutoFit/>
          </a:bodyPr>
          <a:lstStyle/>
          <a:p>
            <a:pPr marL="345440" marR="5080" indent="-333375" algn="ctr">
              <a:lnSpc>
                <a:spcPct val="100000"/>
              </a:lnSpc>
              <a:spcBef>
                <a:spcPts val="100"/>
              </a:spcBef>
            </a:pPr>
            <a:r>
              <a:rPr lang="en-US" sz="4900" spc="130" dirty="0"/>
              <a:t>Digital Forensics Module</a:t>
            </a:r>
            <a:endParaRPr sz="4900" dirty="0"/>
          </a:p>
        </p:txBody>
      </p:sp>
      <p:sp>
        <p:nvSpPr>
          <p:cNvPr id="3" name="object 3"/>
          <p:cNvSpPr txBox="1"/>
          <p:nvPr/>
        </p:nvSpPr>
        <p:spPr>
          <a:xfrm>
            <a:off x="914400" y="3276600"/>
            <a:ext cx="4479799" cy="2159566"/>
          </a:xfrm>
          <a:prstGeom prst="rect">
            <a:avLst/>
          </a:prstGeom>
        </p:spPr>
        <p:txBody>
          <a:bodyPr vert="horz" wrap="square" lIns="0" tIns="12700" rIns="0" bIns="0" rtlCol="0">
            <a:spAutoFit/>
          </a:bodyPr>
          <a:lstStyle/>
          <a:p>
            <a:pPr algn="ctr">
              <a:lnSpc>
                <a:spcPct val="100000"/>
              </a:lnSpc>
              <a:spcBef>
                <a:spcPts val="100"/>
              </a:spcBef>
            </a:pPr>
            <a:r>
              <a:rPr lang="en-US" sz="3200" spc="60" dirty="0">
                <a:latin typeface="Calibri"/>
                <a:cs typeface="Calibri"/>
              </a:rPr>
              <a:t>Open Source Forensic Tools Demonstration</a:t>
            </a:r>
            <a:endParaRPr sz="3200" dirty="0">
              <a:latin typeface="Calibri"/>
              <a:cs typeface="Calibri"/>
            </a:endParaRPr>
          </a:p>
          <a:p>
            <a:pPr>
              <a:lnSpc>
                <a:spcPct val="100000"/>
              </a:lnSpc>
              <a:spcBef>
                <a:spcPts val="25"/>
              </a:spcBef>
            </a:pPr>
            <a:endParaRPr sz="1550" dirty="0">
              <a:latin typeface="Calibri"/>
              <a:cs typeface="Calibri"/>
            </a:endParaRPr>
          </a:p>
          <a:p>
            <a:pPr marL="170180" marR="163195" indent="635" algn="ctr">
              <a:lnSpc>
                <a:spcPct val="100000"/>
              </a:lnSpc>
              <a:spcBef>
                <a:spcPts val="5"/>
              </a:spcBef>
            </a:pPr>
            <a:r>
              <a:rPr lang="en-US" sz="2000" dirty="0">
                <a:latin typeface="Calibri"/>
                <a:cs typeface="Calibri"/>
              </a:rPr>
              <a:t>Presented by:</a:t>
            </a:r>
          </a:p>
          <a:p>
            <a:pPr marL="170180" marR="163195" indent="635" algn="ctr">
              <a:lnSpc>
                <a:spcPct val="100000"/>
              </a:lnSpc>
              <a:spcBef>
                <a:spcPts val="5"/>
              </a:spcBef>
            </a:pPr>
            <a:r>
              <a:rPr lang="en-SG" sz="2000" dirty="0">
                <a:latin typeface="Calibri"/>
                <a:cs typeface="Calibri"/>
              </a:rPr>
              <a:t>Kyler Lee</a:t>
            </a:r>
          </a:p>
          <a:p>
            <a:pPr marL="170180" marR="163195" indent="635" algn="ctr">
              <a:spcBef>
                <a:spcPts val="5"/>
              </a:spcBef>
            </a:pPr>
            <a:r>
              <a:rPr lang="en-US" sz="2000" dirty="0">
                <a:latin typeface="Calibri"/>
                <a:cs typeface="Calibri"/>
              </a:rPr>
              <a:t>Dominic Lee</a:t>
            </a:r>
          </a:p>
        </p:txBody>
      </p:sp>
      <p:sp>
        <p:nvSpPr>
          <p:cNvPr id="4" name="object 4"/>
          <p:cNvSpPr/>
          <p:nvPr/>
        </p:nvSpPr>
        <p:spPr>
          <a:xfrm>
            <a:off x="800100" y="723900"/>
            <a:ext cx="4914900" cy="0"/>
          </a:xfrm>
          <a:custGeom>
            <a:avLst/>
            <a:gdLst/>
            <a:ahLst/>
            <a:cxnLst/>
            <a:rect l="l" t="t" r="r" b="b"/>
            <a:pathLst>
              <a:path w="4914900">
                <a:moveTo>
                  <a:pt x="0" y="0"/>
                </a:moveTo>
                <a:lnTo>
                  <a:pt x="4914900" y="0"/>
                </a:lnTo>
              </a:path>
            </a:pathLst>
          </a:custGeom>
          <a:ln w="44450">
            <a:solidFill>
              <a:srgbClr val="000000"/>
            </a:solidFill>
          </a:ln>
        </p:spPr>
        <p:txBody>
          <a:bodyPr wrap="square" lIns="0" tIns="0" rIns="0" bIns="0" rtlCol="0"/>
          <a:lstStyle/>
          <a:p>
            <a:endParaRPr/>
          </a:p>
        </p:txBody>
      </p:sp>
      <p:sp>
        <p:nvSpPr>
          <p:cNvPr id="5" name="object 5"/>
          <p:cNvSpPr/>
          <p:nvPr/>
        </p:nvSpPr>
        <p:spPr>
          <a:xfrm>
            <a:off x="800480" y="6134480"/>
            <a:ext cx="4914900" cy="0"/>
          </a:xfrm>
          <a:custGeom>
            <a:avLst/>
            <a:gdLst/>
            <a:ahLst/>
            <a:cxnLst/>
            <a:rect l="l" t="t" r="r" b="b"/>
            <a:pathLst>
              <a:path w="4914900">
                <a:moveTo>
                  <a:pt x="0" y="0"/>
                </a:moveTo>
                <a:lnTo>
                  <a:pt x="4914900" y="0"/>
                </a:lnTo>
              </a:path>
            </a:pathLst>
          </a:custGeom>
          <a:ln w="12700">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6515100" y="0"/>
            <a:ext cx="5676900" cy="68579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54C0D062-1363-407A-BDF8-367D6FABA9E1}"/>
              </a:ext>
            </a:extLst>
          </p:cNvPr>
          <p:cNvSpPr txBox="1">
            <a:spLocks/>
          </p:cNvSpPr>
          <p:nvPr/>
        </p:nvSpPr>
        <p:spPr>
          <a:xfrm>
            <a:off x="762000" y="762000"/>
            <a:ext cx="10407142" cy="628377"/>
          </a:xfrm>
          <a:prstGeom prst="rect">
            <a:avLst/>
          </a:prstGeom>
        </p:spPr>
        <p:txBody>
          <a:bodyPr vert="horz" wrap="square" lIns="0" tIns="12700" rIns="0" bIns="0" rtlCol="0">
            <a:spAutoFit/>
          </a:bodyPr>
          <a:lstStyle>
            <a:lvl1pPr>
              <a:defRPr sz="4000" b="0" i="0">
                <a:solidFill>
                  <a:schemeClr val="tx1"/>
                </a:solidFill>
                <a:latin typeface="Calibri"/>
                <a:ea typeface="+mj-ea"/>
                <a:cs typeface="Calibri"/>
              </a:defRPr>
            </a:lvl1pPr>
          </a:lstStyle>
          <a:p>
            <a:pPr marL="12700" marR="5080">
              <a:spcBef>
                <a:spcPts val="100"/>
              </a:spcBef>
            </a:pPr>
            <a:r>
              <a:rPr lang="en-US" spc="100" dirty="0"/>
              <a:t>D</a:t>
            </a:r>
            <a:r>
              <a:rPr lang="en-GB" spc="100" dirty="0"/>
              <a:t>EMONSTRATION</a:t>
            </a:r>
            <a:endParaRPr lang="en-GB" dirty="0"/>
          </a:p>
        </p:txBody>
      </p:sp>
    </p:spTree>
    <p:extLst>
      <p:ext uri="{BB962C8B-B14F-4D97-AF65-F5344CB8AC3E}">
        <p14:creationId xmlns:p14="http://schemas.microsoft.com/office/powerpoint/2010/main" val="210188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38200"/>
            <a:ext cx="9979025" cy="635635"/>
          </a:xfrm>
          <a:prstGeom prst="rect">
            <a:avLst/>
          </a:prstGeom>
        </p:spPr>
        <p:txBody>
          <a:bodyPr vert="horz" wrap="square" lIns="0" tIns="12700" rIns="0" bIns="0" rtlCol="0">
            <a:spAutoFit/>
          </a:bodyPr>
          <a:lstStyle/>
          <a:p>
            <a:pPr marL="12700">
              <a:lnSpc>
                <a:spcPct val="100000"/>
              </a:lnSpc>
              <a:spcBef>
                <a:spcPts val="100"/>
              </a:spcBef>
            </a:pPr>
            <a:r>
              <a:rPr spc="40" dirty="0"/>
              <a:t>CONCLUSION</a:t>
            </a:r>
            <a:r>
              <a:rPr lang="en-US" spc="40" dirty="0"/>
              <a:t> / REFLECTION</a:t>
            </a:r>
            <a:endParaRPr spc="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3124200"/>
            <a:ext cx="4042410" cy="939800"/>
          </a:xfrm>
          <a:prstGeom prst="rect">
            <a:avLst/>
          </a:prstGeom>
        </p:spPr>
        <p:txBody>
          <a:bodyPr vert="horz" wrap="square" lIns="0" tIns="12700" rIns="0" bIns="0" rtlCol="0">
            <a:spAutoFit/>
          </a:bodyPr>
          <a:lstStyle/>
          <a:p>
            <a:pPr marL="12700">
              <a:lnSpc>
                <a:spcPct val="100000"/>
              </a:lnSpc>
              <a:spcBef>
                <a:spcPts val="100"/>
              </a:spcBef>
            </a:pPr>
            <a:r>
              <a:rPr sz="6000" spc="125" dirty="0"/>
              <a:t>THANK</a:t>
            </a:r>
            <a:r>
              <a:rPr sz="6000" spc="40" dirty="0"/>
              <a:t> </a:t>
            </a:r>
            <a:r>
              <a:rPr sz="6000" spc="-50" dirty="0"/>
              <a:t>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38200"/>
            <a:ext cx="9979025" cy="635635"/>
          </a:xfrm>
          <a:prstGeom prst="rect">
            <a:avLst/>
          </a:prstGeom>
        </p:spPr>
        <p:txBody>
          <a:bodyPr vert="horz" wrap="square" lIns="0" tIns="12700" rIns="0" bIns="0" rtlCol="0">
            <a:spAutoFit/>
          </a:bodyPr>
          <a:lstStyle/>
          <a:p>
            <a:pPr marL="12700">
              <a:lnSpc>
                <a:spcPct val="100000"/>
              </a:lnSpc>
              <a:spcBef>
                <a:spcPts val="100"/>
              </a:spcBef>
            </a:pPr>
            <a:r>
              <a:rPr spc="45" dirty="0"/>
              <a:t>CONTEXT</a:t>
            </a:r>
            <a:r>
              <a:rPr lang="en-US" spc="45" dirty="0"/>
              <a:t>/BACKGROUND INFO</a:t>
            </a:r>
            <a:endParaRPr spc="50" dirty="0"/>
          </a:p>
        </p:txBody>
      </p:sp>
      <p:sp>
        <p:nvSpPr>
          <p:cNvPr id="3" name="TextBox 2">
            <a:extLst>
              <a:ext uri="{FF2B5EF4-FFF2-40B4-BE49-F238E27FC236}">
                <a16:creationId xmlns:a16="http://schemas.microsoft.com/office/drawing/2014/main" id="{2EEC0872-5F8C-6FF0-E3B7-E29B9680288A}"/>
              </a:ext>
            </a:extLst>
          </p:cNvPr>
          <p:cNvSpPr txBox="1"/>
          <p:nvPr/>
        </p:nvSpPr>
        <p:spPr>
          <a:xfrm>
            <a:off x="990600" y="2133600"/>
            <a:ext cx="10515600" cy="1958165"/>
          </a:xfrm>
          <a:prstGeom prst="rect">
            <a:avLst/>
          </a:prstGeom>
          <a:noFill/>
        </p:spPr>
        <p:txBody>
          <a:bodyPr wrap="square" rtlCol="0">
            <a:spAutoFit/>
          </a:bodyPr>
          <a:lstStyle/>
          <a:p>
            <a:pPr>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As a new Forensics Investigator, you have been contacted by relevant authorities and tasked to extract and </a:t>
            </a:r>
            <a:r>
              <a:rPr lang="en-SG" sz="1800" dirty="0" err="1">
                <a:effectLst/>
                <a:latin typeface="Arial" panose="020B0604020202020204" pitchFamily="34" charset="0"/>
                <a:ea typeface="DengXian" panose="02010600030101010101" pitchFamily="2" charset="-122"/>
                <a:cs typeface="Times New Roman" panose="02020603050405020304" pitchFamily="18" charset="0"/>
              </a:rPr>
              <a:t>analyze</a:t>
            </a:r>
            <a:r>
              <a:rPr lang="en-SG" sz="1800" dirty="0">
                <a:effectLst/>
                <a:latin typeface="Arial" panose="020B0604020202020204" pitchFamily="34" charset="0"/>
                <a:ea typeface="DengXian" panose="02010600030101010101" pitchFamily="2" charset="-122"/>
                <a:cs typeface="Times New Roman" panose="02020603050405020304" pitchFamily="18" charset="0"/>
              </a:rPr>
              <a:t> a rookie hacker’s workstation.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The relevant authorities were tipped off in an anonymous phone call that a man Terry Lee has been stealing money from people's bank accounts and his residence. Upon contacting several bank companies, one bank company, TBS, said that the suspect was found with suspicious internet activity on their new payment website, with multiple transfers from different users to his bank account.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38200"/>
            <a:ext cx="9979025" cy="635635"/>
          </a:xfrm>
          <a:prstGeom prst="rect">
            <a:avLst/>
          </a:prstGeom>
        </p:spPr>
        <p:txBody>
          <a:bodyPr vert="horz" wrap="square" lIns="0" tIns="12700" rIns="0" bIns="0" rtlCol="0">
            <a:spAutoFit/>
          </a:bodyPr>
          <a:lstStyle/>
          <a:p>
            <a:pPr marL="12700">
              <a:lnSpc>
                <a:spcPct val="100000"/>
              </a:lnSpc>
              <a:spcBef>
                <a:spcPts val="100"/>
              </a:spcBef>
            </a:pPr>
            <a:r>
              <a:rPr spc="45" dirty="0"/>
              <a:t>CONTEXT</a:t>
            </a:r>
            <a:r>
              <a:rPr lang="en-US" spc="45" dirty="0"/>
              <a:t>/BACKGROUND INFO</a:t>
            </a:r>
            <a:endParaRPr spc="50" dirty="0"/>
          </a:p>
        </p:txBody>
      </p:sp>
      <p:sp>
        <p:nvSpPr>
          <p:cNvPr id="3" name="TextBox 2">
            <a:extLst>
              <a:ext uri="{FF2B5EF4-FFF2-40B4-BE49-F238E27FC236}">
                <a16:creationId xmlns:a16="http://schemas.microsoft.com/office/drawing/2014/main" id="{2EEC0872-5F8C-6FF0-E3B7-E29B9680288A}"/>
              </a:ext>
            </a:extLst>
          </p:cNvPr>
          <p:cNvSpPr txBox="1"/>
          <p:nvPr/>
        </p:nvSpPr>
        <p:spPr>
          <a:xfrm>
            <a:off x="990600" y="2133600"/>
            <a:ext cx="10515600" cy="2751651"/>
          </a:xfrm>
          <a:prstGeom prst="rect">
            <a:avLst/>
          </a:prstGeom>
          <a:noFill/>
        </p:spPr>
        <p:txBody>
          <a:bodyPr wrap="square" rtlCol="0">
            <a:spAutoFit/>
          </a:bodyPr>
          <a:lstStyle/>
          <a:p>
            <a:pPr>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The hacker is suspected of stealing vulnerable account credentials and wiring money to himself. When the authorities raided Terry Lee's house, they managed to retrieve his laptop in a faulty state</a:t>
            </a:r>
          </a:p>
          <a:p>
            <a:pPr>
              <a:lnSpc>
                <a:spcPct val="107000"/>
              </a:lnSpc>
              <a:spcAft>
                <a:spcPts val="800"/>
              </a:spcAft>
            </a:pPr>
            <a:endParaRPr lang="en-SG" dirty="0">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The desired goal is to figure out whether the transfers were legitimate, and if not, to retrieve the compromised accounts suspected to be stolen by the hacker, and to notify the victims of this breach of privacy, in the event that their account details were circulated to other hackers or sold on the dark web.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Tree>
    <p:extLst>
      <p:ext uri="{BB962C8B-B14F-4D97-AF65-F5344CB8AC3E}">
        <p14:creationId xmlns:p14="http://schemas.microsoft.com/office/powerpoint/2010/main" val="6818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914400"/>
            <a:ext cx="7809865" cy="628377"/>
          </a:xfrm>
          <a:prstGeom prst="rect">
            <a:avLst/>
          </a:prstGeom>
        </p:spPr>
        <p:txBody>
          <a:bodyPr vert="horz" wrap="square" lIns="0" tIns="12700" rIns="0" bIns="0" rtlCol="0">
            <a:spAutoFit/>
          </a:bodyPr>
          <a:lstStyle/>
          <a:p>
            <a:pPr marL="12700" marR="5080">
              <a:lnSpc>
                <a:spcPct val="100000"/>
              </a:lnSpc>
              <a:spcBef>
                <a:spcPts val="100"/>
              </a:spcBef>
            </a:pPr>
            <a:r>
              <a:rPr lang="en-US" spc="155" dirty="0"/>
              <a:t>OPEN SOURCE </a:t>
            </a:r>
            <a:r>
              <a:rPr spc="40" dirty="0"/>
              <a:t>TOOLS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180" y="838200"/>
            <a:ext cx="9979025" cy="635635"/>
          </a:xfrm>
          <a:prstGeom prst="rect">
            <a:avLst/>
          </a:prstGeom>
        </p:spPr>
        <p:txBody>
          <a:bodyPr vert="horz" wrap="square" lIns="0" tIns="12700" rIns="0" bIns="0" rtlCol="0">
            <a:spAutoFit/>
          </a:bodyPr>
          <a:lstStyle/>
          <a:p>
            <a:pPr marL="12700">
              <a:lnSpc>
                <a:spcPct val="100000"/>
              </a:lnSpc>
              <a:spcBef>
                <a:spcPts val="100"/>
              </a:spcBef>
            </a:pPr>
            <a:r>
              <a:rPr spc="-10" dirty="0"/>
              <a:t>TOOLS</a:t>
            </a:r>
          </a:p>
        </p:txBody>
      </p:sp>
      <p:sp>
        <p:nvSpPr>
          <p:cNvPr id="3" name="object 3"/>
          <p:cNvSpPr txBox="1"/>
          <p:nvPr/>
        </p:nvSpPr>
        <p:spPr>
          <a:xfrm>
            <a:off x="779526" y="1718259"/>
            <a:ext cx="9659620" cy="1753685"/>
          </a:xfrm>
          <a:prstGeom prst="rect">
            <a:avLst/>
          </a:prstGeom>
        </p:spPr>
        <p:txBody>
          <a:bodyPr vert="horz" wrap="square" lIns="0" tIns="136525" rIns="0" bIns="0" rtlCol="0">
            <a:spAutoFit/>
          </a:bodyPr>
          <a:lstStyle/>
          <a:p>
            <a:pPr marL="12700">
              <a:lnSpc>
                <a:spcPct val="100000"/>
              </a:lnSpc>
              <a:spcBef>
                <a:spcPts val="1075"/>
              </a:spcBef>
              <a:tabLst>
                <a:tab pos="240665" algn="l"/>
                <a:tab pos="241300" algn="l"/>
              </a:tabLst>
            </a:pPr>
            <a:r>
              <a:rPr lang="en-US" sz="2000" spc="-10" dirty="0">
                <a:latin typeface="Calisto MT"/>
                <a:cs typeface="Calisto MT"/>
              </a:rPr>
              <a:t>The following tools were evaluated and chosen for this demo</a:t>
            </a:r>
            <a:r>
              <a:rPr sz="2000" spc="-10" dirty="0">
                <a:latin typeface="Calisto MT"/>
                <a:cs typeface="Calisto MT"/>
              </a:rPr>
              <a:t>:</a:t>
            </a:r>
            <a:endParaRPr sz="2000" dirty="0">
              <a:latin typeface="Calisto MT"/>
              <a:cs typeface="Calisto MT"/>
            </a:endParaRPr>
          </a:p>
          <a:p>
            <a:pPr marL="926465" lvl="1" indent="-457200">
              <a:lnSpc>
                <a:spcPct val="100000"/>
              </a:lnSpc>
              <a:spcBef>
                <a:spcPts val="980"/>
              </a:spcBef>
              <a:buAutoNum type="arabicPeriod"/>
              <a:tabLst>
                <a:tab pos="926465" algn="l"/>
                <a:tab pos="927100" algn="l"/>
              </a:tabLst>
            </a:pPr>
            <a:r>
              <a:rPr lang="en-US" sz="2000" dirty="0">
                <a:latin typeface="Calisto MT"/>
                <a:cs typeface="Calisto MT"/>
              </a:rPr>
              <a:t>Volatility</a:t>
            </a:r>
          </a:p>
          <a:p>
            <a:pPr marL="926465" lvl="1" indent="-457200">
              <a:lnSpc>
                <a:spcPct val="100000"/>
              </a:lnSpc>
              <a:spcBef>
                <a:spcPts val="980"/>
              </a:spcBef>
              <a:buAutoNum type="arabicPeriod"/>
              <a:tabLst>
                <a:tab pos="926465" algn="l"/>
                <a:tab pos="927100" algn="l"/>
              </a:tabLst>
            </a:pPr>
            <a:r>
              <a:rPr lang="en-US" sz="2000" dirty="0">
                <a:latin typeface="Calisto MT"/>
                <a:cs typeface="Calisto MT"/>
              </a:rPr>
              <a:t>The Sleuth Kit (TSK)</a:t>
            </a:r>
            <a:endParaRPr sz="2000" dirty="0">
              <a:latin typeface="Calisto MT"/>
              <a:cs typeface="Calisto MT"/>
            </a:endParaRPr>
          </a:p>
          <a:p>
            <a:pPr marL="926465" lvl="1" indent="-457200">
              <a:lnSpc>
                <a:spcPct val="100000"/>
              </a:lnSpc>
              <a:spcBef>
                <a:spcPts val="1000"/>
              </a:spcBef>
              <a:buAutoNum type="arabicPeriod"/>
              <a:tabLst>
                <a:tab pos="926465" algn="l"/>
                <a:tab pos="927100" algn="l"/>
              </a:tabLst>
            </a:pPr>
            <a:r>
              <a:rPr lang="en-US" sz="2000" spc="-10" dirty="0" err="1">
                <a:latin typeface="Calisto MT"/>
                <a:cs typeface="Calisto MT"/>
              </a:rPr>
              <a:t>FTK</a:t>
            </a:r>
            <a:r>
              <a:rPr lang="en-US" sz="2000" spc="-10" dirty="0">
                <a:latin typeface="Calisto MT"/>
                <a:cs typeface="Calisto MT"/>
              </a:rPr>
              <a:t> Imager</a:t>
            </a:r>
            <a:endParaRPr sz="2000" dirty="0">
              <a:latin typeface="Calisto MT"/>
              <a:cs typeface="Calisto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GB" spc="95" dirty="0"/>
              <a:t>Volatility –</a:t>
            </a:r>
            <a:r>
              <a:rPr spc="130" dirty="0"/>
              <a:t> </a:t>
            </a:r>
            <a:r>
              <a:rPr lang="en-US" spc="60" dirty="0"/>
              <a:t>Functionalities and configuration</a:t>
            </a:r>
            <a:endParaRPr spc="60" dirty="0"/>
          </a:p>
        </p:txBody>
      </p:sp>
      <p:sp>
        <p:nvSpPr>
          <p:cNvPr id="3" name="TextBox 2">
            <a:extLst>
              <a:ext uri="{FF2B5EF4-FFF2-40B4-BE49-F238E27FC236}">
                <a16:creationId xmlns:a16="http://schemas.microsoft.com/office/drawing/2014/main" id="{23BC65FE-13D4-20BA-F70D-7C5FA9A1043C}"/>
              </a:ext>
            </a:extLst>
          </p:cNvPr>
          <p:cNvSpPr txBox="1"/>
          <p:nvPr/>
        </p:nvSpPr>
        <p:spPr>
          <a:xfrm>
            <a:off x="815969" y="2133600"/>
            <a:ext cx="10134600" cy="3416320"/>
          </a:xfrm>
          <a:prstGeom prst="rect">
            <a:avLst/>
          </a:prstGeom>
          <a:noFill/>
        </p:spPr>
        <p:txBody>
          <a:bodyPr wrap="square" rtlCol="0">
            <a:spAutoFit/>
          </a:bodyPr>
          <a:lstStyle/>
          <a:p>
            <a:r>
              <a:rPr lang="en-SG" b="1" dirty="0"/>
              <a:t>Installation</a:t>
            </a:r>
          </a:p>
          <a:p>
            <a:r>
              <a:rPr lang="en-SG" dirty="0"/>
              <a:t>-   Git clone </a:t>
            </a:r>
            <a:r>
              <a:rPr lang="en-SG" dirty="0">
                <a:hlinkClick r:id="rId2"/>
              </a:rPr>
              <a:t>https://</a:t>
            </a:r>
            <a:r>
              <a:rPr lang="en-SG" dirty="0" err="1">
                <a:hlinkClick r:id="rId2"/>
              </a:rPr>
              <a:t>github.com</a:t>
            </a:r>
            <a:r>
              <a:rPr lang="en-SG" dirty="0">
                <a:hlinkClick r:id="rId2"/>
              </a:rPr>
              <a:t>/</a:t>
            </a:r>
            <a:r>
              <a:rPr lang="en-SG" dirty="0" err="1">
                <a:hlinkClick r:id="rId2"/>
              </a:rPr>
              <a:t>volatilityfoundation</a:t>
            </a:r>
            <a:r>
              <a:rPr lang="en-SG" dirty="0">
                <a:hlinkClick r:id="rId2"/>
              </a:rPr>
              <a:t>/</a:t>
            </a:r>
            <a:r>
              <a:rPr lang="en-SG" dirty="0" err="1">
                <a:hlinkClick r:id="rId2"/>
              </a:rPr>
              <a:t>volatility3.git</a:t>
            </a:r>
            <a:r>
              <a:rPr lang="en-SG" dirty="0"/>
              <a:t> </a:t>
            </a:r>
          </a:p>
          <a:p>
            <a:pPr marL="285750" indent="-285750">
              <a:buFontTx/>
              <a:buChar char="-"/>
            </a:pPr>
            <a:r>
              <a:rPr lang="en-SG" dirty="0" err="1"/>
              <a:t>Pip3</a:t>
            </a:r>
            <a:r>
              <a:rPr lang="en-SG" dirty="0"/>
              <a:t> install –r </a:t>
            </a:r>
            <a:r>
              <a:rPr lang="en-SG" dirty="0" err="1"/>
              <a:t>requirements.txt</a:t>
            </a:r>
            <a:endParaRPr lang="en-SG" dirty="0"/>
          </a:p>
          <a:p>
            <a:pPr marL="285750" indent="-285750">
              <a:buFontTx/>
              <a:buChar char="-"/>
            </a:pPr>
            <a:r>
              <a:rPr lang="en-SG" dirty="0" err="1"/>
              <a:t>Python3</a:t>
            </a:r>
            <a:r>
              <a:rPr lang="en-SG" dirty="0"/>
              <a:t> </a:t>
            </a:r>
            <a:r>
              <a:rPr lang="en-SG" dirty="0" err="1"/>
              <a:t>vol.py</a:t>
            </a:r>
            <a:r>
              <a:rPr lang="en-SG" dirty="0"/>
              <a:t> –h </a:t>
            </a:r>
          </a:p>
          <a:p>
            <a:pPr marL="285750" indent="-285750">
              <a:buFontTx/>
              <a:buChar char="-"/>
            </a:pPr>
            <a:endParaRPr lang="en-SG" dirty="0"/>
          </a:p>
          <a:p>
            <a:r>
              <a:rPr lang="en-SG" b="1" dirty="0"/>
              <a:t>Functionalities</a:t>
            </a:r>
            <a:endParaRPr lang="en-SG" dirty="0"/>
          </a:p>
          <a:p>
            <a:pPr marL="285750" indent="-285750">
              <a:buFontTx/>
              <a:buChar char="-"/>
            </a:pPr>
            <a:r>
              <a:rPr lang="en-SG" dirty="0"/>
              <a:t>Memory dump analysis</a:t>
            </a:r>
          </a:p>
          <a:p>
            <a:pPr marL="285750" indent="-285750">
              <a:buFontTx/>
              <a:buChar char="-"/>
            </a:pPr>
            <a:r>
              <a:rPr lang="en-SG" dirty="0"/>
              <a:t>Memory imaging</a:t>
            </a:r>
          </a:p>
          <a:p>
            <a:pPr marL="285750" indent="-285750">
              <a:buFontTx/>
              <a:buChar char="-"/>
            </a:pPr>
            <a:r>
              <a:rPr lang="en-SG" dirty="0"/>
              <a:t>Timeline analysis</a:t>
            </a:r>
          </a:p>
          <a:p>
            <a:pPr marL="285750" indent="-285750">
              <a:buFontTx/>
              <a:buChar char="-"/>
            </a:pPr>
            <a:r>
              <a:rPr lang="en-SG" dirty="0"/>
              <a:t>Malware detection</a:t>
            </a:r>
          </a:p>
          <a:p>
            <a:pPr marL="285750" indent="-285750">
              <a:buFontTx/>
              <a:buChar char="-"/>
            </a:pPr>
            <a:r>
              <a:rPr lang="en-SG" dirty="0"/>
              <a:t>Plug-in architecture</a:t>
            </a:r>
          </a:p>
          <a:p>
            <a:pPr marL="285750" indent="-285750">
              <a:buFontTx/>
              <a:buChar char="-"/>
            </a:pPr>
            <a:endParaRPr lang="en-S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526" y="933958"/>
            <a:ext cx="9979025" cy="1243930"/>
          </a:xfrm>
          <a:prstGeom prst="rect">
            <a:avLst/>
          </a:prstGeom>
        </p:spPr>
        <p:txBody>
          <a:bodyPr vert="horz" wrap="square" lIns="0" tIns="12700" rIns="0" bIns="0" rtlCol="0">
            <a:spAutoFit/>
          </a:bodyPr>
          <a:lstStyle/>
          <a:p>
            <a:pPr marL="12700">
              <a:lnSpc>
                <a:spcPct val="100000"/>
              </a:lnSpc>
              <a:spcBef>
                <a:spcPts val="100"/>
              </a:spcBef>
            </a:pPr>
            <a:r>
              <a:rPr lang="en-GB" spc="95" dirty="0"/>
              <a:t>The Sleuth Kit –</a:t>
            </a:r>
            <a:r>
              <a:rPr spc="130" dirty="0"/>
              <a:t> </a:t>
            </a:r>
            <a:r>
              <a:rPr lang="en-US" spc="60" dirty="0"/>
              <a:t>Functionalities and configuration</a:t>
            </a:r>
            <a:endParaRPr spc="60" dirty="0"/>
          </a:p>
        </p:txBody>
      </p:sp>
    </p:spTree>
    <p:extLst>
      <p:ext uri="{BB962C8B-B14F-4D97-AF65-F5344CB8AC3E}">
        <p14:creationId xmlns:p14="http://schemas.microsoft.com/office/powerpoint/2010/main" val="332378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526" y="933958"/>
            <a:ext cx="9979025" cy="1243930"/>
          </a:xfrm>
          <a:prstGeom prst="rect">
            <a:avLst/>
          </a:prstGeom>
        </p:spPr>
        <p:txBody>
          <a:bodyPr vert="horz" wrap="square" lIns="0" tIns="12700" rIns="0" bIns="0" rtlCol="0">
            <a:spAutoFit/>
          </a:bodyPr>
          <a:lstStyle/>
          <a:p>
            <a:pPr marL="12700">
              <a:lnSpc>
                <a:spcPct val="100000"/>
              </a:lnSpc>
              <a:spcBef>
                <a:spcPts val="100"/>
              </a:spcBef>
            </a:pPr>
            <a:r>
              <a:rPr lang="en-GB" spc="95" dirty="0" err="1"/>
              <a:t>FTK</a:t>
            </a:r>
            <a:r>
              <a:rPr lang="en-GB" spc="95" dirty="0"/>
              <a:t> Imager –</a:t>
            </a:r>
            <a:r>
              <a:rPr spc="130" dirty="0"/>
              <a:t> </a:t>
            </a:r>
            <a:r>
              <a:rPr lang="en-US" spc="60" dirty="0"/>
              <a:t>Functionalities and configuration</a:t>
            </a:r>
            <a:endParaRPr spc="60" dirty="0"/>
          </a:p>
        </p:txBody>
      </p:sp>
      <p:sp>
        <p:nvSpPr>
          <p:cNvPr id="3" name="TextBox 2">
            <a:extLst>
              <a:ext uri="{FF2B5EF4-FFF2-40B4-BE49-F238E27FC236}">
                <a16:creationId xmlns:a16="http://schemas.microsoft.com/office/drawing/2014/main" id="{23A11B16-239A-C1AE-BD63-B6328A01E743}"/>
              </a:ext>
            </a:extLst>
          </p:cNvPr>
          <p:cNvSpPr txBox="1"/>
          <p:nvPr/>
        </p:nvSpPr>
        <p:spPr>
          <a:xfrm>
            <a:off x="779526" y="2743200"/>
            <a:ext cx="10498074" cy="2585323"/>
          </a:xfrm>
          <a:prstGeom prst="rect">
            <a:avLst/>
          </a:prstGeom>
          <a:noFill/>
        </p:spPr>
        <p:txBody>
          <a:bodyPr wrap="square" rtlCol="0">
            <a:spAutoFit/>
          </a:bodyPr>
          <a:lstStyle/>
          <a:p>
            <a:r>
              <a:rPr lang="en-SG" b="1" dirty="0"/>
              <a:t>Installation</a:t>
            </a:r>
          </a:p>
          <a:p>
            <a:pPr marL="285750" indent="-285750">
              <a:buFontTx/>
              <a:buChar char="-"/>
            </a:pPr>
            <a:r>
              <a:rPr lang="en-SG" dirty="0"/>
              <a:t>Go to </a:t>
            </a:r>
            <a:r>
              <a:rPr lang="en-SG" dirty="0">
                <a:hlinkClick r:id="rId2"/>
              </a:rPr>
              <a:t>https://</a:t>
            </a:r>
            <a:r>
              <a:rPr lang="en-SG" dirty="0" err="1">
                <a:hlinkClick r:id="rId2"/>
              </a:rPr>
              <a:t>exterro.com</a:t>
            </a:r>
            <a:r>
              <a:rPr lang="en-SG" dirty="0">
                <a:hlinkClick r:id="rId2"/>
              </a:rPr>
              <a:t>/</a:t>
            </a:r>
            <a:r>
              <a:rPr lang="en-SG" dirty="0" err="1">
                <a:hlinkClick r:id="rId2"/>
              </a:rPr>
              <a:t>ftk</a:t>
            </a:r>
            <a:r>
              <a:rPr lang="en-SG" dirty="0">
                <a:hlinkClick r:id="rId2"/>
              </a:rPr>
              <a:t>-imager</a:t>
            </a:r>
            <a:r>
              <a:rPr lang="en-SG" dirty="0"/>
              <a:t> </a:t>
            </a:r>
          </a:p>
          <a:p>
            <a:pPr marL="285750" indent="-285750">
              <a:buFontTx/>
              <a:buChar char="-"/>
            </a:pPr>
            <a:r>
              <a:rPr lang="en-SG" dirty="0"/>
              <a:t>Download &amp; run </a:t>
            </a:r>
            <a:r>
              <a:rPr lang="en-SG"/>
              <a:t>the executable</a:t>
            </a:r>
            <a:endParaRPr lang="en-SG" dirty="0"/>
          </a:p>
          <a:p>
            <a:endParaRPr lang="en-SG" b="1" dirty="0"/>
          </a:p>
          <a:p>
            <a:r>
              <a:rPr lang="en-SG" b="1" dirty="0"/>
              <a:t>Functionalities</a:t>
            </a:r>
          </a:p>
          <a:p>
            <a:pPr marL="285750" indent="-285750">
              <a:buFontTx/>
              <a:buChar char="-"/>
            </a:pPr>
            <a:r>
              <a:rPr lang="en-SG" dirty="0"/>
              <a:t>Capture memory dumps</a:t>
            </a:r>
          </a:p>
          <a:p>
            <a:pPr marL="285750" indent="-285750">
              <a:buFontTx/>
              <a:buChar char="-"/>
            </a:pPr>
            <a:r>
              <a:rPr lang="en-SG" dirty="0"/>
              <a:t>Capture disk images</a:t>
            </a:r>
          </a:p>
          <a:p>
            <a:pPr marL="285750" indent="-285750">
              <a:buFontTx/>
              <a:buChar char="-"/>
            </a:pPr>
            <a:r>
              <a:rPr lang="en-SG" dirty="0"/>
              <a:t>Hash calculation</a:t>
            </a:r>
          </a:p>
          <a:p>
            <a:endParaRPr lang="en-SG" b="1" dirty="0"/>
          </a:p>
        </p:txBody>
      </p:sp>
    </p:spTree>
    <p:extLst>
      <p:ext uri="{BB962C8B-B14F-4D97-AF65-F5344CB8AC3E}">
        <p14:creationId xmlns:p14="http://schemas.microsoft.com/office/powerpoint/2010/main" val="49765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38200"/>
            <a:ext cx="8707755" cy="3090590"/>
          </a:xfrm>
          <a:prstGeom prst="rect">
            <a:avLst/>
          </a:prstGeom>
        </p:spPr>
        <p:txBody>
          <a:bodyPr vert="horz" wrap="square" lIns="0" tIns="12700" rIns="0" bIns="0" rtlCol="0">
            <a:spAutoFit/>
          </a:bodyPr>
          <a:lstStyle/>
          <a:p>
            <a:pPr marL="12700" marR="5080">
              <a:lnSpc>
                <a:spcPct val="100000"/>
              </a:lnSpc>
              <a:spcBef>
                <a:spcPts val="100"/>
              </a:spcBef>
            </a:pPr>
            <a:r>
              <a:rPr spc="100" dirty="0"/>
              <a:t>INVESTIGATION</a:t>
            </a:r>
            <a:r>
              <a:rPr spc="50" dirty="0"/>
              <a:t> </a:t>
            </a:r>
            <a:r>
              <a:rPr spc="200" dirty="0"/>
              <a:t>PROCESS</a:t>
            </a:r>
            <a:br>
              <a:rPr lang="en-US" spc="200" dirty="0"/>
            </a:br>
            <a:r>
              <a:rPr lang="en-US" spc="200" dirty="0"/>
              <a:t>- </a:t>
            </a:r>
            <a:r>
              <a:rPr lang="en-GB" spc="200" dirty="0"/>
              <a:t>Diagrams</a:t>
            </a:r>
            <a:br>
              <a:rPr lang="en-GB" spc="200" dirty="0"/>
            </a:br>
            <a:r>
              <a:rPr lang="en-GB" spc="200" dirty="0"/>
              <a:t>- Flowcharts</a:t>
            </a:r>
            <a:br>
              <a:rPr lang="en-GB" spc="200" dirty="0"/>
            </a:br>
            <a:r>
              <a:rPr lang="en-GB" spc="200" dirty="0"/>
              <a:t>- Explanations</a:t>
            </a:r>
            <a:br>
              <a:rPr lang="en-GB" spc="200" dirty="0"/>
            </a:b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58F5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333</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Calisto MT</vt:lpstr>
      <vt:lpstr>Office Theme</vt:lpstr>
      <vt:lpstr>Digital Forensics Module</vt:lpstr>
      <vt:lpstr>CONTEXT/BACKGROUND INFO</vt:lpstr>
      <vt:lpstr>CONTEXT/BACKGROUND INFO</vt:lpstr>
      <vt:lpstr>OPEN SOURCE TOOLS</vt:lpstr>
      <vt:lpstr>TOOLS</vt:lpstr>
      <vt:lpstr>Volatility – Functionalities and configuration</vt:lpstr>
      <vt:lpstr>The Sleuth Kit – Functionalities and configuration</vt:lpstr>
      <vt:lpstr>FTK Imager – Functionalities and configuration</vt:lpstr>
      <vt:lpstr>INVESTIGATION PROCESS - Diagrams - Flowcharts - Explanations </vt:lpstr>
      <vt:lpstr>PowerPoint Presentation</vt:lpstr>
      <vt:lpstr>CONCLUSION / REFLECTION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Submission</dc:title>
  <cp:lastModifiedBy>Lee Yu Yee Dominic /CSF</cp:lastModifiedBy>
  <cp:revision>4</cp:revision>
  <dcterms:created xsi:type="dcterms:W3CDTF">2023-01-05T01:44:04Z</dcterms:created>
  <dcterms:modified xsi:type="dcterms:W3CDTF">2023-02-03T00:50:19Z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2022-11-29T00:00:00Z</vt:filetime>
  </property>
  <property fmtid="{D5CDD505-2E9C-101B-9397-08002B2CF9AE}" pid="3" name="Creator">
    <vt:lpwstr>Microsoft® PowerPoint® for Microsoft 365</vt:lpwstr>
  </property>
  <property fmtid="{D5CDD505-2E9C-101B-9397-08002B2CF9AE}" pid="4" name="LastSaved">
    <vt:filetime>2023-01-05T00:00:00Z</vt:filetime>
  </property>
  <property fmtid="{D5CDD505-2E9C-101B-9397-08002B2CF9AE}" pid="5" name="Producer">
    <vt:lpwstr>Microsoft® PowerPoint® for Microsoft 365</vt:lpwstr>
  </property>
  <property fmtid="{D5CDD505-2E9C-101B-9397-08002B2CF9AE}" pid="6" name="MSIP_Label_dd7aeb4d-f421-48c2-a20e-7b6cd62b5b82_Enabled">
    <vt:lpwstr>true</vt:lpwstr>
  </property>
  <property fmtid="{D5CDD505-2E9C-101B-9397-08002B2CF9AE}" pid="7" name="MSIP_Label_dd7aeb4d-f421-48c2-a20e-7b6cd62b5b82_SetDate">
    <vt:lpwstr>2023-01-12T03:46:26Z</vt:lpwstr>
  </property>
  <property fmtid="{D5CDD505-2E9C-101B-9397-08002B2CF9AE}" pid="8" name="MSIP_Label_dd7aeb4d-f421-48c2-a20e-7b6cd62b5b82_Method">
    <vt:lpwstr>Privileged</vt:lpwstr>
  </property>
  <property fmtid="{D5CDD505-2E9C-101B-9397-08002B2CF9AE}" pid="9" name="MSIP_Label_dd7aeb4d-f421-48c2-a20e-7b6cd62b5b82_Name">
    <vt:lpwstr>dd7aeb4d-f421-48c2-a20e-7b6cd62b5b82</vt:lpwstr>
  </property>
  <property fmtid="{D5CDD505-2E9C-101B-9397-08002B2CF9AE}" pid="10" name="MSIP_Label_dd7aeb4d-f421-48c2-a20e-7b6cd62b5b82_SiteId">
    <vt:lpwstr>cba9e115-3016-4462-a1ab-a565cba0cdf1</vt:lpwstr>
  </property>
  <property fmtid="{D5CDD505-2E9C-101B-9397-08002B2CF9AE}" pid="11" name="MSIP_Label_dd7aeb4d-f421-48c2-a20e-7b6cd62b5b82_ActionId">
    <vt:lpwstr>4bd172da-af4c-48fe-9522-80099e754be9</vt:lpwstr>
  </property>
  <property fmtid="{D5CDD505-2E9C-101B-9397-08002B2CF9AE}" pid="12" name="MSIP_Label_dd7aeb4d-f421-48c2-a20e-7b6cd62b5b82_ContentBits">
    <vt:lpwstr>1</vt:lpwstr>
  </property>
</Properties>
</file>