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50" r:id="rId1"/>
  </p:sldMasterIdLst>
  <p:notesMasterIdLst>
    <p:notesMasterId r:id="rId35"/>
  </p:notesMasterIdLst>
  <p:handoutMasterIdLst>
    <p:handoutMasterId r:id="rId36"/>
  </p:handoutMasterIdLst>
  <p:sldIdLst>
    <p:sldId id="376" r:id="rId2"/>
    <p:sldId id="380" r:id="rId3"/>
    <p:sldId id="475" r:id="rId4"/>
    <p:sldId id="524" r:id="rId5"/>
    <p:sldId id="525" r:id="rId6"/>
    <p:sldId id="522" r:id="rId7"/>
    <p:sldId id="476" r:id="rId8"/>
    <p:sldId id="506" r:id="rId9"/>
    <p:sldId id="545" r:id="rId10"/>
    <p:sldId id="501" r:id="rId11"/>
    <p:sldId id="502" r:id="rId12"/>
    <p:sldId id="544" r:id="rId13"/>
    <p:sldId id="503" r:id="rId14"/>
    <p:sldId id="504" r:id="rId15"/>
    <p:sldId id="505" r:id="rId16"/>
    <p:sldId id="519" r:id="rId17"/>
    <p:sldId id="543" r:id="rId18"/>
    <p:sldId id="542" r:id="rId19"/>
    <p:sldId id="528" r:id="rId20"/>
    <p:sldId id="529" r:id="rId21"/>
    <p:sldId id="530" r:id="rId22"/>
    <p:sldId id="531" r:id="rId23"/>
    <p:sldId id="532" r:id="rId24"/>
    <p:sldId id="533" r:id="rId25"/>
    <p:sldId id="534" r:id="rId26"/>
    <p:sldId id="535" r:id="rId27"/>
    <p:sldId id="538" r:id="rId28"/>
    <p:sldId id="539" r:id="rId29"/>
    <p:sldId id="540" r:id="rId30"/>
    <p:sldId id="541" r:id="rId31"/>
    <p:sldId id="526" r:id="rId32"/>
    <p:sldId id="460" r:id="rId33"/>
    <p:sldId id="437" r:id="rId34"/>
  </p:sldIdLst>
  <p:sldSz cx="9144000" cy="6858000" type="screen4x3"/>
  <p:notesSz cx="6784975" cy="9856788"/>
  <p:custDataLst>
    <p:tags r:id="rId37"/>
  </p:custDataLst>
  <p:defaultTex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7">
          <p15:clr>
            <a:srgbClr val="A4A3A4"/>
          </p15:clr>
        </p15:guide>
        <p15:guide id="2" pos="291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9900"/>
    <a:srgbClr val="800000"/>
    <a:srgbClr val="003300"/>
    <a:srgbClr val="000099"/>
    <a:srgbClr val="00CC00"/>
    <a:srgbClr val="CCECFF"/>
    <a:srgbClr val="CCFF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1134" autoAdjust="0"/>
    <p:restoredTop sz="94719" autoAdjust="0"/>
  </p:normalViewPr>
  <p:slideViewPr>
    <p:cSldViewPr>
      <p:cViewPr varScale="1">
        <p:scale>
          <a:sx n="72" d="100"/>
          <a:sy n="72" d="100"/>
        </p:scale>
        <p:origin x="43" y="47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888" y="648"/>
      </p:cViewPr>
      <p:guideLst>
        <p:guide orient="horz" pos="2167"/>
        <p:guide pos="291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 Yu Yee Dominic /CSF" userId="59ddad63-47f1-4317-b088-d34171f6460d" providerId="ADAL" clId="{7790A1C8-A2D2-1549-AF73-2F5EB012A921}"/>
    <pc:docChg chg="undo custSel modSld sldOrd">
      <pc:chgData name="Lee Yu Yee Dominic /CSF" userId="59ddad63-47f1-4317-b088-d34171f6460d" providerId="ADAL" clId="{7790A1C8-A2D2-1549-AF73-2F5EB012A921}" dt="2022-11-26T02:51:23.785" v="10" actId="14100"/>
      <pc:docMkLst>
        <pc:docMk/>
      </pc:docMkLst>
      <pc:sldChg chg="modSp">
        <pc:chgData name="Lee Yu Yee Dominic /CSF" userId="59ddad63-47f1-4317-b088-d34171f6460d" providerId="ADAL" clId="{7790A1C8-A2D2-1549-AF73-2F5EB012A921}" dt="2022-11-26T02:27:12.132" v="1" actId="1036"/>
        <pc:sldMkLst>
          <pc:docMk/>
          <pc:sldMk cId="3235248255" sldId="519"/>
        </pc:sldMkLst>
        <pc:picChg chg="mod">
          <ac:chgData name="Lee Yu Yee Dominic /CSF" userId="59ddad63-47f1-4317-b088-d34171f6460d" providerId="ADAL" clId="{7790A1C8-A2D2-1549-AF73-2F5EB012A921}" dt="2022-11-26T02:27:12.132" v="1" actId="1036"/>
          <ac:picMkLst>
            <pc:docMk/>
            <pc:sldMk cId="3235248255" sldId="519"/>
            <ac:picMk id="45058" creationId="{00000000-0000-0000-0000-000000000000}"/>
          </ac:picMkLst>
        </pc:picChg>
      </pc:sldChg>
      <pc:sldChg chg="addSp delSp modSp mod">
        <pc:chgData name="Lee Yu Yee Dominic /CSF" userId="59ddad63-47f1-4317-b088-d34171f6460d" providerId="ADAL" clId="{7790A1C8-A2D2-1549-AF73-2F5EB012A921}" dt="2022-11-26T02:49:18.314" v="9" actId="47"/>
        <pc:sldMkLst>
          <pc:docMk/>
          <pc:sldMk cId="4089641053" sldId="532"/>
        </pc:sldMkLst>
        <pc:spChg chg="add del mod">
          <ac:chgData name="Lee Yu Yee Dominic /CSF" userId="59ddad63-47f1-4317-b088-d34171f6460d" providerId="ADAL" clId="{7790A1C8-A2D2-1549-AF73-2F5EB012A921}" dt="2022-11-26T02:49:18.314" v="9" actId="47"/>
          <ac:spMkLst>
            <pc:docMk/>
            <pc:sldMk cId="4089641053" sldId="532"/>
            <ac:spMk id="3" creationId="{6E014956-00D6-ECD9-69F4-4F24ED579805}"/>
          </ac:spMkLst>
        </pc:spChg>
      </pc:sldChg>
      <pc:sldChg chg="addSp delSp modSp mod">
        <pc:chgData name="Lee Yu Yee Dominic /CSF" userId="59ddad63-47f1-4317-b088-d34171f6460d" providerId="ADAL" clId="{7790A1C8-A2D2-1549-AF73-2F5EB012A921}" dt="2022-11-26T02:49:18.037" v="8" actId="20577"/>
        <pc:sldMkLst>
          <pc:docMk/>
          <pc:sldMk cId="2077050702" sldId="534"/>
        </pc:sldMkLst>
        <pc:spChg chg="mod">
          <ac:chgData name="Lee Yu Yee Dominic /CSF" userId="59ddad63-47f1-4317-b088-d34171f6460d" providerId="ADAL" clId="{7790A1C8-A2D2-1549-AF73-2F5EB012A921}" dt="2022-11-26T02:49:18.037" v="8" actId="20577"/>
          <ac:spMkLst>
            <pc:docMk/>
            <pc:sldMk cId="2077050702" sldId="534"/>
            <ac:spMk id="3" creationId="{00000000-0000-0000-0000-000000000000}"/>
          </ac:spMkLst>
        </pc:spChg>
        <pc:spChg chg="add del mod">
          <ac:chgData name="Lee Yu Yee Dominic /CSF" userId="59ddad63-47f1-4317-b088-d34171f6460d" providerId="ADAL" clId="{7790A1C8-A2D2-1549-AF73-2F5EB012A921}" dt="2022-11-26T02:49:17.505" v="7" actId="767"/>
          <ac:spMkLst>
            <pc:docMk/>
            <pc:sldMk cId="2077050702" sldId="534"/>
            <ac:spMk id="7" creationId="{E31A3B08-CB75-0BF4-99AC-A6E08D1FCEB0}"/>
          </ac:spMkLst>
        </pc:spChg>
      </pc:sldChg>
      <pc:sldChg chg="modSp mod">
        <pc:chgData name="Lee Yu Yee Dominic /CSF" userId="59ddad63-47f1-4317-b088-d34171f6460d" providerId="ADAL" clId="{7790A1C8-A2D2-1549-AF73-2F5EB012A921}" dt="2022-11-26T02:51:23.785" v="10" actId="14100"/>
        <pc:sldMkLst>
          <pc:docMk/>
          <pc:sldMk cId="657498772" sldId="539"/>
        </pc:sldMkLst>
        <pc:graphicFrameChg chg="mod modGraphic">
          <ac:chgData name="Lee Yu Yee Dominic /CSF" userId="59ddad63-47f1-4317-b088-d34171f6460d" providerId="ADAL" clId="{7790A1C8-A2D2-1549-AF73-2F5EB012A921}" dt="2022-11-26T02:51:23.785" v="10" actId="14100"/>
          <ac:graphicFrameMkLst>
            <pc:docMk/>
            <pc:sldMk cId="657498772" sldId="539"/>
            <ac:graphicFrameMk id="5" creationId="{00000000-0000-0000-0000-000000000000}"/>
          </ac:graphicFrameMkLst>
        </pc:graphicFrameChg>
      </pc:sldChg>
      <pc:sldChg chg="ord">
        <pc:chgData name="Lee Yu Yee Dominic /CSF" userId="59ddad63-47f1-4317-b088-d34171f6460d" providerId="ADAL" clId="{7790A1C8-A2D2-1549-AF73-2F5EB012A921}" dt="2022-11-06T13:34:45.592" v="0" actId="20578"/>
        <pc:sldMkLst>
          <pc:docMk/>
          <pc:sldMk cId="1622128983" sldId="543"/>
        </pc:sldMkLst>
      </pc:sldChg>
    </pc:docChg>
  </pc:docChgLst>
  <pc:docChgLst>
    <pc:chgData name="Lee Yu Yee Dominic /CSF" userId="59ddad63-47f1-4317-b088-d34171f6460d" providerId="ADAL" clId="{050DC3F0-072E-EA4E-BBE9-0DE318D5C25A}"/>
    <pc:docChg chg="custSel modSld">
      <pc:chgData name="Lee Yu Yee Dominic /CSF" userId="59ddad63-47f1-4317-b088-d34171f6460d" providerId="ADAL" clId="{050DC3F0-072E-EA4E-BBE9-0DE318D5C25A}" dt="2022-10-17T04:34:28.952" v="190" actId="20577"/>
      <pc:docMkLst>
        <pc:docMk/>
      </pc:docMkLst>
      <pc:sldChg chg="modSp mod">
        <pc:chgData name="Lee Yu Yee Dominic /CSF" userId="59ddad63-47f1-4317-b088-d34171f6460d" providerId="ADAL" clId="{050DC3F0-072E-EA4E-BBE9-0DE318D5C25A}" dt="2022-10-17T04:24:33.138" v="18" actId="20577"/>
        <pc:sldMkLst>
          <pc:docMk/>
          <pc:sldMk cId="4156645836" sldId="504"/>
        </pc:sldMkLst>
        <pc:spChg chg="mod">
          <ac:chgData name="Lee Yu Yee Dominic /CSF" userId="59ddad63-47f1-4317-b088-d34171f6460d" providerId="ADAL" clId="{050DC3F0-072E-EA4E-BBE9-0DE318D5C25A}" dt="2022-10-17T04:24:33.138" v="18" actId="20577"/>
          <ac:spMkLst>
            <pc:docMk/>
            <pc:sldMk cId="4156645836" sldId="504"/>
            <ac:spMk id="3" creationId="{00000000-0000-0000-0000-000000000000}"/>
          </ac:spMkLst>
        </pc:spChg>
      </pc:sldChg>
      <pc:sldChg chg="modSp mod">
        <pc:chgData name="Lee Yu Yee Dominic /CSF" userId="59ddad63-47f1-4317-b088-d34171f6460d" providerId="ADAL" clId="{050DC3F0-072E-EA4E-BBE9-0DE318D5C25A}" dt="2022-10-17T04:24:08.724" v="14" actId="20577"/>
        <pc:sldMkLst>
          <pc:docMk/>
          <pc:sldMk cId="2038672616" sldId="531"/>
        </pc:sldMkLst>
        <pc:spChg chg="mod">
          <ac:chgData name="Lee Yu Yee Dominic /CSF" userId="59ddad63-47f1-4317-b088-d34171f6460d" providerId="ADAL" clId="{050DC3F0-072E-EA4E-BBE9-0DE318D5C25A}" dt="2022-10-17T04:24:08.724" v="14" actId="20577"/>
          <ac:spMkLst>
            <pc:docMk/>
            <pc:sldMk cId="2038672616" sldId="531"/>
            <ac:spMk id="3" creationId="{00000000-0000-0000-0000-000000000000}"/>
          </ac:spMkLst>
        </pc:spChg>
      </pc:sldChg>
      <pc:sldChg chg="modSp mod">
        <pc:chgData name="Lee Yu Yee Dominic /CSF" userId="59ddad63-47f1-4317-b088-d34171f6460d" providerId="ADAL" clId="{050DC3F0-072E-EA4E-BBE9-0DE318D5C25A}" dt="2022-10-17T04:28:22.040" v="162" actId="1036"/>
        <pc:sldMkLst>
          <pc:docMk/>
          <pc:sldMk cId="4220431141" sldId="533"/>
        </pc:sldMkLst>
        <pc:spChg chg="mod">
          <ac:chgData name="Lee Yu Yee Dominic /CSF" userId="59ddad63-47f1-4317-b088-d34171f6460d" providerId="ADAL" clId="{050DC3F0-072E-EA4E-BBE9-0DE318D5C25A}" dt="2022-10-17T04:27:40.629" v="160" actId="20577"/>
          <ac:spMkLst>
            <pc:docMk/>
            <pc:sldMk cId="4220431141" sldId="533"/>
            <ac:spMk id="3" creationId="{00000000-0000-0000-0000-000000000000}"/>
          </ac:spMkLst>
        </pc:spChg>
        <pc:picChg chg="mod">
          <ac:chgData name="Lee Yu Yee Dominic /CSF" userId="59ddad63-47f1-4317-b088-d34171f6460d" providerId="ADAL" clId="{050DC3F0-072E-EA4E-BBE9-0DE318D5C25A}" dt="2022-10-17T04:28:22.040" v="162" actId="1036"/>
          <ac:picMkLst>
            <pc:docMk/>
            <pc:sldMk cId="4220431141" sldId="533"/>
            <ac:picMk id="5" creationId="{00000000-0000-0000-0000-000000000000}"/>
          </ac:picMkLst>
        </pc:picChg>
        <pc:picChg chg="mod">
          <ac:chgData name="Lee Yu Yee Dominic /CSF" userId="59ddad63-47f1-4317-b088-d34171f6460d" providerId="ADAL" clId="{050DC3F0-072E-EA4E-BBE9-0DE318D5C25A}" dt="2022-10-17T04:27:32.654" v="150" actId="1076"/>
          <ac:picMkLst>
            <pc:docMk/>
            <pc:sldMk cId="4220431141" sldId="533"/>
            <ac:picMk id="7" creationId="{00000000-0000-0000-0000-000000000000}"/>
          </ac:picMkLst>
        </pc:picChg>
      </pc:sldChg>
      <pc:sldChg chg="modSp mod">
        <pc:chgData name="Lee Yu Yee Dominic /CSF" userId="59ddad63-47f1-4317-b088-d34171f6460d" providerId="ADAL" clId="{050DC3F0-072E-EA4E-BBE9-0DE318D5C25A}" dt="2022-10-17T04:34:28.952" v="190" actId="20577"/>
        <pc:sldMkLst>
          <pc:docMk/>
          <pc:sldMk cId="535963527" sldId="538"/>
        </pc:sldMkLst>
        <pc:spChg chg="mod">
          <ac:chgData name="Lee Yu Yee Dominic /CSF" userId="59ddad63-47f1-4317-b088-d34171f6460d" providerId="ADAL" clId="{050DC3F0-072E-EA4E-BBE9-0DE318D5C25A}" dt="2022-10-17T04:34:28.952" v="190" actId="20577"/>
          <ac:spMkLst>
            <pc:docMk/>
            <pc:sldMk cId="535963527" sldId="538"/>
            <ac:spMk id="3" creationId="{00000000-0000-0000-0000-000000000000}"/>
          </ac:spMkLst>
        </pc:spChg>
      </pc:sldChg>
      <pc:sldChg chg="modSp mod">
        <pc:chgData name="Lee Yu Yee Dominic /CSF" userId="59ddad63-47f1-4317-b088-d34171f6460d" providerId="ADAL" clId="{050DC3F0-072E-EA4E-BBE9-0DE318D5C25A}" dt="2022-10-17T03:52:07.635" v="4" actId="207"/>
        <pc:sldMkLst>
          <pc:docMk/>
          <pc:sldMk cId="2227147442" sldId="545"/>
        </pc:sldMkLst>
        <pc:spChg chg="mod">
          <ac:chgData name="Lee Yu Yee Dominic /CSF" userId="59ddad63-47f1-4317-b088-d34171f6460d" providerId="ADAL" clId="{050DC3F0-072E-EA4E-BBE9-0DE318D5C25A}" dt="2022-10-17T03:52:07.635" v="4" actId="207"/>
          <ac:spMkLst>
            <pc:docMk/>
            <pc:sldMk cId="2227147442" sldId="545"/>
            <ac:spMk id="3" creationId="{00000000-0000-0000-0000-000000000000}"/>
          </ac:spMkLst>
        </pc:spChg>
      </pc:sldChg>
    </pc:docChg>
  </pc:docChgLst>
  <pc:docChgLst>
    <pc:chgData name="Lee Yu Yee Dominic /CSF" userId="59ddad63-47f1-4317-b088-d34171f6460d" providerId="ADAL" clId="{78E5C3B1-81B6-4A6D-8838-0E8B26ECFA40}"/>
    <pc:docChg chg="modSld">
      <pc:chgData name="Lee Yu Yee Dominic /CSF" userId="59ddad63-47f1-4317-b088-d34171f6460d" providerId="ADAL" clId="{78E5C3B1-81B6-4A6D-8838-0E8B26ECFA40}" dt="2022-12-10T02:53:47.803" v="0" actId="1036"/>
      <pc:docMkLst>
        <pc:docMk/>
      </pc:docMkLst>
      <pc:sldChg chg="modSp mod">
        <pc:chgData name="Lee Yu Yee Dominic /CSF" userId="59ddad63-47f1-4317-b088-d34171f6460d" providerId="ADAL" clId="{78E5C3B1-81B6-4A6D-8838-0E8B26ECFA40}" dt="2022-12-10T02:53:47.803" v="0" actId="1036"/>
        <pc:sldMkLst>
          <pc:docMk/>
          <pc:sldMk cId="2013260358" sldId="542"/>
        </pc:sldMkLst>
        <pc:spChg chg="mod">
          <ac:chgData name="Lee Yu Yee Dominic /CSF" userId="59ddad63-47f1-4317-b088-d34171f6460d" providerId="ADAL" clId="{78E5C3B1-81B6-4A6D-8838-0E8B26ECFA40}" dt="2022-12-10T02:53:47.803" v="0" actId="1036"/>
          <ac:spMkLst>
            <pc:docMk/>
            <pc:sldMk cId="2013260358" sldId="542"/>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89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0"/>
            <a:ext cx="2940051"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defTabSz="922338">
              <a:defRPr sz="1000" i="1">
                <a:latin typeface="Arial" charset="0"/>
              </a:defRPr>
            </a:lvl1pPr>
          </a:lstStyle>
          <a:p>
            <a:endParaRPr lang="en-US"/>
          </a:p>
        </p:txBody>
      </p:sp>
      <p:sp>
        <p:nvSpPr>
          <p:cNvPr id="2051" name="Rectangle 3"/>
          <p:cNvSpPr>
            <a:spLocks noGrp="1" noChangeArrowheads="1"/>
          </p:cNvSpPr>
          <p:nvPr>
            <p:ph type="dt" idx="1"/>
          </p:nvPr>
        </p:nvSpPr>
        <p:spPr bwMode="auto">
          <a:xfrm>
            <a:off x="3844925" y="0"/>
            <a:ext cx="2940050"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algn="r" defTabSz="922338">
              <a:defRPr sz="1000" i="1">
                <a:latin typeface="Arial" charset="0"/>
              </a:defRPr>
            </a:lvl1pPr>
          </a:lstStyle>
          <a:p>
            <a:endParaRPr lang="en-US"/>
          </a:p>
        </p:txBody>
      </p:sp>
      <p:sp>
        <p:nvSpPr>
          <p:cNvPr id="25604" name="Rectangle 4"/>
          <p:cNvSpPr>
            <a:spLocks noGrp="1" noRot="1" noChangeAspect="1" noChangeArrowheads="1" noTextEdit="1"/>
          </p:cNvSpPr>
          <p:nvPr>
            <p:ph type="sldImg" idx="2"/>
          </p:nvPr>
        </p:nvSpPr>
        <p:spPr bwMode="auto">
          <a:xfrm>
            <a:off x="936625" y="746125"/>
            <a:ext cx="4910138" cy="3683000"/>
          </a:xfrm>
          <a:prstGeom prst="rect">
            <a:avLst/>
          </a:prstGeom>
          <a:noFill/>
          <a:ln w="12700">
            <a:solidFill>
              <a:schemeClr val="tx1"/>
            </a:solidFill>
            <a:miter lim="800000"/>
            <a:headEnd/>
            <a:tailEnd/>
          </a:ln>
        </p:spPr>
      </p:sp>
      <p:sp>
        <p:nvSpPr>
          <p:cNvPr id="2053" name="Rectangle 5"/>
          <p:cNvSpPr>
            <a:spLocks noGrp="1" noChangeArrowheads="1"/>
          </p:cNvSpPr>
          <p:nvPr>
            <p:ph type="body" sz="quarter" idx="3"/>
          </p:nvPr>
        </p:nvSpPr>
        <p:spPr bwMode="auto">
          <a:xfrm>
            <a:off x="903288" y="4681538"/>
            <a:ext cx="4976812" cy="4435475"/>
          </a:xfrm>
          <a:prstGeom prst="rect">
            <a:avLst/>
          </a:prstGeom>
          <a:noFill/>
          <a:ln w="9525">
            <a:noFill/>
            <a:miter lim="800000"/>
            <a:headEnd/>
            <a:tailEnd/>
          </a:ln>
          <a:effectLst/>
        </p:spPr>
        <p:txBody>
          <a:bodyPr vert="horz" wrap="square" lIns="92885" tIns="46443" rIns="92885" bIns="46443"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054" name="Rectangle 6"/>
          <p:cNvSpPr>
            <a:spLocks noGrp="1" noChangeArrowheads="1"/>
          </p:cNvSpPr>
          <p:nvPr>
            <p:ph type="ftr" sz="quarter" idx="4"/>
          </p:nvPr>
        </p:nvSpPr>
        <p:spPr bwMode="auto">
          <a:xfrm>
            <a:off x="-1588" y="9363075"/>
            <a:ext cx="2940051"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defTabSz="922338">
              <a:defRPr sz="1000" i="1">
                <a:latin typeface="Arial" charset="0"/>
              </a:defRPr>
            </a:lvl1pPr>
          </a:lstStyle>
          <a:p>
            <a:endParaRPr lang="en-US"/>
          </a:p>
        </p:txBody>
      </p:sp>
      <p:sp>
        <p:nvSpPr>
          <p:cNvPr id="2055" name="Rectangle 7"/>
          <p:cNvSpPr>
            <a:spLocks noGrp="1" noChangeArrowheads="1"/>
          </p:cNvSpPr>
          <p:nvPr>
            <p:ph type="sldNum" sz="quarter" idx="5"/>
          </p:nvPr>
        </p:nvSpPr>
        <p:spPr bwMode="auto">
          <a:xfrm>
            <a:off x="3844925" y="9363075"/>
            <a:ext cx="2940050"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algn="r" defTabSz="922338">
              <a:defRPr sz="1000" i="1">
                <a:latin typeface="Arial" charset="0"/>
              </a:defRPr>
            </a:lvl1pPr>
          </a:lstStyle>
          <a:p>
            <a:fld id="{981EA91C-682A-4264-9ABB-500530C55E10}" type="slidenum">
              <a:rPr lang="en-GB"/>
              <a:pPr/>
              <a:t>‹#›</a:t>
            </a:fld>
            <a:endParaRPr lang="en-GB"/>
          </a:p>
        </p:txBody>
      </p:sp>
    </p:spTree>
    <p:extLst>
      <p:ext uri="{BB962C8B-B14F-4D97-AF65-F5344CB8AC3E}">
        <p14:creationId xmlns:p14="http://schemas.microsoft.com/office/powerpoint/2010/main" val="2330587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6968DAB-D927-432F-BAF4-14E4C6CD2D09}" type="slidenum">
              <a:rPr lang="en-GB"/>
              <a:pPr/>
              <a:t>1</a:t>
            </a:fld>
            <a:endParaRPr lang="en-GB"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marL="228600" indent="-228600">
              <a:buFontTx/>
              <a:buAutoNum type="arabicPeriod"/>
            </a:pPr>
            <a:r>
              <a:rPr lang="en-US" dirty="0"/>
              <a:t>Left-hand Bar – Replace FSP by your module code and X by the lecture number.</a:t>
            </a:r>
          </a:p>
          <a:p>
            <a:pPr marL="228600" indent="-228600">
              <a:buFontTx/>
              <a:buAutoNum type="arabicPeriod"/>
            </a:pPr>
            <a:r>
              <a:rPr lang="en-US" dirty="0"/>
              <a:t>Replace Lecture Title</a:t>
            </a:r>
          </a:p>
          <a:p>
            <a:pPr marL="228600" indent="-228600">
              <a:buFontTx/>
              <a:buAutoNum type="arabicPeriod"/>
            </a:pPr>
            <a:r>
              <a:rPr lang="en-US" dirty="0"/>
              <a:t>Replace &lt; Module Name &gt;</a:t>
            </a:r>
          </a:p>
          <a:p>
            <a:pPr marL="228600" indent="-228600">
              <a:buFontTx/>
              <a:buAutoNum type="arabicPeriod"/>
            </a:pPr>
            <a:r>
              <a:rPr lang="en-US" dirty="0"/>
              <a:t>Replace Year and Semester if necessary</a:t>
            </a:r>
          </a:p>
        </p:txBody>
      </p:sp>
    </p:spTree>
    <p:extLst>
      <p:ext uri="{BB962C8B-B14F-4D97-AF65-F5344CB8AC3E}">
        <p14:creationId xmlns:p14="http://schemas.microsoft.com/office/powerpoint/2010/main" val="3912216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1EA91C-682A-4264-9ABB-500530C55E10}" type="slidenum">
              <a:rPr lang="en-GB" smtClean="0"/>
              <a:pPr/>
              <a:t>2</a:t>
            </a:fld>
            <a:endParaRPr lang="en-GB"/>
          </a:p>
        </p:txBody>
      </p:sp>
    </p:spTree>
    <p:extLst>
      <p:ext uri="{BB962C8B-B14F-4D97-AF65-F5344CB8AC3E}">
        <p14:creationId xmlns:p14="http://schemas.microsoft.com/office/powerpoint/2010/main" val="3025002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9513103-D580-4CF5-B1AA-F9B7C0B68BD6}" type="slidenum">
              <a:rPr lang="en-GB"/>
              <a:pPr/>
              <a:t>33</a:t>
            </a:fld>
            <a:endParaRPr lang="en-GB"/>
          </a:p>
        </p:txBody>
      </p:sp>
      <p:sp>
        <p:nvSpPr>
          <p:cNvPr id="29699" name="Rectangle 2"/>
          <p:cNvSpPr>
            <a:spLocks noGrp="1" noRot="1" noChangeAspect="1" noChangeArrowheads="1" noTextEdit="1"/>
          </p:cNvSpPr>
          <p:nvPr>
            <p:ph type="sldImg"/>
          </p:nvPr>
        </p:nvSpPr>
        <p:spPr>
          <a:xfrm>
            <a:off x="928688" y="738188"/>
            <a:ext cx="4929187" cy="3697287"/>
          </a:xfrm>
          <a:ln/>
        </p:spPr>
      </p:sp>
      <p:sp>
        <p:nvSpPr>
          <p:cNvPr id="29700" name="Rectangle 3"/>
          <p:cNvSpPr>
            <a:spLocks noGrp="1" noChangeArrowheads="1"/>
          </p:cNvSpPr>
          <p:nvPr>
            <p:ph type="body" idx="1"/>
          </p:nvPr>
        </p:nvSpPr>
        <p:spPr>
          <a:xfrm>
            <a:off x="677863" y="4681538"/>
            <a:ext cx="5429250" cy="4437062"/>
          </a:xfrm>
          <a:noFill/>
          <a:ln/>
        </p:spPr>
        <p:txBody>
          <a:bodyPr/>
          <a:lstStyle/>
          <a:p>
            <a:pPr>
              <a:buFontTx/>
              <a:buChar char="•"/>
            </a:pPr>
            <a:r>
              <a:rPr lang="en-US"/>
              <a:t> Publisher: Cisco Press, Thomson Learning</a:t>
            </a:r>
          </a:p>
          <a:p>
            <a:pPr>
              <a:buFontTx/>
              <a:buChar char="•"/>
            </a:pPr>
            <a:r>
              <a:rPr lang="en-US"/>
              <a:t> </a:t>
            </a:r>
          </a:p>
        </p:txBody>
      </p:sp>
    </p:spTree>
    <p:extLst>
      <p:ext uri="{BB962C8B-B14F-4D97-AF65-F5344CB8AC3E}">
        <p14:creationId xmlns:p14="http://schemas.microsoft.com/office/powerpoint/2010/main" val="32812265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Object 8"/>
          <p:cNvGraphicFramePr>
            <a:graphicFrameLocks noChangeAspect="1"/>
          </p:cNvGraphicFramePr>
          <p:nvPr/>
        </p:nvGraphicFramePr>
        <p:xfrm>
          <a:off x="8229600" y="0"/>
          <a:ext cx="914400" cy="730250"/>
        </p:xfrm>
        <a:graphic>
          <a:graphicData uri="http://schemas.openxmlformats.org/presentationml/2006/ole">
            <mc:AlternateContent xmlns:mc="http://schemas.openxmlformats.org/markup-compatibility/2006">
              <mc:Choice xmlns:v="urn:schemas-microsoft-com:vml" Requires="v">
                <p:oleObj name="Clip" r:id="rId2" imgW="3709440" imgH="2963520" progId="">
                  <p:embed/>
                </p:oleObj>
              </mc:Choice>
              <mc:Fallback>
                <p:oleObj name="Clip" r:id="rId2" imgW="3709440" imgH="2963520" progId="">
                  <p:embed/>
                  <p:pic>
                    <p:nvPicPr>
                      <p:cNvPr id="4"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0"/>
                        <a:ext cx="914400"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4" name="Rectangle 2"/>
          <p:cNvSpPr>
            <a:spLocks noGrp="1" noChangeArrowheads="1"/>
          </p:cNvSpPr>
          <p:nvPr>
            <p:ph type="ctrTitle"/>
          </p:nvPr>
        </p:nvSpPr>
        <p:spPr>
          <a:xfrm>
            <a:off x="914400" y="609600"/>
            <a:ext cx="7620000" cy="838200"/>
          </a:xfrm>
          <a:solidFill>
            <a:srgbClr val="0000FF"/>
          </a:solidFill>
          <a:ln w="9525"/>
        </p:spPr>
        <p:txBody>
          <a:bodyPr anchor="b"/>
          <a:lstStyle>
            <a:lvl1pPr algn="ctr">
              <a:defRPr sz="4000">
                <a:solidFill>
                  <a:srgbClr val="FFFF00"/>
                </a:solidFill>
                <a:effectLst>
                  <a:outerShdw blurRad="38100" dist="38100" dir="2700000" algn="tl">
                    <a:srgbClr val="000000"/>
                  </a:outerShdw>
                </a:effectLst>
              </a:defRPr>
            </a:lvl1pPr>
          </a:lstStyle>
          <a:p>
            <a:r>
              <a:rPr lang="en-US"/>
              <a:t>Chapter</a:t>
            </a:r>
          </a:p>
        </p:txBody>
      </p:sp>
      <p:sp>
        <p:nvSpPr>
          <p:cNvPr id="49155" name="Rectangle 3"/>
          <p:cNvSpPr>
            <a:spLocks noGrp="1" noChangeArrowheads="1"/>
          </p:cNvSpPr>
          <p:nvPr>
            <p:ph type="subTitle" idx="1"/>
          </p:nvPr>
        </p:nvSpPr>
        <p:spPr>
          <a:xfrm>
            <a:off x="4038600" y="2743200"/>
            <a:ext cx="4419600" cy="2895600"/>
          </a:xfrm>
        </p:spPr>
        <p:txBody>
          <a:bodyPr/>
          <a:lstStyle>
            <a:lvl1pPr marL="0" indent="0">
              <a:buFont typeface="Wingdings" pitchFamily="2" charset="2"/>
              <a:buNone/>
              <a:defRPr sz="4800">
                <a:latin typeface="Verdana" pitchFamily="34" charset="0"/>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p:txBody>
          <a:bodyPr/>
          <a:lstStyle>
            <a:lvl1pPr>
              <a:defRPr/>
            </a:lvl1pPr>
          </a:lstStyle>
          <a:p>
            <a:r>
              <a:rPr lang="en-US"/>
              <a:t>  Lecture 1  slide</a:t>
            </a:r>
            <a:fld id="{024F30DD-3833-4699-9071-53B055338EC3}" type="slidenum">
              <a:rPr lang="en-US">
                <a:solidFill>
                  <a:srgbClr val="FF0000"/>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2479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0"/>
            <a:ext cx="65913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p:txBody>
          <a:bodyPr/>
          <a:lstStyle>
            <a:lvl1pPr>
              <a:defRPr/>
            </a:lvl1pPr>
          </a:lstStyle>
          <a:p>
            <a:r>
              <a:rPr lang="en-US"/>
              <a:t>  Lecture 1  slide</a:t>
            </a:r>
            <a:fld id="{A70D10B6-495A-4E5A-82CC-FC79817E8E25}" type="slidenum">
              <a:rPr lang="en-US">
                <a:solidFill>
                  <a:srgbClr val="FF0000"/>
                </a:solidFill>
              </a: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ext Placeholder 2"/>
          <p:cNvSpPr>
            <a:spLocks noGrp="1"/>
          </p:cNvSpPr>
          <p:nvPr>
            <p:ph type="body" sz="half" idx="1"/>
          </p:nvPr>
        </p:nvSpPr>
        <p:spPr>
          <a:xfrm>
            <a:off x="3810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5"/>
          <p:cNvSpPr>
            <a:spLocks noGrp="1" noChangeArrowheads="1"/>
          </p:cNvSpPr>
          <p:nvPr>
            <p:ph type="sldNum" sz="quarter" idx="10"/>
          </p:nvPr>
        </p:nvSpPr>
        <p:spPr>
          <a:ln/>
        </p:spPr>
        <p:txBody>
          <a:bodyPr/>
          <a:lstStyle>
            <a:lvl1pPr>
              <a:defRPr/>
            </a:lvl1pPr>
          </a:lstStyle>
          <a:p>
            <a:r>
              <a:rPr lang="en-US"/>
              <a:t>slide</a:t>
            </a:r>
            <a:fld id="{1C03BFBB-5B0A-4B81-B724-61598F635569}" type="slidenum">
              <a:rPr lang="en-US">
                <a:solidFill>
                  <a:srgbClr val="FF0000"/>
                </a:solidFill>
              </a: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ext Placeholder 2"/>
          <p:cNvSpPr>
            <a:spLocks noGrp="1"/>
          </p:cNvSpPr>
          <p:nvPr>
            <p:ph type="body" sz="half" idx="1"/>
          </p:nvPr>
        </p:nvSpPr>
        <p:spPr>
          <a:xfrm>
            <a:off x="3810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1066800"/>
            <a:ext cx="4000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733800"/>
            <a:ext cx="4000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5"/>
          <p:cNvSpPr>
            <a:spLocks noGrp="1" noChangeArrowheads="1"/>
          </p:cNvSpPr>
          <p:nvPr>
            <p:ph type="sldNum" sz="quarter" idx="10"/>
          </p:nvPr>
        </p:nvSpPr>
        <p:spPr/>
        <p:txBody>
          <a:bodyPr/>
          <a:lstStyle>
            <a:lvl1pPr>
              <a:defRPr/>
            </a:lvl1pPr>
          </a:lstStyle>
          <a:p>
            <a:r>
              <a:rPr lang="en-US"/>
              <a:t>    slide</a:t>
            </a:r>
            <a:fld id="{26078C50-D7FF-4F3B-9E08-71D5368D3168}" type="slidenum">
              <a:rPr lang="en-US">
                <a:solidFill>
                  <a:srgbClr val="FF0000"/>
                </a:solidFill>
              </a: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p:txBody>
          <a:bodyPr/>
          <a:lstStyle>
            <a:lvl1pPr>
              <a:defRPr/>
            </a:lvl1pPr>
          </a:lstStyle>
          <a:p>
            <a:r>
              <a:rPr lang="en-US"/>
              <a:t>    slide</a:t>
            </a:r>
            <a:fld id="{CD1E3C00-1CCA-42EC-B01C-177DBAD4B2D1}" type="slidenum">
              <a:rPr lang="en-US">
                <a:solidFill>
                  <a:srgbClr val="FF0000"/>
                </a:solidFill>
              </a: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
          <p:cNvSpPr>
            <a:spLocks noGrp="1" noChangeArrowheads="1"/>
          </p:cNvSpPr>
          <p:nvPr>
            <p:ph type="sldNum" sz="quarter" idx="10"/>
          </p:nvPr>
        </p:nvSpPr>
        <p:spPr/>
        <p:txBody>
          <a:bodyPr/>
          <a:lstStyle>
            <a:lvl1pPr>
              <a:defRPr/>
            </a:lvl1pPr>
          </a:lstStyle>
          <a:p>
            <a:r>
              <a:rPr lang="en-US"/>
              <a:t>  Lecture 1  slide</a:t>
            </a:r>
            <a:fld id="{0C26A06C-9070-4A8E-B687-61C947234CD4}" type="slidenum">
              <a:rPr lang="en-US">
                <a:solidFill>
                  <a:srgbClr val="FF0000"/>
                </a:solidFill>
              </a: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5"/>
          <p:cNvSpPr>
            <a:spLocks noGrp="1" noChangeArrowheads="1"/>
          </p:cNvSpPr>
          <p:nvPr>
            <p:ph type="sldNum" sz="quarter" idx="10"/>
          </p:nvPr>
        </p:nvSpPr>
        <p:spPr/>
        <p:txBody>
          <a:bodyPr/>
          <a:lstStyle>
            <a:lvl1pPr>
              <a:defRPr/>
            </a:lvl1pPr>
          </a:lstStyle>
          <a:p>
            <a:r>
              <a:rPr lang="en-US"/>
              <a:t>  Lecture 1  slide</a:t>
            </a:r>
            <a:fld id="{378752D7-BD66-4972-98AF-6E8DAE2B30BE}" type="slidenum">
              <a:rPr lang="en-US">
                <a:solidFill>
                  <a:srgbClr val="FF0000"/>
                </a:solidFill>
              </a: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5"/>
          <p:cNvSpPr>
            <a:spLocks noGrp="1" noChangeArrowheads="1"/>
          </p:cNvSpPr>
          <p:nvPr>
            <p:ph type="sldNum" sz="quarter" idx="10"/>
          </p:nvPr>
        </p:nvSpPr>
        <p:spPr/>
        <p:txBody>
          <a:bodyPr/>
          <a:lstStyle>
            <a:lvl1pPr>
              <a:defRPr/>
            </a:lvl1pPr>
          </a:lstStyle>
          <a:p>
            <a:r>
              <a:rPr lang="en-US"/>
              <a:t>  Lecture 1  slide</a:t>
            </a:r>
            <a:fld id="{0A945A3D-922A-4F70-9C87-005A23351DFE}" type="slidenum">
              <a:rPr lang="en-US">
                <a:solidFill>
                  <a:srgbClr val="FF0000"/>
                </a:solidFill>
              </a: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5"/>
          <p:cNvSpPr>
            <a:spLocks noGrp="1" noChangeArrowheads="1"/>
          </p:cNvSpPr>
          <p:nvPr>
            <p:ph type="sldNum" sz="quarter" idx="10"/>
          </p:nvPr>
        </p:nvSpPr>
        <p:spPr/>
        <p:txBody>
          <a:bodyPr/>
          <a:lstStyle>
            <a:lvl1pPr>
              <a:defRPr/>
            </a:lvl1pPr>
          </a:lstStyle>
          <a:p>
            <a:r>
              <a:rPr lang="en-US"/>
              <a:t>  Lecture 1  slide</a:t>
            </a:r>
            <a:fld id="{4D887614-A9B7-4631-AE2F-C75E25F11505}" type="slidenum">
              <a:rPr lang="en-US">
                <a:solidFill>
                  <a:srgbClr val="FF0000"/>
                </a:solidFill>
              </a: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sldNum" sz="quarter" idx="10"/>
          </p:nvPr>
        </p:nvSpPr>
        <p:spPr/>
        <p:txBody>
          <a:bodyPr/>
          <a:lstStyle>
            <a:lvl1pPr>
              <a:defRPr/>
            </a:lvl1pPr>
          </a:lstStyle>
          <a:p>
            <a:r>
              <a:rPr lang="en-US"/>
              <a:t>  Lecture 1  slide</a:t>
            </a:r>
            <a:fld id="{A064A8E4-5CFD-40C7-A9F8-40CC00C3BCDF}" type="slidenum">
              <a:rPr lang="en-US">
                <a:solidFill>
                  <a:srgbClr val="FF0000"/>
                </a:solidFill>
              </a: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p:txBody>
          <a:bodyPr/>
          <a:lstStyle>
            <a:lvl1pPr>
              <a:defRPr/>
            </a:lvl1pPr>
          </a:lstStyle>
          <a:p>
            <a:r>
              <a:rPr lang="en-US"/>
              <a:t>  Lecture 1  slide</a:t>
            </a:r>
            <a:fld id="{DB0E967E-D904-4044-9324-686F4808CDEA}" type="slidenum">
              <a:rPr lang="en-US">
                <a:solidFill>
                  <a:srgbClr val="FF0000"/>
                </a:solidFill>
              </a: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p:txBody>
          <a:bodyPr/>
          <a:lstStyle>
            <a:lvl1pPr>
              <a:defRPr/>
            </a:lvl1pPr>
          </a:lstStyle>
          <a:p>
            <a:r>
              <a:rPr lang="en-US"/>
              <a:t>  Lecture 1  slide</a:t>
            </a:r>
            <a:fld id="{461A602D-37C2-4D03-9F6E-2E562A0C300F}" type="slidenum">
              <a:rPr lang="en-US">
                <a:solidFill>
                  <a:srgbClr val="FF0000"/>
                </a:solidFill>
              </a: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028" name="Rectangle 3"/>
          <p:cNvSpPr>
            <a:spLocks noGrp="1" noChangeArrowheads="1"/>
          </p:cNvSpPr>
          <p:nvPr>
            <p:ph type="body" idx="1"/>
          </p:nvPr>
        </p:nvSpPr>
        <p:spPr bwMode="auto">
          <a:xfrm>
            <a:off x="381000" y="1066800"/>
            <a:ext cx="8153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143" name="Rectangle 15"/>
          <p:cNvSpPr>
            <a:spLocks noGrp="1" noChangeArrowheads="1"/>
          </p:cNvSpPr>
          <p:nvPr>
            <p:ph type="sldNum" sz="quarter" idx="4"/>
          </p:nvPr>
        </p:nvSpPr>
        <p:spPr bwMode="auto">
          <a:xfrm>
            <a:off x="6705600" y="6324600"/>
            <a:ext cx="1905000" cy="381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200">
                <a:latin typeface="Arial Narrow" pitchFamily="34" charset="0"/>
              </a:defRPr>
            </a:lvl1pPr>
          </a:lstStyle>
          <a:p>
            <a:r>
              <a:rPr lang="en-US" dirty="0"/>
              <a:t>slide</a:t>
            </a:r>
            <a:fld id="{2E602F3E-0719-4583-AC03-0746AA0F36EA}" type="slidenum">
              <a:rPr lang="en-US">
                <a:solidFill>
                  <a:srgbClr val="FF0000"/>
                </a:solidFill>
              </a:rPr>
              <a:pPr/>
              <a:t>‹#›</a:t>
            </a:fld>
            <a:endParaRPr lang="en-US" dirty="0"/>
          </a:p>
        </p:txBody>
      </p:sp>
      <p:sp>
        <p:nvSpPr>
          <p:cNvPr id="48144" name="Rectangle 16"/>
          <p:cNvSpPr>
            <a:spLocks noChangeArrowheads="1"/>
          </p:cNvSpPr>
          <p:nvPr userDrawn="1"/>
        </p:nvSpPr>
        <p:spPr bwMode="auto">
          <a:xfrm>
            <a:off x="3352800" y="6477000"/>
            <a:ext cx="2667000" cy="381000"/>
          </a:xfrm>
          <a:prstGeom prst="rect">
            <a:avLst/>
          </a:prstGeom>
          <a:noFill/>
          <a:ln w="9525">
            <a:noFill/>
            <a:miter lim="800000"/>
            <a:headEnd/>
            <a:tailEnd/>
          </a:ln>
        </p:spPr>
        <p:txBody>
          <a:bodyPr anchor="b"/>
          <a:lstStyle/>
          <a:p>
            <a:pPr lvl="1" algn="ctr">
              <a:spcBef>
                <a:spcPct val="50000"/>
              </a:spcBef>
              <a:defRPr/>
            </a:pPr>
            <a:r>
              <a:rPr lang="en-US" sz="1200" dirty="0">
                <a:latin typeface="Arial Narrow" pitchFamily="34" charset="0"/>
              </a:rPr>
              <a:t>Diploma in CSF/IT </a:t>
            </a:r>
          </a:p>
          <a:p>
            <a:pPr lvl="1" algn="ctr">
              <a:spcBef>
                <a:spcPct val="50000"/>
              </a:spcBef>
              <a:defRPr/>
            </a:pPr>
            <a:r>
              <a:rPr lang="en-US" sz="1200" dirty="0">
                <a:latin typeface="Arial Narrow" pitchFamily="34" charset="0"/>
              </a:rPr>
              <a:t>     Year 2/3, Semester 4/6</a:t>
            </a:r>
          </a:p>
        </p:txBody>
      </p:sp>
      <p:sp>
        <p:nvSpPr>
          <p:cNvPr id="48145" name="Line 17"/>
          <p:cNvSpPr>
            <a:spLocks noChangeShapeType="1"/>
          </p:cNvSpPr>
          <p:nvPr userDrawn="1"/>
        </p:nvSpPr>
        <p:spPr bwMode="auto">
          <a:xfrm>
            <a:off x="457200" y="6248400"/>
            <a:ext cx="8153400" cy="0"/>
          </a:xfrm>
          <a:prstGeom prst="line">
            <a:avLst/>
          </a:prstGeom>
          <a:noFill/>
          <a:ln w="12700">
            <a:solidFill>
              <a:schemeClr val="tx1"/>
            </a:solidFill>
            <a:round/>
            <a:headEnd/>
            <a:tailEnd/>
          </a:ln>
          <a:effectLst/>
        </p:spPr>
        <p:txBody>
          <a:bodyPr/>
          <a:lstStyle/>
          <a:p>
            <a:pPr>
              <a:defRPr/>
            </a:pPr>
            <a:endParaRPr lang="en-US"/>
          </a:p>
        </p:txBody>
      </p:sp>
      <p:sp>
        <p:nvSpPr>
          <p:cNvPr id="48146" name="Rectangle 18"/>
          <p:cNvSpPr>
            <a:spLocks noChangeArrowheads="1"/>
          </p:cNvSpPr>
          <p:nvPr userDrawn="1"/>
        </p:nvSpPr>
        <p:spPr bwMode="auto">
          <a:xfrm>
            <a:off x="0" y="0"/>
            <a:ext cx="9144000" cy="762000"/>
          </a:xfrm>
          <a:prstGeom prst="rect">
            <a:avLst/>
          </a:prstGeom>
          <a:solidFill>
            <a:srgbClr val="0033CC"/>
          </a:solidFill>
          <a:ln w="19050">
            <a:solidFill>
              <a:schemeClr val="tx1"/>
            </a:solidFill>
            <a:miter lim="800000"/>
            <a:headEnd type="none" w="sm" len="sm"/>
            <a:tailEnd type="none" w="sm" len="sm"/>
          </a:ln>
          <a:effectLst/>
        </p:spPr>
        <p:txBody>
          <a:bodyPr wrap="none" anchor="ctr"/>
          <a:lstStyle/>
          <a:p>
            <a:endParaRPr lang="en-US"/>
          </a:p>
        </p:txBody>
      </p:sp>
      <p:sp>
        <p:nvSpPr>
          <p:cNvPr id="48130" name="Rectangle 2"/>
          <p:cNvSpPr>
            <a:spLocks noGrp="1" noChangeArrowheads="1"/>
          </p:cNvSpPr>
          <p:nvPr>
            <p:ph type="title"/>
          </p:nvPr>
        </p:nvSpPr>
        <p:spPr bwMode="auto">
          <a:xfrm>
            <a:off x="152400" y="0"/>
            <a:ext cx="8991600" cy="685800"/>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Title</a:t>
            </a:r>
          </a:p>
        </p:txBody>
      </p:sp>
      <p:pic>
        <p:nvPicPr>
          <p:cNvPr id="1034" name="Picture 22" descr="School of ICT"/>
          <p:cNvPicPr>
            <a:picLocks noChangeAspect="1" noChangeArrowheads="1"/>
          </p:cNvPicPr>
          <p:nvPr userDrawn="1"/>
        </p:nvPicPr>
        <p:blipFill>
          <a:blip r:embed="rId15"/>
          <a:srcRect/>
          <a:stretch>
            <a:fillRect/>
          </a:stretch>
        </p:blipFill>
        <p:spPr bwMode="auto">
          <a:xfrm>
            <a:off x="381000" y="6270625"/>
            <a:ext cx="1714500" cy="587375"/>
          </a:xfrm>
          <a:prstGeom prst="rect">
            <a:avLst/>
          </a:prstGeom>
          <a:noFill/>
          <a:ln w="9525">
            <a:noFill/>
            <a:miter lim="800000"/>
            <a:headEnd/>
            <a:tailEnd/>
          </a:ln>
        </p:spPr>
      </p:pic>
      <p:sp>
        <p:nvSpPr>
          <p:cNvPr id="9" name="Rectangle 8"/>
          <p:cNvSpPr>
            <a:spLocks noChangeArrowheads="1"/>
          </p:cNvSpPr>
          <p:nvPr userDrawn="1"/>
        </p:nvSpPr>
        <p:spPr bwMode="auto">
          <a:xfrm>
            <a:off x="5562600" y="6324600"/>
            <a:ext cx="2667000" cy="381000"/>
          </a:xfrm>
          <a:prstGeom prst="rect">
            <a:avLst/>
          </a:prstGeom>
          <a:noFill/>
          <a:ln w="9525">
            <a:noFill/>
            <a:miter lim="800000"/>
            <a:headEnd/>
            <a:tailEnd/>
          </a:ln>
        </p:spPr>
        <p:txBody>
          <a:bodyPr anchor="b"/>
          <a:ls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lvl="1" algn="ctr">
              <a:spcBef>
                <a:spcPct val="50000"/>
              </a:spcBef>
              <a:defRPr/>
            </a:pPr>
            <a:r>
              <a:rPr lang="en-US" sz="1200" dirty="0">
                <a:latin typeface="Arial Narrow" pitchFamily="34" charset="0"/>
              </a:rPr>
              <a:t>Last update: 04 Oct 2022</a:t>
            </a:r>
          </a:p>
        </p:txBody>
      </p:sp>
      <p:sp>
        <p:nvSpPr>
          <p:cNvPr id="3" name="MSIPCMContentMarking" descr="{&quot;HashCode&quot;:-1818968269,&quot;Placement&quot;:&quot;Header&quot;,&quot;Top&quot;:0.0,&quot;Left&quot;:0.0,&quot;SlideWidth&quot;:720,&quot;SlideHeight&quot;:540}">
            <a:extLst>
              <a:ext uri="{FF2B5EF4-FFF2-40B4-BE49-F238E27FC236}">
                <a16:creationId xmlns:a16="http://schemas.microsoft.com/office/drawing/2014/main" id="{A9351D61-0940-4432-8BD4-C4CFFEC4B907}"/>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SG"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43" r:id="rId12"/>
    <p:sldLayoutId id="2147483855" r:id="rId13"/>
  </p:sldLayoutIdLst>
  <p:hf hdr="0" ftr="0" dt="0"/>
  <p:txStyles>
    <p:titleStyle>
      <a:lvl1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5pPr>
      <a:lvl6pPr marL="4572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6pPr>
      <a:lvl7pPr marL="9144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7pPr>
      <a:lvl8pPr marL="13716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8pPr>
      <a:lvl9pPr marL="18288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en.wikipedia.org/wiki/File:PersonalStorageDevices.agr.jp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youtube.com/watch?v=NUSuMWR88Bk&amp;feature=relate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p:cNvSpPr>
            <a:spLocks noChangeArrowheads="1"/>
          </p:cNvSpPr>
          <p:nvPr/>
        </p:nvSpPr>
        <p:spPr bwMode="auto">
          <a:xfrm>
            <a:off x="0" y="0"/>
            <a:ext cx="1828800" cy="6858000"/>
          </a:xfrm>
          <a:prstGeom prst="rect">
            <a:avLst/>
          </a:prstGeom>
          <a:solidFill>
            <a:srgbClr val="0033CC"/>
          </a:solidFill>
          <a:ln w="28575">
            <a:solidFill>
              <a:schemeClr val="tx1"/>
            </a:solidFill>
            <a:miter lim="800000"/>
            <a:headEnd type="none" w="sm" len="sm"/>
            <a:tailEnd type="none" w="sm" len="sm"/>
          </a:ln>
        </p:spPr>
        <p:txBody>
          <a:bodyPr wrap="none" anchor="ctr"/>
          <a:lstStyle/>
          <a:p>
            <a:endParaRPr lang="en-US" dirty="0"/>
          </a:p>
        </p:txBody>
      </p:sp>
      <p:sp>
        <p:nvSpPr>
          <p:cNvPr id="129027" name="Rectangle 3"/>
          <p:cNvSpPr>
            <a:spLocks noGrp="1" noChangeArrowheads="1"/>
          </p:cNvSpPr>
          <p:nvPr>
            <p:ph type="subTitle" idx="1"/>
          </p:nvPr>
        </p:nvSpPr>
        <p:spPr>
          <a:xfrm>
            <a:off x="2240929" y="1687132"/>
            <a:ext cx="6248400" cy="1752600"/>
          </a:xfrm>
        </p:spPr>
        <p:txBody>
          <a:bodyPr/>
          <a:lstStyle/>
          <a:p>
            <a:pPr algn="ctr">
              <a:lnSpc>
                <a:spcPct val="130000"/>
              </a:lnSpc>
            </a:pPr>
            <a:r>
              <a:rPr lang="en-GB" sz="4400" b="0" dirty="0">
                <a:solidFill>
                  <a:srgbClr val="0033CC"/>
                </a:solidFill>
                <a:effectLst>
                  <a:outerShdw blurRad="38100" dist="38100" dir="2700000" algn="tl">
                    <a:srgbClr val="C0C0C0"/>
                  </a:outerShdw>
                </a:effectLst>
              </a:rPr>
              <a:t>Computer Forensics &amp; Digital Evidences</a:t>
            </a:r>
            <a:endParaRPr lang="en-GB" sz="4400" dirty="0">
              <a:solidFill>
                <a:srgbClr val="0033CC"/>
              </a:solidFill>
              <a:effectLst>
                <a:outerShdw blurRad="38100" dist="38100" dir="2700000" algn="tl">
                  <a:srgbClr val="C0C0C0"/>
                </a:outerShdw>
              </a:effectLst>
            </a:endParaRPr>
          </a:p>
        </p:txBody>
      </p:sp>
      <p:sp>
        <p:nvSpPr>
          <p:cNvPr id="129028" name="Text Box 4"/>
          <p:cNvSpPr txBox="1">
            <a:spLocks noChangeArrowheads="1"/>
          </p:cNvSpPr>
          <p:nvPr/>
        </p:nvSpPr>
        <p:spPr bwMode="auto">
          <a:xfrm>
            <a:off x="609600" y="1066800"/>
            <a:ext cx="609600" cy="3937000"/>
          </a:xfrm>
          <a:prstGeom prst="rect">
            <a:avLst/>
          </a:prstGeom>
          <a:noFill/>
          <a:ln w="9525">
            <a:noFill/>
            <a:miter lim="800000"/>
            <a:headEnd/>
            <a:tailEnd/>
          </a:ln>
          <a:effectLst/>
        </p:spPr>
        <p:txBody>
          <a:bodyPr>
            <a:spAutoFit/>
          </a:bodyPr>
          <a:lstStyle/>
          <a:p>
            <a:pPr eaLnBrk="1" hangingPunct="1">
              <a:spcBef>
                <a:spcPct val="50000"/>
              </a:spcBef>
              <a:defRPr/>
            </a:pPr>
            <a:r>
              <a:rPr lang="en-GB" sz="3600" b="1" dirty="0">
                <a:solidFill>
                  <a:schemeClr val="bg1"/>
                </a:solidFill>
                <a:effectLst>
                  <a:outerShdw blurRad="38100" dist="38100" dir="2700000" algn="tl">
                    <a:srgbClr val="C0C0C0"/>
                  </a:outerShdw>
                </a:effectLst>
                <a:latin typeface="Tahoma" charset="0"/>
              </a:rPr>
              <a:t>LECTURE </a:t>
            </a:r>
            <a:r>
              <a:rPr lang="en-GB" sz="3600" b="1" dirty="0">
                <a:solidFill>
                  <a:srgbClr val="FF0000"/>
                </a:solidFill>
                <a:effectLst>
                  <a:outerShdw blurRad="38100" dist="38100" dir="2700000" algn="tl">
                    <a:srgbClr val="C0C0C0"/>
                  </a:outerShdw>
                </a:effectLst>
                <a:latin typeface="Tahoma" charset="0"/>
              </a:rPr>
              <a:t>  </a:t>
            </a:r>
          </a:p>
        </p:txBody>
      </p:sp>
      <p:sp>
        <p:nvSpPr>
          <p:cNvPr id="16389" name="Text Box 9"/>
          <p:cNvSpPr txBox="1">
            <a:spLocks noChangeArrowheads="1"/>
          </p:cNvSpPr>
          <p:nvPr/>
        </p:nvSpPr>
        <p:spPr bwMode="auto">
          <a:xfrm>
            <a:off x="0" y="152400"/>
            <a:ext cx="1752600" cy="646331"/>
          </a:xfrm>
          <a:prstGeom prst="rect">
            <a:avLst/>
          </a:prstGeom>
          <a:noFill/>
          <a:ln w="9525">
            <a:noFill/>
            <a:miter lim="800000"/>
            <a:headEnd/>
            <a:tailEnd/>
          </a:ln>
        </p:spPr>
        <p:txBody>
          <a:bodyPr>
            <a:spAutoFit/>
          </a:bodyPr>
          <a:lstStyle/>
          <a:p>
            <a:pPr algn="ctr" eaLnBrk="1" hangingPunct="1">
              <a:spcBef>
                <a:spcPct val="50000"/>
              </a:spcBef>
            </a:pPr>
            <a:r>
              <a:rPr lang="en-GB" sz="3600" b="1" dirty="0">
                <a:solidFill>
                  <a:schemeClr val="bg1"/>
                </a:solidFill>
                <a:effectLst>
                  <a:outerShdw blurRad="38100" dist="38100" dir="2700000" algn="tl">
                    <a:srgbClr val="000000">
                      <a:alpha val="43137"/>
                    </a:srgbClr>
                  </a:outerShdw>
                </a:effectLst>
                <a:latin typeface="Tahoma" charset="0"/>
              </a:rPr>
              <a:t>DF</a:t>
            </a:r>
          </a:p>
        </p:txBody>
      </p:sp>
      <p:sp>
        <p:nvSpPr>
          <p:cNvPr id="129038" name="Rectangle 14"/>
          <p:cNvSpPr>
            <a:spLocks noChangeArrowheads="1"/>
          </p:cNvSpPr>
          <p:nvPr/>
        </p:nvSpPr>
        <p:spPr bwMode="auto">
          <a:xfrm>
            <a:off x="2514600" y="3810000"/>
            <a:ext cx="5486400" cy="12954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pPr>
            <a:r>
              <a:rPr kumimoji="1" lang="en-GB" sz="4800" b="1" dirty="0">
                <a:solidFill>
                  <a:srgbClr val="FF0000"/>
                </a:solidFill>
                <a:latin typeface="Arial Narrow" pitchFamily="34" charset="0"/>
              </a:rPr>
              <a:t> </a:t>
            </a:r>
          </a:p>
          <a:p>
            <a:pPr algn="ctr">
              <a:lnSpc>
                <a:spcPct val="90000"/>
              </a:lnSpc>
              <a:spcBef>
                <a:spcPct val="20000"/>
              </a:spcBef>
              <a:buClr>
                <a:schemeClr val="tx2"/>
              </a:buClr>
              <a:buSzPct val="140000"/>
              <a:buFont typeface="Wingdings" pitchFamily="2" charset="2"/>
              <a:buNone/>
            </a:pPr>
            <a:endParaRPr kumimoji="1" lang="en-GB" sz="3600" b="1" dirty="0">
              <a:solidFill>
                <a:srgbClr val="FF0000"/>
              </a:solidFill>
              <a:latin typeface="Arial Narrow" pitchFamily="34" charset="0"/>
            </a:endParaRPr>
          </a:p>
          <a:p>
            <a:pPr algn="ctr">
              <a:lnSpc>
                <a:spcPct val="90000"/>
              </a:lnSpc>
              <a:spcBef>
                <a:spcPct val="20000"/>
              </a:spcBef>
              <a:buClr>
                <a:schemeClr val="tx2"/>
              </a:buClr>
              <a:buSzPct val="140000"/>
              <a:buFont typeface="Wingdings" pitchFamily="2" charset="2"/>
              <a:buNone/>
            </a:pPr>
            <a:r>
              <a:rPr kumimoji="1" lang="en-GB" dirty="0">
                <a:latin typeface="Arial Narrow" pitchFamily="34" charset="0"/>
              </a:rPr>
              <a:t>Diploma in CSF/IT</a:t>
            </a:r>
          </a:p>
          <a:p>
            <a:pPr algn="ctr">
              <a:lnSpc>
                <a:spcPct val="90000"/>
              </a:lnSpc>
              <a:spcBef>
                <a:spcPct val="20000"/>
              </a:spcBef>
              <a:buClr>
                <a:schemeClr val="tx2"/>
              </a:buClr>
              <a:buSzPct val="140000"/>
              <a:buFont typeface="Wingdings" pitchFamily="2" charset="2"/>
              <a:buNone/>
            </a:pPr>
            <a:r>
              <a:rPr kumimoji="1" lang="en-GB" dirty="0">
                <a:latin typeface="Arial Narrow" pitchFamily="34" charset="0"/>
              </a:rPr>
              <a:t>Year 2/3 (202</a:t>
            </a:r>
            <a:r>
              <a:rPr kumimoji="1" lang="en-US" dirty="0">
                <a:latin typeface="Arial Narrow" pitchFamily="34" charset="0"/>
              </a:rPr>
              <a:t>2</a:t>
            </a:r>
            <a:r>
              <a:rPr kumimoji="1" lang="en-GB" dirty="0">
                <a:latin typeface="Arial Narrow" pitchFamily="34" charset="0"/>
              </a:rPr>
              <a:t>/2</a:t>
            </a:r>
            <a:r>
              <a:rPr kumimoji="1" lang="en-US" dirty="0">
                <a:latin typeface="Arial Narrow" pitchFamily="34" charset="0"/>
              </a:rPr>
              <a:t>3</a:t>
            </a:r>
            <a:r>
              <a:rPr kumimoji="1" lang="en-GB" dirty="0">
                <a:latin typeface="Arial Narrow" pitchFamily="34" charset="0"/>
              </a:rPr>
              <a:t>), Semester 4/6</a:t>
            </a:r>
            <a:endParaRPr kumimoji="1" lang="en-GB" sz="4000" dirty="0">
              <a:effectLst>
                <a:outerShdw blurRad="38100" dist="38100" dir="2700000" algn="tl">
                  <a:srgbClr val="C0C0C0"/>
                </a:outerShdw>
              </a:effectLst>
            </a:endParaRPr>
          </a:p>
        </p:txBody>
      </p:sp>
      <p:sp>
        <p:nvSpPr>
          <p:cNvPr id="16391" name="Line 15"/>
          <p:cNvSpPr>
            <a:spLocks noChangeShapeType="1"/>
          </p:cNvSpPr>
          <p:nvPr/>
        </p:nvSpPr>
        <p:spPr bwMode="auto">
          <a:xfrm>
            <a:off x="1828800" y="1143000"/>
            <a:ext cx="7315200" cy="0"/>
          </a:xfrm>
          <a:prstGeom prst="line">
            <a:avLst/>
          </a:prstGeom>
          <a:noFill/>
          <a:ln w="28575">
            <a:solidFill>
              <a:schemeClr val="tx1"/>
            </a:solidFill>
            <a:round/>
            <a:headEnd type="none" w="sm" len="sm"/>
            <a:tailEnd type="none" w="sm" len="sm"/>
          </a:ln>
        </p:spPr>
        <p:txBody>
          <a:bodyPr/>
          <a:lstStyle/>
          <a:p>
            <a:endParaRPr lang="en-SG" dirty="0"/>
          </a:p>
        </p:txBody>
      </p:sp>
      <p:pic>
        <p:nvPicPr>
          <p:cNvPr id="16392" name="Picture 16" descr="School of ICT"/>
          <p:cNvPicPr>
            <a:picLocks noChangeAspect="1" noChangeArrowheads="1"/>
          </p:cNvPicPr>
          <p:nvPr/>
        </p:nvPicPr>
        <p:blipFill>
          <a:blip r:embed="rId3"/>
          <a:srcRect/>
          <a:stretch>
            <a:fillRect/>
          </a:stretch>
        </p:blipFill>
        <p:spPr bwMode="auto">
          <a:xfrm>
            <a:off x="1981200" y="0"/>
            <a:ext cx="3048000" cy="1044575"/>
          </a:xfrm>
          <a:prstGeom prst="rect">
            <a:avLst/>
          </a:prstGeom>
          <a:noFill/>
          <a:ln w="9525">
            <a:noFill/>
            <a:miter lim="800000"/>
            <a:headEnd/>
            <a:tailEnd/>
          </a:ln>
        </p:spPr>
      </p:pic>
      <p:sp>
        <p:nvSpPr>
          <p:cNvPr id="9" name="Rectangle 8"/>
          <p:cNvSpPr/>
          <p:nvPr/>
        </p:nvSpPr>
        <p:spPr>
          <a:xfrm>
            <a:off x="3869611" y="3809999"/>
            <a:ext cx="3233578" cy="646331"/>
          </a:xfrm>
          <a:prstGeom prst="rect">
            <a:avLst/>
          </a:prstGeom>
        </p:spPr>
        <p:txBody>
          <a:bodyPr wrap="none">
            <a:spAutoFit/>
          </a:bodyPr>
          <a:lstStyle/>
          <a:p>
            <a:pPr algn="ctr"/>
            <a:r>
              <a:rPr kumimoji="1" lang="en-GB" sz="3600" b="1" dirty="0">
                <a:solidFill>
                  <a:srgbClr val="FF0000"/>
                </a:solidFill>
                <a:latin typeface="Arial Narrow" pitchFamily="34" charset="0"/>
              </a:rPr>
              <a:t>Digital Forensics</a:t>
            </a:r>
            <a:endParaRPr lang="en-US" sz="3600" dirty="0"/>
          </a:p>
        </p:txBody>
      </p:sp>
      <p:sp>
        <p:nvSpPr>
          <p:cNvPr id="10" name="Text Box 9"/>
          <p:cNvSpPr txBox="1">
            <a:spLocks noChangeArrowheads="1"/>
          </p:cNvSpPr>
          <p:nvPr/>
        </p:nvSpPr>
        <p:spPr bwMode="auto">
          <a:xfrm>
            <a:off x="0" y="5181600"/>
            <a:ext cx="1752600" cy="646331"/>
          </a:xfrm>
          <a:prstGeom prst="rect">
            <a:avLst/>
          </a:prstGeom>
          <a:noFill/>
          <a:ln w="9525">
            <a:noFill/>
            <a:miter lim="800000"/>
            <a:headEnd/>
            <a:tailEnd/>
          </a:ln>
        </p:spPr>
        <p:txBody>
          <a:bodyPr>
            <a:spAutoFit/>
          </a:bodyPr>
          <a:ls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algn="ctr" eaLnBrk="1" hangingPunct="1">
              <a:spcBef>
                <a:spcPct val="50000"/>
              </a:spcBef>
            </a:pPr>
            <a:r>
              <a:rPr lang="en-GB" sz="3600" b="1" dirty="0">
                <a:solidFill>
                  <a:schemeClr val="bg1"/>
                </a:solidFill>
                <a:effectLst>
                  <a:outerShdw blurRad="38100" dist="38100" dir="2700000" algn="tl">
                    <a:srgbClr val="000000">
                      <a:alpha val="43137"/>
                    </a:srgbClr>
                  </a:outerShdw>
                </a:effectLst>
                <a:latin typeface="Tahoma" charset="0"/>
              </a:rPr>
              <a:t>1</a:t>
            </a:r>
          </a:p>
        </p:txBody>
      </p:sp>
      <p:pic>
        <p:nvPicPr>
          <p:cNvPr id="12" name="Picture 4" descr="http://dfpsvc.com/images/shapeimage_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0653" y="-6439"/>
            <a:ext cx="2590800" cy="1888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What does Computer Forensics involve?</a:t>
            </a:r>
            <a:endParaRPr lang="en-SG" dirty="0">
              <a:latin typeface="+mn-lt"/>
            </a:endParaRPr>
          </a:p>
        </p:txBody>
      </p:sp>
      <p:sp>
        <p:nvSpPr>
          <p:cNvPr id="3" name="Content Placeholder 2"/>
          <p:cNvSpPr>
            <a:spLocks noGrp="1"/>
          </p:cNvSpPr>
          <p:nvPr>
            <p:ph idx="1"/>
          </p:nvPr>
        </p:nvSpPr>
        <p:spPr/>
        <p:txBody>
          <a:bodyPr/>
          <a:lstStyle/>
          <a:p>
            <a:r>
              <a:rPr lang="en-US" sz="2800" b="0" dirty="0"/>
              <a:t>“Computer Forensics is the </a:t>
            </a:r>
            <a:r>
              <a:rPr lang="en-US" sz="2800" b="0" dirty="0">
                <a:solidFill>
                  <a:srgbClr val="7030A0"/>
                </a:solidFill>
              </a:rPr>
              <a:t>preservation, identification, extraction, interpretation, and documentation</a:t>
            </a:r>
            <a:r>
              <a:rPr lang="en-US" sz="2800" b="0" dirty="0"/>
              <a:t> of computer evidence, </a:t>
            </a:r>
          </a:p>
          <a:p>
            <a:r>
              <a:rPr lang="en-US" sz="2800" b="0" dirty="0"/>
              <a:t>legal processes, integrity of evidence, factual reporting of the information found, and </a:t>
            </a:r>
          </a:p>
          <a:p>
            <a:r>
              <a:rPr lang="en-US" sz="2800" b="0" dirty="0"/>
              <a:t>providing expert opinion in a court of law or other legal and/or administrative proceeding as to what was found.”</a:t>
            </a:r>
          </a:p>
          <a:p>
            <a:pPr marL="0" indent="0" algn="r">
              <a:buNone/>
            </a:pPr>
            <a:endParaRPr lang="en-US" sz="2400" b="0" i="1" dirty="0"/>
          </a:p>
          <a:p>
            <a:pPr marL="0" indent="0" algn="r">
              <a:buNone/>
            </a:pPr>
            <a:r>
              <a:rPr lang="en-US" sz="2400" b="0" i="1" dirty="0"/>
              <a:t>Steve Hailey of Cyber Security Institute</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10</a:t>
            </a:fld>
            <a:endParaRPr lang="en-US"/>
          </a:p>
        </p:txBody>
      </p:sp>
    </p:spTree>
    <p:extLst>
      <p:ext uri="{BB962C8B-B14F-4D97-AF65-F5344CB8AC3E}">
        <p14:creationId xmlns:p14="http://schemas.microsoft.com/office/powerpoint/2010/main" val="2360930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What does Computer Forensics involve? – cont.</a:t>
            </a:r>
            <a:endParaRPr lang="en-SG" dirty="0">
              <a:latin typeface="+mn-lt"/>
            </a:endParaRPr>
          </a:p>
        </p:txBody>
      </p:sp>
      <p:sp>
        <p:nvSpPr>
          <p:cNvPr id="3" name="Content Placeholder 2"/>
          <p:cNvSpPr>
            <a:spLocks noGrp="1"/>
          </p:cNvSpPr>
          <p:nvPr>
            <p:ph idx="1"/>
          </p:nvPr>
        </p:nvSpPr>
        <p:spPr/>
        <p:txBody>
          <a:bodyPr/>
          <a:lstStyle/>
          <a:p>
            <a:r>
              <a:rPr lang="en-US" b="0" dirty="0"/>
              <a:t>Preservation</a:t>
            </a:r>
          </a:p>
          <a:p>
            <a:pPr lvl="1"/>
            <a:r>
              <a:rPr lang="en-US" b="0" dirty="0"/>
              <a:t>The forensic investigator (FI) must preserve the </a:t>
            </a:r>
            <a:r>
              <a:rPr lang="en-US" b="0" u="sng" dirty="0"/>
              <a:t>integrity</a:t>
            </a:r>
            <a:r>
              <a:rPr lang="en-US" b="0" dirty="0"/>
              <a:t> of the original evidence. </a:t>
            </a:r>
          </a:p>
          <a:p>
            <a:pPr lvl="1"/>
            <a:r>
              <a:rPr lang="en-US" b="0" dirty="0"/>
              <a:t>The original evidence should not be modified or damaged.</a:t>
            </a:r>
          </a:p>
          <a:p>
            <a:pPr lvl="1"/>
            <a:r>
              <a:rPr lang="en-US" b="0" dirty="0"/>
              <a:t>FI must make an image or a copy of original evidence and then perform his analysis.</a:t>
            </a:r>
          </a:p>
          <a:p>
            <a:pPr lvl="1"/>
            <a:r>
              <a:rPr lang="en-US" b="0" dirty="0"/>
              <a:t>He must also compare the copy with the original evidence to identify any modifications or damages. </a:t>
            </a:r>
            <a:endParaRPr lang="en-US" b="0" dirty="0">
              <a:solidFill>
                <a:srgbClr val="FF0000"/>
              </a:solidFill>
            </a:endParaRP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11</a:t>
            </a:fld>
            <a:endParaRPr lang="en-US"/>
          </a:p>
        </p:txBody>
      </p:sp>
    </p:spTree>
    <p:extLst>
      <p:ext uri="{BB962C8B-B14F-4D97-AF65-F5344CB8AC3E}">
        <p14:creationId xmlns:p14="http://schemas.microsoft.com/office/powerpoint/2010/main" val="84528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Evidence Preservation - Hashing</a:t>
            </a:r>
          </a:p>
        </p:txBody>
      </p:sp>
      <p:sp>
        <p:nvSpPr>
          <p:cNvPr id="3" name="Content Placeholder 2"/>
          <p:cNvSpPr>
            <a:spLocks noGrp="1"/>
          </p:cNvSpPr>
          <p:nvPr>
            <p:ph idx="1"/>
          </p:nvPr>
        </p:nvSpPr>
        <p:spPr/>
        <p:txBody>
          <a:bodyPr/>
          <a:lstStyle/>
          <a:p>
            <a:r>
              <a:rPr lang="en-SG" sz="2800" b="0" dirty="0"/>
              <a:t>It is necessary to prove that all evidences are exactly the same as the original data, down to the very last bit!</a:t>
            </a:r>
          </a:p>
          <a:p>
            <a:r>
              <a:rPr lang="en-SG" sz="2800" b="0" dirty="0"/>
              <a:t>A hash function is any well-defined procedure or mathematical function for turning some kind of data into a relatively small integer. </a:t>
            </a:r>
          </a:p>
          <a:p>
            <a:r>
              <a:rPr lang="en-SG" sz="2800" b="0" dirty="0"/>
              <a:t>The values returned by a hash function are called hash values, hash codes, hash sums, or simply hashes. </a:t>
            </a:r>
            <a:br>
              <a:rPr lang="en-SG" dirty="0"/>
            </a:br>
            <a:endParaRPr lang="en-SG" dirty="0"/>
          </a:p>
          <a:p>
            <a:endParaRPr lang="en-US"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12</a:t>
            </a:fld>
            <a:endParaRPr lang="en-US"/>
          </a:p>
        </p:txBody>
      </p:sp>
    </p:spTree>
    <p:extLst>
      <p:ext uri="{BB962C8B-B14F-4D97-AF65-F5344CB8AC3E}">
        <p14:creationId xmlns:p14="http://schemas.microsoft.com/office/powerpoint/2010/main" val="992549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What does Computer Forensics involve? – cont.</a:t>
            </a:r>
            <a:endParaRPr lang="en-SG" dirty="0">
              <a:latin typeface="+mn-lt"/>
            </a:endParaRPr>
          </a:p>
        </p:txBody>
      </p:sp>
      <p:sp>
        <p:nvSpPr>
          <p:cNvPr id="3" name="Content Placeholder 2"/>
          <p:cNvSpPr>
            <a:spLocks noGrp="1"/>
          </p:cNvSpPr>
          <p:nvPr>
            <p:ph idx="1"/>
          </p:nvPr>
        </p:nvSpPr>
        <p:spPr>
          <a:xfrm>
            <a:off x="381000" y="1066800"/>
            <a:ext cx="8229600" cy="5181600"/>
          </a:xfrm>
        </p:spPr>
        <p:txBody>
          <a:bodyPr/>
          <a:lstStyle/>
          <a:p>
            <a:r>
              <a:rPr lang="en-US" b="0" dirty="0"/>
              <a:t>Identification</a:t>
            </a:r>
          </a:p>
          <a:p>
            <a:pPr lvl="1"/>
            <a:r>
              <a:rPr lang="en-US" b="0" dirty="0"/>
              <a:t>The FI starts its investigation by identifying the evidence and its location.</a:t>
            </a:r>
          </a:p>
          <a:p>
            <a:pPr lvl="2"/>
            <a:r>
              <a:rPr lang="en-US" dirty="0"/>
              <a:t>E.g. evidence may be in desktops/laptops, servers, removable media(CD/DVD, thumb drive), mobile phone or network devices. </a:t>
            </a:r>
          </a:p>
          <a:p>
            <a:pPr lvl="1"/>
            <a:r>
              <a:rPr lang="en-US" b="0" dirty="0"/>
              <a:t>Locating and identifying information/data is a challenge for the FI. </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13</a:t>
            </a:fld>
            <a:endParaRPr lang="en-US"/>
          </a:p>
        </p:txBody>
      </p:sp>
      <p:pic>
        <p:nvPicPr>
          <p:cNvPr id="51202" name="Picture 2" descr="http://upload.wikimedia.org/wikipedia/commons/thumb/8/87/PersonalStorageDevices.agr.jpg/220px-PersonalStorageDevices.agr.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9130" y="4402540"/>
            <a:ext cx="2095500" cy="1628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806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What does Computer Forensics involve? – cont.</a:t>
            </a:r>
            <a:endParaRPr lang="en-SG" dirty="0">
              <a:latin typeface="+mn-lt"/>
            </a:endParaRPr>
          </a:p>
        </p:txBody>
      </p:sp>
      <p:sp>
        <p:nvSpPr>
          <p:cNvPr id="3" name="Content Placeholder 2"/>
          <p:cNvSpPr>
            <a:spLocks noGrp="1"/>
          </p:cNvSpPr>
          <p:nvPr>
            <p:ph idx="1"/>
          </p:nvPr>
        </p:nvSpPr>
        <p:spPr/>
        <p:txBody>
          <a:bodyPr/>
          <a:lstStyle/>
          <a:p>
            <a:r>
              <a:rPr lang="en-US" b="0" dirty="0"/>
              <a:t>Extraction</a:t>
            </a:r>
          </a:p>
          <a:p>
            <a:pPr lvl="1"/>
            <a:r>
              <a:rPr lang="en-US" b="0" dirty="0"/>
              <a:t>Once the evidence is identified and located, the data should be extracted immediately.</a:t>
            </a:r>
          </a:p>
          <a:p>
            <a:pPr lvl="1"/>
            <a:r>
              <a:rPr lang="en-US" b="0" dirty="0"/>
              <a:t>Volatile data can be lost at any point of time, FI must extract these data from the copy he made from the original evidence.</a:t>
            </a:r>
          </a:p>
          <a:p>
            <a:pPr lvl="1"/>
            <a:r>
              <a:rPr lang="en-US" b="0" dirty="0"/>
              <a:t>The extracted data must be compared with original evidence and analyzed.</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14</a:t>
            </a:fld>
            <a:endParaRPr lang="en-US"/>
          </a:p>
        </p:txBody>
      </p:sp>
    </p:spTree>
    <p:extLst>
      <p:ext uri="{BB962C8B-B14F-4D97-AF65-F5344CB8AC3E}">
        <p14:creationId xmlns:p14="http://schemas.microsoft.com/office/powerpoint/2010/main" val="4156645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What does Computer Forensics involve? – cont.</a:t>
            </a:r>
            <a:endParaRPr lang="en-SG" dirty="0">
              <a:latin typeface="+mn-lt"/>
            </a:endParaRPr>
          </a:p>
        </p:txBody>
      </p:sp>
      <p:sp>
        <p:nvSpPr>
          <p:cNvPr id="3" name="Content Placeholder 2"/>
          <p:cNvSpPr>
            <a:spLocks noGrp="1"/>
          </p:cNvSpPr>
          <p:nvPr>
            <p:ph idx="1"/>
          </p:nvPr>
        </p:nvSpPr>
        <p:spPr/>
        <p:txBody>
          <a:bodyPr/>
          <a:lstStyle/>
          <a:p>
            <a:r>
              <a:rPr lang="en-US" b="0" dirty="0"/>
              <a:t>Interpretation</a:t>
            </a:r>
          </a:p>
          <a:p>
            <a:pPr lvl="1"/>
            <a:r>
              <a:rPr lang="en-US" b="0" dirty="0"/>
              <a:t>The most important role of FI during investigations is to interpret what he has found.</a:t>
            </a:r>
          </a:p>
          <a:p>
            <a:pPr lvl="1"/>
            <a:r>
              <a:rPr lang="en-US" b="0" dirty="0"/>
              <a:t>The analysis and inspection of evidence must be interpreted in a lucid manner.</a:t>
            </a:r>
          </a:p>
          <a:p>
            <a:r>
              <a:rPr lang="en-US" b="0" dirty="0"/>
              <a:t>Documentation</a:t>
            </a:r>
          </a:p>
          <a:p>
            <a:pPr lvl="1"/>
            <a:r>
              <a:rPr lang="en-US" b="0" dirty="0"/>
              <a:t>Documentation relating to evidence must be maintained from the beginning of the investigation till the end.</a:t>
            </a:r>
          </a:p>
          <a:p>
            <a:pPr lvl="2"/>
            <a:r>
              <a:rPr lang="en-US" dirty="0"/>
              <a:t>This includes the chain of custody forms.</a:t>
            </a:r>
            <a:endParaRPr lang="en-SG"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15</a:t>
            </a:fld>
            <a:endParaRPr lang="en-US"/>
          </a:p>
        </p:txBody>
      </p:sp>
    </p:spTree>
    <p:extLst>
      <p:ext uri="{BB962C8B-B14F-4D97-AF65-F5344CB8AC3E}">
        <p14:creationId xmlns:p14="http://schemas.microsoft.com/office/powerpoint/2010/main" val="4134651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Forensics in a Nutshell</a:t>
            </a:r>
            <a:endParaRPr lang="en-SG" dirty="0">
              <a:latin typeface="+mn-lt"/>
            </a:endParaRP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16</a:t>
            </a:fld>
            <a:endParaRPr lang="en-US"/>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600" y="1392237"/>
            <a:ext cx="6145213" cy="417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5248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What is Digital Evidence? – cont.</a:t>
            </a:r>
            <a:endParaRPr lang="en-SG" dirty="0">
              <a:latin typeface="+mn-lt"/>
            </a:endParaRPr>
          </a:p>
        </p:txBody>
      </p:sp>
      <p:sp>
        <p:nvSpPr>
          <p:cNvPr id="3" name="Content Placeholder 2"/>
          <p:cNvSpPr>
            <a:spLocks noGrp="1"/>
          </p:cNvSpPr>
          <p:nvPr>
            <p:ph idx="1"/>
          </p:nvPr>
        </p:nvSpPr>
        <p:spPr>
          <a:xfrm>
            <a:off x="381000" y="838200"/>
            <a:ext cx="8153400" cy="5410200"/>
          </a:xfrm>
        </p:spPr>
        <p:txBody>
          <a:bodyPr/>
          <a:lstStyle/>
          <a:p>
            <a:r>
              <a:rPr lang="en-SG" sz="2800" b="0" dirty="0"/>
              <a:t>Digital evidence is any probative information stored or transmitted in digital form that a party to a court case may use at trial. </a:t>
            </a:r>
          </a:p>
          <a:p>
            <a:pPr lvl="1"/>
            <a:r>
              <a:rPr lang="en-SG" sz="2400" b="0" dirty="0"/>
              <a:t>Before accepting digital evidence a court will determine if the evidence is relevant and whether it is authentic.</a:t>
            </a:r>
          </a:p>
          <a:p>
            <a:r>
              <a:rPr lang="en-US" sz="2800" b="0" dirty="0"/>
              <a:t>Examples of digital evidences:</a:t>
            </a:r>
          </a:p>
          <a:p>
            <a:pPr lvl="1"/>
            <a:r>
              <a:rPr lang="en-US" sz="2400" b="0" dirty="0"/>
              <a:t>Emails</a:t>
            </a:r>
          </a:p>
          <a:p>
            <a:pPr lvl="1"/>
            <a:r>
              <a:rPr lang="en-US" sz="2400" b="0" dirty="0"/>
              <a:t>Digital Photographs</a:t>
            </a:r>
          </a:p>
          <a:p>
            <a:pPr lvl="1"/>
            <a:r>
              <a:rPr lang="en-US" sz="2400" b="0" dirty="0"/>
              <a:t>Word processing documents</a:t>
            </a:r>
          </a:p>
          <a:p>
            <a:pPr lvl="1"/>
            <a:r>
              <a:rPr lang="en-US" sz="2400" b="0" dirty="0"/>
              <a:t>Instant message histories</a:t>
            </a:r>
          </a:p>
          <a:p>
            <a:pPr lvl="1"/>
            <a:r>
              <a:rPr lang="en-US" sz="2400" b="0" dirty="0"/>
              <a:t>Internet browser histories</a:t>
            </a:r>
          </a:p>
          <a:p>
            <a:pPr lvl="1"/>
            <a:r>
              <a:rPr lang="en-US" sz="2400" b="0" dirty="0"/>
              <a:t>Content of Memory(RAM)</a:t>
            </a:r>
          </a:p>
          <a:p>
            <a:endParaRPr lang="en-SG"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17</a:t>
            </a:fld>
            <a:endParaRPr lang="en-US"/>
          </a:p>
        </p:txBody>
      </p:sp>
    </p:spTree>
    <p:extLst>
      <p:ext uri="{BB962C8B-B14F-4D97-AF65-F5344CB8AC3E}">
        <p14:creationId xmlns:p14="http://schemas.microsoft.com/office/powerpoint/2010/main" val="1622128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What is Digital Evidence? </a:t>
            </a:r>
          </a:p>
        </p:txBody>
      </p:sp>
      <p:sp>
        <p:nvSpPr>
          <p:cNvPr id="3" name="Content Placeholder 2"/>
          <p:cNvSpPr>
            <a:spLocks noGrp="1"/>
          </p:cNvSpPr>
          <p:nvPr>
            <p:ph idx="1"/>
          </p:nvPr>
        </p:nvSpPr>
        <p:spPr>
          <a:xfrm>
            <a:off x="381000" y="990600"/>
            <a:ext cx="8153400" cy="5334000"/>
          </a:xfrm>
        </p:spPr>
        <p:txBody>
          <a:bodyPr/>
          <a:lstStyle/>
          <a:p>
            <a:r>
              <a:rPr lang="en-US" sz="2800" b="0" dirty="0"/>
              <a:t>Digital evidence may be found in hard disk drive, RAM, mobile phones, network or any external storage devices.</a:t>
            </a:r>
          </a:p>
          <a:p>
            <a:r>
              <a:rPr lang="en-US" sz="2800" b="0" dirty="0"/>
              <a:t>Digital evidence is fragile and can be altered, damaged, or destroyed by improper handling or examination.</a:t>
            </a:r>
          </a:p>
          <a:p>
            <a:r>
              <a:rPr lang="en-US" sz="2800" b="0" dirty="0"/>
              <a:t>Failure to preserve the evidence may render it unusable or lead to an inaccurate conclusion, losing its credibility.</a:t>
            </a:r>
          </a:p>
          <a:p>
            <a:r>
              <a:rPr lang="en-US" sz="2800" b="0" dirty="0"/>
              <a:t>It is extremely important that the original evidence is acquired in a manner that </a:t>
            </a:r>
            <a:r>
              <a:rPr lang="en-US" sz="2800" b="0" dirty="0">
                <a:solidFill>
                  <a:srgbClr val="7030A0"/>
                </a:solidFill>
              </a:rPr>
              <a:t>protects </a:t>
            </a:r>
            <a:r>
              <a:rPr lang="en-US" sz="2800" b="0" dirty="0"/>
              <a:t>and </a:t>
            </a:r>
            <a:r>
              <a:rPr lang="en-US" sz="2800" b="0" dirty="0">
                <a:solidFill>
                  <a:srgbClr val="7030A0"/>
                </a:solidFill>
              </a:rPr>
              <a:t>preserves </a:t>
            </a:r>
            <a:r>
              <a:rPr lang="en-US" sz="2800" b="0" dirty="0"/>
              <a:t>the evidence.</a:t>
            </a:r>
          </a:p>
          <a:p>
            <a:pPr marL="0" indent="0">
              <a:buNone/>
            </a:pPr>
            <a:endParaRPr lang="en-US" sz="1600" dirty="0"/>
          </a:p>
          <a:p>
            <a:pPr marL="0" indent="0">
              <a:buNone/>
            </a:pPr>
            <a:r>
              <a:rPr lang="en-US" sz="1600" dirty="0"/>
              <a:t>First Look inside digital evidence lab - https://www.youtube.com/watch?v=vfxEAp93zWg</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18</a:t>
            </a:fld>
            <a:endParaRPr lang="en-US"/>
          </a:p>
        </p:txBody>
      </p:sp>
    </p:spTree>
    <p:extLst>
      <p:ext uri="{BB962C8B-B14F-4D97-AF65-F5344CB8AC3E}">
        <p14:creationId xmlns:p14="http://schemas.microsoft.com/office/powerpoint/2010/main" val="2013260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Categories of Forensic Data</a:t>
            </a:r>
            <a:endParaRPr lang="en-SG" dirty="0">
              <a:latin typeface="+mn-lt"/>
            </a:endParaRPr>
          </a:p>
        </p:txBody>
      </p:sp>
      <p:sp>
        <p:nvSpPr>
          <p:cNvPr id="3" name="Content Placeholder 2"/>
          <p:cNvSpPr>
            <a:spLocks noGrp="1"/>
          </p:cNvSpPr>
          <p:nvPr>
            <p:ph idx="1"/>
          </p:nvPr>
        </p:nvSpPr>
        <p:spPr>
          <a:xfrm>
            <a:off x="381000" y="914400"/>
            <a:ext cx="8153400" cy="5334000"/>
          </a:xfrm>
        </p:spPr>
        <p:txBody>
          <a:bodyPr/>
          <a:lstStyle/>
          <a:p>
            <a:r>
              <a:rPr lang="en-US" sz="2800" b="0" dirty="0"/>
              <a:t>Computer forensics focuses on 3 categories of data:</a:t>
            </a:r>
          </a:p>
          <a:p>
            <a:pPr lvl="1"/>
            <a:r>
              <a:rPr lang="en-US" b="0" dirty="0"/>
              <a:t>Active Data</a:t>
            </a:r>
          </a:p>
          <a:p>
            <a:pPr lvl="2"/>
            <a:r>
              <a:rPr lang="en-US" dirty="0"/>
              <a:t>The data that can be seen. </a:t>
            </a:r>
          </a:p>
          <a:p>
            <a:pPr lvl="3"/>
            <a:r>
              <a:rPr lang="en-US" dirty="0"/>
              <a:t>E.g. files, programs, data used by OS.</a:t>
            </a:r>
          </a:p>
          <a:p>
            <a:pPr lvl="1"/>
            <a:r>
              <a:rPr lang="en-US" b="0" dirty="0"/>
              <a:t>Latent Data</a:t>
            </a:r>
          </a:p>
          <a:p>
            <a:pPr lvl="2"/>
            <a:r>
              <a:rPr lang="en-US" dirty="0"/>
              <a:t>The data that exists despite being deleted. </a:t>
            </a:r>
          </a:p>
          <a:p>
            <a:pPr lvl="3"/>
            <a:r>
              <a:rPr lang="en-US" dirty="0"/>
              <a:t>E.g. data that was partially overwritten or stored in slack space.</a:t>
            </a:r>
          </a:p>
          <a:p>
            <a:pPr lvl="3"/>
            <a:r>
              <a:rPr lang="en-US" dirty="0"/>
              <a:t>For recovering such data, specialized tool is required.</a:t>
            </a:r>
          </a:p>
          <a:p>
            <a:pPr lvl="1"/>
            <a:r>
              <a:rPr lang="en-US" b="0" dirty="0"/>
              <a:t>Archival Data</a:t>
            </a:r>
          </a:p>
          <a:p>
            <a:pPr lvl="2"/>
            <a:r>
              <a:rPr lang="en-US" dirty="0"/>
              <a:t>Data in backup. </a:t>
            </a:r>
          </a:p>
          <a:p>
            <a:pPr lvl="3"/>
            <a:r>
              <a:rPr lang="en-US" dirty="0"/>
              <a:t>Can be stored offshore in tapes, flash drives etc. </a:t>
            </a:r>
            <a:endParaRPr lang="en-SG"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19</a:t>
            </a:fld>
            <a:endParaRPr lang="en-US"/>
          </a:p>
        </p:txBody>
      </p:sp>
    </p:spTree>
    <p:extLst>
      <p:ext uri="{BB962C8B-B14F-4D97-AF65-F5344CB8AC3E}">
        <p14:creationId xmlns:p14="http://schemas.microsoft.com/office/powerpoint/2010/main" val="2646803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defRPr/>
            </a:pPr>
            <a:r>
              <a:rPr lang="en-US" dirty="0">
                <a:latin typeface="+mn-lt"/>
              </a:rPr>
              <a:t>Objectives</a:t>
            </a:r>
          </a:p>
        </p:txBody>
      </p:sp>
      <p:sp>
        <p:nvSpPr>
          <p:cNvPr id="143363" name="Rectangle 3"/>
          <p:cNvSpPr>
            <a:spLocks noGrp="1" noChangeArrowheads="1"/>
          </p:cNvSpPr>
          <p:nvPr>
            <p:ph type="body" idx="1"/>
          </p:nvPr>
        </p:nvSpPr>
        <p:spPr/>
        <p:txBody>
          <a:bodyPr/>
          <a:lstStyle/>
          <a:p>
            <a:pPr marL="0" indent="0">
              <a:buFont typeface="Wingdings" pitchFamily="2" charset="2"/>
              <a:buNone/>
            </a:pPr>
            <a:r>
              <a:rPr lang="en-US" dirty="0"/>
              <a:t>At the end of this, you will get to know more about:</a:t>
            </a:r>
          </a:p>
          <a:p>
            <a:pPr marL="457200" indent="-457200"/>
            <a:r>
              <a:rPr lang="en-GB" b="0" dirty="0"/>
              <a:t>The background and scope of computer forensics</a:t>
            </a:r>
          </a:p>
          <a:p>
            <a:pPr marL="457200" indent="-457200"/>
            <a:r>
              <a:rPr lang="en-GB" b="0" dirty="0"/>
              <a:t>3 stages in Forensic investigation</a:t>
            </a:r>
          </a:p>
          <a:p>
            <a:pPr marL="457200" indent="-457200"/>
            <a:r>
              <a:rPr lang="en-GB" b="0" dirty="0"/>
              <a:t>What is Digital Evidence?</a:t>
            </a:r>
          </a:p>
          <a:p>
            <a:pPr marL="457200" indent="-457200"/>
            <a:r>
              <a:rPr lang="en-GB" b="0" dirty="0"/>
              <a:t>Categories of Forensic Data</a:t>
            </a:r>
          </a:p>
          <a:p>
            <a:pPr marL="457200" indent="-457200"/>
            <a:r>
              <a:rPr lang="en-GB" b="0" dirty="0"/>
              <a:t>Persistent vs Volatile Data</a:t>
            </a:r>
          </a:p>
          <a:p>
            <a:pPr marL="457200" indent="-457200"/>
            <a:r>
              <a:rPr lang="en-GB" b="0" dirty="0"/>
              <a:t>Forensic Image</a:t>
            </a:r>
          </a:p>
          <a:p>
            <a:pPr marL="457200" indent="-457200"/>
            <a:r>
              <a:rPr lang="en-GB" b="0" dirty="0" err="1"/>
              <a:t>EnCase</a:t>
            </a:r>
            <a:r>
              <a:rPr lang="en-GB" b="0" dirty="0"/>
              <a:t> Evidence File (E01)</a:t>
            </a:r>
          </a:p>
          <a:p>
            <a:pPr marL="0" indent="0">
              <a:buNone/>
            </a:pPr>
            <a:endParaRPr lang="en-GB" b="0" dirty="0"/>
          </a:p>
          <a:p>
            <a:pPr marL="0" indent="0">
              <a:buFont typeface="Wingdings" pitchFamily="2" charset="2"/>
              <a:buNone/>
            </a:pPr>
            <a:endParaRPr lang="en-GB" b="0" dirty="0"/>
          </a:p>
        </p:txBody>
      </p:sp>
      <p:sp>
        <p:nvSpPr>
          <p:cNvPr id="8" name="Slide Number Placeholder 7"/>
          <p:cNvSpPr>
            <a:spLocks noGrp="1"/>
          </p:cNvSpPr>
          <p:nvPr>
            <p:ph type="sldNum" sz="quarter" idx="10"/>
          </p:nvPr>
        </p:nvSpPr>
        <p:spPr/>
        <p:txBody>
          <a:bodyPr/>
          <a:lstStyle/>
          <a:p>
            <a:r>
              <a:rPr lang="en-US" dirty="0"/>
              <a:t>    slide</a:t>
            </a:r>
            <a:fld id="{DAD697E0-695F-4D4F-A5DE-CBD70EEE5EB8}" type="slidenum">
              <a:rPr lang="en-US">
                <a:solidFill>
                  <a:srgbClr val="FF0000"/>
                </a:solidFill>
              </a: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Persistent and Volatile Data</a:t>
            </a:r>
            <a:endParaRPr lang="en-SG" dirty="0">
              <a:latin typeface="+mn-lt"/>
            </a:endParaRPr>
          </a:p>
        </p:txBody>
      </p:sp>
      <p:sp>
        <p:nvSpPr>
          <p:cNvPr id="3" name="Content Placeholder 2"/>
          <p:cNvSpPr>
            <a:spLocks noGrp="1"/>
          </p:cNvSpPr>
          <p:nvPr>
            <p:ph idx="1"/>
          </p:nvPr>
        </p:nvSpPr>
        <p:spPr/>
        <p:txBody>
          <a:bodyPr/>
          <a:lstStyle/>
          <a:p>
            <a:r>
              <a:rPr lang="en-US" sz="2800" b="0" dirty="0"/>
              <a:t>During a computer incident, a significant amount of data is gathered, preserved, and analyzed. </a:t>
            </a:r>
          </a:p>
          <a:p>
            <a:r>
              <a:rPr lang="en-SG" sz="2800" b="0" dirty="0"/>
              <a:t>Two basic types of data are collected in computer forensics. </a:t>
            </a:r>
          </a:p>
          <a:p>
            <a:pPr lvl="1"/>
            <a:r>
              <a:rPr lang="en-SG" sz="2400" b="0" dirty="0">
                <a:solidFill>
                  <a:srgbClr val="FF0000"/>
                </a:solidFill>
              </a:rPr>
              <a:t>Persistent</a:t>
            </a:r>
            <a:r>
              <a:rPr lang="en-SG" sz="2400" b="0" dirty="0"/>
              <a:t> data is the data that is stored on a local hard drive (or another medium) and is preserved when the computer is turned off. </a:t>
            </a:r>
          </a:p>
          <a:p>
            <a:pPr lvl="1"/>
            <a:r>
              <a:rPr lang="en-SG" sz="2400" b="0" dirty="0">
                <a:solidFill>
                  <a:srgbClr val="FF0000"/>
                </a:solidFill>
              </a:rPr>
              <a:t>Volatile</a:t>
            </a:r>
            <a:r>
              <a:rPr lang="en-SG" sz="2400" b="0" dirty="0"/>
              <a:t> data is any data that is stored in memory, or exists in transit, that will be lost when the computer loses power or is turned off. Volatile data resides in registries, cache, and random access memory (RAM). </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20</a:t>
            </a:fld>
            <a:endParaRPr lang="en-US"/>
          </a:p>
        </p:txBody>
      </p:sp>
    </p:spTree>
    <p:extLst>
      <p:ext uri="{BB962C8B-B14F-4D97-AF65-F5344CB8AC3E}">
        <p14:creationId xmlns:p14="http://schemas.microsoft.com/office/powerpoint/2010/main" val="2270555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Forensic Image</a:t>
            </a:r>
          </a:p>
        </p:txBody>
      </p:sp>
      <p:sp>
        <p:nvSpPr>
          <p:cNvPr id="3" name="Content Placeholder 2"/>
          <p:cNvSpPr>
            <a:spLocks noGrp="1"/>
          </p:cNvSpPr>
          <p:nvPr>
            <p:ph idx="1"/>
          </p:nvPr>
        </p:nvSpPr>
        <p:spPr>
          <a:xfrm>
            <a:off x="381000" y="762000"/>
            <a:ext cx="8153400" cy="5486400"/>
          </a:xfrm>
        </p:spPr>
        <p:txBody>
          <a:bodyPr/>
          <a:lstStyle/>
          <a:p>
            <a:r>
              <a:rPr lang="en-US" sz="2800" b="0" dirty="0"/>
              <a:t>One of the most comprehensive sources of information is a </a:t>
            </a:r>
            <a:r>
              <a:rPr lang="en-US" sz="2800" b="0" i="1" dirty="0"/>
              <a:t>forensic image</a:t>
            </a:r>
            <a:r>
              <a:rPr lang="en-US" sz="2800" b="0" dirty="0"/>
              <a:t> of an affected or suspect computer system.</a:t>
            </a:r>
          </a:p>
          <a:p>
            <a:r>
              <a:rPr lang="en-US" sz="2800" b="0" dirty="0">
                <a:solidFill>
                  <a:srgbClr val="7030A0"/>
                </a:solidFill>
              </a:rPr>
              <a:t>A forensic image is a copy of original evidence generally collected by a tool that performs bit-level copying from one location to another.</a:t>
            </a:r>
          </a:p>
          <a:p>
            <a:r>
              <a:rPr lang="en-US" sz="2800" b="0" dirty="0"/>
              <a:t>Three common disk image formats: </a:t>
            </a:r>
          </a:p>
          <a:p>
            <a:pPr lvl="1"/>
            <a:r>
              <a:rPr lang="en-US" sz="2400" b="0" dirty="0"/>
              <a:t>Expert Witness/</a:t>
            </a:r>
            <a:r>
              <a:rPr lang="en-US" sz="2400" b="0" dirty="0" err="1"/>
              <a:t>EnCase</a:t>
            </a:r>
            <a:r>
              <a:rPr lang="en-US" sz="2400" b="0" dirty="0"/>
              <a:t> (E01),</a:t>
            </a:r>
          </a:p>
          <a:p>
            <a:pPr lvl="1"/>
            <a:r>
              <a:rPr lang="en-US" sz="2400" b="0" dirty="0"/>
              <a:t>Raw (DD), and</a:t>
            </a:r>
          </a:p>
          <a:p>
            <a:pPr lvl="1"/>
            <a:r>
              <a:rPr lang="en-US" sz="2400" b="0" dirty="0"/>
              <a:t>Virtual machine disk files (VMDK, OVF).</a:t>
            </a:r>
          </a:p>
          <a:p>
            <a:r>
              <a:rPr lang="en-US" sz="2800" b="0" dirty="0"/>
              <a:t>Images could include a </a:t>
            </a:r>
            <a:r>
              <a:rPr lang="en-US" sz="2800" b="0" u="sng" dirty="0"/>
              <a:t>physical</a:t>
            </a:r>
            <a:r>
              <a:rPr lang="en-US" sz="2800" b="0" dirty="0"/>
              <a:t> or </a:t>
            </a:r>
            <a:r>
              <a:rPr lang="en-US" sz="2800" b="0" u="sng" dirty="0"/>
              <a:t>logical</a:t>
            </a:r>
            <a:r>
              <a:rPr lang="en-US" sz="2800" b="0" dirty="0"/>
              <a:t> copy of a </a:t>
            </a:r>
            <a:r>
              <a:rPr lang="en-US" sz="2800" b="0" u="sng" dirty="0"/>
              <a:t>hard drive</a:t>
            </a:r>
            <a:r>
              <a:rPr lang="en-US" sz="2800" b="0" dirty="0"/>
              <a:t> (logical or physical), </a:t>
            </a:r>
            <a:r>
              <a:rPr lang="en-US" sz="2800" b="0" u="sng" dirty="0"/>
              <a:t>memory dump</a:t>
            </a:r>
            <a:r>
              <a:rPr lang="en-US" sz="2800" b="0" dirty="0"/>
              <a:t>, or copies of </a:t>
            </a:r>
            <a:r>
              <a:rPr lang="en-US" sz="2800" b="0" u="sng" dirty="0"/>
              <a:t>removable media</a:t>
            </a:r>
            <a:r>
              <a:rPr lang="en-US" sz="2800" b="0" dirty="0"/>
              <a:t>.</a:t>
            </a:r>
          </a:p>
          <a:p>
            <a:pPr marL="0" indent="0">
              <a:buNone/>
            </a:pPr>
            <a:endParaRPr lang="en-US" sz="2800" b="0" dirty="0"/>
          </a:p>
          <a:p>
            <a:pPr marL="0" indent="0">
              <a:buNone/>
            </a:pPr>
            <a:endParaRPr lang="en-US" sz="2800"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21</a:t>
            </a:fld>
            <a:endParaRPr lang="en-US"/>
          </a:p>
        </p:txBody>
      </p:sp>
    </p:spTree>
    <p:extLst>
      <p:ext uri="{BB962C8B-B14F-4D97-AF65-F5344CB8AC3E}">
        <p14:creationId xmlns:p14="http://schemas.microsoft.com/office/powerpoint/2010/main" val="3412437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Forensic Image Format</a:t>
            </a:r>
          </a:p>
        </p:txBody>
      </p:sp>
      <p:sp>
        <p:nvSpPr>
          <p:cNvPr id="3" name="Content Placeholder 2"/>
          <p:cNvSpPr>
            <a:spLocks noGrp="1"/>
          </p:cNvSpPr>
          <p:nvPr>
            <p:ph idx="1"/>
          </p:nvPr>
        </p:nvSpPr>
        <p:spPr/>
        <p:txBody>
          <a:bodyPr/>
          <a:lstStyle/>
          <a:p>
            <a:r>
              <a:rPr lang="en-US" sz="2800" b="0" dirty="0"/>
              <a:t>FI should create 2 (bit stream) copies of the evidence.</a:t>
            </a:r>
          </a:p>
          <a:p>
            <a:r>
              <a:rPr lang="en-US" sz="2800" b="0" dirty="0"/>
              <a:t>Generally 3 types of images:</a:t>
            </a:r>
          </a:p>
          <a:p>
            <a:pPr lvl="1"/>
            <a:r>
              <a:rPr lang="en-US" sz="2400" b="0" dirty="0"/>
              <a:t>Complete disk </a:t>
            </a:r>
          </a:p>
          <a:p>
            <a:pPr lvl="2"/>
            <a:r>
              <a:rPr lang="en-US" sz="2000" dirty="0"/>
              <a:t>Most preferred method as it is the most comprehensive</a:t>
            </a:r>
            <a:endParaRPr lang="en-US" sz="2000" b="0" dirty="0"/>
          </a:p>
          <a:p>
            <a:pPr lvl="1"/>
            <a:r>
              <a:rPr lang="en-US" sz="2400" b="0" dirty="0"/>
              <a:t>Partition</a:t>
            </a:r>
          </a:p>
          <a:p>
            <a:pPr lvl="2"/>
            <a:r>
              <a:rPr lang="en-US" sz="2000" dirty="0"/>
              <a:t>Contains all allocation units from an individual partition on a drive</a:t>
            </a:r>
          </a:p>
          <a:p>
            <a:pPr lvl="2"/>
            <a:r>
              <a:rPr lang="en-US" sz="2000" dirty="0"/>
              <a:t>Includes unallocated space and file slacks within that partition</a:t>
            </a:r>
          </a:p>
          <a:p>
            <a:pPr lvl="2"/>
            <a:r>
              <a:rPr lang="en-US" sz="2000" dirty="0"/>
              <a:t>Does not capture all data on a drive (as other partitions are not captured)</a:t>
            </a:r>
          </a:p>
          <a:p>
            <a:pPr lvl="2"/>
            <a:r>
              <a:rPr lang="en-US" sz="2000" dirty="0"/>
              <a:t>Taken only under certain circumstances, e.g. excessively large disk</a:t>
            </a:r>
            <a:endParaRPr lang="en-US" sz="2000" b="0" dirty="0"/>
          </a:p>
          <a:p>
            <a:pPr lvl="1"/>
            <a:r>
              <a:rPr lang="en-US" sz="2400" b="0" dirty="0"/>
              <a:t>Logical</a:t>
            </a:r>
          </a:p>
          <a:p>
            <a:pPr lvl="2"/>
            <a:r>
              <a:rPr lang="en-US" sz="2000" dirty="0"/>
              <a:t>Only certain files are acquired.</a:t>
            </a:r>
            <a:endParaRPr lang="en-US" sz="2000" b="0" dirty="0"/>
          </a:p>
          <a:p>
            <a:pPr marL="0" indent="0">
              <a:buNone/>
            </a:pPr>
            <a:endParaRPr lang="en-US" sz="2800" b="0" dirty="0"/>
          </a:p>
          <a:p>
            <a:endParaRPr lang="en-US" sz="2800"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22</a:t>
            </a:fld>
            <a:endParaRPr lang="en-US"/>
          </a:p>
        </p:txBody>
      </p:sp>
    </p:spTree>
    <p:extLst>
      <p:ext uri="{BB962C8B-B14F-4D97-AF65-F5344CB8AC3E}">
        <p14:creationId xmlns:p14="http://schemas.microsoft.com/office/powerpoint/2010/main" val="2038672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Drive Layout Example</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23</a:t>
            </a:fld>
            <a:endParaRPr lang="en-US"/>
          </a:p>
        </p:txBody>
      </p:sp>
      <p:sp>
        <p:nvSpPr>
          <p:cNvPr id="5" name="Rectangle 4"/>
          <p:cNvSpPr/>
          <p:nvPr/>
        </p:nvSpPr>
        <p:spPr bwMode="auto">
          <a:xfrm>
            <a:off x="381000" y="2514600"/>
            <a:ext cx="8534400" cy="2438400"/>
          </a:xfrm>
          <a:prstGeom prst="rect">
            <a:avLst/>
          </a:prstGeom>
          <a:solidFill>
            <a:schemeClr val="accent6">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6" name="Rectangle 5"/>
          <p:cNvSpPr/>
          <p:nvPr/>
        </p:nvSpPr>
        <p:spPr bwMode="auto">
          <a:xfrm>
            <a:off x="5074023" y="2590800"/>
            <a:ext cx="3307977" cy="2286000"/>
          </a:xfrm>
          <a:prstGeom prst="rect">
            <a:avLst/>
          </a:prstGeom>
          <a:solidFill>
            <a:srgbClr val="CC66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7" name="Rectangle 6"/>
          <p:cNvSpPr/>
          <p:nvPr/>
        </p:nvSpPr>
        <p:spPr bwMode="auto">
          <a:xfrm>
            <a:off x="2021541" y="2590800"/>
            <a:ext cx="2895600" cy="2286000"/>
          </a:xfrm>
          <a:prstGeom prst="rect">
            <a:avLst/>
          </a:prstGeom>
          <a:solidFill>
            <a:srgbClr val="99CC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8" name="Rectangle 7"/>
          <p:cNvSpPr/>
          <p:nvPr/>
        </p:nvSpPr>
        <p:spPr bwMode="auto">
          <a:xfrm>
            <a:off x="950259" y="2590800"/>
            <a:ext cx="914400" cy="2286000"/>
          </a:xfrm>
          <a:prstGeom prst="rect">
            <a:avLst/>
          </a:prstGeom>
          <a:solidFill>
            <a:srgbClr val="00CC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9" name="Rectangle 8"/>
          <p:cNvSpPr/>
          <p:nvPr/>
        </p:nvSpPr>
        <p:spPr bwMode="auto">
          <a:xfrm>
            <a:off x="515471" y="2590800"/>
            <a:ext cx="322729" cy="2286000"/>
          </a:xfrm>
          <a:prstGeom prst="rect">
            <a:avLst/>
          </a:prstGeom>
          <a:solidFill>
            <a:schemeClr val="accent1">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cxnSp>
        <p:nvCxnSpPr>
          <p:cNvPr id="11" name="Straight Arrow Connector 10"/>
          <p:cNvCxnSpPr/>
          <p:nvPr/>
        </p:nvCxnSpPr>
        <p:spPr bwMode="auto">
          <a:xfrm>
            <a:off x="2129117" y="4419600"/>
            <a:ext cx="2702859" cy="0"/>
          </a:xfrm>
          <a:prstGeom prst="straightConnector1">
            <a:avLst/>
          </a:prstGeom>
          <a:solidFill>
            <a:schemeClr val="accent1"/>
          </a:solidFill>
          <a:ln w="12700" cap="flat" cmpd="sng" algn="ctr">
            <a:solidFill>
              <a:schemeClr val="tx1"/>
            </a:solidFill>
            <a:prstDash val="solid"/>
            <a:round/>
            <a:headEnd type="triangle" w="lg" len="lg"/>
            <a:tailEnd type="triangle" w="lg" len="lg"/>
          </a:ln>
          <a:effectLst/>
        </p:spPr>
      </p:cxnSp>
      <p:cxnSp>
        <p:nvCxnSpPr>
          <p:cNvPr id="12" name="Straight Arrow Connector 11"/>
          <p:cNvCxnSpPr/>
          <p:nvPr/>
        </p:nvCxnSpPr>
        <p:spPr bwMode="auto">
          <a:xfrm>
            <a:off x="5486400" y="4267200"/>
            <a:ext cx="990600" cy="0"/>
          </a:xfrm>
          <a:prstGeom prst="straightConnector1">
            <a:avLst/>
          </a:prstGeom>
          <a:solidFill>
            <a:schemeClr val="accent1"/>
          </a:solidFill>
          <a:ln w="12700" cap="flat" cmpd="sng" algn="ctr">
            <a:solidFill>
              <a:schemeClr val="tx1"/>
            </a:solidFill>
            <a:prstDash val="solid"/>
            <a:round/>
            <a:headEnd type="triangle" w="lg" len="lg"/>
            <a:tailEnd type="triangle" w="lg" len="lg"/>
          </a:ln>
          <a:effectLst/>
        </p:spPr>
      </p:cxnSp>
      <p:cxnSp>
        <p:nvCxnSpPr>
          <p:cNvPr id="14" name="Straight Arrow Connector 13"/>
          <p:cNvCxnSpPr/>
          <p:nvPr/>
        </p:nvCxnSpPr>
        <p:spPr bwMode="auto">
          <a:xfrm>
            <a:off x="381000" y="5257800"/>
            <a:ext cx="8534400" cy="0"/>
          </a:xfrm>
          <a:prstGeom prst="straightConnector1">
            <a:avLst/>
          </a:prstGeom>
          <a:solidFill>
            <a:schemeClr val="accent1"/>
          </a:solidFill>
          <a:ln w="12700" cap="flat" cmpd="sng" algn="ctr">
            <a:solidFill>
              <a:schemeClr val="tx1"/>
            </a:solidFill>
            <a:prstDash val="solid"/>
            <a:round/>
            <a:headEnd type="triangle" w="lg" len="lg"/>
            <a:tailEnd type="triangle" w="lg" len="lg"/>
          </a:ln>
          <a:effectLst/>
        </p:spPr>
      </p:cxnSp>
      <p:cxnSp>
        <p:nvCxnSpPr>
          <p:cNvPr id="17" name="Straight Connector 16"/>
          <p:cNvCxnSpPr/>
          <p:nvPr/>
        </p:nvCxnSpPr>
        <p:spPr bwMode="auto">
          <a:xfrm>
            <a:off x="381000" y="5105400"/>
            <a:ext cx="0" cy="3048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8" name="Straight Connector 17"/>
          <p:cNvCxnSpPr/>
          <p:nvPr/>
        </p:nvCxnSpPr>
        <p:spPr bwMode="auto">
          <a:xfrm>
            <a:off x="2124635" y="4267200"/>
            <a:ext cx="0" cy="3048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9" name="Straight Connector 18"/>
          <p:cNvCxnSpPr/>
          <p:nvPr/>
        </p:nvCxnSpPr>
        <p:spPr bwMode="auto">
          <a:xfrm>
            <a:off x="6477000" y="4114800"/>
            <a:ext cx="0" cy="3048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0" name="Straight Connector 19"/>
          <p:cNvCxnSpPr/>
          <p:nvPr/>
        </p:nvCxnSpPr>
        <p:spPr bwMode="auto">
          <a:xfrm>
            <a:off x="5504329" y="4114800"/>
            <a:ext cx="0" cy="3048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1" name="Straight Connector 20"/>
          <p:cNvCxnSpPr/>
          <p:nvPr/>
        </p:nvCxnSpPr>
        <p:spPr bwMode="auto">
          <a:xfrm>
            <a:off x="8915400" y="5105400"/>
            <a:ext cx="0" cy="3048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3" name="Straight Connector 22"/>
          <p:cNvCxnSpPr/>
          <p:nvPr/>
        </p:nvCxnSpPr>
        <p:spPr bwMode="auto">
          <a:xfrm>
            <a:off x="4831976" y="4267200"/>
            <a:ext cx="0" cy="3048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5" name="Straight Connector 24"/>
          <p:cNvCxnSpPr/>
          <p:nvPr/>
        </p:nvCxnSpPr>
        <p:spPr bwMode="auto">
          <a:xfrm>
            <a:off x="1371600" y="2057400"/>
            <a:ext cx="0" cy="5334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7" name="Straight Connector 26"/>
          <p:cNvCxnSpPr/>
          <p:nvPr/>
        </p:nvCxnSpPr>
        <p:spPr bwMode="auto">
          <a:xfrm>
            <a:off x="685800" y="1828800"/>
            <a:ext cx="0" cy="762000"/>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29" name="TextBox 28"/>
          <p:cNvSpPr txBox="1"/>
          <p:nvPr/>
        </p:nvSpPr>
        <p:spPr>
          <a:xfrm>
            <a:off x="103094" y="1603802"/>
            <a:ext cx="1143000" cy="276999"/>
          </a:xfrm>
          <a:prstGeom prst="rect">
            <a:avLst/>
          </a:prstGeom>
          <a:noFill/>
        </p:spPr>
        <p:txBody>
          <a:bodyPr wrap="square" rtlCol="0">
            <a:spAutoFit/>
          </a:bodyPr>
          <a:lstStyle/>
          <a:p>
            <a:pPr algn="ctr"/>
            <a:r>
              <a:rPr lang="en-US" sz="1200" dirty="0"/>
              <a:t>Boot Sector</a:t>
            </a:r>
          </a:p>
        </p:txBody>
      </p:sp>
      <p:sp>
        <p:nvSpPr>
          <p:cNvPr id="30" name="TextBox 29"/>
          <p:cNvSpPr txBox="1"/>
          <p:nvPr/>
        </p:nvSpPr>
        <p:spPr>
          <a:xfrm>
            <a:off x="844922" y="1818501"/>
            <a:ext cx="1284195" cy="276999"/>
          </a:xfrm>
          <a:prstGeom prst="rect">
            <a:avLst/>
          </a:prstGeom>
          <a:noFill/>
        </p:spPr>
        <p:txBody>
          <a:bodyPr wrap="square" rtlCol="0">
            <a:spAutoFit/>
          </a:bodyPr>
          <a:lstStyle/>
          <a:p>
            <a:pPr algn="ctr"/>
            <a:r>
              <a:rPr lang="en-US" sz="1200" dirty="0"/>
              <a:t>OEM Partition</a:t>
            </a:r>
          </a:p>
        </p:txBody>
      </p:sp>
      <p:sp>
        <p:nvSpPr>
          <p:cNvPr id="31" name="TextBox 30"/>
          <p:cNvSpPr txBox="1"/>
          <p:nvPr/>
        </p:nvSpPr>
        <p:spPr>
          <a:xfrm>
            <a:off x="2743200" y="2743200"/>
            <a:ext cx="1143000" cy="276999"/>
          </a:xfrm>
          <a:prstGeom prst="rect">
            <a:avLst/>
          </a:prstGeom>
          <a:noFill/>
        </p:spPr>
        <p:txBody>
          <a:bodyPr wrap="square" rtlCol="0">
            <a:spAutoFit/>
          </a:bodyPr>
          <a:lstStyle/>
          <a:p>
            <a:pPr algn="ctr"/>
            <a:r>
              <a:rPr lang="en-US" sz="1200" dirty="0"/>
              <a:t>Partition 1</a:t>
            </a:r>
          </a:p>
        </p:txBody>
      </p:sp>
      <p:sp>
        <p:nvSpPr>
          <p:cNvPr id="32" name="TextBox 31"/>
          <p:cNvSpPr txBox="1"/>
          <p:nvPr/>
        </p:nvSpPr>
        <p:spPr>
          <a:xfrm>
            <a:off x="6134100" y="2758435"/>
            <a:ext cx="1143000" cy="276999"/>
          </a:xfrm>
          <a:prstGeom prst="rect">
            <a:avLst/>
          </a:prstGeom>
          <a:noFill/>
        </p:spPr>
        <p:txBody>
          <a:bodyPr wrap="square" rtlCol="0">
            <a:spAutoFit/>
          </a:bodyPr>
          <a:lstStyle/>
          <a:p>
            <a:pPr algn="ctr"/>
            <a:r>
              <a:rPr lang="en-US" sz="1200" dirty="0"/>
              <a:t>Partition 2</a:t>
            </a:r>
          </a:p>
        </p:txBody>
      </p:sp>
      <p:sp>
        <p:nvSpPr>
          <p:cNvPr id="33" name="TextBox 32"/>
          <p:cNvSpPr txBox="1"/>
          <p:nvPr/>
        </p:nvSpPr>
        <p:spPr>
          <a:xfrm>
            <a:off x="2944906" y="5309800"/>
            <a:ext cx="3045759" cy="276999"/>
          </a:xfrm>
          <a:prstGeom prst="rect">
            <a:avLst/>
          </a:prstGeom>
          <a:noFill/>
        </p:spPr>
        <p:txBody>
          <a:bodyPr wrap="square" rtlCol="0">
            <a:spAutoFit/>
          </a:bodyPr>
          <a:lstStyle/>
          <a:p>
            <a:pPr algn="ctr"/>
            <a:r>
              <a:rPr lang="en-US" sz="1200" dirty="0"/>
              <a:t>Scope of a Complete Disk Image</a:t>
            </a:r>
          </a:p>
        </p:txBody>
      </p:sp>
      <p:sp>
        <p:nvSpPr>
          <p:cNvPr id="34" name="TextBox 33"/>
          <p:cNvSpPr txBox="1"/>
          <p:nvPr/>
        </p:nvSpPr>
        <p:spPr>
          <a:xfrm>
            <a:off x="2302808" y="4487301"/>
            <a:ext cx="2350995" cy="276999"/>
          </a:xfrm>
          <a:prstGeom prst="rect">
            <a:avLst/>
          </a:prstGeom>
          <a:noFill/>
        </p:spPr>
        <p:txBody>
          <a:bodyPr wrap="square" rtlCol="0">
            <a:spAutoFit/>
          </a:bodyPr>
          <a:lstStyle/>
          <a:p>
            <a:pPr algn="ctr"/>
            <a:r>
              <a:rPr lang="en-US" sz="1200" dirty="0"/>
              <a:t>Scope of a Partition Image</a:t>
            </a:r>
          </a:p>
        </p:txBody>
      </p:sp>
      <p:sp>
        <p:nvSpPr>
          <p:cNvPr id="35" name="TextBox 34"/>
          <p:cNvSpPr txBox="1"/>
          <p:nvPr/>
        </p:nvSpPr>
        <p:spPr>
          <a:xfrm>
            <a:off x="4917141" y="4447400"/>
            <a:ext cx="2350995" cy="276999"/>
          </a:xfrm>
          <a:prstGeom prst="rect">
            <a:avLst/>
          </a:prstGeom>
          <a:noFill/>
        </p:spPr>
        <p:txBody>
          <a:bodyPr wrap="square" rtlCol="0">
            <a:spAutoFit/>
          </a:bodyPr>
          <a:lstStyle/>
          <a:p>
            <a:pPr algn="ctr"/>
            <a:r>
              <a:rPr lang="en-US" sz="1200" dirty="0"/>
              <a:t>Scope of a Logical Image</a:t>
            </a:r>
          </a:p>
        </p:txBody>
      </p:sp>
      <p:sp>
        <p:nvSpPr>
          <p:cNvPr id="41" name="Rectangle 40"/>
          <p:cNvSpPr/>
          <p:nvPr/>
        </p:nvSpPr>
        <p:spPr bwMode="auto">
          <a:xfrm>
            <a:off x="7162800" y="3275711"/>
            <a:ext cx="495300" cy="685800"/>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36" name="Rectangle 35"/>
          <p:cNvSpPr/>
          <p:nvPr/>
        </p:nvSpPr>
        <p:spPr bwMode="auto">
          <a:xfrm>
            <a:off x="7277100" y="3429000"/>
            <a:ext cx="495300" cy="685800"/>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pic>
        <p:nvPicPr>
          <p:cNvPr id="37" name="Picture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28648" y="3627350"/>
            <a:ext cx="415958" cy="415958"/>
          </a:xfrm>
          <a:prstGeom prst="rect">
            <a:avLst/>
          </a:prstGeom>
        </p:spPr>
      </p:pic>
      <p:cxnSp>
        <p:nvCxnSpPr>
          <p:cNvPr id="39" name="Straight Connector 38"/>
          <p:cNvCxnSpPr/>
          <p:nvPr/>
        </p:nvCxnSpPr>
        <p:spPr bwMode="auto">
          <a:xfrm>
            <a:off x="7277100" y="3564822"/>
            <a:ext cx="495300" cy="0"/>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47" name="Rectangle 46"/>
          <p:cNvSpPr/>
          <p:nvPr/>
        </p:nvSpPr>
        <p:spPr bwMode="auto">
          <a:xfrm>
            <a:off x="5638351" y="3148401"/>
            <a:ext cx="495300" cy="685800"/>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43" name="Rectangle 42"/>
          <p:cNvSpPr/>
          <p:nvPr/>
        </p:nvSpPr>
        <p:spPr bwMode="auto">
          <a:xfrm>
            <a:off x="5756462" y="3265856"/>
            <a:ext cx="495300" cy="685800"/>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44" name="Rectangle 43"/>
          <p:cNvSpPr/>
          <p:nvPr/>
        </p:nvSpPr>
        <p:spPr bwMode="auto">
          <a:xfrm>
            <a:off x="5870762" y="3419145"/>
            <a:ext cx="495300" cy="685800"/>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pic>
        <p:nvPicPr>
          <p:cNvPr id="45" name="Picture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2310" y="3617495"/>
            <a:ext cx="415958" cy="415958"/>
          </a:xfrm>
          <a:prstGeom prst="rect">
            <a:avLst/>
          </a:prstGeom>
        </p:spPr>
      </p:pic>
      <p:cxnSp>
        <p:nvCxnSpPr>
          <p:cNvPr id="46" name="Straight Connector 45"/>
          <p:cNvCxnSpPr/>
          <p:nvPr/>
        </p:nvCxnSpPr>
        <p:spPr bwMode="auto">
          <a:xfrm>
            <a:off x="5870762" y="3554967"/>
            <a:ext cx="495300" cy="0"/>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3" name="TextBox 2">
            <a:extLst>
              <a:ext uri="{FF2B5EF4-FFF2-40B4-BE49-F238E27FC236}">
                <a16:creationId xmlns:a16="http://schemas.microsoft.com/office/drawing/2014/main" id="{6E014956-00D6-ECD9-69F4-4F24ED579805}"/>
              </a:ext>
            </a:extLst>
          </p:cNvPr>
          <p:cNvSpPr txBox="1"/>
          <p:nvPr/>
        </p:nvSpPr>
        <p:spPr>
          <a:xfrm>
            <a:off x="2791326" y="5710989"/>
            <a:ext cx="184731" cy="461665"/>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89641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Traditional Imaging Process</a:t>
            </a:r>
          </a:p>
        </p:txBody>
      </p:sp>
      <p:sp>
        <p:nvSpPr>
          <p:cNvPr id="3" name="Content Placeholder 2"/>
          <p:cNvSpPr>
            <a:spLocks noGrp="1"/>
          </p:cNvSpPr>
          <p:nvPr>
            <p:ph idx="1"/>
          </p:nvPr>
        </p:nvSpPr>
        <p:spPr>
          <a:xfrm>
            <a:off x="381000" y="838200"/>
            <a:ext cx="8153400" cy="5410200"/>
          </a:xfrm>
        </p:spPr>
        <p:txBody>
          <a:bodyPr/>
          <a:lstStyle/>
          <a:p>
            <a:r>
              <a:rPr lang="en-US" sz="2800" b="0" dirty="0"/>
              <a:t>Traditional imaging is performed on static drives (hard drives)</a:t>
            </a:r>
          </a:p>
          <a:p>
            <a:r>
              <a:rPr lang="en-US" sz="2800" b="0" dirty="0"/>
              <a:t>The computer system has been turned off and booted to a forensic imaging environment, or the disk has been plugged into an imager or examination workstation for duplication.</a:t>
            </a:r>
          </a:p>
          <a:p>
            <a:r>
              <a:rPr lang="en-US" sz="2800" b="0" dirty="0"/>
              <a:t>Use a write blocker to ensure data integrity (prevents corruption of data assuming FI Workstation has virus etc.)</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2833" y="4393406"/>
            <a:ext cx="4800600" cy="2616994"/>
          </a:xfrm>
          <a:prstGeom prst="rect">
            <a:avLst/>
          </a:prstGeom>
        </p:spPr>
      </p:pic>
      <p:sp>
        <p:nvSpPr>
          <p:cNvPr id="6" name="TextBox 5"/>
          <p:cNvSpPr txBox="1"/>
          <p:nvPr/>
        </p:nvSpPr>
        <p:spPr>
          <a:xfrm>
            <a:off x="5410200" y="5549007"/>
            <a:ext cx="838200" cy="461665"/>
          </a:xfrm>
          <a:prstGeom prst="rect">
            <a:avLst/>
          </a:prstGeom>
          <a:noFill/>
        </p:spPr>
        <p:txBody>
          <a:bodyPr wrap="square" rtlCol="0">
            <a:spAutoFit/>
          </a:bodyPr>
          <a:lstStyle/>
          <a:p>
            <a:r>
              <a:rPr lang="en-US" sz="1200" dirty="0"/>
              <a:t>Tableau Imager</a:t>
            </a:r>
          </a:p>
        </p:txBody>
      </p:sp>
      <p:pic>
        <p:nvPicPr>
          <p:cNvPr id="7" name="Picture 2" descr="http://upload.wikimedia.org/wikipedia/en/thumb/8/8e/Portable_forensic_tableau.JPG/220px-Portable_forensic_tableau.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48" y="4657355"/>
            <a:ext cx="3145811" cy="2244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431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Traditional Imaging Process – cont.</a:t>
            </a:r>
            <a:endParaRPr lang="en-SG" dirty="0">
              <a:latin typeface="+mn-lt"/>
            </a:endParaRPr>
          </a:p>
        </p:txBody>
      </p:sp>
      <p:sp>
        <p:nvSpPr>
          <p:cNvPr id="3" name="Content Placeholder 2"/>
          <p:cNvSpPr>
            <a:spLocks noGrp="1"/>
          </p:cNvSpPr>
          <p:nvPr>
            <p:ph idx="1"/>
          </p:nvPr>
        </p:nvSpPr>
        <p:spPr/>
        <p:txBody>
          <a:bodyPr/>
          <a:lstStyle/>
          <a:p>
            <a:r>
              <a:rPr lang="en-US" sz="2800" b="0" dirty="0"/>
              <a:t>Specialized hardware is used to prevent source media from being modified.</a:t>
            </a:r>
          </a:p>
          <a:p>
            <a:r>
              <a:rPr lang="en-US" sz="2800" b="0" dirty="0"/>
              <a:t>Hardware Write Blockers</a:t>
            </a:r>
          </a:p>
          <a:p>
            <a:pPr lvl="1"/>
            <a:r>
              <a:rPr lang="en-US" sz="2400" b="0" dirty="0"/>
              <a:t>A hardware write blocker is a device that sits in the connection between a computer and a storage unit.</a:t>
            </a:r>
          </a:p>
          <a:p>
            <a:pPr lvl="1"/>
            <a:r>
              <a:rPr lang="en-US" sz="2400" b="0" dirty="0"/>
              <a:t>It monitors the commands that are being issued and prevents the computer from writing data to the storage device.</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25</a:t>
            </a:fld>
            <a:endParaRPr lang="en-US"/>
          </a:p>
        </p:txBody>
      </p:sp>
      <p:pic>
        <p:nvPicPr>
          <p:cNvPr id="5" name="Picture 4" descr="https://www.sans.org/sift-kit/essenti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4361420"/>
            <a:ext cx="3352800" cy="2117853"/>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bwMode="auto">
          <a:xfrm>
            <a:off x="366782" y="4114800"/>
            <a:ext cx="4076700" cy="190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a:lstStyle>
          <a:p>
            <a:pPr lvl="1"/>
            <a:r>
              <a:rPr lang="en-US" sz="2400" b="0" dirty="0"/>
              <a:t>It comes with many interfaces, such as ATA, SCSI, </a:t>
            </a:r>
            <a:r>
              <a:rPr lang="en-US" sz="2400" b="0" dirty="0" err="1"/>
              <a:t>Firewire</a:t>
            </a:r>
            <a:r>
              <a:rPr lang="en-US" sz="2400" b="0" dirty="0"/>
              <a:t>, USB, SATA etc.</a:t>
            </a:r>
            <a:endParaRPr lang="en-SG" sz="2400" b="0" dirty="0"/>
          </a:p>
        </p:txBody>
      </p:sp>
    </p:spTree>
    <p:extLst>
      <p:ext uri="{BB962C8B-B14F-4D97-AF65-F5344CB8AC3E}">
        <p14:creationId xmlns:p14="http://schemas.microsoft.com/office/powerpoint/2010/main" val="2077050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Image Creation Tools</a:t>
            </a:r>
            <a:endParaRPr lang="en-SG" dirty="0">
              <a:latin typeface="+mn-lt"/>
            </a:endParaRPr>
          </a:p>
        </p:txBody>
      </p:sp>
      <p:sp>
        <p:nvSpPr>
          <p:cNvPr id="3" name="Content Placeholder 2"/>
          <p:cNvSpPr>
            <a:spLocks noGrp="1"/>
          </p:cNvSpPr>
          <p:nvPr>
            <p:ph idx="1"/>
          </p:nvPr>
        </p:nvSpPr>
        <p:spPr>
          <a:xfrm>
            <a:off x="381000" y="1066800"/>
            <a:ext cx="6705600" cy="5181600"/>
          </a:xfrm>
        </p:spPr>
        <p:txBody>
          <a:bodyPr/>
          <a:lstStyle/>
          <a:p>
            <a:r>
              <a:rPr lang="en-US" b="0" dirty="0"/>
              <a:t>Commercial Software Tool:</a:t>
            </a:r>
          </a:p>
          <a:p>
            <a:pPr lvl="1"/>
            <a:r>
              <a:rPr lang="en-US" b="0" dirty="0"/>
              <a:t>Guidance Software - </a:t>
            </a:r>
            <a:r>
              <a:rPr lang="en-US" b="0" dirty="0" err="1"/>
              <a:t>EnCase</a:t>
            </a:r>
            <a:endParaRPr lang="en-US" b="0" dirty="0"/>
          </a:p>
          <a:p>
            <a:pPr lvl="1"/>
            <a:r>
              <a:rPr lang="en-US" b="0" dirty="0" err="1"/>
              <a:t>AccessData</a:t>
            </a:r>
            <a:r>
              <a:rPr lang="en-US" b="0" dirty="0"/>
              <a:t> FTK Imager</a:t>
            </a:r>
          </a:p>
          <a:p>
            <a:r>
              <a:rPr lang="en-US" b="0" dirty="0"/>
              <a:t>Open Source Tool (on Unix/Linux)</a:t>
            </a:r>
          </a:p>
          <a:p>
            <a:pPr lvl="1"/>
            <a:r>
              <a:rPr lang="en-US" b="0" dirty="0"/>
              <a:t>DC3dd</a:t>
            </a:r>
          </a:p>
          <a:p>
            <a:pPr lvl="1"/>
            <a:r>
              <a:rPr lang="en-US" b="0" dirty="0" err="1"/>
              <a:t>DCFLdd</a:t>
            </a:r>
            <a:endParaRPr lang="en-US" b="0" dirty="0"/>
          </a:p>
          <a:p>
            <a:pPr lvl="1"/>
            <a:r>
              <a:rPr lang="en-US" b="0" dirty="0" err="1"/>
              <a:t>dd</a:t>
            </a:r>
            <a:endParaRPr lang="en-US" b="0" dirty="0"/>
          </a:p>
          <a:p>
            <a:pPr marL="0" indent="0">
              <a:buNone/>
            </a:pPr>
            <a:endParaRPr lang="en-US" dirty="0"/>
          </a:p>
          <a:p>
            <a:pPr lvl="1"/>
            <a:endParaRPr lang="en-US" dirty="0"/>
          </a:p>
          <a:p>
            <a:pPr marL="914400" lvl="2" indent="0">
              <a:buNone/>
            </a:pPr>
            <a:endParaRPr lang="en-US" dirty="0"/>
          </a:p>
          <a:p>
            <a:pPr lvl="2"/>
            <a:endParaRPr lang="en-US"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26</a:t>
            </a:fld>
            <a:endParaRPr lang="en-US"/>
          </a:p>
        </p:txBody>
      </p:sp>
      <p:pic>
        <p:nvPicPr>
          <p:cNvPr id="47106" name="Picture 2" descr="EnCase Forensic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914400"/>
            <a:ext cx="2138794" cy="10858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FTK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2248661"/>
            <a:ext cx="1142999" cy="1588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741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mn-lt"/>
              </a:rPr>
              <a:t>EnCase</a:t>
            </a:r>
            <a:r>
              <a:rPr lang="en-US" dirty="0">
                <a:latin typeface="+mn-lt"/>
              </a:rPr>
              <a:t> Evidence File </a:t>
            </a:r>
            <a:endParaRPr lang="en-SG" dirty="0">
              <a:latin typeface="+mn-lt"/>
            </a:endParaRPr>
          </a:p>
        </p:txBody>
      </p:sp>
      <p:sp>
        <p:nvSpPr>
          <p:cNvPr id="3" name="Content Placeholder 2"/>
          <p:cNvSpPr>
            <a:spLocks noGrp="1"/>
          </p:cNvSpPr>
          <p:nvPr>
            <p:ph idx="1"/>
          </p:nvPr>
        </p:nvSpPr>
        <p:spPr>
          <a:xfrm>
            <a:off x="381000" y="914400"/>
            <a:ext cx="8153400" cy="5334000"/>
          </a:xfrm>
        </p:spPr>
        <p:txBody>
          <a:bodyPr/>
          <a:lstStyle/>
          <a:p>
            <a:r>
              <a:rPr lang="en-US" sz="2800" b="0" dirty="0"/>
              <a:t>The </a:t>
            </a:r>
            <a:r>
              <a:rPr lang="en-US" sz="2800" b="0" dirty="0" err="1"/>
              <a:t>EnCase</a:t>
            </a:r>
            <a:r>
              <a:rPr lang="en-US" sz="2800" b="0" dirty="0"/>
              <a:t> evidence file is often called the image file. </a:t>
            </a:r>
          </a:p>
          <a:p>
            <a:pPr lvl="1"/>
            <a:r>
              <a:rPr lang="en-US" sz="2400" b="0" dirty="0"/>
              <a:t>It has the naming convention of ‘.</a:t>
            </a:r>
            <a:r>
              <a:rPr lang="en-US" sz="2400" b="0" dirty="0" err="1"/>
              <a:t>Exx</a:t>
            </a:r>
            <a:r>
              <a:rPr lang="en-US" sz="2400" b="0" dirty="0"/>
              <a:t>’. E.g. fraud.E01.</a:t>
            </a:r>
          </a:p>
          <a:p>
            <a:r>
              <a:rPr lang="en-US" sz="2800" b="0" dirty="0"/>
              <a:t>It contains the bit-stream image of the suspect drive, CRC (cyclic redundancy check) verification, case identification info (header) and an MD5 hash.</a:t>
            </a:r>
          </a:p>
          <a:p>
            <a:r>
              <a:rPr lang="en-US" sz="2800" b="0" dirty="0"/>
              <a:t>Header information as entered by the examiner become part of the evidence file and cannot be changed.</a:t>
            </a:r>
          </a:p>
          <a:p>
            <a:endParaRPr lang="en-SG" sz="2800" dirty="0"/>
          </a:p>
          <a:p>
            <a:endParaRPr lang="en-SG"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27</a:t>
            </a:fld>
            <a:endParaRPr lang="en-US"/>
          </a:p>
        </p:txBody>
      </p:sp>
    </p:spTree>
    <p:extLst>
      <p:ext uri="{BB962C8B-B14F-4D97-AF65-F5344CB8AC3E}">
        <p14:creationId xmlns:p14="http://schemas.microsoft.com/office/powerpoint/2010/main" val="535963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Physical Layout of </a:t>
            </a:r>
            <a:r>
              <a:rPr lang="en-US" dirty="0" err="1">
                <a:latin typeface="+mn-lt"/>
              </a:rPr>
              <a:t>EnCase</a:t>
            </a:r>
            <a:r>
              <a:rPr lang="en-US" dirty="0">
                <a:latin typeface="+mn-lt"/>
              </a:rPr>
              <a:t> Evidence File</a:t>
            </a:r>
            <a:endParaRPr lang="en-SG" dirty="0">
              <a:latin typeface="+mn-lt"/>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09633862"/>
              </p:ext>
            </p:extLst>
          </p:nvPr>
        </p:nvGraphicFramePr>
        <p:xfrm>
          <a:off x="1219200" y="4543742"/>
          <a:ext cx="6934200" cy="1188720"/>
        </p:xfrm>
        <a:graphic>
          <a:graphicData uri="http://schemas.openxmlformats.org/drawingml/2006/table">
            <a:tbl>
              <a:tblPr firstRow="1" bandRow="1">
                <a:tableStyleId>{5940675A-B579-460E-94D1-54222C63F5DA}</a:tableStyleId>
              </a:tblPr>
              <a:tblGrid>
                <a:gridCol w="1143786">
                  <a:extLst>
                    <a:ext uri="{9D8B030D-6E8A-4147-A177-3AD203B41FA5}">
                      <a16:colId xmlns:a16="http://schemas.microsoft.com/office/drawing/2014/main" val="20000"/>
                    </a:ext>
                  </a:extLst>
                </a:gridCol>
                <a:gridCol w="500406">
                  <a:extLst>
                    <a:ext uri="{9D8B030D-6E8A-4147-A177-3AD203B41FA5}">
                      <a16:colId xmlns:a16="http://schemas.microsoft.com/office/drawing/2014/main" val="20001"/>
                    </a:ext>
                  </a:extLst>
                </a:gridCol>
                <a:gridCol w="2001625">
                  <a:extLst>
                    <a:ext uri="{9D8B030D-6E8A-4147-A177-3AD203B41FA5}">
                      <a16:colId xmlns:a16="http://schemas.microsoft.com/office/drawing/2014/main" val="20002"/>
                    </a:ext>
                  </a:extLst>
                </a:gridCol>
                <a:gridCol w="428920">
                  <a:extLst>
                    <a:ext uri="{9D8B030D-6E8A-4147-A177-3AD203B41FA5}">
                      <a16:colId xmlns:a16="http://schemas.microsoft.com/office/drawing/2014/main" val="20003"/>
                    </a:ext>
                  </a:extLst>
                </a:gridCol>
                <a:gridCol w="2073111">
                  <a:extLst>
                    <a:ext uri="{9D8B030D-6E8A-4147-A177-3AD203B41FA5}">
                      <a16:colId xmlns:a16="http://schemas.microsoft.com/office/drawing/2014/main" val="20004"/>
                    </a:ext>
                  </a:extLst>
                </a:gridCol>
                <a:gridCol w="408492">
                  <a:extLst>
                    <a:ext uri="{9D8B030D-6E8A-4147-A177-3AD203B41FA5}">
                      <a16:colId xmlns:a16="http://schemas.microsoft.com/office/drawing/2014/main" val="20005"/>
                    </a:ext>
                  </a:extLst>
                </a:gridCol>
                <a:gridCol w="377860">
                  <a:extLst>
                    <a:ext uri="{9D8B030D-6E8A-4147-A177-3AD203B41FA5}">
                      <a16:colId xmlns:a16="http://schemas.microsoft.com/office/drawing/2014/main" val="20006"/>
                    </a:ext>
                  </a:extLst>
                </a:gridCol>
              </a:tblGrid>
              <a:tr h="960120">
                <a:tc>
                  <a:txBody>
                    <a:bodyPr/>
                    <a:lstStyle/>
                    <a:p>
                      <a:r>
                        <a:rPr lang="en-US" dirty="0"/>
                        <a:t>Header:</a:t>
                      </a:r>
                      <a:r>
                        <a:rPr lang="en-US" baseline="0" dirty="0"/>
                        <a:t> Contains case information</a:t>
                      </a:r>
                      <a:endParaRPr lang="en-SG" dirty="0"/>
                    </a:p>
                  </a:txBody>
                  <a:tcPr>
                    <a:solidFill>
                      <a:schemeClr val="accent2"/>
                    </a:solidFill>
                  </a:tcPr>
                </a:tc>
                <a:tc>
                  <a:txBody>
                    <a:bodyPr/>
                    <a:lstStyle/>
                    <a:p>
                      <a:r>
                        <a:rPr lang="en-US" dirty="0"/>
                        <a:t>Header CRC</a:t>
                      </a:r>
                      <a:endParaRPr lang="en-SG" dirty="0"/>
                    </a:p>
                  </a:txBody>
                  <a:tcPr vert="vert270">
                    <a:solidFill>
                      <a:srgbClr val="92D050"/>
                    </a:solidFill>
                  </a:tcPr>
                </a:tc>
                <a:tc>
                  <a:txBody>
                    <a:bodyPr/>
                    <a:lstStyle/>
                    <a:p>
                      <a:pPr algn="ctr"/>
                      <a:r>
                        <a:rPr lang="en-US" dirty="0"/>
                        <a:t>Data Block</a:t>
                      </a:r>
                      <a:endParaRPr lang="en-SG" dirty="0"/>
                    </a:p>
                  </a:txBody>
                  <a:tcPr anchor="ctr">
                    <a:solidFill>
                      <a:srgbClr val="CCFFFF"/>
                    </a:solidFill>
                  </a:tcPr>
                </a:tc>
                <a:tc>
                  <a:txBody>
                    <a:bodyPr/>
                    <a:lstStyle/>
                    <a:p>
                      <a:pPr algn="ctr"/>
                      <a:r>
                        <a:rPr lang="en-US" dirty="0"/>
                        <a:t>CRC</a:t>
                      </a:r>
                      <a:endParaRPr lang="en-SG" dirty="0"/>
                    </a:p>
                  </a:txBody>
                  <a:tcPr vert="vert270">
                    <a:solidFill>
                      <a:srgbClr val="92D050"/>
                    </a:solidFill>
                  </a:tcPr>
                </a:tc>
                <a:tc>
                  <a:txBody>
                    <a:bodyPr/>
                    <a:lstStyle/>
                    <a:p>
                      <a:pPr algn="ctr"/>
                      <a:r>
                        <a:rPr lang="en-US" dirty="0"/>
                        <a:t>Data Block</a:t>
                      </a:r>
                      <a:endParaRPr lang="en-SG" dirty="0"/>
                    </a:p>
                  </a:txBody>
                  <a:tcPr anchor="ctr">
                    <a:solidFill>
                      <a:srgbClr val="CCFFFF"/>
                    </a:solidFill>
                  </a:tcPr>
                </a:tc>
                <a:tc>
                  <a:txBody>
                    <a:bodyPr/>
                    <a:lstStyle/>
                    <a:p>
                      <a:pPr algn="ctr"/>
                      <a:r>
                        <a:rPr lang="en-US" dirty="0"/>
                        <a:t>CRC</a:t>
                      </a:r>
                      <a:endParaRPr lang="en-SG" dirty="0"/>
                    </a:p>
                  </a:txBody>
                  <a:tcPr vert="vert270">
                    <a:solidFill>
                      <a:srgbClr val="92D050"/>
                    </a:solidFill>
                  </a:tcPr>
                </a:tc>
                <a:tc>
                  <a:txBody>
                    <a:bodyPr/>
                    <a:lstStyle/>
                    <a:p>
                      <a:pPr algn="ctr"/>
                      <a:r>
                        <a:rPr lang="en-US" dirty="0"/>
                        <a:t>MD5</a:t>
                      </a:r>
                      <a:endParaRPr lang="en-SG" dirty="0"/>
                    </a:p>
                  </a:txBody>
                  <a:tcPr vert="vert270">
                    <a:solidFill>
                      <a:srgbClr val="FF0000"/>
                    </a:solidFill>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28</a:t>
            </a:fld>
            <a:endParaRPr lang="en-US"/>
          </a:p>
        </p:txBody>
      </p:sp>
      <p:sp>
        <p:nvSpPr>
          <p:cNvPr id="7" name="Content Placeholder 2"/>
          <p:cNvSpPr txBox="1">
            <a:spLocks/>
          </p:cNvSpPr>
          <p:nvPr/>
        </p:nvSpPr>
        <p:spPr bwMode="auto">
          <a:xfrm>
            <a:off x="533400" y="990600"/>
            <a:ext cx="8153400" cy="2971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a:lstStyle>
          <a:p>
            <a:r>
              <a:rPr lang="en-US" sz="2800" dirty="0"/>
              <a:t>The evidence file contains 3 basic parts:</a:t>
            </a:r>
          </a:p>
          <a:p>
            <a:pPr lvl="1"/>
            <a:r>
              <a:rPr lang="en-US" dirty="0"/>
              <a:t>Header</a:t>
            </a:r>
          </a:p>
          <a:p>
            <a:pPr lvl="1"/>
            <a:r>
              <a:rPr lang="en-US" dirty="0"/>
              <a:t>Data blocks</a:t>
            </a:r>
          </a:p>
          <a:p>
            <a:pPr lvl="2"/>
            <a:r>
              <a:rPr lang="en-US" dirty="0"/>
              <a:t>A bit by bit copy of the data blocks on the suspect media.</a:t>
            </a:r>
          </a:p>
          <a:p>
            <a:pPr lvl="1"/>
            <a:r>
              <a:rPr lang="en-US" dirty="0"/>
              <a:t>Checksum and Hash</a:t>
            </a:r>
          </a:p>
          <a:p>
            <a:pPr lvl="2"/>
            <a:r>
              <a:rPr lang="en-US" dirty="0"/>
              <a:t>32-bits verification (CRC – Cyclical Redundancy Check).</a:t>
            </a:r>
          </a:p>
          <a:p>
            <a:pPr lvl="2"/>
            <a:r>
              <a:rPr lang="en-US" dirty="0"/>
              <a:t>MD5 hash for checking of integrity. </a:t>
            </a:r>
          </a:p>
          <a:p>
            <a:pPr marL="0" indent="0">
              <a:buNone/>
            </a:pPr>
            <a:endParaRPr lang="en-SG" sz="2800" dirty="0"/>
          </a:p>
        </p:txBody>
      </p:sp>
    </p:spTree>
    <p:extLst>
      <p:ext uri="{BB962C8B-B14F-4D97-AF65-F5344CB8AC3E}">
        <p14:creationId xmlns:p14="http://schemas.microsoft.com/office/powerpoint/2010/main" val="6574987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mn-lt"/>
              </a:rPr>
              <a:t>EnCase</a:t>
            </a:r>
            <a:r>
              <a:rPr lang="en-US" dirty="0">
                <a:latin typeface="+mn-lt"/>
              </a:rPr>
              <a:t> Evidence File Format</a:t>
            </a:r>
            <a:endParaRPr lang="en-SG" dirty="0">
              <a:latin typeface="+mn-lt"/>
            </a:endParaRPr>
          </a:p>
        </p:txBody>
      </p:sp>
      <p:sp>
        <p:nvSpPr>
          <p:cNvPr id="3" name="Content Placeholder 2"/>
          <p:cNvSpPr>
            <a:spLocks noGrp="1"/>
          </p:cNvSpPr>
          <p:nvPr>
            <p:ph idx="1"/>
          </p:nvPr>
        </p:nvSpPr>
        <p:spPr>
          <a:xfrm>
            <a:off x="381000" y="914400"/>
            <a:ext cx="8153400" cy="5334000"/>
          </a:xfrm>
        </p:spPr>
        <p:txBody>
          <a:bodyPr/>
          <a:lstStyle/>
          <a:p>
            <a:r>
              <a:rPr lang="en-SG" sz="2800" b="0" dirty="0" err="1"/>
              <a:t>EnCase</a:t>
            </a:r>
            <a:r>
              <a:rPr lang="en-SG" sz="2800" b="0" dirty="0"/>
              <a:t> computes a CRC for every block of 64 sectors of data (32 Kbytes).</a:t>
            </a:r>
          </a:p>
          <a:p>
            <a:pPr lvl="1"/>
            <a:r>
              <a:rPr lang="en-US" sz="2400" b="0" dirty="0"/>
              <a:t>1 sector = 512 bytes</a:t>
            </a:r>
          </a:p>
          <a:p>
            <a:r>
              <a:rPr lang="en-US" sz="2800" b="0" dirty="0"/>
              <a:t>The 128-bit MD5 hash is computed for the entire data block section (exclude the CRCs).</a:t>
            </a:r>
          </a:p>
          <a:p>
            <a:pPr lvl="1"/>
            <a:r>
              <a:rPr lang="en-US" sz="2400" b="0" dirty="0"/>
              <a:t>MD5 hash verifies that both the imaged media and the evidence file contain the exact data.</a:t>
            </a:r>
          </a:p>
          <a:p>
            <a:endParaRPr lang="en-SG" dirty="0"/>
          </a:p>
        </p:txBody>
      </p:sp>
      <p:sp>
        <p:nvSpPr>
          <p:cNvPr id="4" name="Slide Number Placeholder 3"/>
          <p:cNvSpPr>
            <a:spLocks noGrp="1"/>
          </p:cNvSpPr>
          <p:nvPr>
            <p:ph type="sldNum" sz="quarter" idx="10"/>
          </p:nvPr>
        </p:nvSpPr>
        <p:spPr/>
        <p:txBody>
          <a:bodyPr/>
          <a:lstStyle/>
          <a:p>
            <a:r>
              <a:rPr lang="en-US" dirty="0"/>
              <a:t>    slide</a:t>
            </a:r>
            <a:fld id="{CD1E3C00-1CCA-42EC-B01C-177DBAD4B2D1}" type="slidenum">
              <a:rPr lang="en-US" smtClean="0">
                <a:solidFill>
                  <a:srgbClr val="FF0000"/>
                </a:solidFill>
              </a:rPr>
              <a:pPr/>
              <a:t>29</a:t>
            </a:fld>
            <a:endParaRPr lang="en-US" dirty="0"/>
          </a:p>
        </p:txBody>
      </p:sp>
    </p:spTree>
    <p:extLst>
      <p:ext uri="{BB962C8B-B14F-4D97-AF65-F5344CB8AC3E}">
        <p14:creationId xmlns:p14="http://schemas.microsoft.com/office/powerpoint/2010/main" val="317315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Background of Computer Forensics</a:t>
            </a:r>
            <a:endParaRPr lang="en-SG" dirty="0">
              <a:latin typeface="+mn-lt"/>
            </a:endParaRPr>
          </a:p>
        </p:txBody>
      </p:sp>
      <p:sp>
        <p:nvSpPr>
          <p:cNvPr id="3" name="Content Placeholder 2"/>
          <p:cNvSpPr>
            <a:spLocks noGrp="1"/>
          </p:cNvSpPr>
          <p:nvPr>
            <p:ph idx="1"/>
          </p:nvPr>
        </p:nvSpPr>
        <p:spPr>
          <a:xfrm>
            <a:off x="381000" y="914400"/>
            <a:ext cx="8610600" cy="5334000"/>
          </a:xfrm>
        </p:spPr>
        <p:txBody>
          <a:bodyPr/>
          <a:lstStyle/>
          <a:p>
            <a:r>
              <a:rPr lang="en-US" sz="2800" b="0" dirty="0"/>
              <a:t>Until the late 1990s, what became known as digital forensics was commonly termed ‘computer forensics’.</a:t>
            </a:r>
          </a:p>
          <a:p>
            <a:r>
              <a:rPr lang="en-US" sz="2800" b="0" dirty="0"/>
              <a:t>Dependency on computer has given way to new crimes. </a:t>
            </a:r>
          </a:p>
          <a:p>
            <a:r>
              <a:rPr lang="en-US" sz="2800" b="0" dirty="0"/>
              <a:t>Computers are either used as a tool to commit a crime or have become a target for these crimes.</a:t>
            </a:r>
          </a:p>
          <a:p>
            <a:r>
              <a:rPr lang="en-US" sz="2800" b="0" dirty="0"/>
              <a:t>Examples:</a:t>
            </a:r>
          </a:p>
          <a:p>
            <a:pPr lvl="1"/>
            <a:r>
              <a:rPr lang="en-US" sz="2000" b="0" dirty="0"/>
              <a:t>Computer Hacking </a:t>
            </a:r>
          </a:p>
          <a:p>
            <a:pPr lvl="1"/>
            <a:r>
              <a:rPr lang="en-US" sz="2000" b="0" dirty="0"/>
              <a:t>Data theft</a:t>
            </a:r>
          </a:p>
          <a:p>
            <a:pPr lvl="1"/>
            <a:r>
              <a:rPr lang="en-US" sz="2000" b="0" dirty="0"/>
              <a:t>Terrorism</a:t>
            </a:r>
          </a:p>
          <a:p>
            <a:pPr lvl="1"/>
            <a:r>
              <a:rPr lang="en-US" sz="2000" b="0" dirty="0"/>
              <a:t>Murder</a:t>
            </a:r>
          </a:p>
          <a:p>
            <a:pPr lvl="1"/>
            <a:r>
              <a:rPr lang="en-US" sz="2000" b="0" dirty="0"/>
              <a:t>Fraud </a:t>
            </a:r>
          </a:p>
          <a:p>
            <a:pPr lvl="1"/>
            <a:r>
              <a:rPr lang="en-US" sz="2000" b="0" dirty="0"/>
              <a:t>etc.</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3</a:t>
            </a:fld>
            <a:endParaRPr lang="en-US"/>
          </a:p>
        </p:txBody>
      </p:sp>
    </p:spTree>
    <p:extLst>
      <p:ext uri="{BB962C8B-B14F-4D97-AF65-F5344CB8AC3E}">
        <p14:creationId xmlns:p14="http://schemas.microsoft.com/office/powerpoint/2010/main" val="1069853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mn-lt"/>
              </a:rPr>
              <a:t>EnCase</a:t>
            </a:r>
            <a:r>
              <a:rPr lang="en-US" dirty="0">
                <a:latin typeface="+mn-lt"/>
              </a:rPr>
              <a:t> Evidence File Format – cont.</a:t>
            </a:r>
            <a:endParaRPr lang="en-SG" dirty="0">
              <a:latin typeface="+mn-lt"/>
            </a:endParaRPr>
          </a:p>
        </p:txBody>
      </p:sp>
      <p:sp>
        <p:nvSpPr>
          <p:cNvPr id="3" name="Content Placeholder 2"/>
          <p:cNvSpPr>
            <a:spLocks noGrp="1"/>
          </p:cNvSpPr>
          <p:nvPr>
            <p:ph idx="1"/>
          </p:nvPr>
        </p:nvSpPr>
        <p:spPr/>
        <p:txBody>
          <a:bodyPr/>
          <a:lstStyle/>
          <a:p>
            <a:r>
              <a:rPr lang="en-US" sz="2800" b="0" dirty="0"/>
              <a:t>When an ‘.</a:t>
            </a:r>
            <a:r>
              <a:rPr lang="en-US" sz="2800" b="0" dirty="0" err="1"/>
              <a:t>Exx</a:t>
            </a:r>
            <a:r>
              <a:rPr lang="en-US" sz="2800" b="0" dirty="0"/>
              <a:t>’ evidence file is added to a case, </a:t>
            </a:r>
            <a:r>
              <a:rPr lang="en-US" sz="2800" b="0" dirty="0" err="1"/>
              <a:t>EnCase</a:t>
            </a:r>
            <a:r>
              <a:rPr lang="en-US" sz="2800" b="0" dirty="0"/>
              <a:t> automatically verifies the CRC and re-computes hash value for the evidence data within the ‘.</a:t>
            </a:r>
            <a:r>
              <a:rPr lang="en-US" sz="2800" b="0" dirty="0" err="1"/>
              <a:t>Exx</a:t>
            </a:r>
            <a:r>
              <a:rPr lang="en-US" sz="2800" b="0" dirty="0"/>
              <a:t>’ file. </a:t>
            </a:r>
          </a:p>
          <a:p>
            <a:r>
              <a:rPr lang="en-US" sz="2800" b="0" dirty="0"/>
              <a:t>The verification process can only be successfully completed after both the MD5 acquisition and verification hash values match and no CRC errors are reported.</a:t>
            </a:r>
            <a:endParaRPr lang="en-SG" sz="2800" b="0"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30</a:t>
            </a:fld>
            <a:endParaRPr lang="en-US"/>
          </a:p>
        </p:txBody>
      </p:sp>
    </p:spTree>
    <p:extLst>
      <p:ext uri="{BB962C8B-B14F-4D97-AF65-F5344CB8AC3E}">
        <p14:creationId xmlns:p14="http://schemas.microsoft.com/office/powerpoint/2010/main" val="32076486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Challenges to Computer Evidence</a:t>
            </a:r>
            <a:endParaRPr lang="en-SG" dirty="0">
              <a:latin typeface="+mn-lt"/>
            </a:endParaRPr>
          </a:p>
        </p:txBody>
      </p:sp>
      <p:sp>
        <p:nvSpPr>
          <p:cNvPr id="3" name="Content Placeholder 2"/>
          <p:cNvSpPr>
            <a:spLocks noGrp="1"/>
          </p:cNvSpPr>
          <p:nvPr>
            <p:ph idx="1"/>
          </p:nvPr>
        </p:nvSpPr>
        <p:spPr>
          <a:xfrm>
            <a:off x="381000" y="914400"/>
            <a:ext cx="8610600" cy="5334000"/>
          </a:xfrm>
        </p:spPr>
        <p:txBody>
          <a:bodyPr/>
          <a:lstStyle/>
          <a:p>
            <a:r>
              <a:rPr lang="en-US" sz="2800" b="0" dirty="0"/>
              <a:t>Growth in electronic devices and the different platform</a:t>
            </a:r>
          </a:p>
          <a:p>
            <a:pPr lvl="1"/>
            <a:r>
              <a:rPr lang="en-US" sz="2400" b="0" dirty="0"/>
              <a:t>Smartphones, tablets, </a:t>
            </a:r>
            <a:r>
              <a:rPr lang="en-US" sz="2400" b="0" dirty="0" err="1"/>
              <a:t>ipod</a:t>
            </a:r>
            <a:r>
              <a:rPr lang="en-US" sz="2400" b="0" dirty="0"/>
              <a:t>, GPS devices etc.</a:t>
            </a:r>
          </a:p>
          <a:p>
            <a:r>
              <a:rPr lang="en-US" sz="2800" b="0" dirty="0"/>
              <a:t>Growth in storage size </a:t>
            </a:r>
          </a:p>
          <a:p>
            <a:pPr lvl="1"/>
            <a:r>
              <a:rPr lang="en-US" sz="2400" b="0" dirty="0"/>
              <a:t>How long does it take to search a 1 TB hard drive?</a:t>
            </a:r>
          </a:p>
          <a:p>
            <a:r>
              <a:rPr lang="en-US" sz="2800" b="0" dirty="0"/>
              <a:t>Where to store huge evidence files?</a:t>
            </a:r>
          </a:p>
          <a:p>
            <a:r>
              <a:rPr lang="en-US" sz="2800" b="0" dirty="0"/>
              <a:t>Challenges surrounding authenticity and integrity of evidence.</a:t>
            </a:r>
          </a:p>
          <a:p>
            <a:pPr lvl="1"/>
            <a:r>
              <a:rPr lang="en-US" sz="2400" b="0" dirty="0"/>
              <a:t>Was the data altered?</a:t>
            </a:r>
          </a:p>
          <a:p>
            <a:pPr lvl="1"/>
            <a:r>
              <a:rPr lang="en-US" sz="2400" b="0" dirty="0"/>
              <a:t>Was the program that generated the data reliable?</a:t>
            </a:r>
          </a:p>
          <a:p>
            <a:r>
              <a:rPr lang="en-US" sz="2800" b="0" dirty="0"/>
              <a:t>To ensure integrity of evidence, special hardware and software tools are used in digital forensic investigations.</a:t>
            </a:r>
            <a:endParaRPr lang="en-SG" sz="2800" b="0" dirty="0"/>
          </a:p>
          <a:p>
            <a:endParaRPr lang="en-US" b="0"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31</a:t>
            </a:fld>
            <a:endParaRPr lang="en-US"/>
          </a:p>
        </p:txBody>
      </p:sp>
    </p:spTree>
    <p:extLst>
      <p:ext uri="{BB962C8B-B14F-4D97-AF65-F5344CB8AC3E}">
        <p14:creationId xmlns:p14="http://schemas.microsoft.com/office/powerpoint/2010/main" val="757473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Summary</a:t>
            </a:r>
          </a:p>
        </p:txBody>
      </p:sp>
      <p:sp>
        <p:nvSpPr>
          <p:cNvPr id="3" name="Content Placeholder 2"/>
          <p:cNvSpPr>
            <a:spLocks noGrp="1"/>
          </p:cNvSpPr>
          <p:nvPr>
            <p:ph idx="1"/>
          </p:nvPr>
        </p:nvSpPr>
        <p:spPr/>
        <p:txBody>
          <a:bodyPr/>
          <a:lstStyle/>
          <a:p>
            <a:r>
              <a:rPr lang="en-US" sz="2600" b="0" kern="1200" dirty="0"/>
              <a:t>Computer Forensic is the science of capturing, processing and investigating data from computers using a methodology whereby any evidence discovered is acceptable in a court of law.</a:t>
            </a:r>
          </a:p>
          <a:p>
            <a:r>
              <a:rPr lang="en-SG" sz="2600" b="0" dirty="0"/>
              <a:t>Digital evidence is any probative information stored or transmitted in digital form that a party to a court case may use at trial. </a:t>
            </a:r>
            <a:endParaRPr lang="en-US" sz="2600" b="0" kern="1200" dirty="0"/>
          </a:p>
          <a:p>
            <a:r>
              <a:rPr lang="en-US" sz="2600" b="0" kern="1200" dirty="0"/>
              <a:t>A forensic image is a copy of original evidence generally collected by a tool that performs bit-level copying from one location to another.</a:t>
            </a:r>
          </a:p>
          <a:p>
            <a:r>
              <a:rPr lang="en-US" sz="2600" b="0" kern="1200" dirty="0"/>
              <a:t>Evidence acquisition must be done in a manner that protects and preserves the evidence.</a:t>
            </a:r>
          </a:p>
          <a:p>
            <a:endParaRPr lang="en-US" sz="2800"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152400" y="0"/>
            <a:ext cx="7772400" cy="762000"/>
          </a:xfrm>
        </p:spPr>
        <p:txBody>
          <a:bodyPr/>
          <a:lstStyle/>
          <a:p>
            <a:r>
              <a:rPr lang="en-US" sz="3600" dirty="0">
                <a:latin typeface="+mn-lt"/>
              </a:rPr>
              <a:t>Reference Books</a:t>
            </a:r>
            <a:endParaRPr lang="en-GB" sz="3600" dirty="0">
              <a:latin typeface="+mn-lt"/>
            </a:endParaRPr>
          </a:p>
        </p:txBody>
      </p:sp>
      <p:sp>
        <p:nvSpPr>
          <p:cNvPr id="22531" name="Rectangle 3"/>
          <p:cNvSpPr>
            <a:spLocks noGrp="1" noChangeArrowheads="1"/>
          </p:cNvSpPr>
          <p:nvPr>
            <p:ph type="body" sz="half" idx="1"/>
          </p:nvPr>
        </p:nvSpPr>
        <p:spPr>
          <a:xfrm>
            <a:off x="1371600" y="762000"/>
            <a:ext cx="7543800" cy="4921250"/>
          </a:xfrm>
        </p:spPr>
        <p:txBody>
          <a:bodyPr/>
          <a:lstStyle/>
          <a:p>
            <a:pPr lvl="1"/>
            <a:r>
              <a:rPr lang="en-US" sz="2400" b="0" dirty="0"/>
              <a:t>Michael G. Solomon, K Rudolph, Ed </a:t>
            </a:r>
            <a:r>
              <a:rPr lang="en-US" sz="2400" b="0" dirty="0" err="1"/>
              <a:t>Tittel</a:t>
            </a:r>
            <a:r>
              <a:rPr lang="en-US" sz="2400" b="0" dirty="0"/>
              <a:t>, Neil Broom, and Diane Barrett, </a:t>
            </a:r>
            <a:r>
              <a:rPr lang="en-US" sz="2400" b="0" i="1" dirty="0"/>
              <a:t>Computer Forensics JumpStart, 2</a:t>
            </a:r>
            <a:r>
              <a:rPr lang="en-US" sz="2400" b="0" i="1" baseline="30000" dirty="0"/>
              <a:t>nd</a:t>
            </a:r>
            <a:r>
              <a:rPr lang="en-US" sz="2400" b="0" i="1" dirty="0"/>
              <a:t> Edition</a:t>
            </a:r>
            <a:r>
              <a:rPr lang="en-US" sz="2400" b="0" dirty="0"/>
              <a:t>, </a:t>
            </a:r>
            <a:r>
              <a:rPr lang="en-US" sz="2400" b="0" dirty="0" err="1"/>
              <a:t>Sybex</a:t>
            </a:r>
            <a:r>
              <a:rPr lang="en-US" sz="2400" b="0" dirty="0"/>
              <a:t>.</a:t>
            </a:r>
          </a:p>
          <a:p>
            <a:pPr lvl="1"/>
            <a:r>
              <a:rPr lang="en-US" sz="2400" b="0" dirty="0"/>
              <a:t>Christopher L.T. Brown, </a:t>
            </a:r>
            <a:r>
              <a:rPr lang="en-US" sz="2400" b="0" i="1" dirty="0"/>
              <a:t>Computer Evidence: Collection and Preservation, 2</a:t>
            </a:r>
            <a:r>
              <a:rPr lang="en-US" sz="2400" b="0" i="1" baseline="30000" dirty="0"/>
              <a:t>nd</a:t>
            </a:r>
            <a:r>
              <a:rPr lang="en-US" sz="2400" b="0" i="1" dirty="0"/>
              <a:t> Edition,</a:t>
            </a:r>
            <a:r>
              <a:rPr lang="en-US" sz="2400" b="0" dirty="0"/>
              <a:t> Course Technology (</a:t>
            </a:r>
            <a:r>
              <a:rPr lang="en-US" sz="2400" b="0" dirty="0" err="1"/>
              <a:t>Cengage</a:t>
            </a:r>
            <a:r>
              <a:rPr lang="en-US" sz="2400" b="0" dirty="0"/>
              <a:t> Learning).</a:t>
            </a:r>
          </a:p>
          <a:p>
            <a:pPr lvl="1"/>
            <a:r>
              <a:rPr lang="en-US" sz="2400" b="0" dirty="0"/>
              <a:t>EC-Council, </a:t>
            </a:r>
            <a:r>
              <a:rPr lang="en-US" sz="2400" b="0" i="1" dirty="0"/>
              <a:t>Computer Hacking Forensic Investigator</a:t>
            </a:r>
            <a:r>
              <a:rPr lang="en-US" sz="2400" b="0" dirty="0"/>
              <a:t>.</a:t>
            </a:r>
          </a:p>
          <a:p>
            <a:pPr lvl="1"/>
            <a:r>
              <a:rPr lang="en-US" sz="2400" b="0" dirty="0"/>
              <a:t>Guidance Software, </a:t>
            </a:r>
            <a:r>
              <a:rPr lang="en-US" sz="2400" b="0" dirty="0" err="1"/>
              <a:t>Inc</a:t>
            </a:r>
            <a:r>
              <a:rPr lang="en-US" sz="2400" b="0" dirty="0"/>
              <a:t>, </a:t>
            </a:r>
            <a:r>
              <a:rPr lang="en-US" sz="2400" b="0" i="1" dirty="0" err="1"/>
              <a:t>EnCase</a:t>
            </a:r>
            <a:r>
              <a:rPr lang="en-US" sz="2400" b="0" i="1" dirty="0"/>
              <a:t> Computer Forensics I &amp; II</a:t>
            </a:r>
            <a:r>
              <a:rPr lang="en-US" sz="2400" b="0" dirty="0"/>
              <a:t>.</a:t>
            </a:r>
          </a:p>
          <a:p>
            <a:pPr lvl="1"/>
            <a:r>
              <a:rPr lang="en-US" sz="2400" b="0" dirty="0"/>
              <a:t>Brian Carrier, </a:t>
            </a:r>
            <a:r>
              <a:rPr lang="en-US" sz="2400" b="0" i="1" dirty="0"/>
              <a:t>File System Forensic Analysis</a:t>
            </a:r>
            <a:r>
              <a:rPr lang="en-US" sz="2400" b="0" dirty="0"/>
              <a:t>, Addison- Wesley.</a:t>
            </a:r>
          </a:p>
          <a:p>
            <a:pPr lvl="1"/>
            <a:r>
              <a:rPr lang="en-US" sz="2400" b="0" dirty="0"/>
              <a:t>Jason T. </a:t>
            </a:r>
            <a:r>
              <a:rPr lang="en-US" sz="2400" b="0" dirty="0" err="1"/>
              <a:t>Luttgens</a:t>
            </a:r>
            <a:r>
              <a:rPr lang="en-US" sz="2400" b="0" dirty="0"/>
              <a:t>, Matthew Pepe, Kevin </a:t>
            </a:r>
            <a:r>
              <a:rPr lang="en-US" sz="2400" b="0" dirty="0" err="1"/>
              <a:t>Mandia</a:t>
            </a:r>
            <a:r>
              <a:rPr lang="en-US" sz="2400" b="0" dirty="0"/>
              <a:t>, </a:t>
            </a:r>
            <a:r>
              <a:rPr lang="en-US" sz="2400" b="0" i="1" dirty="0"/>
              <a:t>Incident Response &amp; Computer Forensics (3</a:t>
            </a:r>
            <a:r>
              <a:rPr lang="en-US" sz="2400" b="0" i="1" baseline="30000" dirty="0"/>
              <a:t>rd</a:t>
            </a:r>
            <a:r>
              <a:rPr lang="en-US" sz="2400" b="0" i="1" dirty="0"/>
              <a:t> Edition)</a:t>
            </a:r>
            <a:r>
              <a:rPr lang="en-US" sz="2400" b="0" dirty="0"/>
              <a:t>, McGraw-Hill Education </a:t>
            </a:r>
            <a:endParaRPr lang="en-SG" sz="2400" b="0" dirty="0"/>
          </a:p>
          <a:p>
            <a:pPr lvl="1"/>
            <a:endParaRPr lang="en-US" sz="2400" b="0" dirty="0"/>
          </a:p>
          <a:p>
            <a:pPr lvl="1"/>
            <a:endParaRPr lang="en-US" b="0" dirty="0"/>
          </a:p>
          <a:p>
            <a:pPr lvl="1">
              <a:buFont typeface="Wingdings" pitchFamily="2" charset="2"/>
              <a:buNone/>
            </a:pPr>
            <a:endParaRPr lang="en-US" dirty="0"/>
          </a:p>
        </p:txBody>
      </p:sp>
      <p:pic>
        <p:nvPicPr>
          <p:cNvPr id="22532" name="Picture 5" descr="j0295917"/>
          <p:cNvPicPr>
            <a:picLocks noChangeAspect="1" noChangeArrowheads="1"/>
          </p:cNvPicPr>
          <p:nvPr/>
        </p:nvPicPr>
        <p:blipFill>
          <a:blip r:embed="rId3"/>
          <a:srcRect/>
          <a:stretch>
            <a:fillRect/>
          </a:stretch>
        </p:blipFill>
        <p:spPr bwMode="auto">
          <a:xfrm>
            <a:off x="0" y="1219200"/>
            <a:ext cx="1905000" cy="1373188"/>
          </a:xfrm>
          <a:prstGeom prst="rect">
            <a:avLst/>
          </a:prstGeom>
          <a:noFill/>
          <a:ln w="9525">
            <a:noFill/>
            <a:miter lim="800000"/>
            <a:headEnd/>
            <a:tailEnd/>
          </a:ln>
        </p:spPr>
      </p:pic>
      <p:sp>
        <p:nvSpPr>
          <p:cNvPr id="9" name="Slide Number Placeholder 8"/>
          <p:cNvSpPr>
            <a:spLocks noGrp="1"/>
          </p:cNvSpPr>
          <p:nvPr>
            <p:ph type="sldNum" sz="quarter" idx="10"/>
          </p:nvPr>
        </p:nvSpPr>
        <p:spPr/>
        <p:txBody>
          <a:bodyPr/>
          <a:lstStyle/>
          <a:p>
            <a:r>
              <a:rPr lang="en-US"/>
              <a:t>    slide</a:t>
            </a:r>
            <a:fld id="{6CCC7CCB-90B5-407D-AEB5-6659230D9EC1}" type="slidenum">
              <a:rPr lang="en-US">
                <a:solidFill>
                  <a:srgbClr val="FF0000"/>
                </a:solidFill>
              </a:rPr>
              <a:pPr/>
              <a:t>33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Background of Computer Forensics – cont.</a:t>
            </a:r>
            <a:endParaRPr lang="en-SG" dirty="0">
              <a:latin typeface="+mn-lt"/>
            </a:endParaRPr>
          </a:p>
        </p:txBody>
      </p:sp>
      <p:sp>
        <p:nvSpPr>
          <p:cNvPr id="3" name="Content Placeholder 2"/>
          <p:cNvSpPr>
            <a:spLocks noGrp="1"/>
          </p:cNvSpPr>
          <p:nvPr>
            <p:ph idx="1"/>
          </p:nvPr>
        </p:nvSpPr>
        <p:spPr>
          <a:xfrm>
            <a:off x="381000" y="838200"/>
            <a:ext cx="8153400" cy="5410200"/>
          </a:xfrm>
        </p:spPr>
        <p:txBody>
          <a:bodyPr/>
          <a:lstStyle/>
          <a:p>
            <a:r>
              <a:rPr lang="en-US" sz="2800" b="0" dirty="0"/>
              <a:t>Cyber crime encompasses any criminal act dealing with computers and networks. These include: </a:t>
            </a:r>
          </a:p>
          <a:p>
            <a:pPr lvl="1"/>
            <a:r>
              <a:rPr lang="en-US" sz="2400" b="0" dirty="0"/>
              <a:t>Hacking, </a:t>
            </a:r>
          </a:p>
          <a:p>
            <a:pPr lvl="1"/>
            <a:r>
              <a:rPr lang="en-US" sz="2400" b="0" dirty="0" err="1"/>
              <a:t>DoS</a:t>
            </a:r>
            <a:r>
              <a:rPr lang="en-US" sz="2400" b="0" dirty="0"/>
              <a:t> or DDoS attacks, </a:t>
            </a:r>
          </a:p>
          <a:p>
            <a:pPr lvl="1"/>
            <a:r>
              <a:rPr lang="en-US" sz="2400" b="0" dirty="0"/>
              <a:t>Intrusion,</a:t>
            </a:r>
          </a:p>
          <a:p>
            <a:pPr lvl="1"/>
            <a:r>
              <a:rPr lang="en-SG" sz="2400" b="0" dirty="0"/>
              <a:t>Sending unsolicited or virus-causing electronic mail.</a:t>
            </a:r>
          </a:p>
          <a:p>
            <a:pPr lvl="1"/>
            <a:r>
              <a:rPr lang="en-US" sz="2400" b="0" dirty="0"/>
              <a:t>Damage to or modifications of computer data or programs.</a:t>
            </a:r>
          </a:p>
          <a:p>
            <a:pPr lvl="1"/>
            <a:r>
              <a:rPr lang="en-US" sz="2400" b="0" dirty="0"/>
              <a:t>Unauthorized access to computers and programs.</a:t>
            </a:r>
          </a:p>
          <a:p>
            <a:pPr lvl="1"/>
            <a:r>
              <a:rPr lang="en-US" sz="2400" b="0" dirty="0"/>
              <a:t>etc.</a:t>
            </a:r>
          </a:p>
          <a:p>
            <a:pPr marL="0" indent="0">
              <a:buNone/>
            </a:pPr>
            <a:br>
              <a:rPr lang="en-SG" dirty="0"/>
            </a:br>
            <a:endParaRPr lang="en-US"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4</a:t>
            </a:fld>
            <a:endParaRPr lang="en-US"/>
          </a:p>
        </p:txBody>
      </p:sp>
    </p:spTree>
    <p:extLst>
      <p:ext uri="{BB962C8B-B14F-4D97-AF65-F5344CB8AC3E}">
        <p14:creationId xmlns:p14="http://schemas.microsoft.com/office/powerpoint/2010/main" val="3462314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Background of Computer Forensics – cont.</a:t>
            </a:r>
            <a:endParaRPr lang="en-SG" dirty="0">
              <a:latin typeface="+mn-lt"/>
            </a:endParaRPr>
          </a:p>
        </p:txBody>
      </p:sp>
      <p:sp>
        <p:nvSpPr>
          <p:cNvPr id="3" name="Content Placeholder 2"/>
          <p:cNvSpPr>
            <a:spLocks noGrp="1"/>
          </p:cNvSpPr>
          <p:nvPr>
            <p:ph idx="1"/>
          </p:nvPr>
        </p:nvSpPr>
        <p:spPr>
          <a:xfrm>
            <a:off x="381000" y="838200"/>
            <a:ext cx="8153400" cy="5410200"/>
          </a:xfrm>
        </p:spPr>
        <p:txBody>
          <a:bodyPr/>
          <a:lstStyle/>
          <a:p>
            <a:r>
              <a:rPr lang="en-US" sz="2800" b="0" dirty="0"/>
              <a:t>Cyber crime also includes traditional crimes that are committed through the use of a </a:t>
            </a:r>
            <a:r>
              <a:rPr lang="en-US" sz="2800" b="0" u="sng" dirty="0"/>
              <a:t>computer</a:t>
            </a:r>
            <a:r>
              <a:rPr lang="en-US" sz="2800" b="0" dirty="0"/>
              <a:t> and the </a:t>
            </a:r>
            <a:r>
              <a:rPr lang="en-US" sz="2800" b="0" u="sng" dirty="0"/>
              <a:t>Internet</a:t>
            </a:r>
            <a:r>
              <a:rPr lang="en-US" sz="2800" b="0" dirty="0"/>
              <a:t>. </a:t>
            </a:r>
          </a:p>
          <a:p>
            <a:r>
              <a:rPr lang="en-US" sz="2800" b="0" dirty="0"/>
              <a:t>Examples:</a:t>
            </a:r>
          </a:p>
          <a:p>
            <a:pPr lvl="1"/>
            <a:r>
              <a:rPr lang="en-US" sz="2400" b="0" dirty="0"/>
              <a:t>Identity theft, </a:t>
            </a:r>
          </a:p>
          <a:p>
            <a:pPr lvl="1"/>
            <a:r>
              <a:rPr lang="en-US" sz="2400" b="0" dirty="0"/>
              <a:t>Data theft,</a:t>
            </a:r>
          </a:p>
          <a:p>
            <a:pPr lvl="1"/>
            <a:r>
              <a:rPr lang="en-US" sz="2400" b="0" dirty="0"/>
              <a:t>Internet fraud, </a:t>
            </a:r>
          </a:p>
          <a:p>
            <a:pPr lvl="1"/>
            <a:r>
              <a:rPr lang="en-US" sz="2400" b="0" dirty="0"/>
              <a:t>Counterfeit</a:t>
            </a:r>
          </a:p>
          <a:p>
            <a:pPr lvl="2"/>
            <a:r>
              <a:rPr lang="en-US" dirty="0"/>
              <a:t>Use of computers and printers to print checks, money orders etc.</a:t>
            </a:r>
            <a:br>
              <a:rPr lang="en-SG" dirty="0"/>
            </a:br>
            <a:br>
              <a:rPr lang="en-SG" dirty="0"/>
            </a:br>
            <a:endParaRPr lang="en-US"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5</a:t>
            </a:fld>
            <a:endParaRPr lang="en-US"/>
          </a:p>
        </p:txBody>
      </p:sp>
      <p:pic>
        <p:nvPicPr>
          <p:cNvPr id="5" name="Picture 2" descr="computer misu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981200"/>
            <a:ext cx="2057054" cy="2117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325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Background of Computer Forensics – cont.</a:t>
            </a:r>
            <a:endParaRPr lang="en-SG" dirty="0">
              <a:latin typeface="+mn-lt"/>
            </a:endParaRPr>
          </a:p>
        </p:txBody>
      </p:sp>
      <p:sp>
        <p:nvSpPr>
          <p:cNvPr id="3" name="Content Placeholder 2"/>
          <p:cNvSpPr>
            <a:spLocks noGrp="1"/>
          </p:cNvSpPr>
          <p:nvPr>
            <p:ph idx="1"/>
          </p:nvPr>
        </p:nvSpPr>
        <p:spPr>
          <a:xfrm>
            <a:off x="381000" y="914400"/>
            <a:ext cx="8153400" cy="5334000"/>
          </a:xfrm>
        </p:spPr>
        <p:txBody>
          <a:bodyPr/>
          <a:lstStyle/>
          <a:p>
            <a:r>
              <a:rPr lang="en-US" sz="2800" b="0" dirty="0"/>
              <a:t>As most crimes nowadays involve digital content, computer forensics are commonly used to solve both cyber crimes and traditional crimes. </a:t>
            </a:r>
          </a:p>
          <a:p>
            <a:r>
              <a:rPr lang="en-US" sz="2800" b="0" dirty="0"/>
              <a:t>How computer forensics helped to solve crime? Let’s watch a video.</a:t>
            </a:r>
          </a:p>
          <a:p>
            <a:pPr lvl="1"/>
            <a:r>
              <a:rPr lang="en-US" sz="2400" b="0" dirty="0">
                <a:hlinkClick r:id="rId2"/>
              </a:rPr>
              <a:t>http://www.youtube.com/watch?v=NUSuMWR88Bk&amp;feature=related</a:t>
            </a:r>
            <a:endParaRPr lang="en-US" sz="2400" b="0" dirty="0"/>
          </a:p>
          <a:p>
            <a:pPr marL="457200" lvl="1" indent="0">
              <a:buNone/>
            </a:pPr>
            <a:endParaRPr lang="en-US" sz="2400" dirty="0"/>
          </a:p>
          <a:p>
            <a:pPr marL="0" indent="0">
              <a:buNone/>
            </a:pPr>
            <a:endParaRPr lang="en-US"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6</a:t>
            </a:fld>
            <a:endParaRPr lang="en-US"/>
          </a:p>
        </p:txBody>
      </p:sp>
    </p:spTree>
    <p:extLst>
      <p:ext uri="{BB962C8B-B14F-4D97-AF65-F5344CB8AC3E}">
        <p14:creationId xmlns:p14="http://schemas.microsoft.com/office/powerpoint/2010/main" val="983480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Objectives of Computer Forensics</a:t>
            </a:r>
            <a:endParaRPr lang="en-SG" dirty="0">
              <a:latin typeface="+mn-lt"/>
            </a:endParaRPr>
          </a:p>
        </p:txBody>
      </p:sp>
      <p:sp>
        <p:nvSpPr>
          <p:cNvPr id="3" name="Content Placeholder 2"/>
          <p:cNvSpPr>
            <a:spLocks noGrp="1"/>
          </p:cNvSpPr>
          <p:nvPr>
            <p:ph idx="1"/>
          </p:nvPr>
        </p:nvSpPr>
        <p:spPr/>
        <p:txBody>
          <a:bodyPr/>
          <a:lstStyle/>
          <a:p>
            <a:r>
              <a:rPr lang="en-US" b="0" dirty="0"/>
              <a:t>To </a:t>
            </a:r>
            <a:r>
              <a:rPr lang="en-US" b="0" u="sng" dirty="0"/>
              <a:t>recover</a:t>
            </a:r>
            <a:r>
              <a:rPr lang="en-US" b="0" dirty="0"/>
              <a:t>, </a:t>
            </a:r>
            <a:r>
              <a:rPr lang="en-US" b="0" u="sng" dirty="0"/>
              <a:t>analyze</a:t>
            </a:r>
            <a:r>
              <a:rPr lang="en-US" b="0" dirty="0"/>
              <a:t> and </a:t>
            </a:r>
            <a:r>
              <a:rPr lang="en-US" b="0" u="sng" dirty="0"/>
              <a:t>present</a:t>
            </a:r>
            <a:r>
              <a:rPr lang="en-US" b="0" dirty="0"/>
              <a:t> computer-based material in such a way that it can be presented as evidence in a court of law.</a:t>
            </a:r>
          </a:p>
          <a:p>
            <a:pPr lvl="1"/>
            <a:r>
              <a:rPr lang="en-US" b="0" dirty="0"/>
              <a:t>In computer hacking, computer forensics help to </a:t>
            </a:r>
            <a:r>
              <a:rPr lang="en-US" b="0" u="sng" dirty="0"/>
              <a:t>identify</a:t>
            </a:r>
            <a:r>
              <a:rPr lang="en-US" b="0" dirty="0"/>
              <a:t> the evidence in short time, </a:t>
            </a:r>
            <a:r>
              <a:rPr lang="en-US" b="0" u="sng" dirty="0"/>
              <a:t>estimate</a:t>
            </a:r>
            <a:r>
              <a:rPr lang="en-US" b="0" dirty="0"/>
              <a:t> potential impact of the malicious activity on the victim, and </a:t>
            </a:r>
            <a:r>
              <a:rPr lang="en-US" b="0" u="sng" dirty="0"/>
              <a:t>assess</a:t>
            </a:r>
            <a:r>
              <a:rPr lang="en-US" b="0" dirty="0"/>
              <a:t> the intent and identity of the perpetrator.</a:t>
            </a:r>
            <a:endParaRPr lang="en-SG" b="0"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7</a:t>
            </a:fld>
            <a:endParaRPr lang="en-US"/>
          </a:p>
        </p:txBody>
      </p:sp>
    </p:spTree>
    <p:extLst>
      <p:ext uri="{BB962C8B-B14F-4D97-AF65-F5344CB8AC3E}">
        <p14:creationId xmlns:p14="http://schemas.microsoft.com/office/powerpoint/2010/main" val="4084350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Who performs Computer Forensics?</a:t>
            </a:r>
            <a:endParaRPr lang="en-SG" dirty="0">
              <a:latin typeface="+mn-lt"/>
            </a:endParaRPr>
          </a:p>
        </p:txBody>
      </p:sp>
      <p:sp>
        <p:nvSpPr>
          <p:cNvPr id="3" name="Content Placeholder 2"/>
          <p:cNvSpPr>
            <a:spLocks noGrp="1"/>
          </p:cNvSpPr>
          <p:nvPr>
            <p:ph idx="1"/>
          </p:nvPr>
        </p:nvSpPr>
        <p:spPr/>
        <p:txBody>
          <a:bodyPr/>
          <a:lstStyle/>
          <a:p>
            <a:r>
              <a:rPr lang="en-US" b="0" dirty="0"/>
              <a:t>Practitioners of computer forensics can be any of the following:</a:t>
            </a:r>
          </a:p>
          <a:p>
            <a:pPr lvl="1"/>
            <a:r>
              <a:rPr lang="en-US" b="0" dirty="0"/>
              <a:t>Law enforcement for criminal cases.</a:t>
            </a:r>
          </a:p>
          <a:p>
            <a:pPr lvl="1"/>
            <a:r>
              <a:rPr lang="en-US" b="0" dirty="0"/>
              <a:t>Corporate IT security personnel for criminal or civil cases.</a:t>
            </a:r>
          </a:p>
          <a:p>
            <a:pPr lvl="1"/>
            <a:r>
              <a:rPr lang="en-US" b="0" dirty="0"/>
              <a:t>Corporate HR investigators for workplace investigations.</a:t>
            </a:r>
          </a:p>
          <a:p>
            <a:pPr lvl="1"/>
            <a:r>
              <a:rPr lang="en-US" b="0" dirty="0"/>
              <a:t>Private investigators for various investigations.</a:t>
            </a:r>
            <a:endParaRPr lang="en-SG" b="0"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8</a:t>
            </a:fld>
            <a:endParaRPr lang="en-US"/>
          </a:p>
        </p:txBody>
      </p:sp>
    </p:spTree>
    <p:extLst>
      <p:ext uri="{BB962C8B-B14F-4D97-AF65-F5344CB8AC3E}">
        <p14:creationId xmlns:p14="http://schemas.microsoft.com/office/powerpoint/2010/main" val="3655568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a:t>
            </a:r>
          </a:p>
        </p:txBody>
      </p:sp>
      <p:sp>
        <p:nvSpPr>
          <p:cNvPr id="3" name="Content Placeholder 2"/>
          <p:cNvSpPr>
            <a:spLocks noGrp="1"/>
          </p:cNvSpPr>
          <p:nvPr>
            <p:ph idx="1"/>
          </p:nvPr>
        </p:nvSpPr>
        <p:spPr/>
        <p:txBody>
          <a:bodyPr/>
          <a:lstStyle/>
          <a:p>
            <a:r>
              <a:rPr lang="en-US" dirty="0"/>
              <a:t>“the application of science to the identification, </a:t>
            </a:r>
            <a:r>
              <a:rPr lang="en-US" dirty="0">
                <a:solidFill>
                  <a:srgbClr val="FF0000"/>
                </a:solidFill>
              </a:rPr>
              <a:t>collection, examination </a:t>
            </a:r>
            <a:r>
              <a:rPr lang="en-US" dirty="0"/>
              <a:t>and </a:t>
            </a:r>
            <a:r>
              <a:rPr lang="en-US" dirty="0">
                <a:solidFill>
                  <a:srgbClr val="FF0000"/>
                </a:solidFill>
              </a:rPr>
              <a:t>analysis</a:t>
            </a:r>
            <a:r>
              <a:rPr lang="en-US" dirty="0"/>
              <a:t> of data while preserving the </a:t>
            </a:r>
            <a:r>
              <a:rPr lang="en-US" dirty="0">
                <a:solidFill>
                  <a:srgbClr val="FF0000"/>
                </a:solidFill>
              </a:rPr>
              <a:t>integrity</a:t>
            </a:r>
            <a:r>
              <a:rPr lang="en-US" dirty="0"/>
              <a:t> of information and maintaining a </a:t>
            </a:r>
            <a:r>
              <a:rPr lang="en-US" dirty="0">
                <a:solidFill>
                  <a:srgbClr val="FF0000"/>
                </a:solidFill>
              </a:rPr>
              <a:t>strict chain of custody </a:t>
            </a:r>
            <a:r>
              <a:rPr lang="en-US" dirty="0"/>
              <a:t>for the data”</a:t>
            </a:r>
          </a:p>
          <a:p>
            <a:pPr marL="457200" lvl="1" indent="0">
              <a:buNone/>
            </a:pPr>
            <a:r>
              <a:rPr lang="en-US" sz="1200" dirty="0"/>
              <a:t>NIST – Guide to integration Forensic Techniques into Incident Response”</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9</a:t>
            </a:fld>
            <a:endParaRPr lang="en-US"/>
          </a:p>
        </p:txBody>
      </p:sp>
    </p:spTree>
    <p:extLst>
      <p:ext uri="{BB962C8B-B14F-4D97-AF65-F5344CB8AC3E}">
        <p14:creationId xmlns:p14="http://schemas.microsoft.com/office/powerpoint/2010/main" val="22271474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376&quot;/&gt;&lt;/object&gt;&lt;object type=&quot;3&quot; unique_id=&quot;10006&quot;&gt;&lt;property id=&quot;20148&quot; value=&quot;5&quot;/&gt;&lt;property id=&quot;20300&quot; value=&quot;Slide 2 - &amp;quot;Objectives&amp;quot;&quot;/&gt;&lt;property id=&quot;20307&quot; value=&quot;380&quot;/&gt;&lt;/object&gt;&lt;object type=&quot;3&quot; unique_id=&quot;10008&quot;&gt;&lt;property id=&quot;20148&quot; value=&quot;5&quot;/&gt;&lt;property id=&quot;20300&quot; value=&quot;Slide 32 - &amp;quot;Reference Books&amp;quot;&quot;/&gt;&lt;property id=&quot;20307&quot; value=&quot;437&quot;/&gt;&lt;/object&gt;&lt;object type=&quot;3&quot; unique_id=&quot;10505&quot;&gt;&lt;property id=&quot;20148&quot; value=&quot;5&quot;/&gt;&lt;property id=&quot;20300&quot; value=&quot;Slide 4 - &amp;quot;Introduction to Physical Security&amp;quot;&quot;/&gt;&lt;property id=&quot;20307&quot; value=&quot;446&quot;/&gt;&lt;/object&gt;&lt;object type=&quot;3&quot; unique_id=&quot;10587&quot;&gt;&lt;property id=&quot;20148&quot; value=&quot;5&quot;/&gt;&lt;property id=&quot;20300&quot; value=&quot;Slide 8 - &amp;quot;Access Control&amp;quot;&quot;/&gt;&lt;property id=&quot;20307&quot; value=&quot;449&quot;/&gt;&lt;/object&gt;&lt;object type=&quot;3&quot; unique_id=&quot;10588&quot;&gt;&lt;property id=&quot;20148&quot; value=&quot;5&quot;/&gt;&lt;property id=&quot;20300&quot; value=&quot;Slide 21 - &amp;quot;Intrusion Detection&amp;quot;&quot;/&gt;&lt;property id=&quot;20307&quot; value=&quot;450&quot;/&gt;&lt;/object&gt;&lt;object type=&quot;3&quot; unique_id=&quot;10589&quot;&gt;&lt;property id=&quot;20148&quot; value=&quot;5&quot;/&gt;&lt;property id=&quot;20300&quot; value=&quot;Slide 18 - &amp;quot;Video Monitoring&amp;quot;&quot;/&gt;&lt;property id=&quot;20307&quot; value=&quot;451&quot;/&gt;&lt;/object&gt;&lt;object type=&quot;3&quot; unique_id=&quot;10787&quot;&gt;&lt;property id=&quot;20148&quot; value=&quot;5&quot;/&gt;&lt;property id=&quot;20300&quot; value=&quot;Slide 9 - &amp;quot;Facility Access Control&amp;quot;&quot;/&gt;&lt;property id=&quot;20307&quot; value=&quot;452&quot;/&gt;&lt;/object&gt;&lt;object type=&quot;3&quot; unique_id=&quot;10836&quot;&gt;&lt;property id=&quot;20148&quot; value=&quot;5&quot;/&gt;&lt;property id=&quot;20300&quot; value=&quot;Slide 14 - &amp;quot;Personnel Access Control&amp;quot;&quot;/&gt;&lt;property id=&quot;20307&quot; value=&quot;453&quot;/&gt;&lt;/object&gt;&lt;object type=&quot;3&quot; unique_id=&quot;10922&quot;&gt;&lt;property id=&quot;20148&quot; value=&quot;5&quot;/&gt;&lt;property id=&quot;20300&quot; value=&quot;Slide 17 - &amp;quot;Personnel Access Control – cont.&amp;quot;&quot;/&gt;&lt;property id=&quot;20307&quot; value=&quot;454&quot;/&gt;&lt;/object&gt;&lt;object type=&quot;3&quot; unique_id=&quot;11085&quot;&gt;&lt;property id=&quot;20148&quot; value=&quot;5&quot;/&gt;&lt;property id=&quot;20300&quot; value=&quot;Slide 10 - &amp;quot;Mechanical Locks&amp;quot;&quot;/&gt;&lt;property id=&quot;20307&quot; value=&quot;455&quot;/&gt;&lt;/object&gt;&lt;object type=&quot;3&quot; unique_id=&quot;11361&quot;&gt;&lt;property id=&quot;20148&quot; value=&quot;5&quot;/&gt;&lt;property id=&quot;20300&quot; value=&quot;Slide 12 - &amp;quot;Lock Picking&amp;quot;&quot;/&gt;&lt;property id=&quot;20307&quot; value=&quot;456&quot;/&gt;&lt;/object&gt;&lt;object type=&quot;3&quot; unique_id=&quot;11434&quot;&gt;&lt;property id=&quot;20148&quot; value=&quot;5&quot;/&gt;&lt;property id=&quot;20300&quot; value=&quot;Slide 19 - &amp;quot;Closed-Circuit TV (CCTV) System&amp;quot;&quot;/&gt;&lt;property id=&quot;20307&quot; value=&quot;457&quot;/&gt;&lt;/object&gt;&lt;object type=&quot;3&quot; unique_id=&quot;11591&quot;&gt;&lt;property id=&quot;20148&quot; value=&quot;5&quot;/&gt;&lt;property id=&quot;20300&quot; value=&quot;Slide 3 - &amp;quot;Why Physical Security?&amp;quot;&quot;/&gt;&lt;property id=&quot;20307&quot; value=&quot;459&quot;/&gt;&lt;/object&gt;&lt;object type=&quot;3&quot; unique_id=&quot;11812&quot;&gt;&lt;property id=&quot;20148&quot; value=&quot;5&quot;/&gt;&lt;property id=&quot;20300&quot; value=&quot;Slide 31 - &amp;quot;Summary&amp;quot;&quot;/&gt;&lt;property id=&quot;20307&quot; value=&quot;460&quot;/&gt;&lt;/object&gt;&lt;object type=&quot;3&quot; unique_id=&quot;11973&quot;&gt;&lt;property id=&quot;20148&quot; value=&quot;5&quot;/&gt;&lt;property id=&quot;20300&quot; value=&quot;Slide 5 - &amp;quot;Introduction to Physical Security – cont.&amp;quot;&quot;/&gt;&lt;property id=&quot;20307&quot; value=&quot;461&quot;/&gt;&lt;/object&gt;&lt;object type=&quot;3&quot; unique_id=&quot;12142&quot;&gt;&lt;property id=&quot;20148&quot; value=&quot;5&quot;/&gt;&lt;property id=&quot;20300&quot; value=&quot;Slide 11 - &amp;quot;Types of Tumbler Locks&amp;quot;&quot;/&gt;&lt;property id=&quot;20307&quot; value=&quot;462&quot;/&gt;&lt;/object&gt;&lt;object type=&quot;3&quot; unique_id=&quot;12253&quot;&gt;&lt;property id=&quot;20148&quot; value=&quot;5&quot;/&gt;&lt;property id=&quot;20300&quot; value=&quot;Slide 15 - &amp;quot;Biometric System &amp;quot;&quot;/&gt;&lt;property id=&quot;20307&quot; value=&quot;463&quot;/&gt;&lt;/object&gt;&lt;object type=&quot;3&quot; unique_id=&quot;12369&quot;&gt;&lt;property id=&quot;20148&quot; value=&quot;5&quot;/&gt;&lt;property id=&quot;20300&quot; value=&quot;Slide 20 - &amp;quot;Closed-Circuit TV (CCTV) System – cont.&amp;quot;&quot;/&gt;&lt;property id=&quot;20307&quot; value=&quot;464&quot;/&gt;&lt;/object&gt;&lt;object type=&quot;3&quot; unique_id=&quot;12682&quot;&gt;&lt;property id=&quot;20148&quot; value=&quot;5&quot;/&gt;&lt;property id=&quot;20300&quot; value=&quot;Slide 6 - &amp;quot;Physical Security Checklist&amp;quot;&quot;/&gt;&lt;property id=&quot;20307&quot; value=&quot;465&quot;/&gt;&lt;/object&gt;&lt;object type=&quot;3&quot; unique_id=&quot;12971&quot;&gt;&lt;property id=&quot;20148&quot; value=&quot;5&quot;/&gt;&lt;property id=&quot;20300&quot; value=&quot;Slide 16 - &amp;quot;Smart Cards&amp;quot;&quot;/&gt;&lt;property id=&quot;20307&quot; value=&quot;467&quot;/&gt;&lt;/object&gt;&lt;object type=&quot;3&quot; unique_id=&quot;12972&quot;&gt;&lt;property id=&quot;20148&quot; value=&quot;5&quot;/&gt;&lt;property id=&quot;20300&quot; value=&quot;Slide 22 - &amp;quot;Intrusion Detection Systems &amp;quot;&quot;/&gt;&lt;property id=&quot;20307&quot; value=&quot;466&quot;/&gt;&lt;/object&gt;&lt;object type=&quot;3&quot; unique_id=&quot;13289&quot;&gt;&lt;property id=&quot;20148&quot; value=&quot;5&quot;/&gt;&lt;property id=&quot;20300&quot; value=&quot;Slide 23 - &amp;quot;Intrusion Detection Systems – cont. &amp;quot;&quot;/&gt;&lt;property id=&quot;20307&quot; value=&quot;469&quot;/&gt;&lt;/object&gt;&lt;object type=&quot;3&quot; unique_id=&quot;13491&quot;&gt;&lt;property id=&quot;20148&quot; value=&quot;5&quot;/&gt;&lt;property id=&quot;20300&quot; value=&quot;Slide 7 - &amp;quot;Environmental Design&amp;quot;&quot;/&gt;&lt;property id=&quot;20307&quot; value=&quot;471&quot;/&gt;&lt;/object&gt;&lt;object type=&quot;3&quot; unique_id=&quot;13822&quot;&gt;&lt;property id=&quot;20148&quot; value=&quot;5&quot;/&gt;&lt;property id=&quot;20300&quot; value=&quot;Slide 25 - &amp;quot;Server Room&amp;quot;&quot;/&gt;&lt;property id=&quot;20307&quot; value=&quot;472&quot;/&gt;&lt;/object&gt;&lt;object type=&quot;3&quot; unique_id=&quot;14164&quot;&gt;&lt;property id=&quot;20148&quot; value=&quot;5&quot;/&gt;&lt;property id=&quot;20300&quot; value=&quot;Slide 26 - &amp;quot;A Secured Server Room&amp;quot;&quot;/&gt;&lt;property id=&quot;20307&quot; value=&quot;473&quot;/&gt;&lt;/object&gt;&lt;object type=&quot;3&quot; unique_id=&quot;14194&quot;&gt;&lt;property id=&quot;20148&quot; value=&quot;5&quot;/&gt;&lt;property id=&quot;20300&quot; value=&quot;Slide 27 - &amp;quot;Physical Attacks on Windows OS&amp;quot;&quot;/&gt;&lt;property id=&quot;20307&quot; value=&quot;474&quot;/&gt;&lt;/object&gt;&lt;object type=&quot;3&quot; unique_id=&quot;20844&quot;&gt;&lt;property id=&quot;20148&quot; value=&quot;5&quot;/&gt;&lt;property id=&quot;20300&quot; value=&quot;Slide 28 - &amp;quot;Offline Attacks&amp;quot;&quot;/&gt;&lt;property id=&quot;20307&quot; value=&quot;475&quot;/&gt;&lt;/object&gt;&lt;object type=&quot;3&quot; unique_id=&quot;21000&quot;&gt;&lt;property id=&quot;20148&quot; value=&quot;5&quot;/&gt;&lt;property id=&quot;20300&quot; value=&quot;Slide 30 - &amp;quot;Countermeasures&amp;quot;&quot;/&gt;&lt;property id=&quot;20307&quot; value=&quot;476&quot;/&gt;&lt;/object&gt;&lt;object type=&quot;3&quot; unique_id=&quot;21316&quot;&gt;&lt;property id=&quot;20148&quot; value=&quot;5&quot;/&gt;&lt;property id=&quot;20300&quot; value=&quot;Slide 29 - &amp;quot;Online Attacks&amp;quot;&quot;/&gt;&lt;property id=&quot;20307&quot; value=&quot;477&quot;/&gt;&lt;/object&gt;&lt;object type=&quot;3&quot; unique_id=&quot;21349&quot;&gt;&lt;property id=&quot;20148&quot; value=&quot;5&quot;/&gt;&lt;property id=&quot;20300&quot; value=&quot;Slide 24 - &amp;quot;Response &amp;quot;&quot;/&gt;&lt;property id=&quot;20307&quot; value=&quot;478&quot;/&gt;&lt;/object&gt;&lt;object type=&quot;3&quot; unique_id=&quot;21383&quot;&gt;&lt;property id=&quot;20148&quot; value=&quot;5&quot;/&gt;&lt;property id=&quot;20300&quot; value=&quot;Slide 13 - &amp;quot;Lock Picking – cont.&amp;quot;&quot;/&gt;&lt;property id=&quot;20307&quot; value=&quot;479&quot;/&gt;&lt;/object&gt;&lt;/object&gt;&lt;/object&gt;&lt;/database&gt;"/>
</p:tagLst>
</file>

<file path=ppt/theme/theme1.xml><?xml version="1.0" encoding="utf-8"?>
<a:theme xmlns:a="http://schemas.openxmlformats.org/drawingml/2006/main" name="Contport">
  <a:themeElements>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port">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ontpor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por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por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por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por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por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\\Ccsstaff1\software\office97\Template\Designs\CONTPORT.POT</Template>
  <TotalTime>38863</TotalTime>
  <Words>2287</Words>
  <Application>Microsoft Office PowerPoint</Application>
  <PresentationFormat>On-screen Show (4:3)</PresentationFormat>
  <Paragraphs>272</Paragraphs>
  <Slides>33</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1" baseType="lpstr">
      <vt:lpstr>Arial</vt:lpstr>
      <vt:lpstr>Arial Narrow</vt:lpstr>
      <vt:lpstr>Calibri</vt:lpstr>
      <vt:lpstr>Tahoma</vt:lpstr>
      <vt:lpstr>Verdana</vt:lpstr>
      <vt:lpstr>Wingdings</vt:lpstr>
      <vt:lpstr>Contport</vt:lpstr>
      <vt:lpstr>Clip</vt:lpstr>
      <vt:lpstr>PowerPoint Presentation</vt:lpstr>
      <vt:lpstr>Objectives</vt:lpstr>
      <vt:lpstr>Background of Computer Forensics</vt:lpstr>
      <vt:lpstr>Background of Computer Forensics – cont.</vt:lpstr>
      <vt:lpstr>Background of Computer Forensics – cont.</vt:lpstr>
      <vt:lpstr>Background of Computer Forensics – cont.</vt:lpstr>
      <vt:lpstr>Objectives of Computer Forensics</vt:lpstr>
      <vt:lpstr>Who performs Computer Forensics?</vt:lpstr>
      <vt:lpstr>Definition </vt:lpstr>
      <vt:lpstr>What does Computer Forensics involve?</vt:lpstr>
      <vt:lpstr>What does Computer Forensics involve? – cont.</vt:lpstr>
      <vt:lpstr>Evidence Preservation - Hashing</vt:lpstr>
      <vt:lpstr>What does Computer Forensics involve? – cont.</vt:lpstr>
      <vt:lpstr>What does Computer Forensics involve? – cont.</vt:lpstr>
      <vt:lpstr>What does Computer Forensics involve? – cont.</vt:lpstr>
      <vt:lpstr>Forensics in a Nutshell</vt:lpstr>
      <vt:lpstr>What is Digital Evidence? – cont.</vt:lpstr>
      <vt:lpstr>What is Digital Evidence? </vt:lpstr>
      <vt:lpstr>Categories of Forensic Data</vt:lpstr>
      <vt:lpstr>Persistent and Volatile Data</vt:lpstr>
      <vt:lpstr>Forensic Image</vt:lpstr>
      <vt:lpstr>Forensic Image Format</vt:lpstr>
      <vt:lpstr>Drive Layout Example</vt:lpstr>
      <vt:lpstr>Traditional Imaging Process</vt:lpstr>
      <vt:lpstr>Traditional Imaging Process – cont.</vt:lpstr>
      <vt:lpstr>Image Creation Tools</vt:lpstr>
      <vt:lpstr>EnCase Evidence File </vt:lpstr>
      <vt:lpstr>Physical Layout of EnCase Evidence File</vt:lpstr>
      <vt:lpstr>EnCase Evidence File Format</vt:lpstr>
      <vt:lpstr>EnCase Evidence File Format – cont.</vt:lpstr>
      <vt:lpstr>Challenges to Computer Evidence</vt:lpstr>
      <vt:lpstr>Summary</vt:lpstr>
      <vt:lpstr>Reference Books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template</dc:title>
  <dc:creator>School of ICT</dc:creator>
  <cp:lastModifiedBy>Lee Yu Yee Dominic /CSF</cp:lastModifiedBy>
  <cp:revision>683</cp:revision>
  <cp:lastPrinted>2000-08-04T01:42:18Z</cp:lastPrinted>
  <dcterms:created xsi:type="dcterms:W3CDTF">1995-05-28T16:29:18Z</dcterms:created>
  <dcterms:modified xsi:type="dcterms:W3CDTF">2022-12-10T02:53:56Z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0286cb9-b49f-4646-87a5-340028348160_Enabled">
    <vt:lpwstr>true</vt:lpwstr>
  </property>
  <property fmtid="{D5CDD505-2E9C-101B-9397-08002B2CF9AE}" pid="3" name="MSIP_Label_30286cb9-b49f-4646-87a5-340028348160_SetDate">
    <vt:lpwstr>2022-10-04T04:29:44Z</vt:lpwstr>
  </property>
  <property fmtid="{D5CDD505-2E9C-101B-9397-08002B2CF9AE}" pid="4" name="MSIP_Label_30286cb9-b49f-4646-87a5-340028348160_Method">
    <vt:lpwstr>Standard</vt:lpwstr>
  </property>
  <property fmtid="{D5CDD505-2E9C-101B-9397-08002B2CF9AE}" pid="5" name="MSIP_Label_30286cb9-b49f-4646-87a5-340028348160_Name">
    <vt:lpwstr>30286cb9-b49f-4646-87a5-340028348160</vt:lpwstr>
  </property>
  <property fmtid="{D5CDD505-2E9C-101B-9397-08002B2CF9AE}" pid="6" name="MSIP_Label_30286cb9-b49f-4646-87a5-340028348160_SiteId">
    <vt:lpwstr>cba9e115-3016-4462-a1ab-a565cba0cdf1</vt:lpwstr>
  </property>
  <property fmtid="{D5CDD505-2E9C-101B-9397-08002B2CF9AE}" pid="7" name="MSIP_Label_30286cb9-b49f-4646-87a5-340028348160_ActionId">
    <vt:lpwstr>b44985e5-5316-46e5-8a3b-5370024c1617</vt:lpwstr>
  </property>
  <property fmtid="{D5CDD505-2E9C-101B-9397-08002B2CF9AE}" pid="8" name="MSIP_Label_30286cb9-b49f-4646-87a5-340028348160_ContentBits">
    <vt:lpwstr>1</vt:lpwstr>
  </property>
</Properties>
</file>