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9"/>
  </p:notesMasterIdLst>
  <p:handoutMasterIdLst>
    <p:handoutMasterId r:id="rId10"/>
  </p:handoutMasterIdLst>
  <p:sldIdLst>
    <p:sldId id="376" r:id="rId2"/>
    <p:sldId id="504" r:id="rId3"/>
    <p:sldId id="505" r:id="rId4"/>
    <p:sldId id="506" r:id="rId5"/>
    <p:sldId id="500" r:id="rId6"/>
    <p:sldId id="501" r:id="rId7"/>
    <p:sldId id="503" r:id="rId8"/>
  </p:sldIdLst>
  <p:sldSz cx="9144000" cy="6858000" type="screen4x3"/>
  <p:notesSz cx="6784975" cy="9856788"/>
  <p:custDataLst>
    <p:tags r:id="rId11"/>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FFFF"/>
    <a:srgbClr val="009900"/>
    <a:srgbClr val="800000"/>
    <a:srgbClr val="003300"/>
    <a:srgbClr val="000099"/>
    <a:srgbClr val="00CC00"/>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1" autoAdjust="0"/>
  </p:normalViewPr>
  <p:slideViewPr>
    <p:cSldViewPr>
      <p:cViewPr varScale="1">
        <p:scale>
          <a:sx n="63" d="100"/>
          <a:sy n="63" d="100"/>
        </p:scale>
        <p:origin x="130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16"/>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smtClean="0"/>
              <a:t>Left-hand Bar – Replace FSP by your module code and X by the lecture number.</a:t>
            </a:r>
          </a:p>
          <a:p>
            <a:pPr marL="228600" indent="-228600">
              <a:buFontTx/>
              <a:buAutoNum type="arabicPeriod"/>
            </a:pPr>
            <a:r>
              <a:rPr lang="en-US" dirty="0" smtClean="0"/>
              <a:t>Replace Lecture Title</a:t>
            </a:r>
          </a:p>
          <a:p>
            <a:pPr marL="228600" indent="-228600">
              <a:buFontTx/>
              <a:buAutoNum type="arabicPeriod"/>
            </a:pPr>
            <a:r>
              <a:rPr lang="en-US" dirty="0" smtClean="0"/>
              <a:t>Replace &lt; Module Name &gt;</a:t>
            </a:r>
          </a:p>
          <a:p>
            <a:pPr marL="228600" indent="-228600">
              <a:buFontTx/>
              <a:buAutoNum type="arabicPeriod"/>
            </a:pPr>
            <a:r>
              <a:rPr lang="en-US" dirty="0" smtClean="0"/>
              <a:t>Replace Year and Semester if necessary</a:t>
            </a:r>
          </a:p>
        </p:txBody>
      </p:sp>
    </p:spTree>
    <p:extLst>
      <p:ext uri="{BB962C8B-B14F-4D97-AF65-F5344CB8AC3E}">
        <p14:creationId xmlns:p14="http://schemas.microsoft.com/office/powerpoint/2010/main" val="136155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066800"/>
            <a:ext cx="40005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066800"/>
            <a:ext cx="40005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066800"/>
            <a:ext cx="40005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33900" y="1066800"/>
            <a:ext cx="4000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33900" y="3733800"/>
            <a:ext cx="4000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a:t>slide</a:t>
            </a:r>
            <a:fld id="{2E602F3E-0719-4583-AC03-0746AA0F36EA}" type="slidenum">
              <a:rPr lang="en-US">
                <a:solidFill>
                  <a:srgbClr val="FF0000"/>
                </a:solidFill>
              </a:rPr>
              <a:pPr/>
              <a:t>‹#›</a:t>
            </a:fld>
            <a:endParaRPr lang="en-US"/>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a:t>
            </a:r>
            <a:r>
              <a:rPr lang="en-US" sz="1200" dirty="0" smtClean="0">
                <a:latin typeface="Arial Narrow" pitchFamily="34" charset="0"/>
              </a:rPr>
              <a:t>ISF/IT </a:t>
            </a:r>
            <a:endParaRPr lang="en-US" sz="1200" dirty="0">
              <a:latin typeface="Arial Narrow" pitchFamily="34" charset="0"/>
            </a:endParaRPr>
          </a:p>
          <a:p>
            <a:pPr lvl="1" algn="ctr">
              <a:spcBef>
                <a:spcPct val="50000"/>
              </a:spcBef>
              <a:defRPr/>
            </a:pPr>
            <a:r>
              <a:rPr lang="en-US" sz="1200" dirty="0">
                <a:latin typeface="Arial Narrow" pitchFamily="34" charset="0"/>
              </a:rPr>
              <a:t>     Year </a:t>
            </a:r>
            <a:r>
              <a:rPr lang="en-US" sz="1200" dirty="0" smtClean="0">
                <a:latin typeface="Arial Narrow" pitchFamily="34" charset="0"/>
              </a:rPr>
              <a:t>2/3, </a:t>
            </a:r>
            <a:r>
              <a:rPr lang="en-US" sz="1200" dirty="0">
                <a:latin typeface="Arial Narrow" pitchFamily="34" charset="0"/>
              </a:rPr>
              <a:t>Semester </a:t>
            </a:r>
            <a:r>
              <a:rPr lang="en-US" sz="1200" dirty="0" smtClean="0">
                <a:latin typeface="Arial Narrow" pitchFamily="34" charset="0"/>
              </a:rPr>
              <a:t>4/6</a:t>
            </a:r>
            <a:endParaRPr lang="en-US" sz="1200" dirty="0">
              <a:latin typeface="Arial Narrow" pitchFamily="34" charset="0"/>
            </a:endParaRP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10" name="Rectangle 9"/>
          <p:cNvSpPr>
            <a:spLocks noChangeArrowheads="1"/>
          </p:cNvSpPr>
          <p:nvPr userDrawn="1"/>
        </p:nvSpPr>
        <p:spPr bwMode="auto">
          <a:xfrm>
            <a:off x="5715000" y="6324600"/>
            <a:ext cx="2667000"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dirty="0" smtClean="0">
                <a:latin typeface="Arial Narrow" pitchFamily="34" charset="0"/>
              </a:rPr>
              <a:t>Last update: 17/9/2015</a:t>
            </a:r>
            <a:endParaRPr lang="en-US" sz="1200"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smtClean="0">
                <a:solidFill>
                  <a:srgbClr val="0033CC"/>
                </a:solidFill>
                <a:effectLst>
                  <a:outerShdw blurRad="38100" dist="38100" dir="2700000" algn="tl">
                    <a:srgbClr val="C0C0C0"/>
                  </a:outerShdw>
                </a:effectLst>
              </a:rPr>
              <a:t>Reference Slides (Hashing)</a:t>
            </a:r>
            <a:endParaRPr lang="en-GB" sz="4400" dirty="0" smtClean="0">
              <a:solidFill>
                <a:srgbClr val="0033CC"/>
              </a:solidFill>
              <a:effectLst>
                <a:outerShdw blurRad="38100" dist="38100" dir="2700000" algn="tl">
                  <a:srgbClr val="C0C0C0"/>
                </a:outerShdw>
              </a:effectLst>
            </a:endParaRP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smtClean="0">
                <a:solidFill>
                  <a:schemeClr val="bg1"/>
                </a:solidFill>
                <a:effectLst>
                  <a:outerShdw blurRad="38100" dist="38100" dir="2700000" algn="tl">
                    <a:srgbClr val="000000">
                      <a:alpha val="43137"/>
                    </a:srgbClr>
                  </a:outerShdw>
                </a:effectLst>
                <a:latin typeface="Tahoma" charset="0"/>
              </a:rPr>
              <a:t>DF</a:t>
            </a:r>
            <a:endParaRPr lang="en-GB" sz="3600" b="1" dirty="0">
              <a:solidFill>
                <a:schemeClr val="bg1"/>
              </a:solidFill>
              <a:effectLst>
                <a:outerShdw blurRad="38100" dist="38100" dir="2700000" algn="tl">
                  <a:srgbClr val="000000">
                    <a:alpha val="43137"/>
                  </a:srgbClr>
                </a:outerShdw>
              </a:effectLst>
              <a:latin typeface="Tahoma" charset="0"/>
            </a:endParaRP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endParaRPr kumimoji="1" lang="en-GB" sz="4800" b="1" dirty="0" smtClean="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a:t>
            </a:r>
            <a:r>
              <a:rPr kumimoji="1" lang="en-GB" dirty="0" smtClean="0">
                <a:latin typeface="Arial Narrow" pitchFamily="34" charset="0"/>
              </a:rPr>
              <a:t>ISF/IT</a:t>
            </a:r>
            <a:endParaRPr kumimoji="1" lang="en-GB" dirty="0">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a:t>
            </a:r>
            <a:r>
              <a:rPr kumimoji="1" lang="en-GB" dirty="0" smtClean="0">
                <a:latin typeface="Arial Narrow" pitchFamily="34" charset="0"/>
              </a:rPr>
              <a:t>2/3 </a:t>
            </a:r>
            <a:r>
              <a:rPr kumimoji="1" lang="en-GB" dirty="0">
                <a:latin typeface="Arial Narrow" pitchFamily="34" charset="0"/>
              </a:rPr>
              <a:t>(</a:t>
            </a:r>
            <a:r>
              <a:rPr kumimoji="1" lang="en-GB" dirty="0" smtClean="0">
                <a:latin typeface="Arial Narrow" pitchFamily="34" charset="0"/>
              </a:rPr>
              <a:t>2017/18), </a:t>
            </a:r>
            <a:r>
              <a:rPr kumimoji="1" lang="en-GB" dirty="0">
                <a:latin typeface="Arial Narrow" pitchFamily="34" charset="0"/>
              </a:rPr>
              <a:t>Semester </a:t>
            </a:r>
            <a:r>
              <a:rPr kumimoji="1" lang="en-GB" dirty="0" smtClean="0">
                <a:latin typeface="Arial Narrow" pitchFamily="34" charset="0"/>
              </a:rPr>
              <a:t>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3810000"/>
            <a:ext cx="3233578" cy="646331"/>
          </a:xfrm>
          <a:prstGeom prst="rect">
            <a:avLst/>
          </a:prstGeom>
        </p:spPr>
        <p:txBody>
          <a:bodyPr wrap="none">
            <a:spAutoFit/>
          </a:bodyPr>
          <a:lstStyle/>
          <a:p>
            <a:r>
              <a:rPr kumimoji="1" lang="en-GB" sz="3600" b="1" dirty="0" smtClean="0">
                <a:solidFill>
                  <a:srgbClr val="FF0000"/>
                </a:solidFill>
                <a:latin typeface="Arial Narrow" pitchFamily="34" charset="0"/>
              </a:rPr>
              <a:t>Digital Forensics</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n-lt"/>
              </a:rPr>
              <a:t>Evidence Preservation – </a:t>
            </a:r>
            <a:r>
              <a:rPr lang="en-SG" dirty="0" smtClean="0">
                <a:latin typeface="+mn-lt"/>
              </a:rPr>
              <a:t>Hashing</a:t>
            </a:r>
            <a:endParaRPr lang="en-US" dirty="0">
              <a:latin typeface="+mn-lt"/>
            </a:endParaRPr>
          </a:p>
        </p:txBody>
      </p:sp>
      <p:sp>
        <p:nvSpPr>
          <p:cNvPr id="3" name="Content Placeholder 2"/>
          <p:cNvSpPr>
            <a:spLocks noGrp="1"/>
          </p:cNvSpPr>
          <p:nvPr>
            <p:ph idx="1"/>
          </p:nvPr>
        </p:nvSpPr>
        <p:spPr/>
        <p:txBody>
          <a:bodyPr/>
          <a:lstStyle/>
          <a:p>
            <a:r>
              <a:rPr lang="en-SG" dirty="0" smtClean="0"/>
              <a:t>In </a:t>
            </a:r>
            <a:r>
              <a:rPr lang="en-SG" dirty="0"/>
              <a:t>authentication, hashing is used to create a set of numbers that represent a drive or set of files. This is similar to fingerprinting </a:t>
            </a:r>
            <a:r>
              <a:rPr lang="en-SG" dirty="0" smtClean="0"/>
              <a:t>someone.</a:t>
            </a:r>
          </a:p>
          <a:p>
            <a:r>
              <a:rPr lang="en-SG" dirty="0" smtClean="0"/>
              <a:t>With </a:t>
            </a:r>
            <a:r>
              <a:rPr lang="en-SG" dirty="0"/>
              <a:t>hashing, a finger print is created from the evidence. No details about the evidence can be determined from the hash value, but if the evidence is </a:t>
            </a:r>
            <a:r>
              <a:rPr lang="en-SG" i="1" dirty="0"/>
              <a:t>altered</a:t>
            </a:r>
            <a:r>
              <a:rPr lang="en-SG" dirty="0"/>
              <a:t> in any way, the hash value will also change. </a:t>
            </a:r>
            <a:br>
              <a:rPr lang="en-SG" dirty="0"/>
            </a:br>
            <a:endParaRPr lang="en-SG" dirty="0"/>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2</a:t>
            </a:fld>
            <a:endParaRPr lang="en-US"/>
          </a:p>
        </p:txBody>
      </p:sp>
    </p:spTree>
    <p:extLst>
      <p:ext uri="{BB962C8B-B14F-4D97-AF65-F5344CB8AC3E}">
        <p14:creationId xmlns:p14="http://schemas.microsoft.com/office/powerpoint/2010/main" val="135111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n-lt"/>
              </a:rPr>
              <a:t>Evidence Preservation – Hashing (</a:t>
            </a:r>
            <a:r>
              <a:rPr lang="en-SG" dirty="0" smtClean="0">
                <a:latin typeface="+mn-lt"/>
              </a:rPr>
              <a:t>cont.)</a:t>
            </a:r>
            <a:r>
              <a:rPr lang="en-SG" dirty="0">
                <a:latin typeface="+mn-lt"/>
              </a:rPr>
              <a:t> </a:t>
            </a:r>
            <a:endParaRPr lang="en-US" dirty="0">
              <a:latin typeface="+mn-lt"/>
            </a:endParaRPr>
          </a:p>
        </p:txBody>
      </p:sp>
      <p:sp>
        <p:nvSpPr>
          <p:cNvPr id="3" name="Content Placeholder 2"/>
          <p:cNvSpPr>
            <a:spLocks noGrp="1"/>
          </p:cNvSpPr>
          <p:nvPr>
            <p:ph idx="1"/>
          </p:nvPr>
        </p:nvSpPr>
        <p:spPr/>
        <p:txBody>
          <a:bodyPr/>
          <a:lstStyle/>
          <a:p>
            <a:r>
              <a:rPr lang="en-SG" dirty="0" smtClean="0"/>
              <a:t>Two </a:t>
            </a:r>
            <a:r>
              <a:rPr lang="en-SG" dirty="0"/>
              <a:t>examples of hash functions are MD5 and </a:t>
            </a:r>
            <a:r>
              <a:rPr lang="en-SG" dirty="0" smtClean="0"/>
              <a:t>SHA-1.</a:t>
            </a:r>
          </a:p>
          <a:p>
            <a:pPr lvl="1"/>
            <a:r>
              <a:rPr lang="en-SG" dirty="0" smtClean="0"/>
              <a:t>MD5 </a:t>
            </a:r>
            <a:r>
              <a:rPr lang="en-SG" dirty="0"/>
              <a:t>was developed by Professor Ronald L. </a:t>
            </a:r>
            <a:r>
              <a:rPr lang="en-SG" dirty="0" err="1"/>
              <a:t>Rivest</a:t>
            </a:r>
            <a:r>
              <a:rPr lang="en-SG" dirty="0"/>
              <a:t> of MIT. </a:t>
            </a:r>
            <a:r>
              <a:rPr lang="en-SG" dirty="0" smtClean="0"/>
              <a:t>It takes </a:t>
            </a:r>
            <a:r>
              <a:rPr lang="en-SG" dirty="0"/>
              <a:t>as input a message of arbitrary length and produces </a:t>
            </a:r>
            <a:r>
              <a:rPr lang="en-SG" dirty="0" smtClean="0"/>
              <a:t>a </a:t>
            </a:r>
            <a:r>
              <a:rPr lang="en-SG" dirty="0" smtClean="0">
                <a:solidFill>
                  <a:srgbClr val="FF0000"/>
                </a:solidFill>
              </a:rPr>
              <a:t>128-bit(16bytes)</a:t>
            </a:r>
            <a:r>
              <a:rPr lang="en-SG" dirty="0" smtClean="0"/>
              <a:t> hash value. </a:t>
            </a:r>
            <a:r>
              <a:rPr lang="en-SG" dirty="0"/>
              <a:t> </a:t>
            </a:r>
            <a:endParaRPr lang="en-SG" dirty="0" smtClean="0"/>
          </a:p>
          <a:p>
            <a:pPr lvl="1"/>
            <a:r>
              <a:rPr lang="en-SG" dirty="0"/>
              <a:t>Secure Hash </a:t>
            </a:r>
            <a:r>
              <a:rPr lang="en-SG" dirty="0" smtClean="0"/>
              <a:t>Algorithm (SHA) is </a:t>
            </a:r>
            <a:r>
              <a:rPr lang="en-SG" dirty="0"/>
              <a:t>a set of cryptographic hash functions designed by the National Security Agency (NSA</a:t>
            </a:r>
            <a:r>
              <a:rPr lang="en-SG" dirty="0" smtClean="0"/>
              <a:t>). It </a:t>
            </a:r>
            <a:r>
              <a:rPr lang="en-US" dirty="0" smtClean="0"/>
              <a:t>takes </a:t>
            </a:r>
            <a:r>
              <a:rPr lang="en-GB" dirty="0" smtClean="0"/>
              <a:t>a </a:t>
            </a:r>
            <a:r>
              <a:rPr lang="en-GB" dirty="0"/>
              <a:t>message shorter </a:t>
            </a:r>
            <a:r>
              <a:rPr lang="en-GB" dirty="0" smtClean="0"/>
              <a:t>than </a:t>
            </a:r>
            <a:r>
              <a:rPr lang="en-GB" smtClean="0"/>
              <a:t>or equal to </a:t>
            </a:r>
            <a:r>
              <a:rPr lang="en-GB" dirty="0" smtClean="0"/>
              <a:t>(2</a:t>
            </a:r>
            <a:r>
              <a:rPr lang="en-GB" baseline="30000" dirty="0" smtClean="0"/>
              <a:t>64 </a:t>
            </a:r>
            <a:r>
              <a:rPr lang="en-GB" dirty="0" smtClean="0"/>
              <a:t>-1) </a:t>
            </a:r>
            <a:r>
              <a:rPr lang="en-GB" dirty="0"/>
              <a:t>bits in length and produces a </a:t>
            </a:r>
            <a:r>
              <a:rPr lang="en-GB" dirty="0">
                <a:solidFill>
                  <a:srgbClr val="FF0000"/>
                </a:solidFill>
              </a:rPr>
              <a:t>160-bit(20bytes) </a:t>
            </a:r>
            <a:r>
              <a:rPr lang="en-GB" dirty="0" smtClean="0"/>
              <a:t>hash value.</a:t>
            </a:r>
            <a:endParaRPr lang="en-SG" dirty="0"/>
          </a:p>
          <a:p>
            <a:pPr marL="457200" lvl="1" indent="0">
              <a:buNone/>
            </a:pPr>
            <a:r>
              <a:rPr lang="en-SG" dirty="0"/>
              <a:t/>
            </a:r>
            <a:br>
              <a:rPr lang="en-SG" dirty="0"/>
            </a:br>
            <a:endParaRPr lang="en-SG" dirty="0"/>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3</a:t>
            </a:fld>
            <a:endParaRPr lang="en-US"/>
          </a:p>
        </p:txBody>
      </p:sp>
    </p:spTree>
    <p:extLst>
      <p:ext uri="{BB962C8B-B14F-4D97-AF65-F5344CB8AC3E}">
        <p14:creationId xmlns:p14="http://schemas.microsoft.com/office/powerpoint/2010/main" val="475424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n-lt"/>
              </a:rPr>
              <a:t>Evidence Preservation – Hashing (</a:t>
            </a:r>
            <a:r>
              <a:rPr lang="en-SG" dirty="0" smtClean="0">
                <a:latin typeface="+mn-lt"/>
              </a:rPr>
              <a:t>cont.)</a:t>
            </a:r>
            <a:r>
              <a:rPr lang="en-SG" dirty="0">
                <a:latin typeface="+mn-lt"/>
              </a:rPr>
              <a:t> </a:t>
            </a:r>
            <a:endParaRPr lang="en-US" dirty="0">
              <a:latin typeface="+mn-lt"/>
            </a:endParaRPr>
          </a:p>
        </p:txBody>
      </p:sp>
      <p:sp>
        <p:nvSpPr>
          <p:cNvPr id="3" name="Content Placeholder 2"/>
          <p:cNvSpPr>
            <a:spLocks noGrp="1"/>
          </p:cNvSpPr>
          <p:nvPr>
            <p:ph idx="1"/>
          </p:nvPr>
        </p:nvSpPr>
        <p:spPr/>
        <p:txBody>
          <a:bodyPr/>
          <a:lstStyle/>
          <a:p>
            <a:r>
              <a:rPr lang="en-SG" sz="2800" dirty="0" smtClean="0"/>
              <a:t>The </a:t>
            </a:r>
            <a:r>
              <a:rPr lang="en-SG" sz="2800" dirty="0"/>
              <a:t>md5sum tool produces an md5 message digest (hash value). The </a:t>
            </a:r>
            <a:r>
              <a:rPr lang="en-SG" sz="2800" dirty="0" err="1"/>
              <a:t>hashcalc</a:t>
            </a:r>
            <a:r>
              <a:rPr lang="en-SG" sz="2800" dirty="0"/>
              <a:t> application can also create hash values using different hashing methods. </a:t>
            </a:r>
          </a:p>
          <a:p>
            <a:r>
              <a:rPr lang="en-SG" sz="2800" dirty="0" smtClean="0"/>
              <a:t> The </a:t>
            </a:r>
            <a:r>
              <a:rPr lang="en-SG" sz="2800" dirty="0"/>
              <a:t>hashing is done on the data itself, and not on the names of files. There are existing databases of hash values for images, that can be used to find child pornography. </a:t>
            </a:r>
            <a:endParaRPr lang="en-SG" sz="2800" dirty="0" smtClean="0"/>
          </a:p>
          <a:p>
            <a:r>
              <a:rPr lang="en-SG" sz="2800" dirty="0" smtClean="0"/>
              <a:t>Hashing</a:t>
            </a:r>
          </a:p>
          <a:p>
            <a:pPr lvl="1"/>
            <a:r>
              <a:rPr lang="en-SG" sz="2400" dirty="0" smtClean="0"/>
              <a:t>Enforces Integrity</a:t>
            </a:r>
          </a:p>
          <a:p>
            <a:pPr lvl="1"/>
            <a:r>
              <a:rPr lang="en-SG" sz="2400" dirty="0" smtClean="0"/>
              <a:t>Ensures data not modified</a:t>
            </a:r>
            <a:r>
              <a:rPr lang="en-SG" dirty="0"/>
              <a:t/>
            </a:r>
            <a:br>
              <a:rPr lang="en-SG" dirty="0"/>
            </a:br>
            <a:endParaRPr lang="en-SG" dirty="0"/>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4</a:t>
            </a:fld>
            <a:endParaRPr lang="en-US"/>
          </a:p>
        </p:txBody>
      </p:sp>
    </p:spTree>
    <p:extLst>
      <p:ext uri="{BB962C8B-B14F-4D97-AF65-F5344CB8AC3E}">
        <p14:creationId xmlns:p14="http://schemas.microsoft.com/office/powerpoint/2010/main" val="659313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3200" dirty="0" smtClean="0">
                <a:latin typeface="+mn-lt"/>
              </a:rPr>
              <a:t>Creating a Hash Value</a:t>
            </a:r>
          </a:p>
        </p:txBody>
      </p:sp>
      <p:sp>
        <p:nvSpPr>
          <p:cNvPr id="189443" name="Rectangle 3"/>
          <p:cNvSpPr>
            <a:spLocks noGrp="1" noChangeArrowheads="1"/>
          </p:cNvSpPr>
          <p:nvPr>
            <p:ph type="body" idx="1"/>
          </p:nvPr>
        </p:nvSpPr>
        <p:spPr>
          <a:xfrm>
            <a:off x="457200" y="1600200"/>
            <a:ext cx="3937000" cy="4525963"/>
          </a:xfrm>
        </p:spPr>
        <p:txBody>
          <a:bodyPr/>
          <a:lstStyle/>
          <a:p>
            <a:pPr eaLnBrk="1" hangingPunct="1"/>
            <a:r>
              <a:rPr lang="en-US" altLang="zh-CN" sz="2400" dirty="0" smtClean="0"/>
              <a:t>Hash Value of the message can be computed based on a hash function.</a:t>
            </a:r>
          </a:p>
          <a:p>
            <a:pPr lvl="1" eaLnBrk="1" hangingPunct="1"/>
            <a:endParaRPr lang="en-US" altLang="zh-CN" sz="2000" dirty="0" smtClean="0"/>
          </a:p>
          <a:p>
            <a:pPr eaLnBrk="1" hangingPunct="1">
              <a:spcBef>
                <a:spcPct val="0"/>
              </a:spcBef>
            </a:pPr>
            <a:r>
              <a:rPr lang="en-US" altLang="zh-CN" sz="2400" dirty="0" smtClean="0"/>
              <a:t>A Hash Function is a  mathematical function that  able to scramble the given data into  unreadable form.</a:t>
            </a:r>
            <a:r>
              <a:rPr lang="en-US" altLang="zh-CN" dirty="0" smtClean="0"/>
              <a:t> </a:t>
            </a:r>
            <a:endParaRPr lang="en-US" altLang="zh-CN" sz="2400" dirty="0" smtClean="0"/>
          </a:p>
          <a:p>
            <a:pPr eaLnBrk="1" hangingPunct="1"/>
            <a:endParaRPr lang="en-US" altLang="zh-CN" sz="2400" dirty="0" smtClean="0"/>
          </a:p>
        </p:txBody>
      </p:sp>
      <p:grpSp>
        <p:nvGrpSpPr>
          <p:cNvPr id="2" name="Group 4"/>
          <p:cNvGrpSpPr>
            <a:grpSpLocks/>
          </p:cNvGrpSpPr>
          <p:nvPr/>
        </p:nvGrpSpPr>
        <p:grpSpPr bwMode="auto">
          <a:xfrm>
            <a:off x="4968875" y="1744663"/>
            <a:ext cx="2652713" cy="4186237"/>
            <a:chOff x="2035" y="1483"/>
            <a:chExt cx="1671" cy="2637"/>
          </a:xfrm>
        </p:grpSpPr>
        <p:sp>
          <p:nvSpPr>
            <p:cNvPr id="19461" name="Rectangle 5"/>
            <p:cNvSpPr>
              <a:spLocks noChangeArrowheads="1"/>
            </p:cNvSpPr>
            <p:nvPr/>
          </p:nvSpPr>
          <p:spPr bwMode="auto">
            <a:xfrm>
              <a:off x="2035" y="1483"/>
              <a:ext cx="1671" cy="326"/>
            </a:xfrm>
            <a:prstGeom prst="rect">
              <a:avLst/>
            </a:prstGeom>
            <a:solidFill>
              <a:schemeClr val="bg1"/>
            </a:solidFill>
            <a:ln w="9525">
              <a:solidFill>
                <a:schemeClr val="tx1"/>
              </a:solidFill>
              <a:miter lim="800000"/>
              <a:headEnd/>
              <a:tailEnd/>
            </a:ln>
          </p:spPr>
          <p:txBody>
            <a:bodyPr wrap="none" anchor="ctr"/>
            <a:lstStyle/>
            <a:p>
              <a:pPr algn="ctr"/>
              <a:r>
                <a:rPr lang="en-US" altLang="zh-CN" sz="1600" b="0" dirty="0">
                  <a:solidFill>
                    <a:schemeClr val="tx1"/>
                  </a:solidFill>
                </a:rPr>
                <a:t>Original Message</a:t>
              </a:r>
            </a:p>
          </p:txBody>
        </p:sp>
        <p:sp>
          <p:nvSpPr>
            <p:cNvPr id="19462" name="AutoShape 6"/>
            <p:cNvSpPr>
              <a:spLocks noChangeArrowheads="1"/>
            </p:cNvSpPr>
            <p:nvPr/>
          </p:nvSpPr>
          <p:spPr bwMode="auto">
            <a:xfrm>
              <a:off x="2698" y="1905"/>
              <a:ext cx="422" cy="471"/>
            </a:xfrm>
            <a:prstGeom prst="downArrow">
              <a:avLst>
                <a:gd name="adj1" fmla="val 50000"/>
                <a:gd name="adj2" fmla="val 27903"/>
              </a:avLst>
            </a:prstGeom>
            <a:solidFill>
              <a:schemeClr val="accent1"/>
            </a:solidFill>
            <a:ln w="9525">
              <a:solidFill>
                <a:schemeClr val="tx1"/>
              </a:solidFill>
              <a:miter lim="800000"/>
              <a:headEnd/>
              <a:tailEnd/>
            </a:ln>
          </p:spPr>
          <p:txBody>
            <a:bodyPr vert="eaVert" wrap="none" anchor="ctr"/>
            <a:lstStyle/>
            <a:p>
              <a:endParaRPr lang="en-SG"/>
            </a:p>
          </p:txBody>
        </p:sp>
        <p:sp>
          <p:nvSpPr>
            <p:cNvPr id="19463" name="Text Box 7"/>
            <p:cNvSpPr txBox="1">
              <a:spLocks noChangeArrowheads="1"/>
            </p:cNvSpPr>
            <p:nvPr/>
          </p:nvSpPr>
          <p:spPr bwMode="auto">
            <a:xfrm>
              <a:off x="2330" y="2402"/>
              <a:ext cx="1166" cy="212"/>
            </a:xfrm>
            <a:prstGeom prst="rect">
              <a:avLst/>
            </a:prstGeom>
            <a:noFill/>
            <a:ln w="9525">
              <a:noFill/>
              <a:miter lim="800000"/>
              <a:headEnd/>
              <a:tailEnd/>
            </a:ln>
          </p:spPr>
          <p:txBody>
            <a:bodyPr wrap="none">
              <a:spAutoFit/>
            </a:bodyPr>
            <a:lstStyle/>
            <a:p>
              <a:pPr algn="l"/>
              <a:r>
                <a:rPr lang="en-US" altLang="zh-CN" sz="1600" b="0">
                  <a:solidFill>
                    <a:schemeClr val="tx1"/>
                  </a:solidFill>
                </a:rPr>
                <a:t>HASH FUNCTION</a:t>
              </a:r>
            </a:p>
          </p:txBody>
        </p:sp>
        <p:sp>
          <p:nvSpPr>
            <p:cNvPr id="19464" name="AutoShape 8"/>
            <p:cNvSpPr>
              <a:spLocks noChangeArrowheads="1"/>
            </p:cNvSpPr>
            <p:nvPr/>
          </p:nvSpPr>
          <p:spPr bwMode="auto">
            <a:xfrm>
              <a:off x="2684" y="2621"/>
              <a:ext cx="422" cy="471"/>
            </a:xfrm>
            <a:prstGeom prst="downArrow">
              <a:avLst>
                <a:gd name="adj1" fmla="val 50000"/>
                <a:gd name="adj2" fmla="val 27903"/>
              </a:avLst>
            </a:prstGeom>
            <a:solidFill>
              <a:schemeClr val="accent1"/>
            </a:solidFill>
            <a:ln w="9525">
              <a:solidFill>
                <a:schemeClr val="tx1"/>
              </a:solidFill>
              <a:miter lim="800000"/>
              <a:headEnd/>
              <a:tailEnd/>
            </a:ln>
          </p:spPr>
          <p:txBody>
            <a:bodyPr vert="eaVert" wrap="none" anchor="ctr"/>
            <a:lstStyle/>
            <a:p>
              <a:endParaRPr lang="en-SG"/>
            </a:p>
          </p:txBody>
        </p:sp>
        <p:sp>
          <p:nvSpPr>
            <p:cNvPr id="19465" name="Text Box 9"/>
            <p:cNvSpPr txBox="1">
              <a:spLocks noChangeArrowheads="1"/>
            </p:cNvSpPr>
            <p:nvPr/>
          </p:nvSpPr>
          <p:spPr bwMode="auto">
            <a:xfrm>
              <a:off x="2663" y="3451"/>
              <a:ext cx="743" cy="368"/>
            </a:xfrm>
            <a:prstGeom prst="rect">
              <a:avLst/>
            </a:prstGeom>
            <a:noFill/>
            <a:ln w="9525">
              <a:noFill/>
              <a:miter lim="800000"/>
              <a:headEnd/>
              <a:tailEnd/>
            </a:ln>
          </p:spPr>
          <p:txBody>
            <a:bodyPr wrap="square">
              <a:spAutoFit/>
            </a:bodyPr>
            <a:lstStyle/>
            <a:p>
              <a:r>
                <a:rPr lang="en-US" altLang="zh-CN" sz="1600" b="0" dirty="0" smtClean="0">
                  <a:solidFill>
                    <a:schemeClr val="tx1"/>
                  </a:solidFill>
                </a:rPr>
                <a:t>Hash </a:t>
              </a:r>
              <a:r>
                <a:rPr lang="en-US" altLang="zh-CN" sz="1600" b="0" dirty="0">
                  <a:solidFill>
                    <a:schemeClr val="tx1"/>
                  </a:solidFill>
                </a:rPr>
                <a:t>Value</a:t>
              </a:r>
            </a:p>
          </p:txBody>
        </p:sp>
        <p:sp>
          <p:nvSpPr>
            <p:cNvPr id="19466" name="Oval 10"/>
            <p:cNvSpPr>
              <a:spLocks noChangeArrowheads="1"/>
            </p:cNvSpPr>
            <p:nvPr/>
          </p:nvSpPr>
          <p:spPr bwMode="auto">
            <a:xfrm>
              <a:off x="2524" y="3150"/>
              <a:ext cx="731" cy="970"/>
            </a:xfrm>
            <a:prstGeom prst="ellipse">
              <a:avLst/>
            </a:prstGeom>
            <a:noFill/>
            <a:ln w="9525">
              <a:solidFill>
                <a:schemeClr val="tx1"/>
              </a:solidFill>
              <a:round/>
              <a:headEnd/>
              <a:tailEnd/>
            </a:ln>
          </p:spPr>
          <p:txBody>
            <a:bodyPr wrap="none" anchor="ctr"/>
            <a:lstStyle/>
            <a:p>
              <a:endParaRPr lang="en-SG"/>
            </a:p>
          </p:txBody>
        </p:sp>
      </p:grpSp>
      <p:sp>
        <p:nvSpPr>
          <p:cNvPr id="12" name="Slide Number Placeholder 11"/>
          <p:cNvSpPr>
            <a:spLocks noGrp="1"/>
          </p:cNvSpPr>
          <p:nvPr>
            <p:ph type="sldNum" sz="quarter" idx="10"/>
          </p:nvPr>
        </p:nvSpPr>
        <p:spPr/>
        <p:txBody>
          <a:bodyPr/>
          <a:lstStyle/>
          <a:p>
            <a:r>
              <a:rPr lang="en-US" smtClean="0"/>
              <a:t>    slide</a:t>
            </a:r>
            <a:fld id="{CD1E3C00-1CCA-42EC-B01C-177DBAD4B2D1}" type="slidenum">
              <a:rPr lang="en-US" smtClean="0"/>
              <a:pPr/>
              <a:t>5</a:t>
            </a:fld>
            <a:endParaRPr lang="en-US" dirty="0"/>
          </a:p>
        </p:txBody>
      </p:sp>
    </p:spTree>
    <p:extLst>
      <p:ext uri="{BB962C8B-B14F-4D97-AF65-F5344CB8AC3E}">
        <p14:creationId xmlns:p14="http://schemas.microsoft.com/office/powerpoint/2010/main" val="101097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12" dur="500"/>
                                        <p:tgtEl>
                                          <p:spTgt spid="1894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7" dur="500"/>
                                        <p:tgtEl>
                                          <p:spTgt spid="189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330px-Hash_function"/>
          <p:cNvPicPr>
            <a:picLocks noChangeAspect="1" noChangeArrowheads="1"/>
          </p:cNvPicPr>
          <p:nvPr/>
        </p:nvPicPr>
        <p:blipFill>
          <a:blip r:embed="rId2"/>
          <a:srcRect/>
          <a:stretch>
            <a:fillRect/>
          </a:stretch>
        </p:blipFill>
        <p:spPr bwMode="auto">
          <a:xfrm>
            <a:off x="1130300" y="1066800"/>
            <a:ext cx="7091363" cy="4775200"/>
          </a:xfrm>
          <a:prstGeom prst="rect">
            <a:avLst/>
          </a:prstGeom>
          <a:noFill/>
          <a:ln w="9525">
            <a:noFill/>
            <a:miter lim="800000"/>
            <a:headEnd/>
            <a:tailEnd/>
          </a:ln>
        </p:spPr>
      </p:pic>
      <p:sp>
        <p:nvSpPr>
          <p:cNvPr id="3" name="Rectangle 2"/>
          <p:cNvSpPr>
            <a:spLocks noGrp="1" noChangeArrowheads="1"/>
          </p:cNvSpPr>
          <p:nvPr>
            <p:ph type="title"/>
          </p:nvPr>
        </p:nvSpPr>
        <p:spPr>
          <a:xfrm>
            <a:off x="152400" y="0"/>
            <a:ext cx="8991600" cy="685800"/>
          </a:xfrm>
        </p:spPr>
        <p:txBody>
          <a:bodyPr/>
          <a:lstStyle/>
          <a:p>
            <a:pPr eaLnBrk="1" hangingPunct="1"/>
            <a:r>
              <a:rPr lang="en-US" altLang="zh-CN" sz="3200" dirty="0" smtClean="0">
                <a:latin typeface="+mn-lt"/>
              </a:rPr>
              <a:t>Creating a Hash Value/Sum – cont.</a:t>
            </a:r>
          </a:p>
        </p:txBody>
      </p:sp>
      <p:sp>
        <p:nvSpPr>
          <p:cNvPr id="5" name="Slide Number Placeholder 4"/>
          <p:cNvSpPr>
            <a:spLocks noGrp="1"/>
          </p:cNvSpPr>
          <p:nvPr>
            <p:ph type="sldNum" sz="quarter" idx="10"/>
          </p:nvPr>
        </p:nvSpPr>
        <p:spPr/>
        <p:txBody>
          <a:bodyPr/>
          <a:lstStyle/>
          <a:p>
            <a:r>
              <a:rPr lang="en-US" smtClean="0"/>
              <a:t>    slide</a:t>
            </a:r>
            <a:fld id="{CD1E3C00-1CCA-42EC-B01C-177DBAD4B2D1}" type="slidenum">
              <a:rPr lang="en-US" smtClean="0"/>
              <a:pPr/>
              <a:t>6</a:t>
            </a:fld>
            <a:endParaRPr lang="en-US" dirty="0"/>
          </a:p>
        </p:txBody>
      </p:sp>
    </p:spTree>
    <p:extLst>
      <p:ext uri="{BB962C8B-B14F-4D97-AF65-F5344CB8AC3E}">
        <p14:creationId xmlns:p14="http://schemas.microsoft.com/office/powerpoint/2010/main" val="3667458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600" dirty="0" smtClean="0">
                <a:latin typeface="+mn-lt"/>
              </a:rPr>
              <a:t>Properties of Hashing </a:t>
            </a:r>
          </a:p>
        </p:txBody>
      </p:sp>
      <p:sp>
        <p:nvSpPr>
          <p:cNvPr id="190467" name="Rectangle 3"/>
          <p:cNvSpPr>
            <a:spLocks noGrp="1" noChangeArrowheads="1"/>
          </p:cNvSpPr>
          <p:nvPr>
            <p:ph type="body" idx="1"/>
          </p:nvPr>
        </p:nvSpPr>
        <p:spPr/>
        <p:txBody>
          <a:bodyPr/>
          <a:lstStyle/>
          <a:p>
            <a:pPr eaLnBrk="1" hangingPunct="1">
              <a:lnSpc>
                <a:spcPct val="90000"/>
              </a:lnSpc>
            </a:pPr>
            <a:r>
              <a:rPr lang="en-US" altLang="zh-CN" sz="2800" dirty="0" smtClean="0"/>
              <a:t>Fast and efficient one-way function that generate a bit sequence of fixed length from the original message. i.e. creating the hash value is fast. The size of hash value is small.</a:t>
            </a:r>
          </a:p>
          <a:p>
            <a:pPr eaLnBrk="1" hangingPunct="1">
              <a:lnSpc>
                <a:spcPct val="90000"/>
              </a:lnSpc>
            </a:pPr>
            <a:endParaRPr lang="en-US" altLang="zh-CN" sz="2000" dirty="0" smtClean="0"/>
          </a:p>
          <a:p>
            <a:pPr eaLnBrk="1" hangingPunct="1">
              <a:lnSpc>
                <a:spcPct val="90000"/>
              </a:lnSpc>
            </a:pPr>
            <a:r>
              <a:rPr lang="en-US" altLang="zh-CN" sz="2800" dirty="0" smtClean="0"/>
              <a:t>Process is proven to be irreversible (nearly impossible within a useful amount of time). </a:t>
            </a:r>
            <a:r>
              <a:rPr lang="en-US" altLang="zh-CN" sz="2800" dirty="0" smtClean="0">
                <a:sym typeface="Wingdings" pitchFamily="2" charset="2"/>
              </a:rPr>
              <a:t> </a:t>
            </a:r>
            <a:r>
              <a:rPr lang="en-US" altLang="zh-CN" sz="2800" dirty="0" smtClean="0"/>
              <a:t>Original message cannot be recovered from the </a:t>
            </a:r>
            <a:r>
              <a:rPr lang="en-US" altLang="zh-CN" sz="2800" dirty="0"/>
              <a:t>h</a:t>
            </a:r>
            <a:r>
              <a:rPr lang="en-US" altLang="zh-CN" sz="2800" dirty="0" smtClean="0"/>
              <a:t>ash value.</a:t>
            </a:r>
          </a:p>
          <a:p>
            <a:pPr eaLnBrk="1" hangingPunct="1">
              <a:lnSpc>
                <a:spcPct val="90000"/>
              </a:lnSpc>
            </a:pPr>
            <a:endParaRPr lang="en-US" altLang="zh-CN" sz="2000" dirty="0" smtClean="0"/>
          </a:p>
          <a:p>
            <a:pPr marL="0" indent="0" eaLnBrk="1" hangingPunct="1">
              <a:lnSpc>
                <a:spcPct val="90000"/>
              </a:lnSpc>
              <a:buNone/>
            </a:pPr>
            <a:endParaRPr lang="en-US" altLang="zh-CN" sz="2000" dirty="0" smtClean="0"/>
          </a:p>
        </p:txBody>
      </p:sp>
      <p:sp>
        <p:nvSpPr>
          <p:cNvPr id="5" name="Slide Number Placeholder 4"/>
          <p:cNvSpPr>
            <a:spLocks noGrp="1"/>
          </p:cNvSpPr>
          <p:nvPr>
            <p:ph type="sldNum" sz="quarter" idx="10"/>
          </p:nvPr>
        </p:nvSpPr>
        <p:spPr/>
        <p:txBody>
          <a:bodyPr/>
          <a:lstStyle/>
          <a:p>
            <a:r>
              <a:rPr lang="en-US" smtClean="0"/>
              <a:t>    slide</a:t>
            </a:r>
            <a:fld id="{CD1E3C00-1CCA-42EC-B01C-177DBAD4B2D1}" type="slidenum">
              <a:rPr lang="en-US" smtClean="0"/>
              <a:pPr/>
              <a:t>7</a:t>
            </a:fld>
            <a:endParaRPr lang="en-US" dirty="0"/>
          </a:p>
        </p:txBody>
      </p:sp>
    </p:spTree>
    <p:extLst>
      <p:ext uri="{BB962C8B-B14F-4D97-AF65-F5344CB8AC3E}">
        <p14:creationId xmlns:p14="http://schemas.microsoft.com/office/powerpoint/2010/main" val="394072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7" dur="500"/>
                                        <p:tgtEl>
                                          <p:spTgt spid="190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8920</TotalTime>
  <Words>365</Words>
  <Application>Microsoft Office PowerPoint</Application>
  <PresentationFormat>On-screen Show (4:3)</PresentationFormat>
  <Paragraphs>44</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Narrow</vt:lpstr>
      <vt:lpstr>Tahoma</vt:lpstr>
      <vt:lpstr>Verdana</vt:lpstr>
      <vt:lpstr>Wingdings</vt:lpstr>
      <vt:lpstr>Contport</vt:lpstr>
      <vt:lpstr>PowerPoint Presentation</vt:lpstr>
      <vt:lpstr>Evidence Preservation – Hashing</vt:lpstr>
      <vt:lpstr>Evidence Preservation – Hashing (cont.) </vt:lpstr>
      <vt:lpstr>Evidence Preservation – Hashing (cont.) </vt:lpstr>
      <vt:lpstr>Creating a Hash Value</vt:lpstr>
      <vt:lpstr>Creating a Hash Value/Sum – cont.</vt:lpstr>
      <vt:lpstr>Properties of Hashing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Siok Ching Tan</cp:lastModifiedBy>
  <cp:revision>530</cp:revision>
  <cp:lastPrinted>2000-08-04T01:42:18Z</cp:lastPrinted>
  <dcterms:created xsi:type="dcterms:W3CDTF">1995-05-28T16:29:18Z</dcterms:created>
  <dcterms:modified xsi:type="dcterms:W3CDTF">2017-10-25T09:07:01Z</dcterms:modified>
</cp:coreProperties>
</file>