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6"/>
  </p:notesMasterIdLst>
  <p:handoutMasterIdLst>
    <p:handoutMasterId r:id="rId27"/>
  </p:handoutMasterIdLst>
  <p:sldIdLst>
    <p:sldId id="376" r:id="rId2"/>
    <p:sldId id="380" r:id="rId3"/>
    <p:sldId id="459" r:id="rId4"/>
    <p:sldId id="466" r:id="rId5"/>
    <p:sldId id="489" r:id="rId6"/>
    <p:sldId id="465" r:id="rId7"/>
    <p:sldId id="463" r:id="rId8"/>
    <p:sldId id="464" r:id="rId9"/>
    <p:sldId id="468" r:id="rId10"/>
    <p:sldId id="469" r:id="rId11"/>
    <p:sldId id="470" r:id="rId12"/>
    <p:sldId id="471" r:id="rId13"/>
    <p:sldId id="472" r:id="rId14"/>
    <p:sldId id="473" r:id="rId15"/>
    <p:sldId id="486" r:id="rId16"/>
    <p:sldId id="487" r:id="rId17"/>
    <p:sldId id="488" r:id="rId18"/>
    <p:sldId id="483" r:id="rId19"/>
    <p:sldId id="481" r:id="rId20"/>
    <p:sldId id="482" r:id="rId21"/>
    <p:sldId id="475" r:id="rId22"/>
    <p:sldId id="490" r:id="rId23"/>
    <p:sldId id="485" r:id="rId24"/>
    <p:sldId id="460" r:id="rId25"/>
  </p:sldIdLst>
  <p:sldSz cx="9144000" cy="6858000" type="screen4x3"/>
  <p:notesSz cx="6784975" cy="9856788"/>
  <p:custDataLst>
    <p:tags r:id="rId28"/>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0099"/>
    <a:srgbClr val="0033CC"/>
    <a:srgbClr val="009900"/>
    <a:srgbClr val="003300"/>
    <a:srgbClr val="00CC00"/>
    <a:srgbClr val="CCECFF"/>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4" autoAdjust="0"/>
    <p:restoredTop sz="84994" autoAdjust="0"/>
  </p:normalViewPr>
  <p:slideViewPr>
    <p:cSldViewPr>
      <p:cViewPr varScale="1">
        <p:scale>
          <a:sx n="72" d="100"/>
          <a:sy n="72" d="100"/>
        </p:scale>
        <p:origin x="190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88" y="648"/>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np.edu.sg/cc/Intranet_Portal/Pages/intranet_itpolicies.aspx#NO1"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www.np.edu.sg/cc/Intranet_Portal/Pages/intranet_itpolicies.aspx#NO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a:t>Left-hand Bar – Replace FSP by your module code and X by the lecture number.</a:t>
            </a:r>
          </a:p>
          <a:p>
            <a:pPr marL="228600" indent="-228600">
              <a:buFontTx/>
              <a:buAutoNum type="arabicPeriod"/>
            </a:pPr>
            <a:r>
              <a:rPr lang="en-US" dirty="0"/>
              <a:t>Replace Lecture Title</a:t>
            </a:r>
          </a:p>
          <a:p>
            <a:pPr marL="228600" indent="-228600">
              <a:buFontTx/>
              <a:buAutoNum type="arabicPeriod"/>
            </a:pPr>
            <a:r>
              <a:rPr lang="en-US" dirty="0"/>
              <a:t>Replace &lt; Module Name &gt;</a:t>
            </a:r>
          </a:p>
          <a:p>
            <a:pPr marL="228600" indent="-228600">
              <a:buFontTx/>
              <a:buAutoNum type="arabicPeriod"/>
            </a:pPr>
            <a:r>
              <a:rPr lang="en-US" dirty="0"/>
              <a:t>Replace Year and Semester if necessary</a:t>
            </a:r>
          </a:p>
        </p:txBody>
      </p:sp>
    </p:spTree>
    <p:extLst>
      <p:ext uri="{BB962C8B-B14F-4D97-AF65-F5344CB8AC3E}">
        <p14:creationId xmlns:p14="http://schemas.microsoft.com/office/powerpoint/2010/main" val="411246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SG" dirty="0"/>
            </a:br>
            <a:br>
              <a:rPr lang="en-SG" dirty="0"/>
            </a:br>
            <a:br>
              <a:rPr lang="en-SG" dirty="0"/>
            </a:br>
            <a:br>
              <a:rPr lang="en-SG" dirty="0"/>
            </a:br>
            <a:endParaRPr lang="en-SG"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3</a:t>
            </a:fld>
            <a:endParaRPr lang="en-GB"/>
          </a:p>
        </p:txBody>
      </p:sp>
    </p:spTree>
    <p:extLst>
      <p:ext uri="{BB962C8B-B14F-4D97-AF65-F5344CB8AC3E}">
        <p14:creationId xmlns:p14="http://schemas.microsoft.com/office/powerpoint/2010/main" val="238435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sz="1200" b="0" i="0" kern="1200" dirty="0">
                <a:solidFill>
                  <a:schemeClr val="tx1"/>
                </a:solidFill>
                <a:effectLst/>
                <a:latin typeface="Arial" charset="0"/>
                <a:ea typeface="+mn-ea"/>
                <a:cs typeface="+mn-cs"/>
              </a:rPr>
              <a:t>Using hacked personal data a crime under proposed changes to cybercrime law</a:t>
            </a:r>
            <a:br>
              <a:rPr lang="en-SG" sz="1200" b="0" i="0" kern="1200" dirty="0">
                <a:solidFill>
                  <a:schemeClr val="tx1"/>
                </a:solidFill>
                <a:effectLst/>
                <a:latin typeface="Arial" charset="0"/>
                <a:ea typeface="+mn-ea"/>
                <a:cs typeface="+mn-cs"/>
              </a:rPr>
            </a:br>
            <a:r>
              <a:rPr lang="en-SG" sz="1200" b="0" i="0" kern="1200" dirty="0">
                <a:solidFill>
                  <a:schemeClr val="tx1"/>
                </a:solidFill>
                <a:effectLst/>
                <a:latin typeface="Arial" charset="0"/>
                <a:ea typeface="+mn-ea"/>
                <a:cs typeface="+mn-cs"/>
              </a:rPr>
              <a:t>Read more at https://www.channelnewsasia.com/news/singapore/using-hacked-personal-data-a-crime-under-proposed-changes-to-cyb-8773544</a:t>
            </a:r>
          </a:p>
          <a:p>
            <a:pPr algn="l"/>
            <a:endParaRPr lang="en-SG"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4</a:t>
            </a:fld>
            <a:endParaRPr lang="en-GB"/>
          </a:p>
        </p:txBody>
      </p:sp>
    </p:spTree>
    <p:extLst>
      <p:ext uri="{BB962C8B-B14F-4D97-AF65-F5344CB8AC3E}">
        <p14:creationId xmlns:p14="http://schemas.microsoft.com/office/powerpoint/2010/main" val="569243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SG" dirty="0"/>
          </a:p>
          <a:p>
            <a:pPr algn="l"/>
            <a:r>
              <a:rPr lang="en-SG" b="1" dirty="0"/>
              <a:t>Unauthorised access to computer material</a:t>
            </a:r>
            <a:br>
              <a:rPr lang="en-SG" dirty="0"/>
            </a:br>
            <a:r>
              <a:rPr lang="en-SG" b="1" dirty="0"/>
              <a:t>3.</a:t>
            </a:r>
            <a:r>
              <a:rPr lang="en-SG" dirty="0"/>
              <a:t> —(1) Subject to subsection (2), any person who knowingly causes a computer to perform any function for the purpose of securing access without authority to any program or data held in any computer shall be guilty of an offence and shall be liable on conviction to a fine not exceeding $5,000 or to imprisonment for a term not exceeding 2 years or to both and, in the case of a second or subsequent conviction, to a fine not exceeding $10,000 or to imprisonment for a term not exceeding 3 years or to both. </a:t>
            </a:r>
            <a:r>
              <a:rPr lang="en-SG" i="1" dirty="0"/>
              <a:t>[21/98]</a:t>
            </a:r>
            <a:endParaRPr lang="en-SG" dirty="0"/>
          </a:p>
          <a:p>
            <a:pPr algn="l"/>
            <a:r>
              <a:rPr lang="en-SG" dirty="0"/>
              <a:t>(2) If any damage is caused as a result of an offence under this section, a person convicted of the offence shall be liable to a fine not exceeding $50,000 or to imprisonment for a term not exceeding 7 years or to both. </a:t>
            </a:r>
            <a:r>
              <a:rPr lang="en-SG" i="1" dirty="0"/>
              <a:t>[21/98]</a:t>
            </a:r>
            <a:endParaRPr lang="en-SG" dirty="0"/>
          </a:p>
          <a:p>
            <a:pPr algn="l"/>
            <a:r>
              <a:rPr lang="en-SG" dirty="0"/>
              <a:t>(3) For the purposes of this section, it is immaterial that the act in question is not directed at — </a:t>
            </a:r>
          </a:p>
          <a:p>
            <a:pPr algn="l"/>
            <a:r>
              <a:rPr lang="en-SG" dirty="0"/>
              <a:t>(a) any particular program or data; </a:t>
            </a:r>
          </a:p>
          <a:p>
            <a:pPr algn="l"/>
            <a:r>
              <a:rPr lang="en-SG" dirty="0"/>
              <a:t>(b) a program or data of any kind; or </a:t>
            </a:r>
          </a:p>
          <a:p>
            <a:pPr algn="l"/>
            <a:r>
              <a:rPr lang="en-SG" dirty="0"/>
              <a:t>(c) a program or data held in any particular computer. </a:t>
            </a:r>
          </a:p>
          <a:p>
            <a:pPr algn="l"/>
            <a:r>
              <a:rPr lang="en-SG" dirty="0"/>
              <a:t>[</a:t>
            </a:r>
            <a:r>
              <a:rPr lang="en-SG" i="1" dirty="0"/>
              <a:t>UK CMA 1990, s. 1</a:t>
            </a:r>
            <a:r>
              <a:rPr lang="en-SG" dirty="0"/>
              <a:t>] </a:t>
            </a:r>
          </a:p>
          <a:p>
            <a:pPr algn="l"/>
            <a:r>
              <a:rPr lang="en-SG" b="1" dirty="0"/>
              <a:t>Access with intent to commit or facilitate commission of offence</a:t>
            </a:r>
            <a:br>
              <a:rPr lang="en-SG" dirty="0"/>
            </a:br>
            <a:r>
              <a:rPr lang="en-SG" b="1" dirty="0"/>
              <a:t>4.</a:t>
            </a:r>
            <a:r>
              <a:rPr lang="en-SG" dirty="0"/>
              <a:t> —(1) Any person who causes a computer to perform any function for the purpose of securing access to any program or data held in any computer with intent to commit an offence to which this section applies shall be guilty of an offence. </a:t>
            </a:r>
            <a:r>
              <a:rPr lang="en-SG" i="1" dirty="0"/>
              <a:t>[21/98]</a:t>
            </a:r>
            <a:endParaRPr lang="en-SG" dirty="0"/>
          </a:p>
          <a:p>
            <a:pPr algn="l"/>
            <a:r>
              <a:rPr lang="en-SG" dirty="0"/>
              <a:t>(2) This section shall apply to an offence involving property, fraud, dishonesty or which causes bodily harm and which is punishable on conviction with imprisonment for a term of not less than 2 years. </a:t>
            </a:r>
            <a:r>
              <a:rPr lang="en-SG" i="1" dirty="0"/>
              <a:t>[21/98]</a:t>
            </a:r>
            <a:endParaRPr lang="en-SG" dirty="0"/>
          </a:p>
          <a:p>
            <a:pPr algn="l"/>
            <a:r>
              <a:rPr lang="en-SG" dirty="0"/>
              <a:t>(3) Any person guilty of an offence under this section shall be liable on conviction to a fine not exceeding $50,000 or to imprisonment for a term not exceeding 10 years or to both. </a:t>
            </a:r>
            <a:r>
              <a:rPr lang="en-SG" i="1" dirty="0"/>
              <a:t>[21/98]</a:t>
            </a:r>
            <a:endParaRPr lang="en-SG" dirty="0"/>
          </a:p>
          <a:p>
            <a:pPr algn="l"/>
            <a:r>
              <a:rPr lang="en-SG" dirty="0"/>
              <a:t>(4) For the purposes of this section, it is immaterial whether — </a:t>
            </a:r>
          </a:p>
          <a:p>
            <a:pPr algn="l"/>
            <a:r>
              <a:rPr lang="en-SG" dirty="0"/>
              <a:t>(a) the access referred to in subsection (1) is authorised or unauthorised; </a:t>
            </a:r>
          </a:p>
          <a:p>
            <a:pPr algn="l"/>
            <a:r>
              <a:rPr lang="en-SG" dirty="0"/>
              <a:t>(b) the offence to which this section applies is committed at the same time when the access is secured or at any other time. </a:t>
            </a:r>
            <a:r>
              <a:rPr lang="en-SG" i="1" dirty="0"/>
              <a:t>[21/98]</a:t>
            </a:r>
            <a:endParaRPr lang="en-SG" dirty="0"/>
          </a:p>
          <a:p>
            <a:pPr algn="l"/>
            <a:r>
              <a:rPr lang="en-SG" dirty="0"/>
              <a:t>[</a:t>
            </a:r>
            <a:r>
              <a:rPr lang="en-SG" i="1" dirty="0"/>
              <a:t>UK CMA 1990, s. 2</a:t>
            </a:r>
            <a:r>
              <a:rPr lang="en-SG" dirty="0"/>
              <a:t>] </a:t>
            </a:r>
          </a:p>
          <a:p>
            <a:pPr algn="l"/>
            <a:r>
              <a:rPr lang="en-SG" b="1" dirty="0"/>
              <a:t>Unauthorised modification of computer material</a:t>
            </a:r>
            <a:br>
              <a:rPr lang="en-SG" dirty="0"/>
            </a:br>
            <a:r>
              <a:rPr lang="en-SG" b="1" dirty="0"/>
              <a:t>5.</a:t>
            </a:r>
            <a:r>
              <a:rPr lang="en-SG" dirty="0"/>
              <a:t> —(1) Subject to subsection (2), any person who does any act which he knows will cause an unauthorised modification of the contents of any computer shall be guilty of an offence and shall be liable on conviction to a fine not exceeding $10,000 or to imprisonment for a term not exceeding 3 years or to both and, in the case of a second or subsequent conviction, to a fine not exceeding $20,000 or to imprisonment for a term not exceeding 5 years or to both. </a:t>
            </a:r>
            <a:r>
              <a:rPr lang="en-SG" i="1" dirty="0"/>
              <a:t>[21/98]</a:t>
            </a:r>
            <a:endParaRPr lang="en-SG" dirty="0"/>
          </a:p>
          <a:p>
            <a:pPr algn="l"/>
            <a:r>
              <a:rPr lang="en-SG" dirty="0"/>
              <a:t>(2) If any damage is caused as a result of an offence under this section, a person convicted of the offence shall be liable to a fine not exceeding $50,000 or to imprisonment for a term not exceeding 7 years or to both. </a:t>
            </a:r>
            <a:r>
              <a:rPr lang="en-SG" i="1" dirty="0"/>
              <a:t>[21/98]</a:t>
            </a:r>
            <a:endParaRPr lang="en-SG" dirty="0"/>
          </a:p>
          <a:p>
            <a:pPr algn="l"/>
            <a:r>
              <a:rPr lang="en-SG" dirty="0"/>
              <a:t>(3) For the purposes of this section, it is immaterial that the act in question is not directed at — </a:t>
            </a:r>
          </a:p>
          <a:p>
            <a:pPr algn="l"/>
            <a:r>
              <a:rPr lang="en-SG" dirty="0"/>
              <a:t>(a) any particular program or data; </a:t>
            </a:r>
          </a:p>
          <a:p>
            <a:pPr algn="l"/>
            <a:r>
              <a:rPr lang="en-SG" dirty="0"/>
              <a:t>(b) a program or data of any kind; or </a:t>
            </a:r>
          </a:p>
          <a:p>
            <a:pPr algn="l"/>
            <a:r>
              <a:rPr lang="en-SG" dirty="0"/>
              <a:t>(c) a program or data held in any particular computer. </a:t>
            </a:r>
          </a:p>
          <a:p>
            <a:pPr algn="l"/>
            <a:r>
              <a:rPr lang="en-SG" dirty="0"/>
              <a:t>(4) For the purposes of this section, it is immaterial whether an unauthorised modification is, or is intended to be, permanent or merely temporary. </a:t>
            </a:r>
          </a:p>
          <a:p>
            <a:pPr algn="l"/>
            <a:r>
              <a:rPr lang="en-SG" dirty="0"/>
              <a:t>[</a:t>
            </a:r>
            <a:r>
              <a:rPr lang="en-SG" i="1" dirty="0"/>
              <a:t>UK CMA 1990, s. 3</a:t>
            </a:r>
            <a:r>
              <a:rPr lang="en-SG" dirty="0"/>
              <a:t>] </a:t>
            </a:r>
          </a:p>
          <a:p>
            <a:pPr algn="l"/>
            <a:r>
              <a:rPr lang="en-SG" b="1" dirty="0"/>
              <a:t>Unauthorised use or interception of computer service</a:t>
            </a:r>
            <a:br>
              <a:rPr lang="en-SG" dirty="0"/>
            </a:br>
            <a:r>
              <a:rPr lang="en-SG" b="1" dirty="0"/>
              <a:t>6.</a:t>
            </a:r>
            <a:r>
              <a:rPr lang="en-SG" dirty="0"/>
              <a:t> —(1) Subject to subsection (2), any person who knowingly — </a:t>
            </a:r>
          </a:p>
          <a:p>
            <a:pPr algn="l"/>
            <a:r>
              <a:rPr lang="en-SG" dirty="0"/>
              <a:t>(a) secures access without authority to any computer for the purpose of obtaining, directly or indirectly, any computer service; </a:t>
            </a:r>
          </a:p>
          <a:p>
            <a:pPr algn="l"/>
            <a:r>
              <a:rPr lang="en-SG" dirty="0"/>
              <a:t>(b) intercepts or causes to be intercepted without authority, directly or indirectly, any function of a computer by means of an electro-magnetic, acoustic, mechanical or other device; or </a:t>
            </a:r>
          </a:p>
          <a:p>
            <a:pPr algn="l"/>
            <a:r>
              <a:rPr lang="en-SG" dirty="0"/>
              <a:t>(c) uses or causes to be used, directly or indirectly, the computer or any other device for the purpose of committing an offence under paragraph (</a:t>
            </a:r>
            <a:r>
              <a:rPr lang="en-SG" i="1" dirty="0"/>
              <a:t>a</a:t>
            </a:r>
            <a:r>
              <a:rPr lang="en-SG" dirty="0"/>
              <a:t>) or (</a:t>
            </a:r>
            <a:r>
              <a:rPr lang="en-SG" i="1" dirty="0"/>
              <a:t>b</a:t>
            </a:r>
            <a:r>
              <a:rPr lang="en-SG" dirty="0"/>
              <a:t>), </a:t>
            </a:r>
          </a:p>
          <a:p>
            <a:pPr algn="l"/>
            <a:r>
              <a:rPr lang="en-SG" dirty="0"/>
              <a:t>shall be guilty of an offence and shall be liable on conviction to a fine not exceeding $10,000 or to imprisonment for a term not exceeding 3 years or to both and, in the case of a second or subsequent conviction, to a fine not exceeding $20,000 or to imprisonment for a term not exceeding 5 years or to both. </a:t>
            </a:r>
            <a:r>
              <a:rPr lang="en-SG" i="1" dirty="0"/>
              <a:t>[21/98]</a:t>
            </a:r>
            <a:endParaRPr lang="en-SG" dirty="0"/>
          </a:p>
          <a:p>
            <a:pPr algn="l"/>
            <a:r>
              <a:rPr lang="en-SG" dirty="0"/>
              <a:t>(2) If any damage is caused as a result of an offence under this section, a person convicted of the offence shall be liable to a fine not exceeding $50,000 or to imprisonment for a term not exceeding 7 years or to both. </a:t>
            </a:r>
            <a:r>
              <a:rPr lang="en-SG" i="1" dirty="0"/>
              <a:t>[21/98]</a:t>
            </a:r>
            <a:endParaRPr lang="en-SG" dirty="0"/>
          </a:p>
          <a:p>
            <a:pPr algn="l"/>
            <a:r>
              <a:rPr lang="en-SG" dirty="0"/>
              <a:t>(3) For the purposes of this section, it is immaterial that the unauthorised access or interception is not directed at — </a:t>
            </a:r>
          </a:p>
          <a:p>
            <a:pPr algn="l"/>
            <a:r>
              <a:rPr lang="en-SG" dirty="0"/>
              <a:t>(a) any particular program or data; </a:t>
            </a:r>
          </a:p>
          <a:p>
            <a:pPr algn="l"/>
            <a:r>
              <a:rPr lang="en-SG" dirty="0"/>
              <a:t>(b) a program or data of any kind; or </a:t>
            </a:r>
          </a:p>
          <a:p>
            <a:pPr algn="l"/>
            <a:r>
              <a:rPr lang="en-SG" dirty="0"/>
              <a:t>(c) a program or data held in any particular computer. </a:t>
            </a:r>
          </a:p>
          <a:p>
            <a:pPr algn="l"/>
            <a:r>
              <a:rPr lang="en-SG" dirty="0"/>
              <a:t>[</a:t>
            </a:r>
            <a:r>
              <a:rPr lang="en-SG" i="1" dirty="0"/>
              <a:t>Canada CLAA 1985, s. 301.2 (1)</a:t>
            </a:r>
            <a:r>
              <a:rPr lang="en-SG" dirty="0"/>
              <a:t>] </a:t>
            </a:r>
          </a:p>
          <a:p>
            <a:pPr algn="l"/>
            <a:r>
              <a:rPr lang="en-SG" b="1" dirty="0"/>
              <a:t>Unauthorised obstruction of use of computer</a:t>
            </a:r>
            <a:br>
              <a:rPr lang="en-SG" dirty="0"/>
            </a:br>
            <a:r>
              <a:rPr lang="en-SG" b="1" dirty="0"/>
              <a:t>7.</a:t>
            </a:r>
            <a:r>
              <a:rPr lang="en-SG" dirty="0"/>
              <a:t> —(1) Any person who, knowingly and without authority or lawful excuse — </a:t>
            </a:r>
          </a:p>
          <a:p>
            <a:pPr algn="l"/>
            <a:r>
              <a:rPr lang="en-SG" dirty="0"/>
              <a:t>(a) interferes with, or interrupts or obstructs the lawful use of, a computer; or </a:t>
            </a:r>
          </a:p>
          <a:p>
            <a:pPr algn="l"/>
            <a:r>
              <a:rPr lang="en-SG" dirty="0"/>
              <a:t>(b) impedes or prevents access to, or impairs the usefulness or effectiveness of, any program or data stored in a computer, </a:t>
            </a:r>
          </a:p>
          <a:p>
            <a:pPr algn="l"/>
            <a:r>
              <a:rPr lang="en-SG" dirty="0"/>
              <a:t>shall be guilty of an offence and shall be liable on conviction to a fine not exceeding $10,000 or to imprisonment for a term not exceeding 3 years or to both and, in the case of a second or subsequent conviction, to a fine not exceeding $20,000 or to imprisonment for a term not exceeding 5 years or to both. </a:t>
            </a:r>
            <a:r>
              <a:rPr lang="en-SG" i="1" dirty="0"/>
              <a:t>[21/98]</a:t>
            </a:r>
            <a:endParaRPr lang="en-SG" dirty="0"/>
          </a:p>
          <a:p>
            <a:pPr algn="l"/>
            <a:r>
              <a:rPr lang="en-SG" dirty="0"/>
              <a:t>(2) If any damage is caused as a result of an offence under this section, a person convicted of the offence shall be liable to a fine not exceeding $50,000 or to imprisonment for a term not exceeding 7 years or to both. </a:t>
            </a:r>
            <a:r>
              <a:rPr lang="en-SG" i="1" dirty="0"/>
              <a:t>[21/98]</a:t>
            </a:r>
            <a:endParaRPr lang="en-SG" dirty="0"/>
          </a:p>
          <a:p>
            <a:pPr algn="l"/>
            <a:r>
              <a:rPr lang="en-SG" b="1" dirty="0"/>
              <a:t>Unauthorised disclosure of access code</a:t>
            </a:r>
            <a:br>
              <a:rPr lang="en-SG" dirty="0"/>
            </a:br>
            <a:r>
              <a:rPr lang="en-SG" b="1" dirty="0"/>
              <a:t>8.</a:t>
            </a:r>
            <a:r>
              <a:rPr lang="en-SG" dirty="0"/>
              <a:t> —(1) Any person who, knowingly and without authority, discloses any password, access code or any other means of gaining access to any program or data held in any computer shall be guilty of an offence if he did so — </a:t>
            </a:r>
          </a:p>
          <a:p>
            <a:pPr algn="l"/>
            <a:r>
              <a:rPr lang="en-SG" dirty="0"/>
              <a:t>(a) for any wrongful gain; </a:t>
            </a:r>
          </a:p>
          <a:p>
            <a:pPr algn="l"/>
            <a:r>
              <a:rPr lang="en-SG" dirty="0"/>
              <a:t>(b) for any unlawful purpose; or </a:t>
            </a:r>
          </a:p>
          <a:p>
            <a:pPr algn="l"/>
            <a:r>
              <a:rPr lang="en-SG" dirty="0"/>
              <a:t>(c) knowing that it is likely to cause wrongful loss to any person. </a:t>
            </a:r>
            <a:r>
              <a:rPr lang="en-SG" i="1" dirty="0"/>
              <a:t>[21/98]</a:t>
            </a:r>
            <a:endParaRPr lang="en-SG" dirty="0"/>
          </a:p>
          <a:p>
            <a:pPr algn="l"/>
            <a:r>
              <a:rPr lang="en-SG" dirty="0"/>
              <a:t>(2) Any person guilty of an offence under subsection (1) shall be liable on conviction to a fine not exceeding $10,000 or to imprisonment for a term not exceeding 3 years or to both and, in the case of a second or subsequent conviction, to a fine not exceeding $20,000 or to imprisonment for a term not exceeding 5 years or to both. </a:t>
            </a:r>
            <a:r>
              <a:rPr lang="en-SG" i="1" dirty="0"/>
              <a:t>[21/98]</a:t>
            </a:r>
            <a:endParaRPr lang="en-SG" dirty="0"/>
          </a:p>
          <a:p>
            <a:pPr algn="l"/>
            <a:r>
              <a:rPr lang="en-SG" b="1" dirty="0"/>
              <a:t>Enhanced punishment for offences involving protected computers</a:t>
            </a:r>
            <a:br>
              <a:rPr lang="en-SG" dirty="0"/>
            </a:br>
            <a:r>
              <a:rPr lang="en-SG" b="1" dirty="0"/>
              <a:t>9.</a:t>
            </a:r>
            <a:r>
              <a:rPr lang="en-SG" dirty="0"/>
              <a:t> —(1) Where access to any protected computer is obtained in the course of the commission of an offence under section 3, 5, 6 or 7, the person convicted of such an offence shall, in lieu of the punishment prescribed in those sections, be liable to a fine not exceeding $100,000 or to imprisonment for a term not exceeding 20 years or to both. </a:t>
            </a:r>
            <a:r>
              <a:rPr lang="en-SG" i="1" dirty="0"/>
              <a:t>[21/98]</a:t>
            </a:r>
            <a:endParaRPr lang="en-SG" dirty="0"/>
          </a:p>
          <a:p>
            <a:pPr algn="l"/>
            <a:r>
              <a:rPr lang="en-SG" dirty="0"/>
              <a:t>(2) For the purposes of subsection (1), a computer shall be treated as a “protected computer” if the person committing the offence knew, or ought reasonably to have known, that the computer or program or data is used directly in connection with or necessary for — </a:t>
            </a:r>
          </a:p>
          <a:p>
            <a:pPr algn="l"/>
            <a:r>
              <a:rPr lang="en-SG" dirty="0"/>
              <a:t>(a) the security, defence or international relations of Singapore; </a:t>
            </a:r>
          </a:p>
          <a:p>
            <a:pPr algn="l"/>
            <a:r>
              <a:rPr lang="en-SG" dirty="0"/>
              <a:t>(b) the existence or identity of a confidential source of information relating to the enforcement of a criminal law; </a:t>
            </a:r>
          </a:p>
          <a:p>
            <a:pPr algn="l"/>
            <a:r>
              <a:rPr lang="en-SG" dirty="0"/>
              <a:t>(c) the provision of services directly related to communications infrastructure, banking and financial services, public utilities, public transportation or public key infrastructure; or </a:t>
            </a:r>
          </a:p>
          <a:p>
            <a:pPr algn="l"/>
            <a:r>
              <a:rPr lang="en-SG" dirty="0"/>
              <a:t>(d) the protection of public safety including systems related to essential emergency services such as police, civil defence and medical services. </a:t>
            </a:r>
            <a:r>
              <a:rPr lang="en-SG" i="1" dirty="0"/>
              <a:t>[21/98]</a:t>
            </a:r>
            <a:endParaRPr lang="en-SG" dirty="0"/>
          </a:p>
          <a:p>
            <a:pPr algn="l"/>
            <a:r>
              <a:rPr lang="en-SG" dirty="0"/>
              <a:t>(3) For the purposes of any prosecution under this section, it shall be presumed, until the contrary is proved, that the accused has the requisite knowledge referred to in subsection (2) if there is, in respect of the computer, program or data, an electronic or other warning exhibited to the accused stating that unauthorised access to that computer, program or data attracts an enhanced penalty under this section. </a:t>
            </a:r>
            <a:r>
              <a:rPr lang="en-SG" i="1" dirty="0"/>
              <a:t>[21/98]</a:t>
            </a:r>
            <a:endParaRPr lang="en-SG" dirty="0"/>
          </a:p>
          <a:p>
            <a:pPr algn="l"/>
            <a:r>
              <a:rPr lang="en-SG" b="1" dirty="0"/>
              <a:t>Abetments and attempts punishable as offences</a:t>
            </a:r>
            <a:br>
              <a:rPr lang="en-SG" dirty="0"/>
            </a:br>
            <a:r>
              <a:rPr lang="en-SG" b="1" dirty="0"/>
              <a:t>10.</a:t>
            </a:r>
            <a:r>
              <a:rPr lang="en-SG" dirty="0"/>
              <a:t> —(1) Any person who abets the commission of or who attempts to commit or does any act preparatory to or in furtherance of the commission of any offence under this Act shall be guilty of that offence and shall be liable on conviction to the punishment provided for the offence. </a:t>
            </a:r>
          </a:p>
          <a:p>
            <a:pPr algn="l"/>
            <a:r>
              <a:rPr lang="en-SG" dirty="0"/>
              <a:t>(2) For an offence to be committed under this section, it is immaterial where the act in question took place. </a:t>
            </a:r>
            <a:br>
              <a:rPr lang="en-SG" dirty="0"/>
            </a:br>
            <a:br>
              <a:rPr lang="en-SG" dirty="0"/>
            </a:br>
            <a:endParaRPr lang="en-SG"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6</a:t>
            </a:fld>
            <a:endParaRPr lang="en-GB"/>
          </a:p>
        </p:txBody>
      </p:sp>
    </p:spTree>
    <p:extLst>
      <p:ext uri="{BB962C8B-B14F-4D97-AF65-F5344CB8AC3E}">
        <p14:creationId xmlns:p14="http://schemas.microsoft.com/office/powerpoint/2010/main" val="56924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Changes to Singapore's cybercrime law passed</a:t>
            </a:r>
          </a:p>
          <a:p>
            <a:endParaRPr lang="en-US" b="1" u="sng" dirty="0"/>
          </a:p>
          <a:p>
            <a:r>
              <a:rPr lang="en-US" dirty="0"/>
              <a:t>Under the amended Computer Misuse and Cybersecurity Act, dealing in personal information obtained via a cybercrime such as trading in hacked credit card details is deemed illegal, as is dealing in hacking tools to commit a computer offence.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Changes to the existing Computer Misuse and Cybersecurity Act (CMCA) were passed in Parliament on Monday (Apr 3), amid observations from members that businesses here need to pay heed to the amendments.</a:t>
            </a:r>
            <a:br>
              <a:rPr lang="en-US" dirty="0"/>
            </a:b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Under the amended Act, dealing in personal information obtained via a cybercrime such as trading in hacked credit card details is deemed illegal, as is dealing in hacking tools to commit a computer offence.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It is also now an offence for someone committing a criminal act while overseas, against a computer located overseas, should the act "cause or create a significant risk of serious harm in Singapore". The Ministry of Home Affairs define serious harm as injury or death or disruptions to essential services.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i="1" dirty="0"/>
              <a:t>http://www.channelnewsasia.com/news/singapore/changes-to-singapore-s-cybercrime-law-passed-8712368</a:t>
            </a:r>
          </a:p>
          <a:p>
            <a:br>
              <a:rPr lang="en-US" dirty="0"/>
            </a:br>
            <a:endParaRPr lang="en-US"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8</a:t>
            </a:fld>
            <a:endParaRPr lang="en-GB"/>
          </a:p>
        </p:txBody>
      </p:sp>
    </p:spTree>
    <p:extLst>
      <p:ext uri="{BB962C8B-B14F-4D97-AF65-F5344CB8AC3E}">
        <p14:creationId xmlns:p14="http://schemas.microsoft.com/office/powerpoint/2010/main" val="2332940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rial" charset="0"/>
                <a:ea typeface="+mn-ea"/>
                <a:cs typeface="+mn-cs"/>
              </a:rPr>
              <a:t>The Act applies to designated CII </a:t>
            </a:r>
            <a:r>
              <a:rPr lang="en-US" sz="1200" b="0" i="0" u="none" strike="noStrike" kern="1200" dirty="0" err="1">
                <a:solidFill>
                  <a:schemeClr val="tx1"/>
                </a:solidFill>
                <a:effectLst/>
                <a:latin typeface="Arial" charset="0"/>
                <a:ea typeface="+mn-ea"/>
                <a:cs typeface="+mn-cs"/>
              </a:rPr>
              <a:t>organisations</a:t>
            </a:r>
            <a:r>
              <a:rPr lang="en-US" sz="1200" b="0" i="0" u="none" strike="noStrike" kern="1200" dirty="0">
                <a:solidFill>
                  <a:schemeClr val="tx1"/>
                </a:solidFill>
                <a:effectLst/>
                <a:latin typeface="Arial" charset="0"/>
                <a:ea typeface="+mn-ea"/>
                <a:cs typeface="+mn-cs"/>
              </a:rPr>
              <a:t> that provide services to 11 critical sectors: Energy, Water, Banking &amp; Finance, Healthcare, Transport (which includes Land, Maritime, and Aviation), Government, Info-communications, Media, and Security &amp; Emergency Services.</a:t>
            </a:r>
            <a:endParaRPr lang="en-US" dirty="0"/>
          </a:p>
        </p:txBody>
      </p:sp>
      <p:sp>
        <p:nvSpPr>
          <p:cNvPr id="4" name="Slide Number Placeholder 3"/>
          <p:cNvSpPr>
            <a:spLocks noGrp="1"/>
          </p:cNvSpPr>
          <p:nvPr>
            <p:ph type="sldNum" sz="quarter" idx="5"/>
          </p:nvPr>
        </p:nvSpPr>
        <p:spPr/>
        <p:txBody>
          <a:bodyPr/>
          <a:lstStyle/>
          <a:p>
            <a:fld id="{981EA91C-682A-4264-9ABB-500530C55E10}" type="slidenum">
              <a:rPr lang="en-GB" smtClean="0"/>
              <a:pPr/>
              <a:t>22</a:t>
            </a:fld>
            <a:endParaRPr lang="en-GB"/>
          </a:p>
        </p:txBody>
      </p:sp>
    </p:spTree>
    <p:extLst>
      <p:ext uri="{BB962C8B-B14F-4D97-AF65-F5344CB8AC3E}">
        <p14:creationId xmlns:p14="http://schemas.microsoft.com/office/powerpoint/2010/main" val="438744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effectLst/>
              </a:rPr>
              <a:t>1 GENERAL REQUIREMENTS</a:t>
            </a:r>
          </a:p>
          <a:p>
            <a:r>
              <a:rPr lang="en-US" b="1" dirty="0">
                <a:effectLst/>
              </a:rPr>
              <a:t>1.1</a:t>
            </a:r>
            <a:r>
              <a:rPr lang="en-US" dirty="0">
                <a:effectLst/>
              </a:rPr>
              <a:t> </a:t>
            </a:r>
            <a:br>
              <a:rPr lang="en-US" dirty="0">
                <a:effectLst/>
              </a:rPr>
            </a:br>
            <a:r>
              <a:rPr lang="en-US" dirty="0">
                <a:effectLst/>
              </a:rPr>
              <a:t>Users</a:t>
            </a:r>
            <a:r>
              <a:rPr lang="en-US" baseline="30000" dirty="0">
                <a:effectLst/>
                <a:hlinkClick r:id="rId3"/>
              </a:rPr>
              <a:t>1</a:t>
            </a:r>
            <a:r>
              <a:rPr lang="en-US" dirty="0">
                <a:effectLst/>
              </a:rPr>
              <a:t> shall use the campus IT Resources</a:t>
            </a:r>
            <a:r>
              <a:rPr lang="en-US" baseline="30000" dirty="0">
                <a:effectLst/>
                <a:hlinkClick r:id="rId4"/>
              </a:rPr>
              <a:t>3</a:t>
            </a:r>
            <a:r>
              <a:rPr lang="en-US" dirty="0">
                <a:effectLst/>
              </a:rPr>
              <a:t> according to the purpose for which they are provided, which is for the administrative, teaching and learning activities of NP.</a:t>
            </a:r>
            <a:br>
              <a:rPr lang="en-US" dirty="0">
                <a:effectLst/>
              </a:rPr>
            </a:br>
            <a:br>
              <a:rPr lang="en-US" b="1" dirty="0">
                <a:effectLst/>
              </a:rPr>
            </a:br>
            <a:r>
              <a:rPr lang="en-US" b="1" dirty="0">
                <a:effectLst/>
              </a:rPr>
              <a:t>1.2</a:t>
            </a:r>
            <a:br>
              <a:rPr lang="en-US" dirty="0">
                <a:effectLst/>
              </a:rPr>
            </a:br>
            <a:r>
              <a:rPr lang="en-US" dirty="0">
                <a:effectLst/>
              </a:rPr>
              <a:t>Users shall </a:t>
            </a:r>
            <a:r>
              <a:rPr lang="en-US" dirty="0" err="1">
                <a:effectLst/>
              </a:rPr>
              <a:t>familiarise</a:t>
            </a:r>
            <a:r>
              <a:rPr lang="en-US" dirty="0">
                <a:effectLst/>
              </a:rPr>
              <a:t> themselves with the Polytechnic's IT Security Policies and Guidelines posted in the Intranet.</a:t>
            </a:r>
            <a:br>
              <a:rPr lang="en-US" dirty="0">
                <a:effectLst/>
              </a:rPr>
            </a:br>
            <a:br>
              <a:rPr lang="en-US" b="1" dirty="0">
                <a:effectLst/>
              </a:rPr>
            </a:br>
            <a:r>
              <a:rPr lang="en-US" b="1" dirty="0">
                <a:effectLst/>
              </a:rPr>
              <a:t>1.3</a:t>
            </a:r>
            <a:br>
              <a:rPr lang="en-US" dirty="0">
                <a:effectLst/>
              </a:rPr>
            </a:br>
            <a:r>
              <a:rPr lang="en-US" dirty="0">
                <a:effectLst/>
              </a:rPr>
              <a:t>Users shall use the campus IT Resources according to the laws and regulations of the Singapore Government.</a:t>
            </a:r>
            <a:br>
              <a:rPr lang="en-US" dirty="0">
                <a:effectLst/>
              </a:rPr>
            </a:br>
            <a:br>
              <a:rPr lang="en-US" b="1" dirty="0">
                <a:effectLst/>
              </a:rPr>
            </a:br>
            <a:r>
              <a:rPr lang="en-US" b="1" dirty="0">
                <a:effectLst/>
              </a:rPr>
              <a:t>1.4</a:t>
            </a:r>
            <a:br>
              <a:rPr lang="en-US" dirty="0">
                <a:effectLst/>
              </a:rPr>
            </a:br>
            <a:r>
              <a:rPr lang="en-US" dirty="0">
                <a:effectLst/>
              </a:rPr>
              <a:t>Staff and associates</a:t>
            </a:r>
            <a:r>
              <a:rPr lang="en-US" baseline="30000" dirty="0">
                <a:effectLst/>
                <a:hlinkClick r:id="rId4"/>
              </a:rPr>
              <a:t>2</a:t>
            </a:r>
            <a:r>
              <a:rPr lang="en-US" dirty="0">
                <a:effectLst/>
              </a:rPr>
              <a:t> shall comply with Government Instructions Manual (IM) and other regulations and guidelines when handling Government classified data or Personal Data.</a:t>
            </a:r>
            <a:br>
              <a:rPr lang="en-US" dirty="0">
                <a:effectLst/>
              </a:rPr>
            </a:br>
            <a:br>
              <a:rPr lang="en-US" b="1" dirty="0">
                <a:effectLst/>
              </a:rPr>
            </a:br>
            <a:r>
              <a:rPr lang="en-US" b="1" dirty="0">
                <a:effectLst/>
              </a:rPr>
              <a:t>1.5</a:t>
            </a:r>
            <a:br>
              <a:rPr lang="en-US" dirty="0">
                <a:effectLst/>
              </a:rPr>
            </a:br>
            <a:r>
              <a:rPr lang="en-US" dirty="0">
                <a:effectLst/>
              </a:rPr>
              <a:t>Users shall not abuse or misuse the IT Resources and shall take all reasonable measures to safeguard against any potential abuse, misuse, malicious attacks or theft. Abuse or misuse of the IT Resources includes, but not limited to, the doing of any act that would contravene the provisions </a:t>
            </a:r>
            <a:r>
              <a:rPr lang="en-US" dirty="0" err="1">
                <a:effectLst/>
              </a:rPr>
              <a:t>of:</a:t>
            </a:r>
            <a:r>
              <a:rPr lang="en-US" b="1" dirty="0" err="1">
                <a:effectLst/>
              </a:rPr>
              <a:t>a</a:t>
            </a:r>
            <a:r>
              <a:rPr lang="en-US" b="1" dirty="0">
                <a:effectLst/>
              </a:rPr>
              <a:t>. </a:t>
            </a:r>
            <a:r>
              <a:rPr lang="en-US" dirty="0">
                <a:effectLst/>
              </a:rPr>
              <a:t>Copyright Act; </a:t>
            </a:r>
            <a:br>
              <a:rPr lang="en-US" dirty="0">
                <a:effectLst/>
              </a:rPr>
            </a:br>
            <a:r>
              <a:rPr lang="en-US" b="1" dirty="0">
                <a:effectLst/>
              </a:rPr>
              <a:t>b. </a:t>
            </a:r>
            <a:r>
              <a:rPr lang="en-US" dirty="0">
                <a:effectLst/>
              </a:rPr>
              <a:t>Computer Misuse Act;</a:t>
            </a:r>
            <a:br>
              <a:rPr lang="en-US" dirty="0">
                <a:effectLst/>
              </a:rPr>
            </a:br>
            <a:r>
              <a:rPr lang="en-US" b="1" dirty="0">
                <a:effectLst/>
              </a:rPr>
              <a:t>c. </a:t>
            </a:r>
            <a:r>
              <a:rPr lang="en-US" dirty="0">
                <a:effectLst/>
              </a:rPr>
              <a:t>Spam Control Act;</a:t>
            </a:r>
            <a:br>
              <a:rPr lang="en-US" dirty="0">
                <a:effectLst/>
              </a:rPr>
            </a:br>
            <a:r>
              <a:rPr lang="en-US" b="1" dirty="0">
                <a:effectLst/>
              </a:rPr>
              <a:t>d. </a:t>
            </a:r>
            <a:r>
              <a:rPr lang="en-US" dirty="0">
                <a:effectLst/>
              </a:rPr>
              <a:t>Films Act;</a:t>
            </a:r>
            <a:br>
              <a:rPr lang="en-US" dirty="0">
                <a:effectLst/>
              </a:rPr>
            </a:br>
            <a:r>
              <a:rPr lang="en-US" b="1" dirty="0">
                <a:effectLst/>
              </a:rPr>
              <a:t>e. </a:t>
            </a:r>
            <a:r>
              <a:rPr lang="en-US" dirty="0">
                <a:effectLst/>
              </a:rPr>
              <a:t>Penal Code; </a:t>
            </a:r>
            <a:br>
              <a:rPr lang="en-US" b="1" dirty="0">
                <a:effectLst/>
              </a:rPr>
            </a:br>
            <a:r>
              <a:rPr lang="en-US" b="1" dirty="0">
                <a:effectLst/>
              </a:rPr>
              <a:t>f. </a:t>
            </a:r>
            <a:r>
              <a:rPr lang="en-US" dirty="0">
                <a:effectLst/>
              </a:rPr>
              <a:t>Undesirable Publications Act; </a:t>
            </a:r>
            <a:br>
              <a:rPr lang="en-US" dirty="0">
                <a:effectLst/>
              </a:rPr>
            </a:br>
            <a:r>
              <a:rPr lang="en-US" b="1" dirty="0">
                <a:effectLst/>
              </a:rPr>
              <a:t>g. </a:t>
            </a:r>
            <a:r>
              <a:rPr lang="en-US" dirty="0">
                <a:effectLst/>
              </a:rPr>
              <a:t>Broadcasting &amp; Television Act; </a:t>
            </a:r>
            <a:br>
              <a:rPr lang="en-US" dirty="0">
                <a:effectLst/>
              </a:rPr>
            </a:br>
            <a:r>
              <a:rPr lang="en-US" b="1" dirty="0">
                <a:effectLst/>
              </a:rPr>
              <a:t>h. </a:t>
            </a:r>
            <a:r>
              <a:rPr lang="en-US" dirty="0">
                <a:effectLst/>
              </a:rPr>
              <a:t>Indecent Advertisements Act; </a:t>
            </a:r>
            <a:br>
              <a:rPr lang="en-US" dirty="0">
                <a:effectLst/>
              </a:rPr>
            </a:br>
            <a:r>
              <a:rPr lang="en-US" b="1" dirty="0" err="1">
                <a:effectLst/>
              </a:rPr>
              <a:t>i</a:t>
            </a:r>
            <a:r>
              <a:rPr lang="en-US" b="1" dirty="0">
                <a:effectLst/>
              </a:rPr>
              <a:t>. </a:t>
            </a:r>
            <a:r>
              <a:rPr lang="en-US" dirty="0">
                <a:effectLst/>
              </a:rPr>
              <a:t>Common Gaming Houses Act; </a:t>
            </a:r>
            <a:br>
              <a:rPr lang="en-US" dirty="0">
                <a:effectLst/>
              </a:rPr>
            </a:br>
            <a:r>
              <a:rPr lang="en-US" b="1" dirty="0">
                <a:effectLst/>
              </a:rPr>
              <a:t>j. </a:t>
            </a:r>
            <a:r>
              <a:rPr lang="en-US" dirty="0">
                <a:effectLst/>
              </a:rPr>
              <a:t>Maintenance of Religious Harmony Act; </a:t>
            </a:r>
            <a:br>
              <a:rPr lang="en-US" dirty="0">
                <a:effectLst/>
              </a:rPr>
            </a:br>
            <a:r>
              <a:rPr lang="en-US" b="1" dirty="0">
                <a:effectLst/>
              </a:rPr>
              <a:t>k. </a:t>
            </a:r>
            <a:r>
              <a:rPr lang="en-US" dirty="0">
                <a:effectLst/>
              </a:rPr>
              <a:t>Singapore Broadcasting Authority Act (in particular, Internet Code of Practice); </a:t>
            </a:r>
            <a:br>
              <a:rPr lang="en-US" dirty="0">
                <a:effectLst/>
              </a:rPr>
            </a:br>
            <a:r>
              <a:rPr lang="en-US" b="1" dirty="0">
                <a:effectLst/>
              </a:rPr>
              <a:t>l. </a:t>
            </a:r>
            <a:r>
              <a:rPr lang="en-US" dirty="0">
                <a:effectLst/>
              </a:rPr>
              <a:t>Official Secrets Act; and</a:t>
            </a:r>
            <a:br>
              <a:rPr lang="en-US" dirty="0">
                <a:effectLst/>
              </a:rPr>
            </a:br>
            <a:r>
              <a:rPr lang="en-US" b="1" dirty="0">
                <a:effectLst/>
              </a:rPr>
              <a:t>m.</a:t>
            </a:r>
            <a:r>
              <a:rPr lang="en-US" dirty="0">
                <a:effectLst/>
              </a:rPr>
              <a:t> Personal Data Protection Act.</a:t>
            </a:r>
            <a:br>
              <a:rPr lang="en-US" dirty="0">
                <a:effectLst/>
              </a:rPr>
            </a:br>
            <a:br>
              <a:rPr lang="en-US" b="1" dirty="0">
                <a:effectLst/>
              </a:rPr>
            </a:br>
            <a:r>
              <a:rPr lang="en-US" b="1" dirty="0">
                <a:effectLst/>
              </a:rPr>
              <a:t>1.6</a:t>
            </a:r>
            <a:br>
              <a:rPr lang="en-US" dirty="0">
                <a:effectLst/>
              </a:rPr>
            </a:br>
            <a:r>
              <a:rPr lang="en-US" dirty="0">
                <a:effectLst/>
              </a:rPr>
              <a:t>Users shall not, under any circumstances and in any manner, transfer or copy any software, computer program, personal data, classified information or trade secret that is the subject of any copyright, special </a:t>
            </a:r>
            <a:r>
              <a:rPr lang="en-US" dirty="0" err="1">
                <a:effectLst/>
              </a:rPr>
              <a:t>licence</a:t>
            </a:r>
            <a:r>
              <a:rPr lang="en-US" dirty="0">
                <a:effectLst/>
              </a:rPr>
              <a:t> or other intellectual property right from NP Premises or IT Resources without NP’s prior written consent.</a:t>
            </a:r>
            <a:br>
              <a:rPr lang="en-US" dirty="0">
                <a:effectLst/>
              </a:rPr>
            </a:br>
            <a:br>
              <a:rPr lang="en-US" b="1" dirty="0">
                <a:effectLst/>
              </a:rPr>
            </a:br>
            <a:r>
              <a:rPr lang="en-US" b="1" dirty="0">
                <a:effectLst/>
              </a:rPr>
              <a:t>1.7</a:t>
            </a:r>
            <a:br>
              <a:rPr lang="en-US" dirty="0">
                <a:effectLst/>
              </a:rPr>
            </a:br>
            <a:r>
              <a:rPr lang="en-US" dirty="0">
                <a:effectLst/>
              </a:rPr>
              <a:t>Users shall not use, modify or adapt corporate IT resources for any commercial purpose or personal financial gains, unless duly </a:t>
            </a:r>
            <a:r>
              <a:rPr lang="en-US" dirty="0" err="1">
                <a:effectLst/>
              </a:rPr>
              <a:t>authorised</a:t>
            </a:r>
            <a:r>
              <a:rPr lang="en-US" dirty="0">
                <a:effectLst/>
              </a:rPr>
              <a:t> by NP in writing.</a:t>
            </a:r>
            <a:br>
              <a:rPr lang="en-US" dirty="0">
                <a:effectLst/>
              </a:rPr>
            </a:br>
            <a:br>
              <a:rPr lang="en-US" b="1" dirty="0">
                <a:effectLst/>
              </a:rPr>
            </a:br>
            <a:r>
              <a:rPr lang="en-US" b="1" dirty="0">
                <a:effectLst/>
              </a:rPr>
              <a:t>1.8</a:t>
            </a:r>
            <a:br>
              <a:rPr lang="en-US" dirty="0">
                <a:effectLst/>
              </a:rPr>
            </a:br>
            <a:r>
              <a:rPr lang="en-US" dirty="0">
                <a:effectLst/>
              </a:rPr>
              <a:t>Users shall not attempt to monitor another user’s data communications nor access, read, copy, change or delete another person’s files or software without </a:t>
            </a:r>
            <a:r>
              <a:rPr lang="en-US" dirty="0" err="1">
                <a:effectLst/>
              </a:rPr>
              <a:t>authorisation</a:t>
            </a:r>
            <a:r>
              <a:rPr lang="en-US" dirty="0">
                <a:effectLst/>
              </a:rPr>
              <a:t>.</a:t>
            </a:r>
            <a:br>
              <a:rPr lang="en-US" dirty="0">
                <a:effectLst/>
              </a:rPr>
            </a:br>
            <a:br>
              <a:rPr lang="en-US" b="1" dirty="0">
                <a:effectLst/>
              </a:rPr>
            </a:br>
            <a:r>
              <a:rPr lang="en-US" b="1" dirty="0">
                <a:effectLst/>
              </a:rPr>
              <a:t>1.9</a:t>
            </a:r>
            <a:br>
              <a:rPr lang="en-US" dirty="0">
                <a:effectLst/>
              </a:rPr>
            </a:br>
            <a:r>
              <a:rPr lang="en-US" dirty="0">
                <a:effectLst/>
              </a:rPr>
              <a:t>Users shall not harass or intentionally deny or degrade another person’s legitimate access to IT resources.</a:t>
            </a:r>
            <a:br>
              <a:rPr lang="en-US" dirty="0">
                <a:effectLst/>
              </a:rPr>
            </a:br>
            <a:br>
              <a:rPr lang="en-US" b="1" dirty="0">
                <a:effectLst/>
              </a:rPr>
            </a:br>
            <a:r>
              <a:rPr lang="en-US" b="1" dirty="0">
                <a:effectLst/>
              </a:rPr>
              <a:t>1.10</a:t>
            </a:r>
            <a:br>
              <a:rPr lang="en-US" dirty="0">
                <a:effectLst/>
              </a:rPr>
            </a:br>
            <a:r>
              <a:rPr lang="en-US" dirty="0">
                <a:effectLst/>
              </a:rPr>
              <a:t>User shall not circumvent any technological access control or protection measures which have been applied to a work or audio-visual item or a performance. Examples of circumvention are cracking of passwords, unscrambling of encrypted information or removal of digital watermarks.</a:t>
            </a:r>
            <a:br>
              <a:rPr lang="en-US" dirty="0">
                <a:effectLst/>
              </a:rPr>
            </a:br>
            <a:br>
              <a:rPr lang="en-US" b="1" dirty="0">
                <a:effectLst/>
              </a:rPr>
            </a:br>
            <a:r>
              <a:rPr lang="en-US" b="1" dirty="0">
                <a:effectLst/>
              </a:rPr>
              <a:t>1.11</a:t>
            </a:r>
            <a:br>
              <a:rPr lang="en-US" dirty="0">
                <a:effectLst/>
              </a:rPr>
            </a:br>
            <a:r>
              <a:rPr lang="en-US" dirty="0">
                <a:effectLst/>
              </a:rPr>
              <a:t>Users shall not install and use diagnostic and/or vulnerability scanning tools on NP production systems and network under any circumstances, as such tools may be used to compromise the security of the systems.</a:t>
            </a:r>
            <a:br>
              <a:rPr lang="en-US" dirty="0">
                <a:effectLst/>
              </a:rPr>
            </a:br>
            <a:br>
              <a:rPr lang="en-US" b="1" dirty="0">
                <a:effectLst/>
              </a:rPr>
            </a:br>
            <a:r>
              <a:rPr lang="en-US" b="1" dirty="0">
                <a:effectLst/>
              </a:rPr>
              <a:t>1.12</a:t>
            </a:r>
            <a:br>
              <a:rPr lang="en-US" dirty="0">
                <a:effectLst/>
              </a:rPr>
            </a:br>
            <a:r>
              <a:rPr lang="en-US" dirty="0">
                <a:effectLst/>
              </a:rPr>
              <a:t>Users shall not cause damage or otherwise attack or degrade the performance of NP network or systems.</a:t>
            </a:r>
            <a:br>
              <a:rPr lang="en-US" dirty="0">
                <a:effectLst/>
              </a:rPr>
            </a:br>
            <a:br>
              <a:rPr lang="en-US" b="1" dirty="0">
                <a:effectLst/>
              </a:rPr>
            </a:br>
            <a:r>
              <a:rPr lang="en-US" b="1" dirty="0">
                <a:effectLst/>
              </a:rPr>
              <a:t>1.13</a:t>
            </a:r>
            <a:br>
              <a:rPr lang="en-US" dirty="0">
                <a:effectLst/>
              </a:rPr>
            </a:br>
            <a:r>
              <a:rPr lang="en-US" dirty="0">
                <a:effectLst/>
              </a:rPr>
              <a:t>Upon termination of employment (for staff), termination of contract (for associates) or cessation of study (for students), users shall promptly declare and return to NP all NP assets, software, files, manuals and material of whatever description and copies thereof, and any or all material which in the opinion of NP is of a secret or confidential nature relating to the Polytechnic's business or affairs which are in his possession or under his control.</a:t>
            </a:r>
          </a:p>
          <a:p>
            <a:endParaRPr lang="en-US" dirty="0">
              <a:effectLst/>
            </a:endParaRPr>
          </a:p>
          <a:p>
            <a:r>
              <a:rPr lang="en-US" b="1" u="sng" dirty="0">
                <a:effectLst/>
              </a:rPr>
              <a:t>2 DATA HANDLING</a:t>
            </a:r>
            <a:r>
              <a:rPr lang="en-US" u="sng" dirty="0">
                <a:effectLst/>
              </a:rPr>
              <a:t> </a:t>
            </a:r>
            <a:endParaRPr lang="en-US" dirty="0">
              <a:effectLst/>
            </a:endParaRPr>
          </a:p>
          <a:p>
            <a:endParaRPr lang="en-US" dirty="0">
              <a:effectLst/>
            </a:endParaRPr>
          </a:p>
          <a:p>
            <a:r>
              <a:rPr lang="en-US" b="1" u="sng" dirty="0">
                <a:effectLst/>
              </a:rPr>
              <a:t>3 ACCOUNT IDs &amp; PASSWORDS</a:t>
            </a:r>
          </a:p>
          <a:p>
            <a:endParaRPr lang="en-US" b="1" u="sng" dirty="0">
              <a:effectLst/>
            </a:endParaRPr>
          </a:p>
          <a:p>
            <a:r>
              <a:rPr lang="en-US" b="1" u="sng" dirty="0">
                <a:effectLst/>
              </a:rPr>
              <a:t>4 PERSONAL COMPUTERS (PCs, NOTEBOOKS, PDAs or SMARTPHONES) AND ELECTRONIC STORAGE MEDIA</a:t>
            </a:r>
          </a:p>
          <a:p>
            <a:endParaRPr lang="en-US" b="1" u="sng" dirty="0">
              <a:effectLst/>
            </a:endParaRPr>
          </a:p>
          <a:p>
            <a:r>
              <a:rPr lang="en-US" b="1" u="sng" dirty="0">
                <a:effectLst/>
              </a:rPr>
              <a:t>5 USE OF AUTHORISED SOFTWARE AND HARDWARE</a:t>
            </a:r>
          </a:p>
          <a:p>
            <a:endParaRPr lang="en-US" b="1" u="sng" dirty="0">
              <a:effectLst/>
            </a:endParaRPr>
          </a:p>
          <a:p>
            <a:r>
              <a:rPr lang="en-US" b="1" u="sng" dirty="0">
                <a:effectLst/>
              </a:rPr>
              <a:t>6 EMAIL USAGE</a:t>
            </a:r>
          </a:p>
          <a:p>
            <a:endParaRPr lang="en-US" b="1" u="sng" dirty="0">
              <a:effectLst/>
            </a:endParaRPr>
          </a:p>
          <a:p>
            <a:r>
              <a:rPr lang="en-US" b="1" u="sng" dirty="0">
                <a:effectLst/>
              </a:rPr>
              <a:t>7 INTERNET ACCESS, USAGE AND SOCIAL NETWORKING</a:t>
            </a:r>
          </a:p>
          <a:p>
            <a:endParaRPr lang="en-US" b="1" u="sng" dirty="0">
              <a:effectLst/>
            </a:endParaRPr>
          </a:p>
          <a:p>
            <a:r>
              <a:rPr lang="en-US" b="1" u="sng" dirty="0">
                <a:effectLst/>
              </a:rPr>
              <a:t>8 NETWORK AND REMOTE ACCESS</a:t>
            </a:r>
          </a:p>
          <a:p>
            <a:endParaRPr lang="en-US" b="1" u="sng" dirty="0">
              <a:effectLst/>
            </a:endParaRPr>
          </a:p>
          <a:p>
            <a:r>
              <a:rPr lang="en-US" b="1" u="sng" dirty="0">
                <a:effectLst/>
              </a:rPr>
              <a:t>9 INCIDENT REPORTING</a:t>
            </a:r>
          </a:p>
          <a:p>
            <a:endParaRPr lang="en-US" b="1" u="sng" dirty="0">
              <a:effectLst/>
            </a:endParaRPr>
          </a:p>
          <a:p>
            <a:r>
              <a:rPr lang="en-US" b="1" u="sng" dirty="0">
                <a:effectLst/>
              </a:rPr>
              <a:t>10 RIGHTS OF THE POLYTECHNIC</a:t>
            </a:r>
          </a:p>
          <a:p>
            <a:endParaRPr lang="en-US" b="1" u="sng" dirty="0">
              <a:effectLst/>
            </a:endParaRPr>
          </a:p>
          <a:p>
            <a:r>
              <a:rPr lang="en-US" b="1" u="sng" dirty="0">
                <a:effectLst/>
              </a:rPr>
              <a:t>11 FAILURE TO COMPLY</a:t>
            </a:r>
            <a:endParaRPr lang="en-US" dirty="0">
              <a:effectLst/>
            </a:endParaRPr>
          </a:p>
          <a:p>
            <a:endParaRPr lang="en-US" dirty="0">
              <a:effectLst/>
            </a:endParaRPr>
          </a:p>
          <a:p>
            <a:r>
              <a:rPr lang="en-US" i="1" dirty="0"/>
              <a:t>http://www.np.edu.sg/cc/Intranet_Portal/Pages/intranet_itpolicies.aspx</a:t>
            </a:r>
          </a:p>
        </p:txBody>
      </p:sp>
      <p:sp>
        <p:nvSpPr>
          <p:cNvPr id="4" name="Slide Number Placeholder 3"/>
          <p:cNvSpPr>
            <a:spLocks noGrp="1"/>
          </p:cNvSpPr>
          <p:nvPr>
            <p:ph type="sldNum" sz="quarter" idx="10"/>
          </p:nvPr>
        </p:nvSpPr>
        <p:spPr/>
        <p:txBody>
          <a:bodyPr/>
          <a:lstStyle/>
          <a:p>
            <a:fld id="{981EA91C-682A-4264-9ABB-500530C55E10}" type="slidenum">
              <a:rPr lang="en-GB" smtClean="0"/>
              <a:pPr/>
              <a:t>23</a:t>
            </a:fld>
            <a:endParaRPr lang="en-GB"/>
          </a:p>
        </p:txBody>
      </p:sp>
    </p:spTree>
    <p:extLst>
      <p:ext uri="{BB962C8B-B14F-4D97-AF65-F5344CB8AC3E}">
        <p14:creationId xmlns:p14="http://schemas.microsoft.com/office/powerpoint/2010/main" val="1374838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24F30DD-3833-4699-9071-53B055338EC3}" type="slidenum">
              <a:rPr lang="en-US">
                <a:solidFill>
                  <a:srgbClr val="FF0000"/>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A70D10B6-495A-4E5A-82CC-FC79817E8E25}" type="slidenum">
              <a:rPr lang="en-US">
                <a:solidFill>
                  <a:srgbClr val="FF0000"/>
                </a:solidFill>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ln/>
        </p:spPr>
        <p:txBody>
          <a:bodyPr/>
          <a:lstStyle>
            <a:lvl1pPr>
              <a:defRPr/>
            </a:lvl1pPr>
          </a:lstStyle>
          <a:p>
            <a:r>
              <a:rPr lang="en-US"/>
              <a:t>slide</a:t>
            </a:r>
            <a:fld id="{1C03BFBB-5B0A-4B81-B724-61598F635569}" type="slidenum">
              <a:rPr lang="en-US">
                <a:solidFill>
                  <a:srgbClr val="FF0000"/>
                </a:solidFill>
              </a: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5"/>
          <p:cNvSpPr>
            <a:spLocks noGrp="1" noChangeArrowheads="1"/>
          </p:cNvSpPr>
          <p:nvPr>
            <p:ph type="sldNum" sz="quarter" idx="10"/>
          </p:nvPr>
        </p:nvSpPr>
        <p:spPr/>
        <p:txBody>
          <a:bodyPr/>
          <a:lstStyle>
            <a:lvl1pPr>
              <a:defRPr/>
            </a:lvl1pPr>
          </a:lstStyle>
          <a:p>
            <a:r>
              <a:rPr lang="en-US"/>
              <a:t>    slide</a:t>
            </a:r>
            <a:fld id="{26078C50-D7FF-4F3B-9E08-71D5368D3168}" type="slidenum">
              <a:rPr lang="en-US">
                <a:solidFill>
                  <a:srgbClr val="FF0000"/>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slide</a:t>
            </a:r>
            <a:fld id="{CD1E3C00-1CCA-42EC-B01C-177DBAD4B2D1}" type="slidenum">
              <a:rPr lang="en-US">
                <a:solidFill>
                  <a:srgbClr val="FF0000"/>
                </a:solidFill>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C26A06C-9070-4A8E-B687-61C947234CD4}" type="slidenum">
              <a:rPr lang="en-US">
                <a:solidFill>
                  <a:srgbClr val="FF0000"/>
                </a:solidFill>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378752D7-BD66-4972-98AF-6E8DAE2B30BE}" type="slidenum">
              <a:rPr lang="en-US">
                <a:solidFill>
                  <a:srgbClr val="FF0000"/>
                </a:solidFill>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p:txBody>
          <a:bodyPr/>
          <a:lstStyle>
            <a:lvl1pPr>
              <a:defRPr/>
            </a:lvl1pPr>
          </a:lstStyle>
          <a:p>
            <a:r>
              <a:rPr lang="en-US"/>
              <a:t>  Lecture 1  slide</a:t>
            </a:r>
            <a:fld id="{0A945A3D-922A-4F70-9C87-005A23351DFE}" type="slidenum">
              <a:rPr lang="en-US">
                <a:solidFill>
                  <a:srgbClr val="FF0000"/>
                </a:solidFill>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p:txBody>
          <a:bodyPr/>
          <a:lstStyle>
            <a:lvl1pPr>
              <a:defRPr/>
            </a:lvl1pPr>
          </a:lstStyle>
          <a:p>
            <a:r>
              <a:rPr lang="en-US"/>
              <a:t>  Lecture 1  slide</a:t>
            </a:r>
            <a:fld id="{4D887614-A9B7-4631-AE2F-C75E25F11505}" type="slidenum">
              <a:rPr lang="en-US">
                <a:solidFill>
                  <a:srgbClr val="FF0000"/>
                </a:solidFill>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p:txBody>
          <a:bodyPr/>
          <a:lstStyle>
            <a:lvl1pPr>
              <a:defRPr/>
            </a:lvl1pPr>
          </a:lstStyle>
          <a:p>
            <a:r>
              <a:rPr lang="en-US"/>
              <a:t>  Lecture 1  slide</a:t>
            </a:r>
            <a:fld id="{A064A8E4-5CFD-40C7-A9F8-40CC00C3BCDF}" type="slidenum">
              <a:rPr lang="en-US">
                <a:solidFill>
                  <a:srgbClr val="FF0000"/>
                </a:solidFill>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DB0E967E-D904-4044-9324-686F4808CDEA}" type="slidenum">
              <a:rPr lang="en-US">
                <a:solidFill>
                  <a:srgbClr val="FF0000"/>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461A602D-37C2-4D03-9F6E-2E562A0C300F}" type="slidenum">
              <a:rPr lang="en-US">
                <a:solidFill>
                  <a:srgbClr val="FF0000"/>
                </a:solidFill>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3" name="Rectangle 15"/>
          <p:cNvSpPr>
            <a:spLocks noGrp="1" noChangeArrowheads="1"/>
          </p:cNvSpPr>
          <p:nvPr>
            <p:ph type="sldNum" sz="quarter" idx="4"/>
          </p:nvPr>
        </p:nvSpPr>
        <p:spPr bwMode="auto">
          <a:xfrm>
            <a:off x="6705600" y="6324600"/>
            <a:ext cx="190500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200">
                <a:latin typeface="Arial Narrow" pitchFamily="34" charset="0"/>
              </a:defRPr>
            </a:lvl1pPr>
          </a:lstStyle>
          <a:p>
            <a:r>
              <a:rPr lang="en-US"/>
              <a:t>slide</a:t>
            </a:r>
            <a:fld id="{2E602F3E-0719-4583-AC03-0746AA0F36EA}" type="slidenum">
              <a:rPr lang="en-US">
                <a:solidFill>
                  <a:srgbClr val="FF0000"/>
                </a:solidFill>
              </a:rPr>
              <a:pPr/>
              <a:t>‹#›</a:t>
            </a:fld>
            <a:endParaRPr lang="en-US"/>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CSF/IT </a:t>
            </a:r>
          </a:p>
          <a:p>
            <a:pPr lvl="1" algn="ctr">
              <a:spcBef>
                <a:spcPct val="50000"/>
              </a:spcBef>
              <a:defRPr/>
            </a:pPr>
            <a:r>
              <a:rPr lang="en-US" sz="1200" dirty="0">
                <a:latin typeface="Arial Narrow" pitchFamily="34" charset="0"/>
              </a:rPr>
              <a:t>     Year 2/3, Semester 4/6</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10" name="Rectangle 9"/>
          <p:cNvSpPr>
            <a:spLocks noChangeArrowheads="1"/>
          </p:cNvSpPr>
          <p:nvPr userDrawn="1"/>
        </p:nvSpPr>
        <p:spPr bwMode="auto">
          <a:xfrm>
            <a:off x="5575300" y="6324600"/>
            <a:ext cx="2667000" cy="381000"/>
          </a:xfrm>
          <a:prstGeom prst="rect">
            <a:avLst/>
          </a:prstGeom>
          <a:noFill/>
          <a:ln w="9525">
            <a:noFill/>
            <a:miter lim="800000"/>
            <a:headEnd/>
            <a:tailEnd/>
          </a:ln>
        </p:spPr>
        <p:txBody>
          <a:bodyPr anchor="b"/>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lvl="1" algn="ctr">
              <a:spcBef>
                <a:spcPct val="50000"/>
              </a:spcBef>
              <a:defRPr/>
            </a:pPr>
            <a:r>
              <a:rPr lang="en-US" sz="1200" dirty="0">
                <a:latin typeface="Arial Narrow" pitchFamily="34" charset="0"/>
              </a:rPr>
              <a:t>Last update: </a:t>
            </a:r>
            <a:fld id="{2619C506-76FC-4C28-9441-54D85E4C829A}" type="datetime1">
              <a:rPr lang="en-US" sz="1200" smtClean="0">
                <a:latin typeface="Arial Narrow" pitchFamily="34" charset="0"/>
              </a:rPr>
              <a:t>12/30/2022</a:t>
            </a:fld>
            <a:endParaRPr lang="en-US" sz="1200" dirty="0">
              <a:latin typeface="Arial Narrow" pitchFamily="34" charset="0"/>
            </a:endParaRPr>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1B2772C4-8E18-4EBB-9FD6-00EE1472E3AB}"/>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GB"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hf hdr="0" ft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so.agc.gov.sg/Acts-Supp/9-201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np.edu.sg/cc/Intranet_Portal/Pages/intranet_itpolicies.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so.agc.gov.sg/Act/CMA199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sso.agc.gov.sg/Act/CA2018" TargetMode="External"/><Relationship Id="rId4" Type="http://schemas.openxmlformats.org/officeDocument/2006/relationships/hyperlink" Target="https://sso.agc.gov.sg/Acts-Supp/22-2017/Published/20170511?DocDate=20170511#pr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240929" y="1687132"/>
            <a:ext cx="6248400" cy="1752600"/>
          </a:xfrm>
        </p:spPr>
        <p:txBody>
          <a:bodyPr/>
          <a:lstStyle/>
          <a:p>
            <a:pPr algn="ctr">
              <a:lnSpc>
                <a:spcPct val="130000"/>
              </a:lnSpc>
            </a:pPr>
            <a:r>
              <a:rPr lang="en-GB" sz="4400" b="0" dirty="0">
                <a:solidFill>
                  <a:srgbClr val="0033CC"/>
                </a:solidFill>
                <a:effectLst>
                  <a:outerShdw blurRad="38100" dist="38100" dir="2700000" algn="tl">
                    <a:srgbClr val="C0C0C0"/>
                  </a:outerShdw>
                </a:effectLst>
              </a:rPr>
              <a:t>Law &amp; </a:t>
            </a:r>
          </a:p>
          <a:p>
            <a:pPr algn="ctr">
              <a:lnSpc>
                <a:spcPct val="130000"/>
              </a:lnSpc>
            </a:pPr>
            <a:r>
              <a:rPr lang="en-GB" sz="4400" b="0" dirty="0">
                <a:solidFill>
                  <a:srgbClr val="0033CC"/>
                </a:solidFill>
                <a:effectLst>
                  <a:outerShdw blurRad="38100" dist="38100" dir="2700000" algn="tl">
                    <a:srgbClr val="C0C0C0"/>
                  </a:outerShdw>
                </a:effectLst>
              </a:rPr>
              <a:t>Computer Forensics </a:t>
            </a:r>
            <a:endParaRPr lang="en-GB" sz="44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DF</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CSF/IT</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2/3 (2022/23), Semester 4/6</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69611" y="3810000"/>
            <a:ext cx="3233578" cy="646331"/>
          </a:xfrm>
          <a:prstGeom prst="rect">
            <a:avLst/>
          </a:prstGeom>
        </p:spPr>
        <p:txBody>
          <a:bodyPr wrap="none">
            <a:spAutoFit/>
          </a:bodyPr>
          <a:lstStyle/>
          <a:p>
            <a:r>
              <a:rPr kumimoji="1" lang="en-GB" sz="3600" b="1" dirty="0">
                <a:solidFill>
                  <a:srgbClr val="FF0000"/>
                </a:solidFill>
                <a:latin typeface="Arial Narrow" pitchFamily="34" charset="0"/>
              </a:rPr>
              <a:t>Digital Forensics</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latin typeface="Tahoma" charset="0"/>
              </a:rPr>
              <a:t>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SG" sz="2600" dirty="0">
                <a:latin typeface="+mn-lt"/>
              </a:rPr>
              <a:t>4. Access with intent to commit or facilitate commission of offence</a:t>
            </a:r>
          </a:p>
        </p:txBody>
      </p:sp>
      <p:sp>
        <p:nvSpPr>
          <p:cNvPr id="3" name="Content Placeholder 2"/>
          <p:cNvSpPr>
            <a:spLocks noGrp="1"/>
          </p:cNvSpPr>
          <p:nvPr>
            <p:ph idx="1"/>
          </p:nvPr>
        </p:nvSpPr>
        <p:spPr>
          <a:xfrm>
            <a:off x="381000" y="838200"/>
            <a:ext cx="8153400" cy="5410200"/>
          </a:xfrm>
        </p:spPr>
        <p:txBody>
          <a:bodyPr/>
          <a:lstStyle/>
          <a:p>
            <a:r>
              <a:rPr lang="en-SG" sz="2800" dirty="0"/>
              <a:t>Any person who causes a computer to perform any function for the purpose of </a:t>
            </a:r>
            <a:r>
              <a:rPr lang="en-SG" sz="2800" dirty="0">
                <a:solidFill>
                  <a:srgbClr val="0033CC"/>
                </a:solidFill>
              </a:rPr>
              <a:t>securing access </a:t>
            </a:r>
            <a:r>
              <a:rPr lang="en-SG" sz="2800" dirty="0"/>
              <a:t>to any program or data held in any computer with intent to commit an offence to which this section applies shall be guilty of an offence. </a:t>
            </a:r>
          </a:p>
          <a:p>
            <a:pPr lvl="1"/>
            <a:r>
              <a:rPr lang="en-SG" sz="2400" dirty="0"/>
              <a:t>This applies to an offence involving property, fraud, dishonesty or which causes bodily harm. </a:t>
            </a:r>
          </a:p>
          <a:p>
            <a:pPr marL="457200" lvl="1" indent="0">
              <a:buNone/>
            </a:pPr>
            <a:endParaRPr lang="nl-NL" sz="1800" i="1" dirty="0">
              <a:solidFill>
                <a:srgbClr val="FF0000"/>
              </a:solidFill>
              <a:ea typeface="+mn-ea"/>
              <a:cs typeface="+mn-cs"/>
            </a:endParaRPr>
          </a:p>
          <a:p>
            <a:pPr marL="457200" lvl="1" indent="0">
              <a:buNone/>
            </a:pPr>
            <a:r>
              <a:rPr lang="nl-NL" sz="1800" i="1" dirty="0">
                <a:solidFill>
                  <a:srgbClr val="FF0000"/>
                </a:solidFill>
                <a:ea typeface="+mn-ea"/>
                <a:cs typeface="+mn-cs"/>
              </a:rPr>
              <a:t>[UK CMA 1990, s. 2]</a:t>
            </a:r>
            <a:r>
              <a:rPr lang="en-SG" sz="1800" i="1" dirty="0">
                <a:solidFill>
                  <a:srgbClr val="FF0000"/>
                </a:solidFill>
                <a:ea typeface="+mn-ea"/>
                <a:cs typeface="+mn-cs"/>
              </a:rPr>
              <a:t> </a:t>
            </a:r>
            <a:r>
              <a:rPr lang="en-US" sz="1800" i="1" dirty="0">
                <a:solidFill>
                  <a:srgbClr val="FF0000"/>
                </a:solidFill>
                <a:ea typeface="+mn-ea"/>
                <a:cs typeface="+mn-cs"/>
              </a:rPr>
              <a:t>	</a:t>
            </a:r>
            <a:endParaRPr lang="en-SG" sz="1800" i="1" dirty="0">
              <a:solidFill>
                <a:srgbClr val="FF0000"/>
              </a:solidFill>
              <a:ea typeface="+mn-ea"/>
              <a:cs typeface="+mn-cs"/>
            </a:endParaRPr>
          </a:p>
        </p:txBody>
      </p:sp>
      <p:sp>
        <p:nvSpPr>
          <p:cNvPr id="4" name="Slide Number Placeholder 3"/>
          <p:cNvSpPr>
            <a:spLocks noGrp="1"/>
          </p:cNvSpPr>
          <p:nvPr>
            <p:ph type="sldNum" sz="quarter" idx="10"/>
          </p:nvPr>
        </p:nvSpPr>
        <p:spPr/>
        <p:txBody>
          <a:bodyPr/>
          <a:lstStyle/>
          <a:p>
            <a:r>
              <a:rPr lang="en-US" dirty="0"/>
              <a:t>    slide</a:t>
            </a:r>
            <a:fld id="{CD1E3C00-1CCA-42EC-B01C-177DBAD4B2D1}" type="slidenum">
              <a:rPr lang="en-US" smtClean="0">
                <a:solidFill>
                  <a:srgbClr val="FF0000"/>
                </a:solidFill>
              </a:rPr>
              <a:pPr/>
              <a:t>10</a:t>
            </a:fld>
            <a:endParaRPr lang="en-US" dirty="0"/>
          </a:p>
        </p:txBody>
      </p:sp>
    </p:spTree>
    <p:extLst>
      <p:ext uri="{BB962C8B-B14F-4D97-AF65-F5344CB8AC3E}">
        <p14:creationId xmlns:p14="http://schemas.microsoft.com/office/powerpoint/2010/main" val="76536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SG" sz="2800" dirty="0">
                <a:latin typeface="+mn-lt"/>
              </a:rPr>
              <a:t>5. Unauthorised modification of computer material</a:t>
            </a:r>
            <a:endParaRPr lang="en-SG" dirty="0">
              <a:latin typeface="+mn-lt"/>
            </a:endParaRPr>
          </a:p>
        </p:txBody>
      </p:sp>
      <p:sp>
        <p:nvSpPr>
          <p:cNvPr id="3" name="Content Placeholder 2"/>
          <p:cNvSpPr>
            <a:spLocks noGrp="1"/>
          </p:cNvSpPr>
          <p:nvPr>
            <p:ph idx="1"/>
          </p:nvPr>
        </p:nvSpPr>
        <p:spPr/>
        <p:txBody>
          <a:bodyPr/>
          <a:lstStyle/>
          <a:p>
            <a:r>
              <a:rPr lang="en-SG" sz="2800" dirty="0"/>
              <a:t>Any person who does any act which he knows will cause an </a:t>
            </a:r>
            <a:r>
              <a:rPr lang="en-SG" sz="2800" dirty="0">
                <a:solidFill>
                  <a:srgbClr val="0033CC"/>
                </a:solidFill>
              </a:rPr>
              <a:t>unauthorised modification </a:t>
            </a:r>
            <a:r>
              <a:rPr lang="en-SG" sz="2800" dirty="0"/>
              <a:t>of the </a:t>
            </a:r>
            <a:r>
              <a:rPr lang="en-SG" sz="2800" dirty="0">
                <a:solidFill>
                  <a:srgbClr val="0033CC"/>
                </a:solidFill>
              </a:rPr>
              <a:t>contents</a:t>
            </a:r>
            <a:r>
              <a:rPr lang="en-SG" sz="2800" dirty="0"/>
              <a:t> of any computer shall be guilty of an offence.</a:t>
            </a:r>
          </a:p>
          <a:p>
            <a:pPr marL="0" lvl="1" indent="0">
              <a:buClr>
                <a:schemeClr val="tx2"/>
              </a:buClr>
              <a:buSzPct val="140000"/>
              <a:buNone/>
            </a:pPr>
            <a:endParaRPr lang="nl-NL" sz="1800" i="1" dirty="0">
              <a:solidFill>
                <a:srgbClr val="FF0000"/>
              </a:solidFill>
            </a:endParaRPr>
          </a:p>
          <a:p>
            <a:pPr marL="0" lvl="1" indent="0">
              <a:buClr>
                <a:schemeClr val="tx2"/>
              </a:buClr>
              <a:buSzPct val="140000"/>
              <a:buNone/>
            </a:pPr>
            <a:r>
              <a:rPr lang="nl-NL" sz="1800" i="1" dirty="0">
                <a:solidFill>
                  <a:srgbClr val="FF0000"/>
                </a:solidFill>
              </a:rPr>
              <a:t>[UK CMA 1990, s. 3]</a:t>
            </a:r>
            <a:endParaRPr lang="en-SG" sz="1800" i="1" dirty="0">
              <a:solidFill>
                <a:srgbClr val="FF0000"/>
              </a:solidFill>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11</a:t>
            </a:fld>
            <a:endParaRPr lang="en-US"/>
          </a:p>
        </p:txBody>
      </p:sp>
    </p:spTree>
    <p:extLst>
      <p:ext uri="{BB962C8B-B14F-4D97-AF65-F5344CB8AC3E}">
        <p14:creationId xmlns:p14="http://schemas.microsoft.com/office/powerpoint/2010/main" val="346086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a:latin typeface="+mn-lt"/>
              </a:rPr>
              <a:t>6. </a:t>
            </a:r>
            <a:r>
              <a:rPr lang="en-SG" sz="2800" dirty="0">
                <a:latin typeface="+mn-lt"/>
              </a:rPr>
              <a:t>Unauthorised use or interception of computer service</a:t>
            </a:r>
          </a:p>
        </p:txBody>
      </p:sp>
      <p:sp>
        <p:nvSpPr>
          <p:cNvPr id="3" name="Content Placeholder 2"/>
          <p:cNvSpPr>
            <a:spLocks noGrp="1"/>
          </p:cNvSpPr>
          <p:nvPr>
            <p:ph idx="1"/>
          </p:nvPr>
        </p:nvSpPr>
        <p:spPr>
          <a:xfrm>
            <a:off x="381000" y="762000"/>
            <a:ext cx="8153400" cy="5486400"/>
          </a:xfrm>
        </p:spPr>
        <p:txBody>
          <a:bodyPr/>
          <a:lstStyle/>
          <a:p>
            <a:r>
              <a:rPr lang="en-SG" sz="2800" dirty="0"/>
              <a:t>Any person who knowingly : </a:t>
            </a:r>
          </a:p>
          <a:p>
            <a:pPr marL="914400" lvl="1" indent="-514350">
              <a:buSzPct val="100000"/>
              <a:buFont typeface="+mj-lt"/>
              <a:buAutoNum type="alphaLcParenR"/>
            </a:pPr>
            <a:r>
              <a:rPr lang="en-SG" sz="2400" dirty="0"/>
              <a:t>secures access without authority to any computer for the purpose of obtaining, directly or indirectly, any computer service; </a:t>
            </a:r>
          </a:p>
          <a:p>
            <a:pPr marL="914400" lvl="1" indent="-514350">
              <a:buSzPct val="100000"/>
              <a:buFont typeface="+mj-lt"/>
              <a:buAutoNum type="alphaLcParenR"/>
            </a:pPr>
            <a:r>
              <a:rPr lang="en-SG" sz="2400" dirty="0"/>
              <a:t>intercepts or causes to be intercepted without authority, directly or indirectly, any function of a computer by means of an electro-magnetic, acoustic, mechanical or other device; or </a:t>
            </a:r>
          </a:p>
          <a:p>
            <a:pPr marL="914400" lvl="1" indent="-514350">
              <a:buSzPct val="100000"/>
              <a:buFont typeface="+mj-lt"/>
              <a:buAutoNum type="alphaLcParenR"/>
            </a:pPr>
            <a:r>
              <a:rPr lang="en-SG" sz="2400" dirty="0"/>
              <a:t>uses or causes to be used, directly or indirectly, the computer or any other device for the purpose of committing an offence under paragraph </a:t>
            </a:r>
            <a:r>
              <a:rPr lang="en-SG" sz="2400" i="1" dirty="0"/>
              <a:t>a</a:t>
            </a:r>
            <a:r>
              <a:rPr lang="en-SG" sz="2400" dirty="0"/>
              <a:t>) or </a:t>
            </a:r>
            <a:r>
              <a:rPr lang="en-SG" sz="2400" i="1" dirty="0"/>
              <a:t>b</a:t>
            </a:r>
            <a:r>
              <a:rPr lang="en-SG" sz="2400" dirty="0"/>
              <a:t>),</a:t>
            </a:r>
          </a:p>
          <a:p>
            <a:pPr marL="0" lvl="1" indent="0">
              <a:buClr>
                <a:schemeClr val="tx2"/>
              </a:buClr>
              <a:buSzPct val="140000"/>
              <a:buNone/>
            </a:pPr>
            <a:r>
              <a:rPr lang="en-SG" sz="2400" dirty="0"/>
              <a:t>shall be guilty of an offence. </a:t>
            </a:r>
          </a:p>
          <a:p>
            <a:pPr marL="400050" lvl="1" indent="0">
              <a:buNone/>
            </a:pPr>
            <a:r>
              <a:rPr lang="en-SG" sz="1800" i="1" dirty="0">
                <a:solidFill>
                  <a:srgbClr val="FF0000"/>
                </a:solidFill>
              </a:rPr>
              <a:t>[Canada CLAA 1985, s. 301.2 (1)]</a:t>
            </a:r>
          </a:p>
          <a:p>
            <a:pPr marL="400050" lvl="1" indent="0">
              <a:buNone/>
            </a:pPr>
            <a:endParaRPr lang="en-SG" sz="3200" dirty="0">
              <a:solidFill>
                <a:schemeClr val="tx1"/>
              </a:solidFill>
              <a:ea typeface="+mn-ea"/>
              <a:cs typeface="+mn-cs"/>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12</a:t>
            </a:fld>
            <a:endParaRPr lang="en-US"/>
          </a:p>
        </p:txBody>
      </p:sp>
    </p:spTree>
    <p:extLst>
      <p:ext uri="{BB962C8B-B14F-4D97-AF65-F5344CB8AC3E}">
        <p14:creationId xmlns:p14="http://schemas.microsoft.com/office/powerpoint/2010/main" val="4160384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7. </a:t>
            </a:r>
            <a:r>
              <a:rPr lang="en-SG" dirty="0">
                <a:latin typeface="+mn-lt"/>
              </a:rPr>
              <a:t>Unauthorised obstruction of use of computer</a:t>
            </a:r>
          </a:p>
        </p:txBody>
      </p:sp>
      <p:sp>
        <p:nvSpPr>
          <p:cNvPr id="3" name="Content Placeholder 2"/>
          <p:cNvSpPr>
            <a:spLocks noGrp="1"/>
          </p:cNvSpPr>
          <p:nvPr>
            <p:ph idx="1"/>
          </p:nvPr>
        </p:nvSpPr>
        <p:spPr>
          <a:xfrm>
            <a:off x="381000" y="838200"/>
            <a:ext cx="8153400" cy="5410200"/>
          </a:xfrm>
        </p:spPr>
        <p:txBody>
          <a:bodyPr/>
          <a:lstStyle/>
          <a:p>
            <a:r>
              <a:rPr lang="en-SG" sz="2800" dirty="0"/>
              <a:t>Any person who, knowingly and without authority or lawful excuse :</a:t>
            </a:r>
          </a:p>
          <a:p>
            <a:pPr marL="914400" lvl="1" indent="-457200">
              <a:buFont typeface="+mj-lt"/>
              <a:buAutoNum type="alphaLcParenR"/>
            </a:pPr>
            <a:r>
              <a:rPr lang="en-SG" sz="2400" dirty="0"/>
              <a:t>interferes with, or interrupts or obstructs the lawful use of, a computer; or </a:t>
            </a:r>
          </a:p>
          <a:p>
            <a:pPr marL="914400" lvl="1" indent="-457200">
              <a:buFont typeface="+mj-lt"/>
              <a:buAutoNum type="alphaLcParenR"/>
            </a:pPr>
            <a:r>
              <a:rPr lang="en-SG" sz="2400" dirty="0"/>
              <a:t>impedes or prevents access to, or impairs the usefulness or effectiveness of, any program or data stored in a computer, </a:t>
            </a:r>
          </a:p>
          <a:p>
            <a:pPr marL="0" indent="0">
              <a:buNone/>
            </a:pPr>
            <a:r>
              <a:rPr lang="en-SG" sz="2400" dirty="0">
                <a:solidFill>
                  <a:srgbClr val="0033CC"/>
                </a:solidFill>
              </a:rPr>
              <a:t>shall be guilty of an offence.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13</a:t>
            </a:fld>
            <a:endParaRPr lang="en-US"/>
          </a:p>
        </p:txBody>
      </p:sp>
    </p:spTree>
    <p:extLst>
      <p:ext uri="{BB962C8B-B14F-4D97-AF65-F5344CB8AC3E}">
        <p14:creationId xmlns:p14="http://schemas.microsoft.com/office/powerpoint/2010/main" val="2968838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8. </a:t>
            </a:r>
            <a:r>
              <a:rPr lang="en-SG" dirty="0">
                <a:latin typeface="+mn-lt"/>
              </a:rPr>
              <a:t>Unauthorised disclosure of access code</a:t>
            </a:r>
            <a:r>
              <a:rPr lang="en-US" dirty="0">
                <a:latin typeface="+mn-lt"/>
              </a:rPr>
              <a:t> </a:t>
            </a:r>
            <a:endParaRPr lang="en-SG" dirty="0">
              <a:latin typeface="+mn-lt"/>
            </a:endParaRPr>
          </a:p>
        </p:txBody>
      </p:sp>
      <p:sp>
        <p:nvSpPr>
          <p:cNvPr id="3" name="Content Placeholder 2"/>
          <p:cNvSpPr>
            <a:spLocks noGrp="1"/>
          </p:cNvSpPr>
          <p:nvPr>
            <p:ph idx="1"/>
          </p:nvPr>
        </p:nvSpPr>
        <p:spPr/>
        <p:txBody>
          <a:bodyPr/>
          <a:lstStyle/>
          <a:p>
            <a:r>
              <a:rPr lang="en-SG" sz="2800" dirty="0"/>
              <a:t>Any person who, knowingly and without authority, discloses any password, access code or any other means of gaining access to any program or data held in any computer shall be guilty of an offence if he did so: </a:t>
            </a:r>
          </a:p>
          <a:p>
            <a:pPr marL="914400" lvl="1" indent="-514350">
              <a:buSzPct val="100000"/>
              <a:buFont typeface="+mj-lt"/>
              <a:buAutoNum type="alphaLcParenR"/>
            </a:pPr>
            <a:r>
              <a:rPr lang="en-SG" sz="2400" dirty="0"/>
              <a:t>for any wrongful gain; </a:t>
            </a:r>
          </a:p>
          <a:p>
            <a:pPr marL="914400" lvl="1" indent="-514350">
              <a:buSzPct val="100000"/>
              <a:buFont typeface="+mj-lt"/>
              <a:buAutoNum type="alphaLcParenR"/>
            </a:pPr>
            <a:r>
              <a:rPr lang="en-SG" sz="2400" dirty="0"/>
              <a:t>for any unlawful purpose; or </a:t>
            </a:r>
          </a:p>
          <a:p>
            <a:pPr marL="914400" lvl="1" indent="-514350">
              <a:buSzPct val="100000"/>
              <a:buFont typeface="+mj-lt"/>
              <a:buAutoNum type="alphaLcParenR"/>
            </a:pPr>
            <a:r>
              <a:rPr lang="en-SG" sz="2400" dirty="0"/>
              <a:t>knowing that it is likely to cause wrongful loss to any person. </a:t>
            </a:r>
          </a:p>
          <a:p>
            <a:pPr marL="400050" lvl="1" indent="0">
              <a:buNone/>
            </a:pPr>
            <a:r>
              <a:rPr lang="en-SG" sz="2400" dirty="0"/>
              <a:t>shall be guilty of an offence.</a:t>
            </a:r>
          </a:p>
          <a:p>
            <a:pPr marL="400050" lvl="1" indent="0">
              <a:buNone/>
            </a:pP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14</a:t>
            </a:fld>
            <a:endParaRPr lang="en-US"/>
          </a:p>
        </p:txBody>
      </p:sp>
    </p:spTree>
    <p:extLst>
      <p:ext uri="{BB962C8B-B14F-4D97-AF65-F5344CB8AC3E}">
        <p14:creationId xmlns:p14="http://schemas.microsoft.com/office/powerpoint/2010/main" val="388602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8A. </a:t>
            </a:r>
            <a:r>
              <a:rPr lang="en-SG" sz="2000" dirty="0"/>
              <a:t>Supplying, etc., personal information obtained in contravention of certain provisions</a:t>
            </a:r>
            <a:r>
              <a:rPr lang="en-US" sz="2000" dirty="0"/>
              <a:t> </a:t>
            </a:r>
          </a:p>
        </p:txBody>
      </p:sp>
      <p:sp>
        <p:nvSpPr>
          <p:cNvPr id="3" name="Content Placeholder 2"/>
          <p:cNvSpPr>
            <a:spLocks noGrp="1"/>
          </p:cNvSpPr>
          <p:nvPr>
            <p:ph idx="1"/>
          </p:nvPr>
        </p:nvSpPr>
        <p:spPr/>
        <p:txBody>
          <a:bodyPr/>
          <a:lstStyle/>
          <a:p>
            <a:pPr marL="0" indent="0">
              <a:buNone/>
            </a:pPr>
            <a:r>
              <a:rPr lang="en-SG" sz="2800" dirty="0"/>
              <a:t>(1)  A person shall be guilty of an offence if the person, knowing or having reason to believe that any </a:t>
            </a:r>
            <a:r>
              <a:rPr lang="en-SG" sz="2800" dirty="0">
                <a:solidFill>
                  <a:srgbClr val="FF0000"/>
                </a:solidFill>
              </a:rPr>
              <a:t>personal information</a:t>
            </a:r>
            <a:r>
              <a:rPr lang="en-SG" sz="2800" dirty="0"/>
              <a:t> about another person (being an individual) was obtained by an act done in contravention of section 3, 4, 5 or 6 —</a:t>
            </a:r>
          </a:p>
          <a:p>
            <a:pPr marL="857250" lvl="1" indent="-457200">
              <a:buSzPct val="100000"/>
              <a:buFont typeface="+mj-lt"/>
              <a:buAutoNum type="alphaLcParenR"/>
            </a:pPr>
            <a:r>
              <a:rPr lang="en-SG" sz="2400" dirty="0">
                <a:solidFill>
                  <a:srgbClr val="0033CC"/>
                </a:solidFill>
              </a:rPr>
              <a:t>obtains or retains the personal information; or</a:t>
            </a:r>
          </a:p>
          <a:p>
            <a:pPr marL="857250" lvl="1" indent="-457200">
              <a:buSzPct val="100000"/>
              <a:buFont typeface="+mj-lt"/>
              <a:buAutoNum type="alphaLcParenR"/>
            </a:pPr>
            <a:r>
              <a:rPr lang="en-SG" sz="2400" dirty="0">
                <a:solidFill>
                  <a:srgbClr val="0033CC"/>
                </a:solidFill>
              </a:rPr>
              <a:t>supplies, offers to supply, transmits or makes available, by any means the personal information</a:t>
            </a:r>
            <a:endParaRPr lang="en-US" sz="2400" dirty="0">
              <a:solidFill>
                <a:srgbClr val="0033CC"/>
              </a:solidFill>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15</a:t>
            </a:fld>
            <a:endParaRPr lang="en-US"/>
          </a:p>
        </p:txBody>
      </p:sp>
    </p:spTree>
    <p:extLst>
      <p:ext uri="{BB962C8B-B14F-4D97-AF65-F5344CB8AC3E}">
        <p14:creationId xmlns:p14="http://schemas.microsoft.com/office/powerpoint/2010/main" val="4019452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8B. </a:t>
            </a:r>
            <a:r>
              <a:rPr lang="en-SG" sz="2800" dirty="0"/>
              <a:t>Obtaining, etc., items for use in certain offences</a:t>
            </a:r>
            <a:endParaRPr lang="en-US" sz="2800" dirty="0"/>
          </a:p>
        </p:txBody>
      </p:sp>
      <p:sp>
        <p:nvSpPr>
          <p:cNvPr id="3" name="Content Placeholder 2"/>
          <p:cNvSpPr>
            <a:spLocks noGrp="1"/>
          </p:cNvSpPr>
          <p:nvPr>
            <p:ph idx="1"/>
          </p:nvPr>
        </p:nvSpPr>
        <p:spPr>
          <a:xfrm>
            <a:off x="152400" y="914400"/>
            <a:ext cx="8686800" cy="5181600"/>
          </a:xfrm>
        </p:spPr>
        <p:txBody>
          <a:bodyPr/>
          <a:lstStyle/>
          <a:p>
            <a:pPr marL="0" indent="0">
              <a:buNone/>
            </a:pPr>
            <a:r>
              <a:rPr lang="en-SG" sz="2800" dirty="0"/>
              <a:t>(1) A person shall be guilty of an offence if the person</a:t>
            </a:r>
          </a:p>
          <a:p>
            <a:pPr marL="914400" lvl="1" indent="-514350">
              <a:buSzPct val="100000"/>
              <a:buFont typeface="+mj-lt"/>
              <a:buAutoNum type="alphaLcParenR"/>
            </a:pPr>
            <a:r>
              <a:rPr lang="en-SG" dirty="0"/>
              <a:t>obtains or retains any item to which this section applies —</a:t>
            </a:r>
          </a:p>
          <a:p>
            <a:pPr marL="1314450" lvl="2" indent="-514350">
              <a:buAutoNum type="romanLcParenBoth"/>
            </a:pPr>
            <a:r>
              <a:rPr lang="en-SG" dirty="0"/>
              <a:t>intending to use it to commit, or facilitate the commission of, an offence under section 3, 4, 5, 6 or 7; or</a:t>
            </a:r>
          </a:p>
          <a:p>
            <a:pPr marL="1314450" lvl="2" indent="-514350">
              <a:buAutoNum type="romanLcParenBoth"/>
            </a:pPr>
            <a:r>
              <a:rPr lang="en-SG" dirty="0"/>
              <a:t>with a view to it being supplied or made available, by any means for use in committing, or in facilitating the commission of, any of those offences; or</a:t>
            </a:r>
          </a:p>
          <a:p>
            <a:pPr marL="914400" lvl="1" indent="-514350">
              <a:buSzPct val="100000"/>
              <a:buFont typeface="+mj-lt"/>
              <a:buAutoNum type="alphaLcParenR"/>
            </a:pPr>
            <a:r>
              <a:rPr lang="en-SG" dirty="0">
                <a:solidFill>
                  <a:srgbClr val="0033CC"/>
                </a:solidFill>
              </a:rPr>
              <a:t>makes, supplies, offers to supply or makes available, by any means any item to which this section applies, intending it to be used to commit, or facilitate the commission of, an offence under section 3, 4, 5, 6 or 7</a:t>
            </a:r>
            <a:r>
              <a:rPr lang="en-SG" dirty="0"/>
              <a:t>.</a:t>
            </a:r>
          </a:p>
        </p:txBody>
      </p:sp>
      <p:sp>
        <p:nvSpPr>
          <p:cNvPr id="4" name="Slide Number Placeholder 3"/>
          <p:cNvSpPr>
            <a:spLocks noGrp="1"/>
          </p:cNvSpPr>
          <p:nvPr>
            <p:ph type="sldNum" sz="quarter" idx="10"/>
          </p:nvPr>
        </p:nvSpPr>
        <p:spPr/>
        <p:txBody>
          <a:bodyPr/>
          <a:lstStyle/>
          <a:p>
            <a:r>
              <a:rPr lang="en-US" dirty="0"/>
              <a:t>    slide</a:t>
            </a:r>
            <a:fld id="{CD1E3C00-1CCA-42EC-B01C-177DBAD4B2D1}" type="slidenum">
              <a:rPr lang="en-US" smtClean="0">
                <a:solidFill>
                  <a:srgbClr val="FF0000"/>
                </a:solidFill>
              </a:rPr>
              <a:pPr/>
              <a:t>16</a:t>
            </a:fld>
            <a:endParaRPr lang="en-US" dirty="0"/>
          </a:p>
        </p:txBody>
      </p:sp>
    </p:spTree>
    <p:extLst>
      <p:ext uri="{BB962C8B-B14F-4D97-AF65-F5344CB8AC3E}">
        <p14:creationId xmlns:p14="http://schemas.microsoft.com/office/powerpoint/2010/main" val="343048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8B. </a:t>
            </a:r>
            <a:r>
              <a:rPr lang="en-SG" sz="2800" dirty="0"/>
              <a:t>Obtaining, etc., items for use in certain offences</a:t>
            </a:r>
            <a:endParaRPr lang="en-US" sz="2800" dirty="0"/>
          </a:p>
        </p:txBody>
      </p:sp>
      <p:sp>
        <p:nvSpPr>
          <p:cNvPr id="3" name="Content Placeholder 2"/>
          <p:cNvSpPr>
            <a:spLocks noGrp="1"/>
          </p:cNvSpPr>
          <p:nvPr>
            <p:ph idx="1"/>
          </p:nvPr>
        </p:nvSpPr>
        <p:spPr/>
        <p:txBody>
          <a:bodyPr/>
          <a:lstStyle/>
          <a:p>
            <a:pPr marL="0" indent="0">
              <a:buNone/>
            </a:pPr>
            <a:r>
              <a:rPr lang="en-SG" sz="2800" dirty="0"/>
              <a:t>(2)  This section applies to the following items:</a:t>
            </a:r>
          </a:p>
          <a:p>
            <a:pPr marL="914400" lvl="1" indent="-514350">
              <a:buSzPct val="100000"/>
              <a:buFont typeface="+mj-lt"/>
              <a:buAutoNum type="alphaLcParenR"/>
            </a:pPr>
            <a:r>
              <a:rPr lang="en-SG" dirty="0">
                <a:solidFill>
                  <a:srgbClr val="0033CC"/>
                </a:solidFill>
              </a:rPr>
              <a:t>any device, including a computer program, that is designed or adapted primarily, or is capable of being used, for the purpose of committing an offence under section 3, 4, 5, 6 or 7;</a:t>
            </a:r>
          </a:p>
          <a:p>
            <a:pPr marL="914400" lvl="1" indent="-514350">
              <a:buSzPct val="100000"/>
              <a:buFont typeface="+mj-lt"/>
              <a:buAutoNum type="alphaLcParenR"/>
            </a:pPr>
            <a:r>
              <a:rPr lang="en-SG">
                <a:solidFill>
                  <a:srgbClr val="0033CC"/>
                </a:solidFill>
              </a:rPr>
              <a:t>a </a:t>
            </a:r>
            <a:r>
              <a:rPr lang="en-SG" dirty="0">
                <a:solidFill>
                  <a:srgbClr val="FF0000"/>
                </a:solidFill>
              </a:rPr>
              <a:t>password, an access code</a:t>
            </a:r>
            <a:r>
              <a:rPr lang="en-SG" dirty="0">
                <a:solidFill>
                  <a:srgbClr val="0033CC"/>
                </a:solidFill>
              </a:rPr>
              <a:t>, or similar data by which the whole or any part of a computer is capable of being accessed.</a:t>
            </a:r>
            <a:endParaRPr lang="en-US" dirty="0">
              <a:solidFill>
                <a:srgbClr val="0033CC"/>
              </a:solidFill>
            </a:endParaRPr>
          </a:p>
        </p:txBody>
      </p:sp>
      <p:sp>
        <p:nvSpPr>
          <p:cNvPr id="4" name="Slide Number Placeholder 3"/>
          <p:cNvSpPr>
            <a:spLocks noGrp="1"/>
          </p:cNvSpPr>
          <p:nvPr>
            <p:ph type="sldNum" sz="quarter" idx="10"/>
          </p:nvPr>
        </p:nvSpPr>
        <p:spPr/>
        <p:txBody>
          <a:bodyPr/>
          <a:lstStyle/>
          <a:p>
            <a:r>
              <a:rPr lang="en-US" dirty="0"/>
              <a:t>    slide</a:t>
            </a:r>
            <a:fld id="{CD1E3C00-1CCA-42EC-B01C-177DBAD4B2D1}" type="slidenum">
              <a:rPr lang="en-US" smtClean="0">
                <a:solidFill>
                  <a:srgbClr val="FF0000"/>
                </a:solidFill>
              </a:rPr>
              <a:pPr/>
              <a:t>17</a:t>
            </a:fld>
            <a:endParaRPr lang="en-US" dirty="0"/>
          </a:p>
        </p:txBody>
      </p:sp>
    </p:spTree>
    <p:extLst>
      <p:ext uri="{BB962C8B-B14F-4D97-AF65-F5344CB8AC3E}">
        <p14:creationId xmlns:p14="http://schemas.microsoft.com/office/powerpoint/2010/main" val="3041479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n-lt"/>
              </a:rPr>
              <a:t>9. </a:t>
            </a:r>
            <a:r>
              <a:rPr lang="en-SG" sz="2400" dirty="0">
                <a:latin typeface="+mn-lt"/>
              </a:rPr>
              <a:t>Enhanced punishment for offences involving protected computers</a:t>
            </a:r>
          </a:p>
        </p:txBody>
      </p:sp>
      <p:sp>
        <p:nvSpPr>
          <p:cNvPr id="3" name="Content Placeholder 2"/>
          <p:cNvSpPr>
            <a:spLocks noGrp="1"/>
          </p:cNvSpPr>
          <p:nvPr>
            <p:ph idx="1"/>
          </p:nvPr>
        </p:nvSpPr>
        <p:spPr/>
        <p:txBody>
          <a:bodyPr/>
          <a:lstStyle/>
          <a:p>
            <a:r>
              <a:rPr lang="en-SG" sz="2800" dirty="0"/>
              <a:t>Where access to any protected computer is obtained in the course of the commission of an offence under section 3, 5, 6 or 7, the person convicted of such an offence shall, in lieu of the punishment prescribed in those sections, be liable to a fine not exceeding $100,000 or to imprisonment for a term not exceeding 20 years or to both.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18</a:t>
            </a:fld>
            <a:endParaRPr lang="en-US"/>
          </a:p>
        </p:txBody>
      </p:sp>
    </p:spTree>
    <p:extLst>
      <p:ext uri="{BB962C8B-B14F-4D97-AF65-F5344CB8AC3E}">
        <p14:creationId xmlns:p14="http://schemas.microsoft.com/office/powerpoint/2010/main" val="361895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n-lt"/>
              </a:rPr>
              <a:t>9. </a:t>
            </a:r>
            <a:r>
              <a:rPr lang="en-SG" sz="2400" dirty="0">
                <a:latin typeface="+mn-lt"/>
              </a:rPr>
              <a:t>Enhanced punishment for offences involving protected computers – cont.</a:t>
            </a:r>
          </a:p>
        </p:txBody>
      </p:sp>
      <p:sp>
        <p:nvSpPr>
          <p:cNvPr id="3" name="Content Placeholder 2"/>
          <p:cNvSpPr>
            <a:spLocks noGrp="1"/>
          </p:cNvSpPr>
          <p:nvPr>
            <p:ph idx="1"/>
          </p:nvPr>
        </p:nvSpPr>
        <p:spPr>
          <a:xfrm>
            <a:off x="381000" y="914400"/>
            <a:ext cx="8153400" cy="5334000"/>
          </a:xfrm>
        </p:spPr>
        <p:txBody>
          <a:bodyPr/>
          <a:lstStyle/>
          <a:p>
            <a:r>
              <a:rPr lang="en-SG" sz="2800" dirty="0"/>
              <a:t>For the purposes of above subsection, a computer shall be treated as a “protected computer” if the person committing the offence knew, or ought reasonably to have known, that the computer or program or data is used directly in connection with or necessary for:</a:t>
            </a:r>
          </a:p>
          <a:p>
            <a:pPr marL="914400" lvl="1" indent="-514350">
              <a:buSzPct val="100000"/>
              <a:buFont typeface="+mj-lt"/>
              <a:buAutoNum type="alphaLcParenR"/>
            </a:pPr>
            <a:r>
              <a:rPr lang="en-SG" sz="2400" dirty="0"/>
              <a:t>the security, defence or international relations of Singapore; </a:t>
            </a:r>
          </a:p>
          <a:p>
            <a:pPr marL="914400" lvl="1" indent="-514350">
              <a:buSzPct val="100000"/>
              <a:buFont typeface="+mj-lt"/>
              <a:buAutoNum type="alphaLcParenR"/>
            </a:pPr>
            <a:r>
              <a:rPr lang="en-SG" sz="2400" dirty="0"/>
              <a:t>the existence or identity of a confidential source of information relating to the enforcement of a criminal law; </a:t>
            </a:r>
          </a:p>
          <a:p>
            <a:pPr marL="400050" lvl="1" indent="0">
              <a:buNone/>
            </a:pP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19</a:t>
            </a:fld>
            <a:endParaRPr lang="en-US"/>
          </a:p>
        </p:txBody>
      </p:sp>
    </p:spTree>
    <p:extLst>
      <p:ext uri="{BB962C8B-B14F-4D97-AF65-F5344CB8AC3E}">
        <p14:creationId xmlns:p14="http://schemas.microsoft.com/office/powerpoint/2010/main" val="135660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t>Objectives</a:t>
            </a:r>
          </a:p>
        </p:txBody>
      </p:sp>
      <p:sp>
        <p:nvSpPr>
          <p:cNvPr id="143363" name="Rectangle 3"/>
          <p:cNvSpPr>
            <a:spLocks noGrp="1" noChangeArrowheads="1"/>
          </p:cNvSpPr>
          <p:nvPr>
            <p:ph type="body" idx="1"/>
          </p:nvPr>
        </p:nvSpPr>
        <p:spPr/>
        <p:txBody>
          <a:bodyPr/>
          <a:lstStyle/>
          <a:p>
            <a:pPr marL="0" indent="0">
              <a:buFont typeface="Wingdings" pitchFamily="2" charset="2"/>
              <a:buNone/>
            </a:pPr>
            <a:r>
              <a:rPr lang="en-US" dirty="0"/>
              <a:t>At the end of this, you will get to know more about:</a:t>
            </a:r>
          </a:p>
          <a:p>
            <a:pPr marL="457200" indent="-457200"/>
            <a:r>
              <a:rPr lang="en-GB" b="0" dirty="0"/>
              <a:t>Computer Misuse Act and Cybersecurity Act  for Cyber Crimes &amp; Cybersecurity in Singapore</a:t>
            </a:r>
          </a:p>
          <a:p>
            <a:pPr marL="457200" indent="-457200">
              <a:buNone/>
            </a:pPr>
            <a:endParaRPr lang="en-GB" b="0" dirty="0"/>
          </a:p>
          <a:p>
            <a:pPr marL="0" indent="0">
              <a:buFont typeface="Wingdings" pitchFamily="2" charset="2"/>
              <a:buNone/>
            </a:pPr>
            <a:endParaRPr lang="en-GB" b="0" dirty="0"/>
          </a:p>
        </p:txBody>
      </p:sp>
      <p:sp>
        <p:nvSpPr>
          <p:cNvPr id="8" name="Slide Number Placeholder 7"/>
          <p:cNvSpPr>
            <a:spLocks noGrp="1"/>
          </p:cNvSpPr>
          <p:nvPr>
            <p:ph type="sldNum" sz="quarter" idx="10"/>
          </p:nvPr>
        </p:nvSpPr>
        <p:spPr/>
        <p:txBody>
          <a:bodyPr/>
          <a:lstStyle/>
          <a:p>
            <a:r>
              <a:rPr lang="en-US" dirty="0"/>
              <a:t>    slide</a:t>
            </a:r>
            <a:fld id="{DAD697E0-695F-4D4F-A5DE-CBD70EEE5EB8}" type="slidenum">
              <a:rPr lang="en-US">
                <a:solidFill>
                  <a:srgbClr val="FF0000"/>
                </a:solidFill>
              </a:rPr>
              <a:pPr/>
              <a:t>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699" y="3276600"/>
            <a:ext cx="4152901" cy="27668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n-lt"/>
              </a:rPr>
              <a:t>9. </a:t>
            </a:r>
            <a:r>
              <a:rPr lang="en-SG" sz="2400" dirty="0">
                <a:latin typeface="+mn-lt"/>
              </a:rPr>
              <a:t>Enhanced punishment for offences involving protected computers – cont.</a:t>
            </a:r>
          </a:p>
        </p:txBody>
      </p:sp>
      <p:sp>
        <p:nvSpPr>
          <p:cNvPr id="3" name="Content Placeholder 2"/>
          <p:cNvSpPr>
            <a:spLocks noGrp="1"/>
          </p:cNvSpPr>
          <p:nvPr>
            <p:ph idx="1"/>
          </p:nvPr>
        </p:nvSpPr>
        <p:spPr/>
        <p:txBody>
          <a:bodyPr/>
          <a:lstStyle/>
          <a:p>
            <a:pPr marL="914400" lvl="1" indent="-514350">
              <a:buSzPct val="100000"/>
              <a:buFont typeface="+mj-lt"/>
              <a:buAutoNum type="alphaLcParenR" startAt="3"/>
            </a:pPr>
            <a:r>
              <a:rPr lang="en-SG" sz="2400" dirty="0"/>
              <a:t>the provision of services directly related to communications infrastructure, banking and financial services, public utilities, public transportation or public key infrastructure; or </a:t>
            </a:r>
          </a:p>
          <a:p>
            <a:pPr marL="914400" lvl="1" indent="-514350">
              <a:buSzPct val="100000"/>
              <a:buFont typeface="+mj-lt"/>
              <a:buAutoNum type="alphaLcParenR" startAt="3"/>
            </a:pPr>
            <a:r>
              <a:rPr lang="en-SG" sz="2400" dirty="0"/>
              <a:t>the protection of public safety including systems related to essential emergency services such as police, civil defence and medical services. </a:t>
            </a:r>
          </a:p>
          <a:p>
            <a:endParaRPr lang="en-SG" dirty="0"/>
          </a:p>
          <a:p>
            <a:pPr marL="0" indent="0">
              <a:buNone/>
            </a:pP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20</a:t>
            </a:fld>
            <a:endParaRPr lang="en-US"/>
          </a:p>
        </p:txBody>
      </p:sp>
    </p:spTree>
    <p:extLst>
      <p:ext uri="{BB962C8B-B14F-4D97-AF65-F5344CB8AC3E}">
        <p14:creationId xmlns:p14="http://schemas.microsoft.com/office/powerpoint/2010/main" val="150834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10. </a:t>
            </a:r>
            <a:r>
              <a:rPr lang="en-SG" dirty="0">
                <a:latin typeface="+mn-lt"/>
              </a:rPr>
              <a:t>Abetments and attempts punishable as offences</a:t>
            </a:r>
            <a:r>
              <a:rPr lang="en-US" dirty="0">
                <a:latin typeface="+mn-lt"/>
              </a:rPr>
              <a:t> </a:t>
            </a:r>
            <a:endParaRPr lang="en-SG" dirty="0">
              <a:latin typeface="+mn-lt"/>
            </a:endParaRPr>
          </a:p>
        </p:txBody>
      </p:sp>
      <p:sp>
        <p:nvSpPr>
          <p:cNvPr id="3" name="Content Placeholder 2"/>
          <p:cNvSpPr>
            <a:spLocks noGrp="1"/>
          </p:cNvSpPr>
          <p:nvPr>
            <p:ph idx="1"/>
          </p:nvPr>
        </p:nvSpPr>
        <p:spPr/>
        <p:txBody>
          <a:bodyPr/>
          <a:lstStyle/>
          <a:p>
            <a:r>
              <a:rPr lang="en-SG" sz="2800" dirty="0"/>
              <a:t>Any person who abets the commission of or who attempts to commit or does any act preparatory to or in furtherance of the commission of any offence under this Act shall be guilty of that offence and shall be liable on conviction to the punishment provided for the offence. </a:t>
            </a:r>
          </a:p>
          <a:p>
            <a:r>
              <a:rPr lang="en-SG" sz="2800" dirty="0"/>
              <a:t>For an offence to be committed under this section, it is immaterial where the act in question took place. </a:t>
            </a:r>
            <a:br>
              <a:rPr lang="en-SG" dirty="0"/>
            </a:b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21</a:t>
            </a:fld>
            <a:endParaRPr lang="en-US"/>
          </a:p>
        </p:txBody>
      </p:sp>
    </p:spTree>
    <p:extLst>
      <p:ext uri="{BB962C8B-B14F-4D97-AF65-F5344CB8AC3E}">
        <p14:creationId xmlns:p14="http://schemas.microsoft.com/office/powerpoint/2010/main" val="1751904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1CB0-F229-4665-B46E-63B17136FC3C}"/>
              </a:ext>
            </a:extLst>
          </p:cNvPr>
          <p:cNvSpPr>
            <a:spLocks noGrp="1"/>
          </p:cNvSpPr>
          <p:nvPr>
            <p:ph type="title"/>
          </p:nvPr>
        </p:nvSpPr>
        <p:spPr/>
        <p:txBody>
          <a:bodyPr/>
          <a:lstStyle/>
          <a:p>
            <a:r>
              <a:rPr lang="en-US" dirty="0">
                <a:effectLst/>
              </a:rPr>
              <a:t>Cybersecurity Act 2018</a:t>
            </a:r>
            <a:endParaRPr lang="en-US" dirty="0"/>
          </a:p>
        </p:txBody>
      </p:sp>
      <p:sp>
        <p:nvSpPr>
          <p:cNvPr id="3" name="Content Placeholder 2">
            <a:extLst>
              <a:ext uri="{FF2B5EF4-FFF2-40B4-BE49-F238E27FC236}">
                <a16:creationId xmlns:a16="http://schemas.microsoft.com/office/drawing/2014/main" id="{B7D67EF0-8FE7-4AA4-930F-122BBEBA6820}"/>
              </a:ext>
            </a:extLst>
          </p:cNvPr>
          <p:cNvSpPr>
            <a:spLocks noGrp="1"/>
          </p:cNvSpPr>
          <p:nvPr>
            <p:ph idx="1"/>
          </p:nvPr>
        </p:nvSpPr>
        <p:spPr>
          <a:xfrm>
            <a:off x="152400" y="838200"/>
            <a:ext cx="8763000" cy="5181600"/>
          </a:xfrm>
        </p:spPr>
        <p:txBody>
          <a:bodyPr/>
          <a:lstStyle/>
          <a:p>
            <a:r>
              <a:rPr lang="en-US" sz="2600" dirty="0"/>
              <a:t>The Act establishes a legal framework for the oversight and maintenance of national cybersecurity in Singapore.</a:t>
            </a:r>
          </a:p>
          <a:p>
            <a:r>
              <a:rPr lang="en-US" sz="2600" dirty="0"/>
              <a:t>Aim to enhance Singapore’s cyber security landscape and strengthen the city state's ability to routinely protect the nation’s critical information infrastructure (CII).</a:t>
            </a:r>
          </a:p>
          <a:p>
            <a:r>
              <a:rPr lang="en-US" sz="2600" dirty="0"/>
              <a:t>Creates a regulatory framework for the monitoring and reporting of cybersecurity threats to essential services in Singapore through the appointment of the Commissioner of Cybersecurity.  </a:t>
            </a:r>
          </a:p>
          <a:p>
            <a:r>
              <a:rPr lang="en-US" sz="2600" dirty="0"/>
              <a:t>Also creates a licensing regime that will require certain data security service providers in Singapore to be registered.</a:t>
            </a:r>
          </a:p>
          <a:p>
            <a:r>
              <a:rPr lang="en-US" sz="1800" dirty="0">
                <a:hlinkClick r:id="rId3"/>
              </a:rPr>
              <a:t>https://sso.agc.gov.sg/Acts-Supp/9-2018/</a:t>
            </a:r>
            <a:endParaRPr lang="en-US" sz="1800" dirty="0"/>
          </a:p>
          <a:p>
            <a:r>
              <a:rPr lang="en-US" sz="1800" dirty="0"/>
              <a:t>https://www.csa.gov.sg/legislation/cybersecurity-act</a:t>
            </a:r>
          </a:p>
        </p:txBody>
      </p:sp>
      <p:sp>
        <p:nvSpPr>
          <p:cNvPr id="4" name="Slide Number Placeholder 3">
            <a:extLst>
              <a:ext uri="{FF2B5EF4-FFF2-40B4-BE49-F238E27FC236}">
                <a16:creationId xmlns:a16="http://schemas.microsoft.com/office/drawing/2014/main" id="{D8054AF9-7D0E-4BFC-A324-218F5376D4DD}"/>
              </a:ext>
            </a:extLst>
          </p:cNvPr>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22</a:t>
            </a:fld>
            <a:endParaRPr lang="en-US"/>
          </a:p>
        </p:txBody>
      </p:sp>
    </p:spTree>
    <p:extLst>
      <p:ext uri="{BB962C8B-B14F-4D97-AF65-F5344CB8AC3E}">
        <p14:creationId xmlns:p14="http://schemas.microsoft.com/office/powerpoint/2010/main" val="2110105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92" y="5862"/>
            <a:ext cx="8991600" cy="685800"/>
          </a:xfrm>
        </p:spPr>
        <p:txBody>
          <a:bodyPr/>
          <a:lstStyle/>
          <a:p>
            <a:r>
              <a:rPr lang="en-US" sz="2800" dirty="0">
                <a:effectLst/>
              </a:rPr>
              <a:t>NP IT Policies &amp; Practices (Acceptable Use Policy)</a:t>
            </a:r>
            <a:endParaRPr lang="en-SG" sz="2800" dirty="0">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23</a:t>
            </a:fld>
            <a:endParaRPr lang="en-US"/>
          </a:p>
        </p:txBody>
      </p:sp>
      <p:sp>
        <p:nvSpPr>
          <p:cNvPr id="6" name="Rectangle 5"/>
          <p:cNvSpPr/>
          <p:nvPr/>
        </p:nvSpPr>
        <p:spPr>
          <a:xfrm>
            <a:off x="0" y="746200"/>
            <a:ext cx="8839200" cy="5570756"/>
          </a:xfrm>
          <a:prstGeom prst="rect">
            <a:avLst/>
          </a:prstGeom>
        </p:spPr>
        <p:txBody>
          <a:bodyPr wrap="square">
            <a:spAutoFit/>
          </a:bodyPr>
          <a:lstStyle/>
          <a:p>
            <a:pPr algn="just"/>
            <a:r>
              <a:rPr lang="en-US" sz="1800" b="1" u="sng" dirty="0"/>
              <a:t>1 GENERAL REQUIREMENTS</a:t>
            </a:r>
            <a:r>
              <a:rPr lang="en-US" sz="1800" b="1" dirty="0"/>
              <a:t>  </a:t>
            </a:r>
            <a:r>
              <a:rPr lang="en-US" sz="1800" dirty="0"/>
              <a:t>(Last updated: Friday, 8 December 2017)</a:t>
            </a:r>
            <a:endParaRPr lang="en-US" sz="1800" b="1" dirty="0">
              <a:latin typeface="+mn-lt"/>
            </a:endParaRPr>
          </a:p>
          <a:p>
            <a:pPr algn="just"/>
            <a:r>
              <a:rPr lang="en-US" sz="1800" b="1" dirty="0">
                <a:latin typeface="+mn-lt"/>
              </a:rPr>
              <a:t>1.5 </a:t>
            </a:r>
          </a:p>
          <a:p>
            <a:pPr algn="just"/>
            <a:r>
              <a:rPr lang="en-US" sz="1800" b="1" dirty="0">
                <a:latin typeface="+mn-lt"/>
              </a:rPr>
              <a:t>Users shall not abuse or misuse the IT Resources and shall take all reasonable measures to safeguard against any potential abuse, misuse, malicious attacks or theft. Abuse or misuse of the IT Resources includes, but not limited to, the doing of any act that would contravene the provisions of:  </a:t>
            </a:r>
          </a:p>
          <a:p>
            <a:pPr algn="just"/>
            <a:r>
              <a:rPr lang="en-US" sz="1800" b="1" dirty="0">
                <a:latin typeface="+mn-lt"/>
              </a:rPr>
              <a:t>a. Copyright Act; </a:t>
            </a:r>
          </a:p>
          <a:p>
            <a:pPr algn="just"/>
            <a:r>
              <a:rPr lang="en-US" sz="1800" b="1" dirty="0">
                <a:latin typeface="+mn-lt"/>
              </a:rPr>
              <a:t>b. </a:t>
            </a:r>
            <a:r>
              <a:rPr lang="en-US" sz="1800" b="1" dirty="0">
                <a:solidFill>
                  <a:srgbClr val="000099"/>
                </a:solidFill>
                <a:latin typeface="+mn-lt"/>
              </a:rPr>
              <a:t>Computer Misuse Act</a:t>
            </a:r>
            <a:r>
              <a:rPr lang="en-US" sz="1800" b="1" dirty="0">
                <a:latin typeface="+mn-lt"/>
              </a:rPr>
              <a:t>;</a:t>
            </a:r>
          </a:p>
          <a:p>
            <a:pPr algn="just"/>
            <a:r>
              <a:rPr lang="en-US" sz="1800" b="1" dirty="0">
                <a:latin typeface="+mn-lt"/>
              </a:rPr>
              <a:t>c. Spam Control Act;</a:t>
            </a:r>
          </a:p>
          <a:p>
            <a:pPr algn="just"/>
            <a:r>
              <a:rPr lang="en-US" sz="1800" b="1" dirty="0">
                <a:latin typeface="+mn-lt"/>
              </a:rPr>
              <a:t>d. Films Act;</a:t>
            </a:r>
          </a:p>
          <a:p>
            <a:pPr algn="just"/>
            <a:r>
              <a:rPr lang="en-US" sz="1800" b="1" dirty="0">
                <a:latin typeface="+mn-lt"/>
              </a:rPr>
              <a:t>e. Penal Code; </a:t>
            </a:r>
          </a:p>
          <a:p>
            <a:pPr algn="just"/>
            <a:r>
              <a:rPr lang="en-US" sz="1800" b="1" dirty="0">
                <a:latin typeface="+mn-lt"/>
              </a:rPr>
              <a:t>f. Undesirable Publications Act; </a:t>
            </a:r>
          </a:p>
          <a:p>
            <a:pPr algn="just"/>
            <a:r>
              <a:rPr lang="en-US" sz="1800" b="1" dirty="0">
                <a:latin typeface="+mn-lt"/>
              </a:rPr>
              <a:t>g. Broadcasting &amp; Television Act; </a:t>
            </a:r>
          </a:p>
          <a:p>
            <a:pPr algn="just"/>
            <a:r>
              <a:rPr lang="en-US" sz="1800" b="1" dirty="0">
                <a:latin typeface="+mn-lt"/>
              </a:rPr>
              <a:t>h. Indecent Advertisements Act; </a:t>
            </a:r>
          </a:p>
          <a:p>
            <a:pPr algn="just"/>
            <a:r>
              <a:rPr lang="en-US" sz="1800" b="1" dirty="0" err="1">
                <a:latin typeface="+mn-lt"/>
              </a:rPr>
              <a:t>i</a:t>
            </a:r>
            <a:r>
              <a:rPr lang="en-US" sz="1800" b="1" dirty="0">
                <a:latin typeface="+mn-lt"/>
              </a:rPr>
              <a:t>. Common Gaming Houses Act; </a:t>
            </a:r>
          </a:p>
          <a:p>
            <a:pPr algn="just"/>
            <a:r>
              <a:rPr lang="en-US" sz="1800" b="1" dirty="0">
                <a:latin typeface="+mn-lt"/>
              </a:rPr>
              <a:t>j. Maintenance of Religious Harmony Act; </a:t>
            </a:r>
          </a:p>
          <a:p>
            <a:pPr algn="just"/>
            <a:r>
              <a:rPr lang="en-US" sz="1800" b="1" dirty="0">
                <a:latin typeface="+mn-lt"/>
              </a:rPr>
              <a:t>k. Singapore Broadcasting Authority Act (in particular, Internet Code of Practice); </a:t>
            </a:r>
          </a:p>
          <a:p>
            <a:pPr algn="just"/>
            <a:r>
              <a:rPr lang="en-US" sz="1800" b="1" dirty="0">
                <a:latin typeface="+mn-lt"/>
              </a:rPr>
              <a:t>l. Official Secrets Act; and</a:t>
            </a:r>
          </a:p>
          <a:p>
            <a:pPr algn="just"/>
            <a:r>
              <a:rPr lang="en-US" sz="1800" b="1" dirty="0">
                <a:latin typeface="+mn-lt"/>
              </a:rPr>
              <a:t>m. Personal Data Protection Act. </a:t>
            </a:r>
          </a:p>
          <a:p>
            <a:pPr algn="just"/>
            <a:r>
              <a:rPr lang="en-US" sz="1400" b="1" i="1" dirty="0">
                <a:latin typeface="+mn-lt"/>
              </a:rPr>
              <a:t>				</a:t>
            </a:r>
            <a:r>
              <a:rPr lang="en-US" sz="1400" b="1" i="1" dirty="0">
                <a:latin typeface="+mn-lt"/>
                <a:hlinkClick r:id="rId3"/>
              </a:rPr>
              <a:t>http://www.np.edu.sg/cc/Intranet_Portal/Pages/intranet_itpolicies.aspx</a:t>
            </a:r>
            <a:endParaRPr lang="en-US" sz="1400" b="1" i="1" dirty="0">
              <a:latin typeface="+mn-lt"/>
            </a:endParaRPr>
          </a:p>
        </p:txBody>
      </p:sp>
    </p:spTree>
    <p:extLst>
      <p:ext uri="{BB962C8B-B14F-4D97-AF65-F5344CB8AC3E}">
        <p14:creationId xmlns:p14="http://schemas.microsoft.com/office/powerpoint/2010/main" val="1021052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Summary</a:t>
            </a:r>
          </a:p>
        </p:txBody>
      </p:sp>
      <p:sp>
        <p:nvSpPr>
          <p:cNvPr id="3" name="Content Placeholder 2"/>
          <p:cNvSpPr>
            <a:spLocks noGrp="1"/>
          </p:cNvSpPr>
          <p:nvPr>
            <p:ph idx="1"/>
          </p:nvPr>
        </p:nvSpPr>
        <p:spPr>
          <a:xfrm>
            <a:off x="152400" y="762000"/>
            <a:ext cx="8763000" cy="5486400"/>
          </a:xfrm>
        </p:spPr>
        <p:txBody>
          <a:bodyPr/>
          <a:lstStyle/>
          <a:p>
            <a:r>
              <a:rPr lang="en-US" sz="2800" dirty="0"/>
              <a:t>Offences in Computer Misuse Act:</a:t>
            </a:r>
          </a:p>
          <a:p>
            <a:pPr marL="630238" lvl="1" indent="-346075">
              <a:buFont typeface="+mj-lt"/>
              <a:buAutoNum type="arabicPeriod" startAt="3"/>
            </a:pPr>
            <a:r>
              <a:rPr lang="en-SG" sz="2400" dirty="0"/>
              <a:t>Unauthorised access to computer material.</a:t>
            </a:r>
          </a:p>
          <a:p>
            <a:pPr marL="630238" lvl="1" indent="-346075">
              <a:buFont typeface="+mj-lt"/>
              <a:buAutoNum type="arabicPeriod" startAt="3"/>
            </a:pPr>
            <a:r>
              <a:rPr lang="en-SG" sz="2400" dirty="0"/>
              <a:t>Access with intent to commit or facilitate commission of offence.</a:t>
            </a:r>
          </a:p>
          <a:p>
            <a:pPr marL="630238" lvl="1" indent="-346075">
              <a:buFont typeface="+mj-lt"/>
              <a:buAutoNum type="arabicPeriod" startAt="3"/>
            </a:pPr>
            <a:r>
              <a:rPr lang="en-SG" sz="2400" dirty="0"/>
              <a:t>Unauthorised modification of computer material.</a:t>
            </a:r>
          </a:p>
          <a:p>
            <a:pPr marL="630238" lvl="1" indent="-346075">
              <a:buFont typeface="+mj-lt"/>
              <a:buAutoNum type="arabicPeriod" startAt="3"/>
            </a:pPr>
            <a:r>
              <a:rPr lang="en-SG" sz="2400" dirty="0"/>
              <a:t>Unauthorised use or interception of computer service.</a:t>
            </a:r>
          </a:p>
          <a:p>
            <a:pPr marL="630238" lvl="1" indent="-346075">
              <a:buFont typeface="+mj-lt"/>
              <a:buAutoNum type="arabicPeriod" startAt="3"/>
            </a:pPr>
            <a:r>
              <a:rPr lang="en-SG" sz="2400" dirty="0"/>
              <a:t>Unauthorised obstruction of use of computer.</a:t>
            </a:r>
          </a:p>
          <a:p>
            <a:pPr marL="630238" lvl="1" indent="-346075">
              <a:buFont typeface="+mj-lt"/>
              <a:buAutoNum type="arabicPeriod" startAt="3"/>
            </a:pPr>
            <a:r>
              <a:rPr lang="en-SG" sz="2400" dirty="0"/>
              <a:t>Unauthorised disclosure of access code.</a:t>
            </a:r>
          </a:p>
          <a:p>
            <a:pPr marL="1030288" lvl="1" indent="-400050">
              <a:buNone/>
            </a:pPr>
            <a:r>
              <a:rPr lang="en-SG" sz="2000" dirty="0"/>
              <a:t>8A: Supplying, etc., personal information obtained in contravention of certain provisions</a:t>
            </a:r>
          </a:p>
          <a:p>
            <a:pPr marL="914400" lvl="1" indent="-284163">
              <a:buNone/>
            </a:pPr>
            <a:r>
              <a:rPr lang="en-SG" sz="2000" dirty="0"/>
              <a:t>8B: Obtaining, etc., items for use in certain offences</a:t>
            </a:r>
          </a:p>
          <a:p>
            <a:pPr marL="630238" lvl="1" indent="-346075">
              <a:buFont typeface="+mj-lt"/>
              <a:buAutoNum type="arabicPeriod" startAt="9"/>
            </a:pPr>
            <a:r>
              <a:rPr lang="en-SG" sz="2400" dirty="0"/>
              <a:t>Enhanced punishment for offences involving protected computers.</a:t>
            </a:r>
          </a:p>
          <a:p>
            <a:pPr marL="630238" lvl="1" indent="-346075">
              <a:buFont typeface="+mj-lt"/>
              <a:buAutoNum type="arabicPeriod" startAt="9"/>
            </a:pPr>
            <a:r>
              <a:rPr lang="en-SG" sz="2400" dirty="0"/>
              <a:t> Abetments and attempts punishable as offences.</a:t>
            </a:r>
          </a:p>
          <a:p>
            <a:pPr marL="971550" lvl="1" indent="-514350">
              <a:buFont typeface="+mj-lt"/>
              <a:buAutoNum type="arabicPeriod"/>
            </a:pPr>
            <a:endParaRPr lang="en-US" dirty="0"/>
          </a:p>
          <a:p>
            <a:pPr lvl="1"/>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Law on Cyber/Computer Crimes in Singapore</a:t>
            </a:r>
          </a:p>
        </p:txBody>
      </p:sp>
      <p:sp>
        <p:nvSpPr>
          <p:cNvPr id="3" name="Content Placeholder 2"/>
          <p:cNvSpPr>
            <a:spLocks noGrp="1"/>
          </p:cNvSpPr>
          <p:nvPr>
            <p:ph idx="1"/>
          </p:nvPr>
        </p:nvSpPr>
        <p:spPr>
          <a:xfrm>
            <a:off x="227034" y="838200"/>
            <a:ext cx="8610600" cy="5181600"/>
          </a:xfrm>
        </p:spPr>
        <p:txBody>
          <a:bodyPr/>
          <a:lstStyle/>
          <a:p>
            <a:r>
              <a:rPr lang="en-US" dirty="0"/>
              <a:t>The risks and threats in cyberspace are varied and laws are constantly evolving to tackle new threats.</a:t>
            </a:r>
            <a:endParaRPr lang="en-SG" sz="2800" dirty="0"/>
          </a:p>
          <a:p>
            <a:r>
              <a:rPr lang="en-SG" sz="2800" dirty="0"/>
              <a:t>Cyber/Computer crime was dealt with in Singapore’s </a:t>
            </a:r>
            <a:r>
              <a:rPr lang="en-SG" sz="2800" dirty="0">
                <a:solidFill>
                  <a:srgbClr val="7030A0"/>
                </a:solidFill>
              </a:rPr>
              <a:t>Computer Misuse &amp; Cybersecurity Act</a:t>
            </a:r>
          </a:p>
          <a:p>
            <a:r>
              <a:rPr lang="en-US" sz="2800" dirty="0"/>
              <a:t> Currently it’s called Computer Misuse Act (Cap 50A)</a:t>
            </a:r>
            <a:endParaRPr lang="en-SG" sz="2800" dirty="0"/>
          </a:p>
          <a:p>
            <a:endParaRPr lang="en-SG" sz="800" dirty="0"/>
          </a:p>
          <a:p>
            <a:r>
              <a:rPr lang="en-SG" sz="2800" dirty="0"/>
              <a:t>Primary tool for law enforcement officials in Singapore. </a:t>
            </a:r>
          </a:p>
          <a:p>
            <a:pPr marL="0" indent="0">
              <a:buNone/>
            </a:pPr>
            <a:br>
              <a:rPr lang="en-SG" dirty="0"/>
            </a:br>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4343400"/>
            <a:ext cx="2514600" cy="1676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CMA Cap. 50A</a:t>
            </a:r>
            <a:endParaRPr lang="en-SG" dirty="0">
              <a:latin typeface="+mn-lt"/>
            </a:endParaRPr>
          </a:p>
        </p:txBody>
      </p:sp>
      <p:sp>
        <p:nvSpPr>
          <p:cNvPr id="3" name="Content Placeholder 2"/>
          <p:cNvSpPr>
            <a:spLocks noGrp="1"/>
          </p:cNvSpPr>
          <p:nvPr>
            <p:ph idx="1"/>
          </p:nvPr>
        </p:nvSpPr>
        <p:spPr>
          <a:xfrm>
            <a:off x="381000" y="838200"/>
            <a:ext cx="8458200" cy="5410200"/>
          </a:xfrm>
        </p:spPr>
        <p:txBody>
          <a:bodyPr/>
          <a:lstStyle/>
          <a:p>
            <a:r>
              <a:rPr lang="en-US" sz="2800" dirty="0"/>
              <a:t>Computer Misuse Act (CMA) was enacted in Singapore in 1993.</a:t>
            </a:r>
          </a:p>
          <a:p>
            <a:r>
              <a:rPr lang="en-US" sz="2800" dirty="0"/>
              <a:t>It was amended in 1 June 2017 as Computer Misuse and Cybersecurity (Amendment) Act (CMCA).</a:t>
            </a:r>
          </a:p>
          <a:p>
            <a:pPr marL="0" indent="0">
              <a:buNone/>
            </a:pPr>
            <a:r>
              <a:rPr lang="en-US" sz="2800" dirty="0"/>
              <a:t>    (currently Computer Misuse Act (Cap 50A)</a:t>
            </a:r>
          </a:p>
          <a:p>
            <a:r>
              <a:rPr lang="en-US" sz="2800" dirty="0"/>
              <a:t>In 2018, Cybersecurity Act was enacted</a:t>
            </a:r>
          </a:p>
          <a:p>
            <a:pPr marL="0" indent="0">
              <a:buNone/>
            </a:pPr>
            <a:endParaRPr lang="en-US" sz="2800" dirty="0"/>
          </a:p>
          <a:p>
            <a:pPr marL="457200" lvl="1" indent="-404813">
              <a:buNone/>
            </a:pPr>
            <a:r>
              <a:rPr lang="en-US" dirty="0">
                <a:solidFill>
                  <a:schemeClr val="tx1"/>
                </a:solidFill>
              </a:rPr>
              <a:t>Reference: </a:t>
            </a:r>
          </a:p>
          <a:p>
            <a:pPr marL="457200" lvl="1" indent="-404813">
              <a:buNone/>
            </a:pPr>
            <a:r>
              <a:rPr lang="en-SG" sz="2400" dirty="0">
                <a:solidFill>
                  <a:schemeClr val="tx1"/>
                </a:solidFill>
                <a:hlinkClick r:id="rId3"/>
              </a:rPr>
              <a:t>Computer Misuse Act (CMA)</a:t>
            </a:r>
            <a:endParaRPr lang="en-SG" sz="2400" dirty="0">
              <a:solidFill>
                <a:schemeClr val="tx1"/>
              </a:solidFill>
            </a:endParaRPr>
          </a:p>
          <a:p>
            <a:pPr marL="457200" lvl="1" indent="-404813">
              <a:buNone/>
            </a:pPr>
            <a:r>
              <a:rPr lang="en-SG" sz="2400" dirty="0">
                <a:solidFill>
                  <a:schemeClr val="tx1"/>
                </a:solidFill>
                <a:hlinkClick r:id="rId4"/>
              </a:rPr>
              <a:t>Computer Misuse and Cybersecurity (Amendment) Act 2017</a:t>
            </a:r>
            <a:endParaRPr lang="en-SG" sz="2400" dirty="0">
              <a:solidFill>
                <a:schemeClr val="tx1"/>
              </a:solidFill>
            </a:endParaRPr>
          </a:p>
          <a:p>
            <a:pPr marL="457200" lvl="1" indent="-404813">
              <a:buNone/>
            </a:pPr>
            <a:r>
              <a:rPr lang="en-SG" sz="2400" dirty="0">
                <a:solidFill>
                  <a:schemeClr val="tx1"/>
                </a:solidFill>
                <a:hlinkClick r:id="rId5"/>
              </a:rPr>
              <a:t>Cybersecurity Act 2018</a:t>
            </a:r>
            <a:endParaRPr lang="en-SG" sz="2400" dirty="0">
              <a:solidFill>
                <a:schemeClr val="tx1"/>
              </a:solidFill>
            </a:endParaRPr>
          </a:p>
          <a:p>
            <a:pPr marL="457200" lvl="1" indent="0">
              <a:buNone/>
            </a:pP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4</a:t>
            </a:fld>
            <a:endParaRPr lang="en-US"/>
          </a:p>
        </p:txBody>
      </p:sp>
    </p:spTree>
    <p:extLst>
      <p:ext uri="{BB962C8B-B14F-4D97-AF65-F5344CB8AC3E}">
        <p14:creationId xmlns:p14="http://schemas.microsoft.com/office/powerpoint/2010/main" val="307186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32709-4FC1-4628-AB71-AD50C4CB77FC}"/>
              </a:ext>
            </a:extLst>
          </p:cNvPr>
          <p:cNvSpPr>
            <a:spLocks noGrp="1"/>
          </p:cNvSpPr>
          <p:nvPr>
            <p:ph idx="1"/>
          </p:nvPr>
        </p:nvSpPr>
        <p:spPr>
          <a:xfrm>
            <a:off x="152400" y="1143000"/>
            <a:ext cx="8766132" cy="4800600"/>
          </a:xfrm>
        </p:spPr>
        <p:txBody>
          <a:bodyPr/>
          <a:lstStyle/>
          <a:p>
            <a:r>
              <a:rPr lang="en-US" sz="2800" dirty="0"/>
              <a:t>The starting point for tackling cybercrimes is the Computer Misuse Act (“CMA”). </a:t>
            </a:r>
          </a:p>
          <a:p>
            <a:r>
              <a:rPr lang="en-US" sz="2800" dirty="0"/>
              <a:t>Covers </a:t>
            </a:r>
            <a:r>
              <a:rPr lang="en-US" sz="2800" dirty="0" err="1"/>
              <a:t>unauthorised</a:t>
            </a:r>
            <a:r>
              <a:rPr lang="en-US" sz="2800" dirty="0"/>
              <a:t> access, use or modification of computer, computer materials and computer services.</a:t>
            </a:r>
          </a:p>
          <a:p>
            <a:r>
              <a:rPr lang="en-US" sz="2800" dirty="0"/>
              <a:t>An offender can be charged for the chain of actions comprising his or her cybercrime. </a:t>
            </a:r>
          </a:p>
          <a:p>
            <a:r>
              <a:rPr lang="en-US" sz="2800" dirty="0"/>
              <a:t>CMA has extraterritorial reach – i.e. will apply even if an offence took place outside of Singapore or by a person residing outside Singapore. This is necessary given the borderless nature of cyber threats.</a:t>
            </a:r>
          </a:p>
        </p:txBody>
      </p:sp>
      <p:sp>
        <p:nvSpPr>
          <p:cNvPr id="4" name="Slide Number Placeholder 3">
            <a:extLst>
              <a:ext uri="{FF2B5EF4-FFF2-40B4-BE49-F238E27FC236}">
                <a16:creationId xmlns:a16="http://schemas.microsoft.com/office/drawing/2014/main" id="{8939ECFC-80A2-4D93-97E0-740514D4C71F}"/>
              </a:ext>
            </a:extLst>
          </p:cNvPr>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5</a:t>
            </a:fld>
            <a:endParaRPr lang="en-US"/>
          </a:p>
        </p:txBody>
      </p:sp>
      <p:sp>
        <p:nvSpPr>
          <p:cNvPr id="5" name="Title 1">
            <a:extLst>
              <a:ext uri="{FF2B5EF4-FFF2-40B4-BE49-F238E27FC236}">
                <a16:creationId xmlns:a16="http://schemas.microsoft.com/office/drawing/2014/main" id="{44992201-46D6-409F-9563-56D536084CAE}"/>
              </a:ext>
            </a:extLst>
          </p:cNvPr>
          <p:cNvSpPr>
            <a:spLocks noGrp="1"/>
          </p:cNvSpPr>
          <p:nvPr>
            <p:ph type="title"/>
          </p:nvPr>
        </p:nvSpPr>
        <p:spPr>
          <a:xfrm>
            <a:off x="152400" y="0"/>
            <a:ext cx="8991600" cy="685800"/>
          </a:xfrm>
        </p:spPr>
        <p:txBody>
          <a:bodyPr/>
          <a:lstStyle/>
          <a:p>
            <a:r>
              <a:rPr lang="en-US" dirty="0">
                <a:latin typeface="+mn-lt"/>
              </a:rPr>
              <a:t>CMA Cap. 50A</a:t>
            </a:r>
            <a:endParaRPr lang="en-SG" dirty="0">
              <a:latin typeface="+mn-lt"/>
            </a:endParaRPr>
          </a:p>
        </p:txBody>
      </p:sp>
    </p:spTree>
    <p:extLst>
      <p:ext uri="{BB962C8B-B14F-4D97-AF65-F5344CB8AC3E}">
        <p14:creationId xmlns:p14="http://schemas.microsoft.com/office/powerpoint/2010/main" val="386424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CMA Cap. 50A</a:t>
            </a:r>
            <a:endParaRPr lang="en-SG" dirty="0">
              <a:latin typeface="+mn-lt"/>
            </a:endParaRPr>
          </a:p>
        </p:txBody>
      </p:sp>
      <p:sp>
        <p:nvSpPr>
          <p:cNvPr id="3" name="Content Placeholder 2"/>
          <p:cNvSpPr>
            <a:spLocks noGrp="1"/>
          </p:cNvSpPr>
          <p:nvPr>
            <p:ph idx="1"/>
          </p:nvPr>
        </p:nvSpPr>
        <p:spPr>
          <a:xfrm>
            <a:off x="152400" y="914400"/>
            <a:ext cx="8763000" cy="5334000"/>
          </a:xfrm>
        </p:spPr>
        <p:txBody>
          <a:bodyPr/>
          <a:lstStyle/>
          <a:p>
            <a:r>
              <a:rPr lang="en-US" sz="2600" dirty="0"/>
              <a:t>The </a:t>
            </a:r>
            <a:r>
              <a:rPr lang="en-US" sz="2600" u="sng" dirty="0"/>
              <a:t>offences</a:t>
            </a:r>
            <a:r>
              <a:rPr lang="en-US" sz="2600" dirty="0"/>
              <a:t> in Singapore’s </a:t>
            </a:r>
            <a:r>
              <a:rPr lang="en-US" sz="2600" dirty="0">
                <a:solidFill>
                  <a:srgbClr val="7030A0"/>
                </a:solidFill>
              </a:rPr>
              <a:t>CMA, Cap. 50A</a:t>
            </a:r>
            <a:r>
              <a:rPr lang="en-US" sz="2600" dirty="0"/>
              <a:t>, are as follows:</a:t>
            </a:r>
          </a:p>
          <a:p>
            <a:pPr marL="682625" lvl="1" indent="-398463">
              <a:buFont typeface="+mj-lt"/>
              <a:buAutoNum type="arabicPeriod" startAt="3"/>
            </a:pPr>
            <a:r>
              <a:rPr lang="en-SG" sz="2400" dirty="0"/>
              <a:t>Unauthorised access to computer material.</a:t>
            </a:r>
          </a:p>
          <a:p>
            <a:pPr marL="682625" lvl="1" indent="-398463">
              <a:buFont typeface="+mj-lt"/>
              <a:buAutoNum type="arabicPeriod" startAt="3"/>
            </a:pPr>
            <a:r>
              <a:rPr lang="en-SG" sz="2400" dirty="0"/>
              <a:t>Access with intent to commit or facilitate commission of offence.</a:t>
            </a:r>
          </a:p>
          <a:p>
            <a:pPr marL="682625" lvl="1" indent="-398463">
              <a:buFont typeface="+mj-lt"/>
              <a:buAutoNum type="arabicPeriod" startAt="3"/>
            </a:pPr>
            <a:r>
              <a:rPr lang="en-SG" sz="2400" dirty="0"/>
              <a:t>Unauthorised modification of computer material.</a:t>
            </a:r>
          </a:p>
          <a:p>
            <a:pPr marL="682625" lvl="1" indent="-398463">
              <a:buFont typeface="+mj-lt"/>
              <a:buAutoNum type="arabicPeriod" startAt="3"/>
            </a:pPr>
            <a:r>
              <a:rPr lang="en-SG" sz="2400" dirty="0"/>
              <a:t>Unauthorised use or interception of computer service.</a:t>
            </a:r>
          </a:p>
          <a:p>
            <a:pPr marL="682625" lvl="1" indent="-398463">
              <a:buFont typeface="+mj-lt"/>
              <a:buAutoNum type="arabicPeriod" startAt="3"/>
            </a:pPr>
            <a:r>
              <a:rPr lang="en-SG" sz="2400" dirty="0"/>
              <a:t>Unauthorised obstruction of use of computer.</a:t>
            </a:r>
          </a:p>
          <a:p>
            <a:pPr marL="682625" lvl="1" indent="-398463">
              <a:buFont typeface="+mj-lt"/>
              <a:buAutoNum type="arabicPeriod" startAt="8"/>
            </a:pPr>
            <a:r>
              <a:rPr lang="en-SG" sz="2400" dirty="0"/>
              <a:t>Unauthorised disclosure of access code.</a:t>
            </a:r>
          </a:p>
          <a:p>
            <a:pPr marL="682625" lvl="1" indent="-398463">
              <a:buNone/>
            </a:pPr>
            <a:r>
              <a:rPr lang="en-SG" sz="2000" dirty="0">
                <a:solidFill>
                  <a:srgbClr val="800000"/>
                </a:solidFill>
              </a:rPr>
              <a:t>	8A: Supplying, etc., personal information obtained in contravention of certain provisions</a:t>
            </a:r>
          </a:p>
          <a:p>
            <a:pPr marL="682625" lvl="1" indent="-398463">
              <a:buNone/>
            </a:pPr>
            <a:r>
              <a:rPr lang="en-SG" sz="2000" dirty="0">
                <a:solidFill>
                  <a:srgbClr val="800000"/>
                </a:solidFill>
              </a:rPr>
              <a:t>	8B: Obtaining, etc., items for use in certain offences</a:t>
            </a:r>
          </a:p>
          <a:p>
            <a:pPr marL="682625" lvl="1" indent="-398463">
              <a:buFont typeface="+mj-lt"/>
              <a:buAutoNum type="arabicPeriod" startAt="9"/>
            </a:pPr>
            <a:r>
              <a:rPr lang="en-SG" sz="2400" dirty="0"/>
              <a:t>Enhanced punishment for offences involving protected computers.</a:t>
            </a:r>
          </a:p>
          <a:p>
            <a:pPr marL="682625" lvl="1" indent="-398463">
              <a:buFont typeface="+mj-lt"/>
              <a:buAutoNum type="arabicPeriod" startAt="9"/>
            </a:pPr>
            <a:r>
              <a:rPr lang="en-SG" sz="2400" dirty="0"/>
              <a:t> Abetments and attempts punishable as offences.</a:t>
            </a:r>
          </a:p>
          <a:p>
            <a:pPr marL="457200" lvl="1" indent="0">
              <a:buNone/>
            </a:pPr>
            <a:endParaRPr lang="en-SG" sz="2400" dirty="0"/>
          </a:p>
        </p:txBody>
      </p:sp>
      <p:sp>
        <p:nvSpPr>
          <p:cNvPr id="4" name="Slide Number Placeholder 3"/>
          <p:cNvSpPr>
            <a:spLocks noGrp="1"/>
          </p:cNvSpPr>
          <p:nvPr>
            <p:ph type="sldNum" sz="quarter" idx="10"/>
          </p:nvPr>
        </p:nvSpPr>
        <p:spPr/>
        <p:txBody>
          <a:bodyPr/>
          <a:lstStyle/>
          <a:p>
            <a:r>
              <a:rPr lang="en-US" dirty="0"/>
              <a:t>    slide</a:t>
            </a:r>
            <a:fld id="{CD1E3C00-1CCA-42EC-B01C-177DBAD4B2D1}" type="slidenum">
              <a:rPr lang="en-US" smtClean="0">
                <a:solidFill>
                  <a:srgbClr val="FF0000"/>
                </a:solidFill>
              </a:rPr>
              <a:pPr/>
              <a:t>6</a:t>
            </a:fld>
            <a:endParaRPr lang="en-US" dirty="0"/>
          </a:p>
        </p:txBody>
      </p:sp>
    </p:spTree>
    <p:extLst>
      <p:ext uri="{BB962C8B-B14F-4D97-AF65-F5344CB8AC3E}">
        <p14:creationId xmlns:p14="http://schemas.microsoft.com/office/powerpoint/2010/main" val="118794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Penalties of Cyber/Computer Crime in Singapore</a:t>
            </a:r>
            <a:endParaRPr lang="en-SG" dirty="0">
              <a:latin typeface="+mn-lt"/>
            </a:endParaRPr>
          </a:p>
        </p:txBody>
      </p:sp>
      <p:sp>
        <p:nvSpPr>
          <p:cNvPr id="3" name="Content Placeholder 2"/>
          <p:cNvSpPr>
            <a:spLocks noGrp="1"/>
          </p:cNvSpPr>
          <p:nvPr>
            <p:ph idx="1"/>
          </p:nvPr>
        </p:nvSpPr>
        <p:spPr>
          <a:xfrm>
            <a:off x="381000" y="1066800"/>
            <a:ext cx="8229600" cy="5181600"/>
          </a:xfrm>
        </p:spPr>
        <p:txBody>
          <a:bodyPr/>
          <a:lstStyle/>
          <a:p>
            <a:r>
              <a:rPr lang="en-SG" sz="2800" dirty="0"/>
              <a:t>Most of the provisions (except one) of the CMA carry a maximum fine up to S$10,000 and/or imprisonment up to 3 years for a </a:t>
            </a:r>
            <a:r>
              <a:rPr lang="en-SG" sz="2800" dirty="0">
                <a:solidFill>
                  <a:srgbClr val="7030A0"/>
                </a:solidFill>
              </a:rPr>
              <a:t>1</a:t>
            </a:r>
            <a:r>
              <a:rPr lang="en-SG" sz="2800" baseline="30000" dirty="0">
                <a:solidFill>
                  <a:srgbClr val="7030A0"/>
                </a:solidFill>
              </a:rPr>
              <a:t>st</a:t>
            </a:r>
            <a:r>
              <a:rPr lang="en-SG" sz="2800" dirty="0">
                <a:solidFill>
                  <a:srgbClr val="7030A0"/>
                </a:solidFill>
              </a:rPr>
              <a:t> offense</a:t>
            </a:r>
            <a:r>
              <a:rPr lang="en-SG" sz="2800" dirty="0"/>
              <a:t>. </a:t>
            </a:r>
          </a:p>
          <a:p>
            <a:endParaRPr lang="en-SG" sz="800" dirty="0"/>
          </a:p>
          <a:p>
            <a:r>
              <a:rPr lang="en-SG" sz="2800" dirty="0"/>
              <a:t>For the </a:t>
            </a:r>
            <a:r>
              <a:rPr lang="en-SG" sz="2800" dirty="0">
                <a:solidFill>
                  <a:srgbClr val="7030A0"/>
                </a:solidFill>
              </a:rPr>
              <a:t>2nd and subsequent offenses</a:t>
            </a:r>
            <a:r>
              <a:rPr lang="en-SG" sz="2800" dirty="0"/>
              <a:t>, the penalty is a fine up to S$20,000 and/or imprisonment up to 5 years.</a:t>
            </a:r>
          </a:p>
          <a:p>
            <a:endParaRPr lang="en-SG" sz="800" dirty="0"/>
          </a:p>
          <a:p>
            <a:r>
              <a:rPr lang="en-SG" sz="2800" dirty="0"/>
              <a:t>If there was damage caused as a result of the crime, the penalty is a fine up to $50,000 and/or imprisonment up to 7 years.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7</a:t>
            </a:fld>
            <a:endParaRPr lang="en-US"/>
          </a:p>
        </p:txBody>
      </p:sp>
    </p:spTree>
    <p:extLst>
      <p:ext uri="{BB962C8B-B14F-4D97-AF65-F5344CB8AC3E}">
        <p14:creationId xmlns:p14="http://schemas.microsoft.com/office/powerpoint/2010/main" val="313051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latin typeface="+mn-lt"/>
              </a:rPr>
              <a:t>Penalties of Cyber/Computer Crime in Singapore – cont.</a:t>
            </a:r>
            <a:endParaRPr lang="en-SG" sz="3000" dirty="0">
              <a:latin typeface="+mn-lt"/>
            </a:endParaRPr>
          </a:p>
        </p:txBody>
      </p:sp>
      <p:sp>
        <p:nvSpPr>
          <p:cNvPr id="3" name="Content Placeholder 2"/>
          <p:cNvSpPr>
            <a:spLocks noGrp="1"/>
          </p:cNvSpPr>
          <p:nvPr>
            <p:ph idx="1"/>
          </p:nvPr>
        </p:nvSpPr>
        <p:spPr>
          <a:xfrm>
            <a:off x="0" y="942278"/>
            <a:ext cx="8991600" cy="5181600"/>
          </a:xfrm>
        </p:spPr>
        <p:txBody>
          <a:bodyPr/>
          <a:lstStyle/>
          <a:p>
            <a:r>
              <a:rPr lang="en-SG" sz="2800" dirty="0"/>
              <a:t>If the crime involved a threat to Singapore’s security, or to the banking or other financial, communications, or transportation industries, or to public services including utilities, safety, police, civil defence, or medicine, the penalty is a fine up to S$100,000 and/or imprisonment up to 20 years.</a:t>
            </a:r>
            <a:br>
              <a:rPr lang="en-SG" dirty="0"/>
            </a:br>
            <a:br>
              <a:rPr lang="en-SG" dirty="0"/>
            </a:b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408603"/>
            <a:ext cx="3893574" cy="24384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3406698"/>
            <a:ext cx="4648200" cy="2440305"/>
          </a:xfrm>
          <a:prstGeom prst="rect">
            <a:avLst/>
          </a:prstGeom>
        </p:spPr>
      </p:pic>
    </p:spTree>
    <p:extLst>
      <p:ext uri="{BB962C8B-B14F-4D97-AF65-F5344CB8AC3E}">
        <p14:creationId xmlns:p14="http://schemas.microsoft.com/office/powerpoint/2010/main" val="180129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SG" sz="2800" dirty="0">
                <a:latin typeface="+mn-lt"/>
              </a:rPr>
              <a:t>3. Unauthorised access to computer material</a:t>
            </a:r>
          </a:p>
        </p:txBody>
      </p:sp>
      <p:sp>
        <p:nvSpPr>
          <p:cNvPr id="3" name="Content Placeholder 2"/>
          <p:cNvSpPr>
            <a:spLocks noGrp="1"/>
          </p:cNvSpPr>
          <p:nvPr>
            <p:ph idx="1"/>
          </p:nvPr>
        </p:nvSpPr>
        <p:spPr>
          <a:xfrm>
            <a:off x="381000" y="914400"/>
            <a:ext cx="8153400" cy="5334000"/>
          </a:xfrm>
        </p:spPr>
        <p:txBody>
          <a:bodyPr/>
          <a:lstStyle/>
          <a:p>
            <a:r>
              <a:rPr lang="en-SG" sz="2800" dirty="0"/>
              <a:t>Any person who knowingly causes a computer to perform any function for the purpose of </a:t>
            </a:r>
            <a:r>
              <a:rPr lang="en-SG" sz="2800" dirty="0">
                <a:solidFill>
                  <a:srgbClr val="0033CC"/>
                </a:solidFill>
              </a:rPr>
              <a:t>securing access without authority </a:t>
            </a:r>
            <a:r>
              <a:rPr lang="en-SG" sz="2800" dirty="0"/>
              <a:t>to any </a:t>
            </a:r>
            <a:r>
              <a:rPr lang="en-SG" sz="2800" dirty="0">
                <a:solidFill>
                  <a:srgbClr val="0033CC"/>
                </a:solidFill>
              </a:rPr>
              <a:t>program</a:t>
            </a:r>
            <a:r>
              <a:rPr lang="en-SG" sz="2800" dirty="0"/>
              <a:t> or </a:t>
            </a:r>
            <a:r>
              <a:rPr lang="en-SG" sz="2800" dirty="0">
                <a:solidFill>
                  <a:srgbClr val="0033CC"/>
                </a:solidFill>
              </a:rPr>
              <a:t>data</a:t>
            </a:r>
            <a:r>
              <a:rPr lang="en-SG" sz="2800" dirty="0"/>
              <a:t> held in any computer shall be guilty of an offence.</a:t>
            </a:r>
          </a:p>
          <a:p>
            <a:pPr marL="0" indent="0">
              <a:buNone/>
            </a:pPr>
            <a:endParaRPr lang="nl-NL" sz="1800" dirty="0">
              <a:solidFill>
                <a:srgbClr val="FF0000"/>
              </a:solidFill>
            </a:endParaRPr>
          </a:p>
          <a:p>
            <a:pPr marL="0" indent="0">
              <a:buNone/>
            </a:pPr>
            <a:r>
              <a:rPr lang="nl-NL" sz="1800" dirty="0">
                <a:solidFill>
                  <a:srgbClr val="FF0000"/>
                </a:solidFill>
              </a:rPr>
              <a:t>[</a:t>
            </a:r>
            <a:r>
              <a:rPr lang="nl-NL" sz="1800" i="1" dirty="0">
                <a:solidFill>
                  <a:srgbClr val="FF0000"/>
                </a:solidFill>
              </a:rPr>
              <a:t>UK CMA 1990, s. 1</a:t>
            </a:r>
            <a:r>
              <a:rPr lang="nl-NL" sz="1800" dirty="0">
                <a:solidFill>
                  <a:srgbClr val="FF0000"/>
                </a:solidFill>
              </a:rPr>
              <a:t>] </a:t>
            </a:r>
            <a:endParaRPr lang="en-SG" sz="1800" dirty="0">
              <a:solidFill>
                <a:srgbClr val="FF0000"/>
              </a:solidFill>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9</a:t>
            </a:fld>
            <a:endParaRPr lang="en-US"/>
          </a:p>
        </p:txBody>
      </p:sp>
    </p:spTree>
    <p:extLst>
      <p:ext uri="{BB962C8B-B14F-4D97-AF65-F5344CB8AC3E}">
        <p14:creationId xmlns:p14="http://schemas.microsoft.com/office/powerpoint/2010/main" val="38261357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9640</TotalTime>
  <Words>4837</Words>
  <Application>Microsoft Office PowerPoint</Application>
  <PresentationFormat>On-screen Show (4:3)</PresentationFormat>
  <Paragraphs>278</Paragraphs>
  <Slides>24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Tahoma</vt:lpstr>
      <vt:lpstr>Verdana</vt:lpstr>
      <vt:lpstr>Wingdings</vt:lpstr>
      <vt:lpstr>Contport</vt:lpstr>
      <vt:lpstr>PowerPoint Presentation</vt:lpstr>
      <vt:lpstr>Objectives</vt:lpstr>
      <vt:lpstr>Law on Cyber/Computer Crimes in Singapore</vt:lpstr>
      <vt:lpstr>CMA Cap. 50A</vt:lpstr>
      <vt:lpstr>CMA Cap. 50A</vt:lpstr>
      <vt:lpstr>CMA Cap. 50A</vt:lpstr>
      <vt:lpstr>Penalties of Cyber/Computer Crime in Singapore</vt:lpstr>
      <vt:lpstr>Penalties of Cyber/Computer Crime in Singapore – cont.</vt:lpstr>
      <vt:lpstr>3. Unauthorised access to computer material</vt:lpstr>
      <vt:lpstr>4. Access with intent to commit or facilitate commission of offence</vt:lpstr>
      <vt:lpstr>5. Unauthorised modification of computer material</vt:lpstr>
      <vt:lpstr>6. Unauthorised use or interception of computer service</vt:lpstr>
      <vt:lpstr>7. Unauthorised obstruction of use of computer</vt:lpstr>
      <vt:lpstr>8. Unauthorised disclosure of access code </vt:lpstr>
      <vt:lpstr>8A. Supplying, etc., personal information obtained in contravention of certain provisions </vt:lpstr>
      <vt:lpstr>8B. Obtaining, etc., items for use in certain offences</vt:lpstr>
      <vt:lpstr>8B. Obtaining, etc., items for use in certain offences</vt:lpstr>
      <vt:lpstr>9. Enhanced punishment for offences involving protected computers</vt:lpstr>
      <vt:lpstr>9. Enhanced punishment for offences involving protected computers – cont.</vt:lpstr>
      <vt:lpstr>9. Enhanced punishment for offences involving protected computers – cont.</vt:lpstr>
      <vt:lpstr>10. Abetments and attempts punishable as offences </vt:lpstr>
      <vt:lpstr>Cybersecurity Act 2018</vt:lpstr>
      <vt:lpstr>NP IT Policies &amp; Practices (Acceptable Use Policy)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Mohamed Saifulamri OMAR (NP)</cp:lastModifiedBy>
  <cp:revision>523</cp:revision>
  <cp:lastPrinted>2000-08-04T01:42:18Z</cp:lastPrinted>
  <dcterms:created xsi:type="dcterms:W3CDTF">1995-05-28T16:29:18Z</dcterms:created>
  <dcterms:modified xsi:type="dcterms:W3CDTF">2022-12-30T03:39:13Z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2022-12-30T03:39:13Z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78a81de4-a570-4350-b937-3c413df9ae1c</vt:lpwstr>
  </property>
  <property fmtid="{D5CDD505-2E9C-101B-9397-08002B2CF9AE}" pid="8" name="MSIP_Label_30286cb9-b49f-4646-87a5-340028348160_ContentBits">
    <vt:lpwstr>1</vt:lpwstr>
  </property>
</Properties>
</file>