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4"/>
  </p:notesMasterIdLst>
  <p:handoutMasterIdLst>
    <p:handoutMasterId r:id="rId25"/>
  </p:handoutMasterIdLst>
  <p:sldIdLst>
    <p:sldId id="376" r:id="rId2"/>
    <p:sldId id="380" r:id="rId3"/>
    <p:sldId id="517" r:id="rId4"/>
    <p:sldId id="493" r:id="rId5"/>
    <p:sldId id="503" r:id="rId6"/>
    <p:sldId id="502" r:id="rId7"/>
    <p:sldId id="494" r:id="rId8"/>
    <p:sldId id="501" r:id="rId9"/>
    <p:sldId id="504" r:id="rId10"/>
    <p:sldId id="514" r:id="rId11"/>
    <p:sldId id="505" r:id="rId12"/>
    <p:sldId id="511" r:id="rId13"/>
    <p:sldId id="512" r:id="rId14"/>
    <p:sldId id="513" r:id="rId15"/>
    <p:sldId id="515" r:id="rId16"/>
    <p:sldId id="516" r:id="rId17"/>
    <p:sldId id="509" r:id="rId18"/>
    <p:sldId id="510" r:id="rId19"/>
    <p:sldId id="507" r:id="rId20"/>
    <p:sldId id="499" r:id="rId21"/>
    <p:sldId id="460" r:id="rId22"/>
    <p:sldId id="437" r:id="rId23"/>
  </p:sldIdLst>
  <p:sldSz cx="9144000" cy="6858000" type="screen4x3"/>
  <p:notesSz cx="6784975" cy="9856788"/>
  <p:custDataLst>
    <p:tags r:id="rId26"/>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99"/>
    <a:srgbClr val="0033CC"/>
    <a:srgbClr val="00CC00"/>
    <a:srgbClr val="800000"/>
    <a:srgbClr val="003300"/>
    <a:srgbClr val="CCECFF"/>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81" autoAdjust="0"/>
  </p:normalViewPr>
  <p:slideViewPr>
    <p:cSldViewPr>
      <p:cViewPr varScale="1">
        <p:scale>
          <a:sx n="80" d="100"/>
          <a:sy n="80" d="100"/>
        </p:scale>
        <p:origin x="17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88" y="648"/>
      </p:cViewPr>
      <p:guideLst>
        <p:guide orient="horz" pos="2167"/>
        <p:guide pos="29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dirty="0"/>
              <a:t>Left-hand Bar – Replace FSP by your module code and X by the lecture number.</a:t>
            </a:r>
          </a:p>
          <a:p>
            <a:pPr marL="228600" indent="-228600">
              <a:buFontTx/>
              <a:buAutoNum type="arabicPeriod"/>
            </a:pPr>
            <a:r>
              <a:rPr lang="en-US" dirty="0"/>
              <a:t>Replace Lecture Title</a:t>
            </a:r>
          </a:p>
          <a:p>
            <a:pPr marL="228600" indent="-228600">
              <a:buFontTx/>
              <a:buAutoNum type="arabicPeriod"/>
            </a:pPr>
            <a:r>
              <a:rPr lang="en-US" dirty="0"/>
              <a:t>Replace &lt; Module Name &gt;</a:t>
            </a:r>
          </a:p>
          <a:p>
            <a:pPr marL="228600" indent="-228600">
              <a:buFontTx/>
              <a:buAutoNum type="arabicPeriod"/>
            </a:pPr>
            <a:r>
              <a:rPr lang="en-US" dirty="0"/>
              <a:t>Replace Year and Semester if necessary</a:t>
            </a:r>
          </a:p>
        </p:txBody>
      </p:sp>
    </p:spTree>
    <p:extLst>
      <p:ext uri="{BB962C8B-B14F-4D97-AF65-F5344CB8AC3E}">
        <p14:creationId xmlns:p14="http://schemas.microsoft.com/office/powerpoint/2010/main" val="1727734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9513103-D580-4CF5-B1AA-F9B7C0B68BD6}" type="slidenum">
              <a:rPr lang="en-GB"/>
              <a:pPr/>
              <a:t>22</a:t>
            </a:fld>
            <a:endParaRPr lang="en-GB"/>
          </a:p>
        </p:txBody>
      </p:sp>
      <p:sp>
        <p:nvSpPr>
          <p:cNvPr id="29699" name="Rectangle 2"/>
          <p:cNvSpPr>
            <a:spLocks noGrp="1" noRot="1" noChangeAspect="1" noChangeArrowheads="1" noTextEdit="1"/>
          </p:cNvSpPr>
          <p:nvPr>
            <p:ph type="sldImg"/>
          </p:nvPr>
        </p:nvSpPr>
        <p:spPr>
          <a:xfrm>
            <a:off x="928688" y="738188"/>
            <a:ext cx="4929187" cy="3697287"/>
          </a:xfrm>
          <a:ln/>
        </p:spPr>
      </p:sp>
      <p:sp>
        <p:nvSpPr>
          <p:cNvPr id="29700" name="Rectangle 3"/>
          <p:cNvSpPr>
            <a:spLocks noGrp="1" noChangeArrowheads="1"/>
          </p:cNvSpPr>
          <p:nvPr>
            <p:ph type="body" idx="1"/>
          </p:nvPr>
        </p:nvSpPr>
        <p:spPr>
          <a:xfrm>
            <a:off x="677863" y="4681538"/>
            <a:ext cx="5429250" cy="4437062"/>
          </a:xfrm>
          <a:noFill/>
          <a:ln/>
        </p:spPr>
        <p:txBody>
          <a:bodyPr/>
          <a:lstStyle/>
          <a:p>
            <a:pPr>
              <a:buFontTx/>
              <a:buChar char="•"/>
            </a:pPr>
            <a:r>
              <a:rPr lang="en-US"/>
              <a:t> Publisher: Cisco Press, Thomson Learning</a:t>
            </a:r>
          </a:p>
          <a:p>
            <a:pPr>
              <a:buFontTx/>
              <a:buChar char="•"/>
            </a:pPr>
            <a:r>
              <a:rPr lang="en-US"/>
              <a:t> </a:t>
            </a:r>
          </a:p>
        </p:txBody>
      </p:sp>
    </p:spTree>
    <p:extLst>
      <p:ext uri="{BB962C8B-B14F-4D97-AF65-F5344CB8AC3E}">
        <p14:creationId xmlns:p14="http://schemas.microsoft.com/office/powerpoint/2010/main" val="171022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24F30DD-3833-4699-9071-53B055338EC3}" type="slidenum">
              <a:rPr lang="en-US">
                <a:solidFill>
                  <a:srgbClr val="FF0000"/>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A70D10B6-495A-4E5A-82CC-FC79817E8E25}" type="slidenum">
              <a:rPr lang="en-US">
                <a:solidFill>
                  <a:srgbClr val="FF0000"/>
                </a:solidFill>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ln/>
        </p:spPr>
        <p:txBody>
          <a:bodyPr/>
          <a:lstStyle>
            <a:lvl1pPr>
              <a:defRPr/>
            </a:lvl1pPr>
          </a:lstStyle>
          <a:p>
            <a:r>
              <a:rPr lang="en-US"/>
              <a:t>slide</a:t>
            </a:r>
            <a:fld id="{1C03BFBB-5B0A-4B81-B724-61598F635569}" type="slidenum">
              <a:rPr lang="en-US">
                <a:solidFill>
                  <a:srgbClr val="FF0000"/>
                </a:solidFill>
              </a: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5"/>
          <p:cNvSpPr>
            <a:spLocks noGrp="1" noChangeArrowheads="1"/>
          </p:cNvSpPr>
          <p:nvPr>
            <p:ph type="sldNum" sz="quarter" idx="10"/>
          </p:nvPr>
        </p:nvSpPr>
        <p:spPr/>
        <p:txBody>
          <a:bodyPr/>
          <a:lstStyle>
            <a:lvl1pPr>
              <a:defRPr/>
            </a:lvl1pPr>
          </a:lstStyle>
          <a:p>
            <a:r>
              <a:rPr lang="en-US"/>
              <a:t>    slide</a:t>
            </a:r>
            <a:fld id="{26078C50-D7FF-4F3B-9E08-71D5368D3168}" type="slidenum">
              <a:rPr lang="en-US">
                <a:solidFill>
                  <a:srgbClr val="FF0000"/>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dirty="0"/>
              <a:t>    slide</a:t>
            </a:r>
            <a:fld id="{CD1E3C00-1CCA-42EC-B01C-177DBAD4B2D1}" type="slidenum">
              <a:rPr lang="en-US">
                <a:solidFill>
                  <a:srgbClr val="FF0000"/>
                </a:solidFill>
              </a: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C26A06C-9070-4A8E-B687-61C947234CD4}" type="slidenum">
              <a:rPr lang="en-US">
                <a:solidFill>
                  <a:srgbClr val="FF0000"/>
                </a:solidFill>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378752D7-BD66-4972-98AF-6E8DAE2B30BE}" type="slidenum">
              <a:rPr lang="en-US">
                <a:solidFill>
                  <a:srgbClr val="FF0000"/>
                </a:solidFill>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p:txBody>
          <a:bodyPr/>
          <a:lstStyle>
            <a:lvl1pPr>
              <a:defRPr/>
            </a:lvl1pPr>
          </a:lstStyle>
          <a:p>
            <a:r>
              <a:rPr lang="en-US"/>
              <a:t>  Lecture 1  slide</a:t>
            </a:r>
            <a:fld id="{0A945A3D-922A-4F70-9C87-005A23351DFE}" type="slidenum">
              <a:rPr lang="en-US">
                <a:solidFill>
                  <a:srgbClr val="FF0000"/>
                </a:solidFill>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p:txBody>
          <a:bodyPr/>
          <a:lstStyle>
            <a:lvl1pPr>
              <a:defRPr/>
            </a:lvl1pPr>
          </a:lstStyle>
          <a:p>
            <a:r>
              <a:rPr lang="en-US"/>
              <a:t>  Lecture 1  slide</a:t>
            </a:r>
            <a:fld id="{4D887614-A9B7-4631-AE2F-C75E25F11505}" type="slidenum">
              <a:rPr lang="en-US">
                <a:solidFill>
                  <a:srgbClr val="FF0000"/>
                </a:solidFill>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p:txBody>
          <a:bodyPr/>
          <a:lstStyle>
            <a:lvl1pPr>
              <a:defRPr/>
            </a:lvl1pPr>
          </a:lstStyle>
          <a:p>
            <a:r>
              <a:rPr lang="en-US"/>
              <a:t>  Lecture 1  slide</a:t>
            </a:r>
            <a:fld id="{A064A8E4-5CFD-40C7-A9F8-40CC00C3BCDF}" type="slidenum">
              <a:rPr lang="en-US">
                <a:solidFill>
                  <a:srgbClr val="FF0000"/>
                </a:solidFill>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DB0E967E-D904-4044-9324-686F4808CDEA}" type="slidenum">
              <a:rPr lang="en-US">
                <a:solidFill>
                  <a:srgbClr val="FF0000"/>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461A602D-37C2-4D03-9F6E-2E562A0C300F}" type="slidenum">
              <a:rPr lang="en-US">
                <a:solidFill>
                  <a:srgbClr val="FF0000"/>
                </a:solidFill>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3" name="Rectangle 15"/>
          <p:cNvSpPr>
            <a:spLocks noGrp="1" noChangeArrowheads="1"/>
          </p:cNvSpPr>
          <p:nvPr>
            <p:ph type="sldNum" sz="quarter" idx="4"/>
          </p:nvPr>
        </p:nvSpPr>
        <p:spPr bwMode="auto">
          <a:xfrm>
            <a:off x="6705600" y="6324600"/>
            <a:ext cx="190500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200">
                <a:latin typeface="Arial Narrow" pitchFamily="34" charset="0"/>
              </a:defRPr>
            </a:lvl1pPr>
          </a:lstStyle>
          <a:p>
            <a:r>
              <a:rPr lang="en-US" dirty="0"/>
              <a:t>slide</a:t>
            </a:r>
            <a:fld id="{2E602F3E-0719-4583-AC03-0746AA0F36EA}" type="slidenum">
              <a:rPr lang="en-US">
                <a:solidFill>
                  <a:srgbClr val="FF0000"/>
                </a:solidFill>
              </a:rPr>
              <a:pPr/>
              <a:t>‹#›</a:t>
            </a:fld>
            <a:endParaRPr lang="en-US" dirty="0"/>
          </a:p>
        </p:txBody>
      </p:sp>
      <p:sp>
        <p:nvSpPr>
          <p:cNvPr id="48144" name="Rectangle 16"/>
          <p:cNvSpPr>
            <a:spLocks noChangeArrowheads="1"/>
          </p:cNvSpPr>
          <p:nvPr userDrawn="1"/>
        </p:nvSpPr>
        <p:spPr bwMode="auto">
          <a:xfrm>
            <a:off x="3352800" y="6477000"/>
            <a:ext cx="2667000"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CSF/IT </a:t>
            </a:r>
          </a:p>
          <a:p>
            <a:pPr lvl="1" algn="ctr">
              <a:spcBef>
                <a:spcPct val="50000"/>
              </a:spcBef>
              <a:defRPr/>
            </a:pPr>
            <a:r>
              <a:rPr lang="en-US" sz="1200" dirty="0">
                <a:latin typeface="Arial Narrow" pitchFamily="34" charset="0"/>
              </a:rPr>
              <a:t>     Year 2/3, Semester 4/6</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9" name="Rectangle 8"/>
          <p:cNvSpPr>
            <a:spLocks noChangeArrowheads="1"/>
          </p:cNvSpPr>
          <p:nvPr userDrawn="1"/>
        </p:nvSpPr>
        <p:spPr bwMode="auto">
          <a:xfrm>
            <a:off x="5652120" y="6345683"/>
            <a:ext cx="2667000" cy="381000"/>
          </a:xfrm>
          <a:prstGeom prst="rect">
            <a:avLst/>
          </a:prstGeom>
          <a:noFill/>
          <a:ln w="9525">
            <a:noFill/>
            <a:miter lim="800000"/>
            <a:headEnd/>
            <a:tailEnd/>
          </a:ln>
        </p:spPr>
        <p:txBody>
          <a:bodyPr anchor="b"/>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lvl="1" algn="ctr">
              <a:spcBef>
                <a:spcPct val="50000"/>
              </a:spcBef>
              <a:defRPr/>
            </a:pPr>
            <a:r>
              <a:rPr lang="en-US" sz="1200" dirty="0">
                <a:latin typeface="Arial Narrow" pitchFamily="34" charset="0"/>
              </a:rPr>
              <a:t>Last update: </a:t>
            </a:r>
            <a:fld id="{57C1B937-281C-482E-AD8A-C1E4B5A51217}" type="datetime1">
              <a:rPr lang="en-US" sz="1200" smtClean="0">
                <a:latin typeface="Arial Narrow" pitchFamily="34" charset="0"/>
              </a:rPr>
              <a:t>12/30/2022</a:t>
            </a:fld>
            <a:endParaRPr lang="en-US" sz="1200" dirty="0">
              <a:latin typeface="Arial Narrow" pitchFamily="34" charset="0"/>
            </a:endParaRPr>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E541303D-B71B-4DDC-9E3B-9FFC78EAF0DD}"/>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GB"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Lst>
  <p:hf hdr="0" ft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Sample%20Computer%20Forensic%20Report.pdf" TargetMode="External"/><Relationship Id="rId2" Type="http://schemas.openxmlformats.org/officeDocument/2006/relationships/hyperlink" Target="Sample%20Case%20report.pdf" TargetMode="External"/><Relationship Id="rId1" Type="http://schemas.openxmlformats.org/officeDocument/2006/relationships/slideLayout" Target="../slideLayouts/slideLayout2.xml"/><Relationship Id="rId4" Type="http://schemas.openxmlformats.org/officeDocument/2006/relationships/hyperlink" Target="Sample%20EMIA%20Report.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000232" y="2071678"/>
            <a:ext cx="6857999" cy="857256"/>
          </a:xfrm>
        </p:spPr>
        <p:txBody>
          <a:bodyPr/>
          <a:lstStyle/>
          <a:p>
            <a:pPr algn="ctr">
              <a:lnSpc>
                <a:spcPct val="130000"/>
              </a:lnSpc>
            </a:pPr>
            <a:r>
              <a:rPr lang="en-GB" sz="4000" b="0" dirty="0">
                <a:solidFill>
                  <a:srgbClr val="0033CC"/>
                </a:solidFill>
                <a:effectLst>
                  <a:outerShdw blurRad="38100" dist="38100" dir="2700000" algn="tl">
                    <a:srgbClr val="C0C0C0"/>
                  </a:outerShdw>
                </a:effectLst>
              </a:rPr>
              <a:t>Computer Forensic Reporting</a:t>
            </a:r>
          </a:p>
          <a:p>
            <a:pPr algn="ctr">
              <a:lnSpc>
                <a:spcPct val="130000"/>
              </a:lnSpc>
            </a:pPr>
            <a:r>
              <a:rPr lang="en-GB" sz="4000" b="0" dirty="0">
                <a:solidFill>
                  <a:srgbClr val="0033CC"/>
                </a:solidFill>
                <a:effectLst>
                  <a:outerShdw blurRad="38100" dist="38100" dir="2700000" algn="tl">
                    <a:srgbClr val="C0C0C0"/>
                  </a:outerShdw>
                </a:effectLst>
              </a:rPr>
              <a:t> </a:t>
            </a:r>
            <a:endParaRPr lang="en-GB" sz="40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DF</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CSF/IT</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2/3 (2022/23), Semester 4/6</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69611" y="4005064"/>
            <a:ext cx="3233578" cy="646331"/>
          </a:xfrm>
          <a:prstGeom prst="rect">
            <a:avLst/>
          </a:prstGeom>
        </p:spPr>
        <p:txBody>
          <a:bodyPr wrap="none">
            <a:spAutoFit/>
          </a:bodyPr>
          <a:lstStyle/>
          <a:p>
            <a:r>
              <a:rPr kumimoji="1" lang="en-GB" sz="3600" b="1" dirty="0">
                <a:solidFill>
                  <a:srgbClr val="FF0000"/>
                </a:solidFill>
                <a:latin typeface="Arial Narrow" pitchFamily="34" charset="0"/>
              </a:rPr>
              <a:t>Digital Forensics</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Summary – cont.</a:t>
            </a:r>
            <a:endParaRPr lang="en-SG" dirty="0"/>
          </a:p>
        </p:txBody>
      </p:sp>
      <p:sp>
        <p:nvSpPr>
          <p:cNvPr id="3" name="Content Placeholder 2"/>
          <p:cNvSpPr>
            <a:spLocks noGrp="1"/>
          </p:cNvSpPr>
          <p:nvPr>
            <p:ph idx="1"/>
          </p:nvPr>
        </p:nvSpPr>
        <p:spPr/>
        <p:txBody>
          <a:bodyPr/>
          <a:lstStyle/>
          <a:p>
            <a:pPr marL="0" indent="0">
              <a:buNone/>
            </a:pPr>
            <a:r>
              <a:rPr lang="en-SG" dirty="0"/>
              <a:t>Example: </a:t>
            </a:r>
          </a:p>
          <a:p>
            <a:r>
              <a:rPr lang="en-SG" b="0" i="1" dirty="0">
                <a:solidFill>
                  <a:srgbClr val="009900"/>
                </a:solidFill>
              </a:rPr>
              <a:t>On DD/MM/YYYY, John Doe contacted my office in regards to imaging a stolen laptop computer running Windows® XP Professional that had been recovered. Doe is requesting a forensic examination to see what company documents may have been stolen by the suspect(s) and is requesting a full forensic examination and report for possible criminal charges &amp; civil litigation.</a:t>
            </a:r>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10</a:t>
            </a:fld>
            <a:endParaRPr lang="en-US"/>
          </a:p>
        </p:txBody>
      </p:sp>
    </p:spTree>
    <p:extLst>
      <p:ext uri="{BB962C8B-B14F-4D97-AF65-F5344CB8AC3E}">
        <p14:creationId xmlns:p14="http://schemas.microsoft.com/office/powerpoint/2010/main" val="15065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SG" dirty="0"/>
              <a:t>Forensic Acquisition (Imaging)</a:t>
            </a:r>
          </a:p>
        </p:txBody>
      </p:sp>
      <p:sp>
        <p:nvSpPr>
          <p:cNvPr id="3" name="Content Placeholder 2"/>
          <p:cNvSpPr>
            <a:spLocks noGrp="1"/>
          </p:cNvSpPr>
          <p:nvPr>
            <p:ph idx="1"/>
          </p:nvPr>
        </p:nvSpPr>
        <p:spPr/>
        <p:txBody>
          <a:bodyPr/>
          <a:lstStyle/>
          <a:p>
            <a:r>
              <a:rPr lang="en-SG" sz="2800" b="0" dirty="0"/>
              <a:t>This section is very important, as you must detail your interaction with the digital evidence and the steps taken to preserve and forensically acquire the evidence. </a:t>
            </a:r>
          </a:p>
          <a:p>
            <a:r>
              <a:rPr lang="en-SG" sz="2800" b="0" dirty="0"/>
              <a:t>Any additional steps that you take (e.g. forensically wiping storage/examination media, etc.) should be notated in this section of your report. </a:t>
            </a:r>
          </a:p>
          <a:p>
            <a:r>
              <a:rPr lang="en-SG" sz="2800" b="0" dirty="0"/>
              <a:t>Thoroughly documenting what you have done is very important to the integrity of the digital evidence and your chain of custody. </a:t>
            </a:r>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11</a:t>
            </a:fld>
            <a:endParaRPr lang="en-US"/>
          </a:p>
        </p:txBody>
      </p:sp>
    </p:spTree>
    <p:extLst>
      <p:ext uri="{BB962C8B-B14F-4D97-AF65-F5344CB8AC3E}">
        <p14:creationId xmlns:p14="http://schemas.microsoft.com/office/powerpoint/2010/main" val="361569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SG" dirty="0"/>
              <a:t>Forensic Acquisition (Imaging) – cont.</a:t>
            </a:r>
          </a:p>
        </p:txBody>
      </p:sp>
      <p:sp>
        <p:nvSpPr>
          <p:cNvPr id="3" name="Content Placeholder 2"/>
          <p:cNvSpPr>
            <a:spLocks noGrp="1"/>
          </p:cNvSpPr>
          <p:nvPr>
            <p:ph idx="1"/>
          </p:nvPr>
        </p:nvSpPr>
        <p:spPr/>
        <p:txBody>
          <a:bodyPr/>
          <a:lstStyle/>
          <a:p>
            <a:r>
              <a:rPr lang="en-SG" sz="2800" b="0" dirty="0"/>
              <a:t>You should have a digital camera in your forensic toolkit. Take a picture of the evidence and document each step of the forensic acquisition and preparation process. Regardless, if you include the picture in your report or as an exhibit, this picture is a perfect field note for you as the examiner to reference when completing your report.</a:t>
            </a:r>
          </a:p>
          <a:p>
            <a:r>
              <a:rPr lang="en-SG" sz="2800" b="0" dirty="0"/>
              <a:t>You will need to briefly describe the process you used when making a working copy from the forensic image of the original evidence, such as tools used.</a:t>
            </a:r>
          </a:p>
          <a:p>
            <a:r>
              <a:rPr lang="en-SG" sz="2800" b="0" dirty="0"/>
              <a:t>You will also need to include that you verified your forensic image and notate the hash values (e.g., MD5, SHA-1).</a:t>
            </a:r>
          </a:p>
          <a:p>
            <a:pPr marL="0" indent="0">
              <a:buNone/>
            </a:pPr>
            <a:endParaRPr lang="en-SG" sz="2800" b="0" dirty="0"/>
          </a:p>
          <a:p>
            <a:endParaRPr lang="en-SG" sz="2800" b="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12</a:t>
            </a:fld>
            <a:endParaRPr lang="en-US"/>
          </a:p>
        </p:txBody>
      </p:sp>
    </p:spTree>
    <p:extLst>
      <p:ext uri="{BB962C8B-B14F-4D97-AF65-F5344CB8AC3E}">
        <p14:creationId xmlns:p14="http://schemas.microsoft.com/office/powerpoint/2010/main" val="146428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2800" dirty="0"/>
              <a:t>Forensic Acquisition (Imaging) – cont.</a:t>
            </a:r>
          </a:p>
        </p:txBody>
      </p:sp>
      <p:sp>
        <p:nvSpPr>
          <p:cNvPr id="3" name="Content Placeholder 2"/>
          <p:cNvSpPr>
            <a:spLocks noGrp="1"/>
          </p:cNvSpPr>
          <p:nvPr>
            <p:ph idx="1"/>
          </p:nvPr>
        </p:nvSpPr>
        <p:spPr>
          <a:xfrm>
            <a:off x="381000" y="836712"/>
            <a:ext cx="8153400" cy="5411688"/>
          </a:xfrm>
        </p:spPr>
        <p:txBody>
          <a:bodyPr/>
          <a:lstStyle/>
          <a:p>
            <a:pPr marL="0" indent="0">
              <a:buNone/>
            </a:pPr>
            <a:r>
              <a:rPr lang="en-SG" b="0" dirty="0"/>
              <a:t>Example: </a:t>
            </a:r>
          </a:p>
          <a:p>
            <a:r>
              <a:rPr lang="en-SG" sz="2600" b="0" i="1" dirty="0">
                <a:solidFill>
                  <a:srgbClr val="009900"/>
                </a:solidFill>
              </a:rPr>
              <a:t>On DD/MM/YYYY, I began the forensic acquisition/imaging process of the stolen laptop. Prior to imaging the stolen laptop, I photographed the laptop, documenting any identifiers (e.g., make, model, serial #), unique markings, visible damage, etc. while maintaining chain of custody.</a:t>
            </a:r>
          </a:p>
          <a:p>
            <a:r>
              <a:rPr lang="en-SG" sz="2600" b="0" i="1" dirty="0">
                <a:solidFill>
                  <a:srgbClr val="009900"/>
                </a:solidFill>
              </a:rPr>
              <a:t>Using a sterile storage media (examination medium) that had been previously forensically wiped and verified using ABC tool version 1.0.</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13</a:t>
            </a:fld>
            <a:endParaRPr lang="en-US"/>
          </a:p>
        </p:txBody>
      </p:sp>
    </p:spTree>
    <p:extLst>
      <p:ext uri="{BB962C8B-B14F-4D97-AF65-F5344CB8AC3E}">
        <p14:creationId xmlns:p14="http://schemas.microsoft.com/office/powerpoint/2010/main" val="3320374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2800" dirty="0"/>
              <a:t>Forensic Acquisition (Imaging) – cont.</a:t>
            </a:r>
          </a:p>
        </p:txBody>
      </p:sp>
      <p:sp>
        <p:nvSpPr>
          <p:cNvPr id="3" name="Content Placeholder 2"/>
          <p:cNvSpPr>
            <a:spLocks noGrp="1"/>
          </p:cNvSpPr>
          <p:nvPr>
            <p:ph idx="1"/>
          </p:nvPr>
        </p:nvSpPr>
        <p:spPr/>
        <p:txBody>
          <a:bodyPr/>
          <a:lstStyle/>
          <a:p>
            <a:r>
              <a:rPr lang="en-SG" sz="2800" b="0" i="1" dirty="0">
                <a:solidFill>
                  <a:srgbClr val="009900"/>
                </a:solidFill>
              </a:rPr>
              <a:t>At this point, I removed the hard drive from the stolen laptop and connected it to my hardware write-blocker, which is running the most recent firmware and has been verified by this examiner. After connecting the hardware write blocker to the suspect hard drive, I connected the hardware write blocker via USB 2.0 to my forensic examination machine to begin the forensic imaging process... </a:t>
            </a:r>
          </a:p>
          <a:p>
            <a:pPr marL="0" indent="0">
              <a:buNone/>
            </a:pPr>
            <a:endParaRPr lang="en-SG" sz="2800" b="0" i="1" dirty="0">
              <a:solidFill>
                <a:srgbClr val="009900"/>
              </a:solidFill>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14</a:t>
            </a:fld>
            <a:endParaRPr lang="en-US"/>
          </a:p>
        </p:txBody>
      </p:sp>
    </p:spTree>
    <p:extLst>
      <p:ext uri="{BB962C8B-B14F-4D97-AF65-F5344CB8AC3E}">
        <p14:creationId xmlns:p14="http://schemas.microsoft.com/office/powerpoint/2010/main" val="2480580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Details of Findings (Forensic Analysis)</a:t>
            </a:r>
          </a:p>
        </p:txBody>
      </p:sp>
      <p:sp>
        <p:nvSpPr>
          <p:cNvPr id="3" name="Content Placeholder 2"/>
          <p:cNvSpPr>
            <a:spLocks noGrp="1"/>
          </p:cNvSpPr>
          <p:nvPr>
            <p:ph idx="1"/>
          </p:nvPr>
        </p:nvSpPr>
        <p:spPr>
          <a:xfrm>
            <a:off x="381000" y="908720"/>
            <a:ext cx="8153400" cy="5339680"/>
          </a:xfrm>
        </p:spPr>
        <p:txBody>
          <a:bodyPr/>
          <a:lstStyle/>
          <a:p>
            <a:r>
              <a:rPr lang="en-SG" b="0" dirty="0"/>
              <a:t>This is the most detailed section of your investigation. You should include all artefacts that you find during your analysis relating to the case. </a:t>
            </a:r>
          </a:p>
          <a:p>
            <a:r>
              <a:rPr lang="en-SG" b="0" dirty="0"/>
              <a:t>It may include:</a:t>
            </a:r>
          </a:p>
          <a:p>
            <a:pPr lvl="1"/>
            <a:r>
              <a:rPr lang="en-SG" b="0" dirty="0"/>
              <a:t>Specific files related to the request.</a:t>
            </a:r>
          </a:p>
          <a:p>
            <a:pPr lvl="1"/>
            <a:r>
              <a:rPr lang="en-SG" b="0" dirty="0"/>
              <a:t>Other files, including deleted files, that support the findings.</a:t>
            </a:r>
          </a:p>
          <a:p>
            <a:pPr lvl="1"/>
            <a:r>
              <a:rPr lang="en-SG" b="0" dirty="0"/>
              <a:t>String searches, keyword searches, etc.</a:t>
            </a:r>
          </a:p>
          <a:p>
            <a:pPr lvl="1"/>
            <a:r>
              <a:rPr lang="en-SG" b="0" dirty="0"/>
              <a:t>Internet-related evidence, such as chat logs, cache files, e-mail, etc.</a:t>
            </a:r>
          </a:p>
          <a:p>
            <a:pPr marL="0" indent="0">
              <a:buNone/>
            </a:pP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15</a:t>
            </a:fld>
            <a:endParaRPr lang="en-US"/>
          </a:p>
        </p:txBody>
      </p:sp>
    </p:spTree>
    <p:extLst>
      <p:ext uri="{BB962C8B-B14F-4D97-AF65-F5344CB8AC3E}">
        <p14:creationId xmlns:p14="http://schemas.microsoft.com/office/powerpoint/2010/main" val="2445327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000" dirty="0"/>
              <a:t>Details of Findings (Forensic Analysis) – cont.</a:t>
            </a:r>
          </a:p>
        </p:txBody>
      </p:sp>
      <p:sp>
        <p:nvSpPr>
          <p:cNvPr id="3" name="Content Placeholder 2"/>
          <p:cNvSpPr>
            <a:spLocks noGrp="1"/>
          </p:cNvSpPr>
          <p:nvPr>
            <p:ph idx="1"/>
          </p:nvPr>
        </p:nvSpPr>
        <p:spPr/>
        <p:txBody>
          <a:bodyPr/>
          <a:lstStyle/>
          <a:p>
            <a:pPr lvl="1"/>
            <a:r>
              <a:rPr lang="en-SG" b="0" dirty="0"/>
              <a:t>Graphic image analysis.</a:t>
            </a:r>
          </a:p>
          <a:p>
            <a:pPr lvl="1"/>
            <a:r>
              <a:rPr lang="en-SG" b="0" dirty="0"/>
              <a:t>Indicators of ownership, which could include program registration data.</a:t>
            </a:r>
          </a:p>
          <a:p>
            <a:pPr lvl="1"/>
            <a:r>
              <a:rPr lang="en-SG" b="0" dirty="0"/>
              <a:t>Data analysis.</a:t>
            </a:r>
          </a:p>
          <a:p>
            <a:pPr lvl="1"/>
            <a:r>
              <a:rPr lang="en-SG" b="0" dirty="0"/>
              <a:t>Techniques used to hide or mask data, such as encryption, steganography, hidden attributes, hidden partitions, and file name anomalies.</a:t>
            </a:r>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16</a:t>
            </a:fld>
            <a:endParaRPr lang="en-US"/>
          </a:p>
        </p:txBody>
      </p:sp>
    </p:spTree>
    <p:extLst>
      <p:ext uri="{BB962C8B-B14F-4D97-AF65-F5344CB8AC3E}">
        <p14:creationId xmlns:p14="http://schemas.microsoft.com/office/powerpoint/2010/main" val="156094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000" dirty="0"/>
              <a:t>Details of Findings (Forensic Analysis) – cont.</a:t>
            </a:r>
          </a:p>
        </p:txBody>
      </p:sp>
      <p:sp>
        <p:nvSpPr>
          <p:cNvPr id="3" name="Content Placeholder 2"/>
          <p:cNvSpPr>
            <a:spLocks noGrp="1"/>
          </p:cNvSpPr>
          <p:nvPr>
            <p:ph idx="1"/>
          </p:nvPr>
        </p:nvSpPr>
        <p:spPr/>
        <p:txBody>
          <a:bodyPr/>
          <a:lstStyle/>
          <a:p>
            <a:pPr marL="0" indent="0">
              <a:buNone/>
            </a:pPr>
            <a:r>
              <a:rPr lang="en-SG" sz="2800" b="0" dirty="0"/>
              <a:t>Example: </a:t>
            </a:r>
          </a:p>
          <a:p>
            <a:r>
              <a:rPr lang="en-SG" sz="2800" b="0" i="1" dirty="0">
                <a:solidFill>
                  <a:srgbClr val="009900"/>
                </a:solidFill>
              </a:rPr>
              <a:t>After completing the forensic acquisition of the stolen laptop I began </a:t>
            </a:r>
            <a:r>
              <a:rPr lang="en-SG" sz="2800" b="0" i="1" dirty="0" err="1">
                <a:solidFill>
                  <a:srgbClr val="009900"/>
                </a:solidFill>
              </a:rPr>
              <a:t>analyzing</a:t>
            </a:r>
            <a:r>
              <a:rPr lang="en-SG" sz="2800" b="0" i="1" dirty="0">
                <a:solidFill>
                  <a:srgbClr val="009900"/>
                </a:solidFill>
              </a:rPr>
              <a:t> the forensic image of the stolen laptop with Forensic Tool</a:t>
            </a:r>
          </a:p>
          <a:p>
            <a:r>
              <a:rPr lang="en-SG" sz="2800" b="0" i="1" dirty="0">
                <a:solidFill>
                  <a:srgbClr val="009900"/>
                </a:solidFill>
              </a:rPr>
              <a:t>I used the following tools for forensic analysis, which are licensed to this examiner:</a:t>
            </a:r>
            <a:r>
              <a:rPr lang="en-SG" sz="2800" b="0" dirty="0">
                <a:solidFill>
                  <a:srgbClr val="009900"/>
                </a:solidFill>
              </a:rPr>
              <a:t> </a:t>
            </a:r>
          </a:p>
          <a:p>
            <a:pPr lvl="1"/>
            <a:r>
              <a:rPr lang="en-SG" sz="2000" b="0" i="1" dirty="0">
                <a:solidFill>
                  <a:srgbClr val="009900"/>
                </a:solidFill>
              </a:rPr>
              <a:t>Guidance® Software's </a:t>
            </a:r>
            <a:r>
              <a:rPr lang="en-SG" sz="2000" b="0" i="1" dirty="0" err="1">
                <a:solidFill>
                  <a:srgbClr val="009900"/>
                </a:solidFill>
              </a:rPr>
              <a:t>EnCase</a:t>
            </a:r>
            <a:r>
              <a:rPr lang="en-SG" sz="2000" b="0" i="1" dirty="0">
                <a:solidFill>
                  <a:srgbClr val="009900"/>
                </a:solidFill>
              </a:rPr>
              <a:t>® 6.17</a:t>
            </a:r>
            <a:endParaRPr lang="en-SG" sz="2000" b="0" dirty="0">
              <a:solidFill>
                <a:srgbClr val="009900"/>
              </a:solidFill>
            </a:endParaRPr>
          </a:p>
          <a:p>
            <a:pPr lvl="1"/>
            <a:r>
              <a:rPr lang="en-SG" sz="2000" b="0" i="1" dirty="0">
                <a:solidFill>
                  <a:srgbClr val="009900"/>
                </a:solidFill>
              </a:rPr>
              <a:t>SANS Investigative Forensic Toolkit (SIFT) Version 2.0</a:t>
            </a:r>
            <a:endParaRPr lang="en-SG" sz="2000" b="0" dirty="0">
              <a:solidFill>
                <a:srgbClr val="009900"/>
              </a:solidFill>
            </a:endParaRPr>
          </a:p>
          <a:p>
            <a:pPr lvl="1"/>
            <a:r>
              <a:rPr lang="en-SG" sz="2000" b="0" i="1" dirty="0">
                <a:solidFill>
                  <a:srgbClr val="009900"/>
                </a:solidFill>
              </a:rPr>
              <a:t>Internet Evidence Finder v3.3</a:t>
            </a:r>
            <a:endParaRPr lang="en-SG" sz="2000" b="0" dirty="0">
              <a:solidFill>
                <a:srgbClr val="009900"/>
              </a:solidFill>
            </a:endParaRPr>
          </a:p>
          <a:p>
            <a:pPr lvl="1"/>
            <a:r>
              <a:rPr lang="en-SG" sz="2000" b="0" i="1" dirty="0" err="1">
                <a:solidFill>
                  <a:srgbClr val="009900"/>
                </a:solidFill>
              </a:rPr>
              <a:t>RegRipper</a:t>
            </a:r>
            <a:r>
              <a:rPr lang="en-SG" sz="2000" b="0" i="1" dirty="0">
                <a:solidFill>
                  <a:srgbClr val="009900"/>
                </a:solidFill>
              </a:rPr>
              <a:t> by Harlan </a:t>
            </a:r>
            <a:r>
              <a:rPr lang="en-SG" sz="2000" b="0" i="1" dirty="0" err="1">
                <a:solidFill>
                  <a:srgbClr val="009900"/>
                </a:solidFill>
              </a:rPr>
              <a:t>Carvey</a:t>
            </a:r>
            <a:endParaRPr lang="en-SG" sz="2000" b="0" dirty="0">
              <a:solidFill>
                <a:srgbClr val="009900"/>
              </a:solidFill>
            </a:endParaRPr>
          </a:p>
          <a:p>
            <a:pPr lvl="1"/>
            <a:r>
              <a:rPr lang="en-SG" sz="2000" b="0" i="1" dirty="0">
                <a:solidFill>
                  <a:srgbClr val="009900"/>
                </a:solidFill>
              </a:rPr>
              <a:t>Microsoft® Excel 2007</a:t>
            </a:r>
            <a:endParaRPr lang="en-SG" sz="2000" b="0" dirty="0">
              <a:solidFill>
                <a:srgbClr val="009900"/>
              </a:solidFill>
            </a:endParaRPr>
          </a:p>
          <a:p>
            <a:pPr marL="0" indent="0">
              <a:buNone/>
            </a:pP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17</a:t>
            </a:fld>
            <a:endParaRPr lang="en-US"/>
          </a:p>
        </p:txBody>
      </p:sp>
    </p:spTree>
    <p:extLst>
      <p:ext uri="{BB962C8B-B14F-4D97-AF65-F5344CB8AC3E}">
        <p14:creationId xmlns:p14="http://schemas.microsoft.com/office/powerpoint/2010/main" val="317518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000" dirty="0"/>
              <a:t>Details of Findings (Forensic Analysis) – cont.</a:t>
            </a:r>
          </a:p>
        </p:txBody>
      </p:sp>
      <p:sp>
        <p:nvSpPr>
          <p:cNvPr id="3" name="Content Placeholder 2"/>
          <p:cNvSpPr>
            <a:spLocks noGrp="1"/>
          </p:cNvSpPr>
          <p:nvPr>
            <p:ph idx="1"/>
          </p:nvPr>
        </p:nvSpPr>
        <p:spPr/>
        <p:txBody>
          <a:bodyPr/>
          <a:lstStyle/>
          <a:p>
            <a:r>
              <a:rPr lang="en-SG" sz="2800" b="0" i="1" dirty="0">
                <a:solidFill>
                  <a:srgbClr val="009900"/>
                </a:solidFill>
              </a:rPr>
              <a:t>A review of the Internet history using Internet Evidence Finder, the following data was recovered from sector 117004, which shows a Facebook email between John Doe and Jane Doe. Further analysis shows that John Doe logged into his Google Mail account. </a:t>
            </a:r>
          </a:p>
          <a:p>
            <a:r>
              <a:rPr lang="en-SG" sz="2800" b="0" i="1" dirty="0">
                <a:solidFill>
                  <a:srgbClr val="009900"/>
                </a:solidFill>
              </a:rPr>
              <a:t>See screenshots below:</a:t>
            </a:r>
          </a:p>
          <a:p>
            <a:r>
              <a:rPr lang="en-SG" sz="2800" b="0" i="1" dirty="0">
                <a:solidFill>
                  <a:srgbClr val="009900"/>
                </a:solidFill>
              </a:rPr>
              <a:t>E-mail between John Doe and Jane Doe.</a:t>
            </a:r>
            <a:br>
              <a:rPr lang="en-SG" sz="2800" b="0" i="1" dirty="0">
                <a:solidFill>
                  <a:srgbClr val="009900"/>
                </a:solidFill>
              </a:rPr>
            </a:br>
            <a:endParaRPr lang="en-SG" sz="2800" b="0" i="1" dirty="0">
              <a:solidFill>
                <a:srgbClr val="009900"/>
              </a:solidFill>
            </a:endParaRPr>
          </a:p>
          <a:p>
            <a:endParaRPr lang="en-SG" sz="2800" b="0" i="1" dirty="0">
              <a:solidFill>
                <a:srgbClr val="009900"/>
              </a:solidFill>
            </a:endParaRPr>
          </a:p>
          <a:p>
            <a:pPr marL="0" indent="0">
              <a:buNone/>
            </a:pPr>
            <a:br>
              <a:rPr lang="en-SG" b="0" i="1" dirty="0"/>
            </a:br>
            <a:endParaRPr lang="en-SG" b="0" i="1" dirty="0"/>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276725"/>
            <a:ext cx="366712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9113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SG" dirty="0"/>
              <a:t>Conclusion</a:t>
            </a:r>
          </a:p>
        </p:txBody>
      </p:sp>
      <p:sp>
        <p:nvSpPr>
          <p:cNvPr id="3" name="Content Placeholder 2"/>
          <p:cNvSpPr>
            <a:spLocks noGrp="1"/>
          </p:cNvSpPr>
          <p:nvPr>
            <p:ph idx="1"/>
          </p:nvPr>
        </p:nvSpPr>
        <p:spPr/>
        <p:txBody>
          <a:bodyPr/>
          <a:lstStyle/>
          <a:p>
            <a:r>
              <a:rPr lang="en-SG" b="0" dirty="0"/>
              <a:t>In this section, you are basing your conclusion off the forensic evidence. </a:t>
            </a:r>
          </a:p>
          <a:p>
            <a:r>
              <a:rPr lang="en-SG" b="0" dirty="0"/>
              <a:t>The goal of the forensic examination is to report the facts, regardless if the evidence is </a:t>
            </a:r>
            <a:r>
              <a:rPr lang="en-SG" b="0" dirty="0" err="1"/>
              <a:t>inculpatory</a:t>
            </a:r>
            <a:r>
              <a:rPr lang="en-SG" b="0" dirty="0"/>
              <a:t> or exculpatory in nature. </a:t>
            </a:r>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19</a:t>
            </a:fld>
            <a:endParaRPr lang="en-US"/>
          </a:p>
        </p:txBody>
      </p:sp>
    </p:spTree>
    <p:extLst>
      <p:ext uri="{BB962C8B-B14F-4D97-AF65-F5344CB8AC3E}">
        <p14:creationId xmlns:p14="http://schemas.microsoft.com/office/powerpoint/2010/main" val="175842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t>Objectives</a:t>
            </a:r>
          </a:p>
        </p:txBody>
      </p:sp>
      <p:sp>
        <p:nvSpPr>
          <p:cNvPr id="143363" name="Rectangle 3"/>
          <p:cNvSpPr>
            <a:spLocks noGrp="1" noChangeArrowheads="1"/>
          </p:cNvSpPr>
          <p:nvPr>
            <p:ph type="body" idx="1"/>
          </p:nvPr>
        </p:nvSpPr>
        <p:spPr/>
        <p:txBody>
          <a:bodyPr/>
          <a:lstStyle/>
          <a:p>
            <a:pPr marL="0" indent="0">
              <a:buFont typeface="Wingdings" pitchFamily="2" charset="2"/>
              <a:buNone/>
            </a:pPr>
            <a:r>
              <a:rPr lang="en-US" dirty="0"/>
              <a:t>At the end of this, you will get to know more about:</a:t>
            </a:r>
          </a:p>
          <a:p>
            <a:pPr marL="457200" indent="-457200"/>
            <a:r>
              <a:rPr lang="en-GB" b="0" dirty="0"/>
              <a:t>How to prepare a computer forensic report.</a:t>
            </a:r>
          </a:p>
          <a:p>
            <a:pPr marL="457200" indent="-457200"/>
            <a:r>
              <a:rPr lang="en-GB" b="0" dirty="0"/>
              <a:t>The various sections of a typical forensic report.</a:t>
            </a:r>
          </a:p>
          <a:p>
            <a:pPr marL="457200" indent="-457200">
              <a:buNone/>
            </a:pPr>
            <a:endParaRPr lang="en-GB" b="0" dirty="0"/>
          </a:p>
          <a:p>
            <a:pPr marL="0" indent="0">
              <a:buFont typeface="Wingdings" pitchFamily="2" charset="2"/>
              <a:buNone/>
            </a:pPr>
            <a:endParaRPr lang="en-GB" b="0" dirty="0"/>
          </a:p>
        </p:txBody>
      </p:sp>
      <p:sp>
        <p:nvSpPr>
          <p:cNvPr id="8" name="Slide Number Placeholder 7"/>
          <p:cNvSpPr>
            <a:spLocks noGrp="1"/>
          </p:cNvSpPr>
          <p:nvPr>
            <p:ph type="sldNum" sz="quarter" idx="10"/>
          </p:nvPr>
        </p:nvSpPr>
        <p:spPr/>
        <p:txBody>
          <a:bodyPr/>
          <a:lstStyle/>
          <a:p>
            <a:r>
              <a:rPr lang="en-US" dirty="0"/>
              <a:t>    slide</a:t>
            </a:r>
            <a:fld id="{DAD697E0-695F-4D4F-A5DE-CBD70EEE5EB8}" type="slidenum">
              <a:rPr lang="en-US">
                <a:solidFill>
                  <a:srgbClr val="FF0000"/>
                </a:solidFill>
              </a: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SG" dirty="0">
                <a:effectLst/>
              </a:rPr>
              <a:t>Supporting Materials (Appendices)</a:t>
            </a:r>
          </a:p>
        </p:txBody>
      </p:sp>
      <p:sp>
        <p:nvSpPr>
          <p:cNvPr id="3" name="Content Placeholder 2"/>
          <p:cNvSpPr>
            <a:spLocks noGrp="1"/>
          </p:cNvSpPr>
          <p:nvPr>
            <p:ph idx="1"/>
          </p:nvPr>
        </p:nvSpPr>
        <p:spPr>
          <a:xfrm>
            <a:off x="381000" y="908720"/>
            <a:ext cx="8153400" cy="5339680"/>
          </a:xfrm>
        </p:spPr>
        <p:txBody>
          <a:bodyPr/>
          <a:lstStyle/>
          <a:p>
            <a:r>
              <a:rPr lang="en-SG" sz="3000" b="0" dirty="0"/>
              <a:t>List supporting materials that are included with the report, such as printouts of particular items of evidence, digital copies of evidence, and chain of custody documentation.</a:t>
            </a:r>
          </a:p>
          <a:p>
            <a:endParaRPr lang="en-US" sz="2800" b="0" dirty="0">
              <a:hlinkClick r:id="rId2" action="ppaction://hlinkfile"/>
            </a:endParaRPr>
          </a:p>
          <a:p>
            <a:r>
              <a:rPr lang="en-US" sz="3000" b="0" dirty="0"/>
              <a:t>Sample reports</a:t>
            </a:r>
            <a:endParaRPr lang="en-US" sz="3000" b="0" dirty="0">
              <a:hlinkClick r:id="rId2" action="ppaction://hlinkfile"/>
            </a:endParaRPr>
          </a:p>
          <a:p>
            <a:pPr lvl="1"/>
            <a:r>
              <a:rPr lang="en-US" sz="2400" b="0" dirty="0">
                <a:hlinkClick r:id="rId3" action="ppaction://hlinkfile"/>
              </a:rPr>
              <a:t>Case No. 201088 Examiner Report</a:t>
            </a:r>
            <a:endParaRPr lang="en-US" sz="2400" b="0" dirty="0">
              <a:hlinkClick r:id="rId2" action="ppaction://hlinkfile"/>
            </a:endParaRPr>
          </a:p>
          <a:p>
            <a:pPr lvl="1"/>
            <a:r>
              <a:rPr lang="en-US" sz="2400" b="0" dirty="0">
                <a:hlinkClick r:id="rId4" action="ppaction://hlinkfile"/>
              </a:rPr>
              <a:t>Case No. 201088 EMIA Report</a:t>
            </a:r>
            <a:endParaRPr lang="en-US" sz="2400" b="0" dirty="0">
              <a:hlinkClick r:id="rId2" action="ppaction://hlinkfile"/>
            </a:endParaRPr>
          </a:p>
          <a:p>
            <a:pPr marL="457200" lvl="1" indent="0">
              <a:buNone/>
            </a:pPr>
            <a:endParaRPr lang="en-US" sz="2400" b="0" dirty="0">
              <a:hlinkClick r:id="rId2" action="ppaction://hlinkfile"/>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20</a:t>
            </a:fld>
            <a:endParaRPr lang="en-US"/>
          </a:p>
        </p:txBody>
      </p:sp>
    </p:spTree>
    <p:extLst>
      <p:ext uri="{BB962C8B-B14F-4D97-AF65-F5344CB8AC3E}">
        <p14:creationId xmlns:p14="http://schemas.microsoft.com/office/powerpoint/2010/main" val="252108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SG" b="0" dirty="0"/>
              <a:t>There is no standardized report format.</a:t>
            </a:r>
          </a:p>
          <a:p>
            <a:r>
              <a:rPr lang="en-US" b="0" dirty="0"/>
              <a:t>The report can vary in length.</a:t>
            </a:r>
          </a:p>
          <a:p>
            <a:r>
              <a:rPr lang="en-US" b="0" dirty="0"/>
              <a:t>General guideline is to ensure report is cleared and detailed to avoid ambiguity.</a:t>
            </a:r>
          </a:p>
          <a:p>
            <a:pPr marL="0" indent="0">
              <a:buNone/>
            </a:pPr>
            <a:endParaRPr lang="en-SG" b="0" dirty="0"/>
          </a:p>
          <a:p>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152400" y="0"/>
            <a:ext cx="7772400" cy="762000"/>
          </a:xfrm>
        </p:spPr>
        <p:txBody>
          <a:bodyPr/>
          <a:lstStyle/>
          <a:p>
            <a:r>
              <a:rPr lang="en-US" sz="3600"/>
              <a:t>Reference Books</a:t>
            </a:r>
            <a:endParaRPr lang="en-GB" sz="3600"/>
          </a:p>
        </p:txBody>
      </p:sp>
      <p:sp>
        <p:nvSpPr>
          <p:cNvPr id="22531" name="Rectangle 3"/>
          <p:cNvSpPr>
            <a:spLocks noGrp="1" noChangeArrowheads="1"/>
          </p:cNvSpPr>
          <p:nvPr>
            <p:ph type="body" sz="half" idx="1"/>
          </p:nvPr>
        </p:nvSpPr>
        <p:spPr>
          <a:xfrm>
            <a:off x="1371600" y="1295400"/>
            <a:ext cx="7543800" cy="4387850"/>
          </a:xfrm>
        </p:spPr>
        <p:txBody>
          <a:bodyPr/>
          <a:lstStyle/>
          <a:p>
            <a:pPr lvl="1"/>
            <a:endParaRPr lang="en-US" b="0" dirty="0"/>
          </a:p>
          <a:p>
            <a:pPr lvl="1">
              <a:buFont typeface="Wingdings" pitchFamily="2" charset="2"/>
              <a:buNone/>
            </a:pPr>
            <a:endParaRPr lang="en-US" dirty="0"/>
          </a:p>
        </p:txBody>
      </p:sp>
      <p:pic>
        <p:nvPicPr>
          <p:cNvPr id="22532" name="Picture 5" descr="j0295917"/>
          <p:cNvPicPr>
            <a:picLocks noChangeAspect="1" noChangeArrowheads="1"/>
          </p:cNvPicPr>
          <p:nvPr/>
        </p:nvPicPr>
        <p:blipFill>
          <a:blip r:embed="rId3"/>
          <a:srcRect/>
          <a:stretch>
            <a:fillRect/>
          </a:stretch>
        </p:blipFill>
        <p:spPr bwMode="auto">
          <a:xfrm>
            <a:off x="0" y="1219200"/>
            <a:ext cx="1905000" cy="1373188"/>
          </a:xfrm>
          <a:prstGeom prst="rect">
            <a:avLst/>
          </a:prstGeom>
          <a:noFill/>
          <a:ln w="9525">
            <a:noFill/>
            <a:miter lim="800000"/>
            <a:headEnd/>
            <a:tailEnd/>
          </a:ln>
        </p:spPr>
      </p:pic>
      <p:sp>
        <p:nvSpPr>
          <p:cNvPr id="9" name="Slide Number Placeholder 8"/>
          <p:cNvSpPr>
            <a:spLocks noGrp="1"/>
          </p:cNvSpPr>
          <p:nvPr>
            <p:ph type="sldNum" sz="quarter" idx="10"/>
          </p:nvPr>
        </p:nvSpPr>
        <p:spPr/>
        <p:txBody>
          <a:bodyPr/>
          <a:lstStyle/>
          <a:p>
            <a:r>
              <a:rPr lang="en-US"/>
              <a:t>    slide</a:t>
            </a:r>
            <a:fld id="{6CCC7CCB-90B5-407D-AEB5-6659230D9EC1}" type="slidenum">
              <a:rPr lang="en-US">
                <a:solidFill>
                  <a:srgbClr val="FF0000"/>
                </a:solidFill>
              </a:rPr>
              <a:pPr/>
              <a:t>22</a:t>
            </a:fld>
            <a:endParaRPr lang="en-US"/>
          </a:p>
        </p:txBody>
      </p:sp>
      <p:sp>
        <p:nvSpPr>
          <p:cNvPr id="6" name="Rectangle 3"/>
          <p:cNvSpPr txBox="1">
            <a:spLocks noChangeArrowheads="1"/>
          </p:cNvSpPr>
          <p:nvPr/>
        </p:nvSpPr>
        <p:spPr bwMode="auto">
          <a:xfrm>
            <a:off x="1524000" y="1447800"/>
            <a:ext cx="7543800" cy="4387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lvl="1"/>
            <a:r>
              <a:rPr lang="en-US" b="0" dirty="0"/>
              <a:t>John Ashcroft, Deborah J. Daniels, Sarah V. Hart, (Apr 04).  </a:t>
            </a:r>
            <a:r>
              <a:rPr lang="en-US" b="0" i="1" dirty="0"/>
              <a:t>Forensic Examination of Digital Evidence: A Guide for Law Enforcement</a:t>
            </a:r>
            <a:r>
              <a:rPr lang="en-US" b="0" dirty="0"/>
              <a:t>. National Institute of Justice.</a:t>
            </a:r>
          </a:p>
          <a:p>
            <a:pPr lvl="1"/>
            <a:endParaRPr lang="en-US" b="0" dirty="0"/>
          </a:p>
          <a:p>
            <a:pPr lvl="1">
              <a:buFont typeface="Wingdings" pitchFamily="2" charset="2"/>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Recall: Forensics in a Nutshell</a:t>
            </a:r>
            <a:endParaRPr lang="en-SG" dirty="0">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a:t>
            </a:fld>
            <a:endParaRPr lang="en-US"/>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1346200"/>
            <a:ext cx="6145213" cy="41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bwMode="auto">
          <a:xfrm>
            <a:off x="2555776" y="4581128"/>
            <a:ext cx="3528392" cy="645691"/>
          </a:xfrm>
          <a:prstGeom prst="ellipse">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43407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 and Reporting</a:t>
            </a:r>
            <a:endParaRPr lang="en-SG" dirty="0"/>
          </a:p>
        </p:txBody>
      </p:sp>
      <p:sp>
        <p:nvSpPr>
          <p:cNvPr id="3" name="Content Placeholder 2"/>
          <p:cNvSpPr>
            <a:spLocks noGrp="1"/>
          </p:cNvSpPr>
          <p:nvPr>
            <p:ph idx="1"/>
          </p:nvPr>
        </p:nvSpPr>
        <p:spPr/>
        <p:txBody>
          <a:bodyPr/>
          <a:lstStyle/>
          <a:p>
            <a:r>
              <a:rPr lang="en-SG" sz="2800" b="0" dirty="0"/>
              <a:t>At the end of any forensic examination, you will have to report your findings.</a:t>
            </a:r>
          </a:p>
          <a:p>
            <a:r>
              <a:rPr lang="en-SG" sz="2800" b="0" dirty="0"/>
              <a:t>There is </a:t>
            </a:r>
            <a:r>
              <a:rPr lang="en-SG" sz="2800" b="0" dirty="0">
                <a:solidFill>
                  <a:srgbClr val="FF0000"/>
                </a:solidFill>
              </a:rPr>
              <a:t>no standardized report format</a:t>
            </a:r>
            <a:r>
              <a:rPr lang="en-SG" sz="2800" b="0" dirty="0"/>
              <a:t>. You have to find out what type of work product you are going to be required to produce to the client, attorney, etc. to serve as your guide for completing your report. </a:t>
            </a:r>
          </a:p>
          <a:p>
            <a:r>
              <a:rPr lang="en-SG" sz="2800" b="0" dirty="0"/>
              <a:t>The report will </a:t>
            </a:r>
            <a:r>
              <a:rPr lang="en-SG" sz="2800" b="0" dirty="0">
                <a:solidFill>
                  <a:srgbClr val="FF0000"/>
                </a:solidFill>
              </a:rPr>
              <a:t>vary in length and format</a:t>
            </a:r>
            <a:r>
              <a:rPr lang="en-SG" sz="2800" b="0" dirty="0"/>
              <a:t>. It could be just a few pages in length or maybe more than 20 pages, depending on the type of case, department/company expectations, and policy and procedure.</a:t>
            </a:r>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4</a:t>
            </a:fld>
            <a:endParaRPr lang="en-US"/>
          </a:p>
        </p:txBody>
      </p:sp>
    </p:spTree>
    <p:extLst>
      <p:ext uri="{BB962C8B-B14F-4D97-AF65-F5344CB8AC3E}">
        <p14:creationId xmlns:p14="http://schemas.microsoft.com/office/powerpoint/2010/main" val="165437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 and Reporting – cont.</a:t>
            </a:r>
            <a:endParaRPr lang="en-SG" dirty="0"/>
          </a:p>
        </p:txBody>
      </p:sp>
      <p:sp>
        <p:nvSpPr>
          <p:cNvPr id="3" name="Content Placeholder 2"/>
          <p:cNvSpPr>
            <a:spLocks noGrp="1"/>
          </p:cNvSpPr>
          <p:nvPr>
            <p:ph idx="1"/>
          </p:nvPr>
        </p:nvSpPr>
        <p:spPr/>
        <p:txBody>
          <a:bodyPr/>
          <a:lstStyle/>
          <a:p>
            <a:r>
              <a:rPr lang="en-SG" sz="2800" b="0" dirty="0"/>
              <a:t>All documentation should be complete, accurate, and comprehensive.</a:t>
            </a:r>
          </a:p>
          <a:p>
            <a:r>
              <a:rPr lang="en-SG" sz="2800" b="0" dirty="0"/>
              <a:t>The resulting report should be written for the intended audience.</a:t>
            </a:r>
          </a:p>
          <a:p>
            <a:r>
              <a:rPr lang="en-SG" sz="2800" b="0" dirty="0"/>
              <a:t>It may be the supervisor, client, attorney, etc. or even to a judge and jury who will read and interpret your report after it has been cross-examined. </a:t>
            </a:r>
          </a:p>
          <a:p>
            <a:pPr lvl="1"/>
            <a:r>
              <a:rPr lang="en-SG" sz="2400" b="0" dirty="0"/>
              <a:t>Are you prepared to explain your findings? </a:t>
            </a:r>
          </a:p>
          <a:p>
            <a:pPr lvl="1"/>
            <a:r>
              <a:rPr lang="en-SG" sz="2400" b="0" dirty="0"/>
              <a:t>When the case goes to trial and you are called upon to testify a year or more in the future, will you be able to remember the case based simply from the details you included in your report?</a:t>
            </a:r>
          </a:p>
          <a:p>
            <a:endParaRPr lang="en-SG"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5</a:t>
            </a:fld>
            <a:endParaRPr lang="en-US"/>
          </a:p>
        </p:txBody>
      </p:sp>
    </p:spTree>
    <p:extLst>
      <p:ext uri="{BB962C8B-B14F-4D97-AF65-F5344CB8AC3E}">
        <p14:creationId xmlns:p14="http://schemas.microsoft.com/office/powerpoint/2010/main" val="148363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Examiner Report</a:t>
            </a:r>
            <a:endParaRPr lang="en-SG" dirty="0"/>
          </a:p>
        </p:txBody>
      </p:sp>
      <p:sp>
        <p:nvSpPr>
          <p:cNvPr id="3" name="Content Placeholder 2"/>
          <p:cNvSpPr>
            <a:spLocks noGrp="1"/>
          </p:cNvSpPr>
          <p:nvPr>
            <p:ph idx="1"/>
          </p:nvPr>
        </p:nvSpPr>
        <p:spPr/>
        <p:txBody>
          <a:bodyPr/>
          <a:lstStyle/>
          <a:p>
            <a:r>
              <a:rPr lang="en-SG" b="0" dirty="0"/>
              <a:t>This topic provides guidance in preparing the report that will be submitted to the investigator, prosecutor, and others. These are just general suggestions. </a:t>
            </a:r>
          </a:p>
          <a:p>
            <a:r>
              <a:rPr lang="en-SG" b="0" dirty="0"/>
              <a:t>The report </a:t>
            </a:r>
            <a:r>
              <a:rPr lang="en-SG" b="0" u="sng" dirty="0"/>
              <a:t>may</a:t>
            </a:r>
            <a:r>
              <a:rPr lang="en-SG" b="0" dirty="0"/>
              <a:t> include:</a:t>
            </a:r>
          </a:p>
          <a:p>
            <a:pPr lvl="1"/>
            <a:r>
              <a:rPr lang="en-SG" b="0" dirty="0"/>
              <a:t>Case identifier/number.</a:t>
            </a:r>
          </a:p>
          <a:p>
            <a:pPr lvl="1"/>
            <a:r>
              <a:rPr lang="en-SG" b="0" dirty="0"/>
              <a:t>Exhibit/tag number</a:t>
            </a:r>
          </a:p>
          <a:p>
            <a:pPr lvl="1"/>
            <a:r>
              <a:rPr lang="en-SG" b="0" dirty="0"/>
              <a:t>Identity of the examiner/ investigator.</a:t>
            </a:r>
          </a:p>
          <a:p>
            <a:pPr lvl="1"/>
            <a:r>
              <a:rPr lang="en-SG" b="0" dirty="0"/>
              <a:t>Identity of the reporting agency.</a:t>
            </a:r>
          </a:p>
          <a:p>
            <a:pPr lvl="1"/>
            <a:endParaRPr lang="en-SG" b="0" dirty="0"/>
          </a:p>
          <a:p>
            <a:pPr marL="0" indent="0">
              <a:buNone/>
            </a:pP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6</a:t>
            </a:fld>
            <a:endParaRPr lang="en-US"/>
          </a:p>
        </p:txBody>
      </p:sp>
    </p:spTree>
    <p:extLst>
      <p:ext uri="{BB962C8B-B14F-4D97-AF65-F5344CB8AC3E}">
        <p14:creationId xmlns:p14="http://schemas.microsoft.com/office/powerpoint/2010/main" val="119119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Examiner Report – cont.</a:t>
            </a:r>
            <a:endParaRPr lang="en-SG" dirty="0"/>
          </a:p>
        </p:txBody>
      </p:sp>
      <p:sp>
        <p:nvSpPr>
          <p:cNvPr id="3" name="Content Placeholder 2"/>
          <p:cNvSpPr>
            <a:spLocks noGrp="1"/>
          </p:cNvSpPr>
          <p:nvPr>
            <p:ph idx="1"/>
          </p:nvPr>
        </p:nvSpPr>
        <p:spPr/>
        <p:txBody>
          <a:bodyPr/>
          <a:lstStyle/>
          <a:p>
            <a:pPr lvl="1"/>
            <a:r>
              <a:rPr lang="en-SG" b="0" dirty="0"/>
              <a:t>Date of receipt of exhibit.</a:t>
            </a:r>
          </a:p>
          <a:p>
            <a:pPr lvl="1"/>
            <a:r>
              <a:rPr lang="en-SG" b="0" dirty="0"/>
              <a:t>Date of report.</a:t>
            </a:r>
          </a:p>
          <a:p>
            <a:pPr lvl="1"/>
            <a:r>
              <a:rPr lang="en-SG" b="0" dirty="0"/>
              <a:t>Descriptive list of items submitted for examination, including serial number, make, model, operating system etc.</a:t>
            </a:r>
          </a:p>
          <a:p>
            <a:pPr lvl="1"/>
            <a:r>
              <a:rPr lang="en-SG" b="0" dirty="0"/>
              <a:t>Brief description of steps taken during examination, such as string searches, graphics image searches, and recovering erased files.</a:t>
            </a:r>
          </a:p>
          <a:p>
            <a:pPr lvl="1"/>
            <a:r>
              <a:rPr lang="en-SG" b="0" dirty="0"/>
              <a:t>Conclusion.</a:t>
            </a:r>
          </a:p>
          <a:p>
            <a:pPr lvl="1"/>
            <a:r>
              <a:rPr lang="en-US" b="0" dirty="0"/>
              <a:t>Appendices.</a:t>
            </a:r>
            <a:endParaRPr lang="en-SG" dirty="0"/>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7</a:t>
            </a:fld>
            <a:endParaRPr lang="en-US"/>
          </a:p>
        </p:txBody>
      </p:sp>
    </p:spTree>
    <p:extLst>
      <p:ext uri="{BB962C8B-B14F-4D97-AF65-F5344CB8AC3E}">
        <p14:creationId xmlns:p14="http://schemas.microsoft.com/office/powerpoint/2010/main" val="163620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Examiner Report Sections</a:t>
            </a:r>
            <a:endParaRPr lang="en-SG" dirty="0"/>
          </a:p>
        </p:txBody>
      </p:sp>
      <p:sp>
        <p:nvSpPr>
          <p:cNvPr id="3" name="Content Placeholder 2"/>
          <p:cNvSpPr>
            <a:spLocks noGrp="1"/>
          </p:cNvSpPr>
          <p:nvPr>
            <p:ph idx="1"/>
          </p:nvPr>
        </p:nvSpPr>
        <p:spPr/>
        <p:txBody>
          <a:bodyPr/>
          <a:lstStyle/>
          <a:p>
            <a:r>
              <a:rPr lang="en-US" b="0" dirty="0"/>
              <a:t>A typical report format consists of following main sections: </a:t>
            </a:r>
          </a:p>
          <a:p>
            <a:pPr lvl="1"/>
            <a:r>
              <a:rPr lang="en-US" b="0" dirty="0"/>
              <a:t>Case Summary</a:t>
            </a:r>
          </a:p>
          <a:p>
            <a:pPr lvl="1"/>
            <a:r>
              <a:rPr lang="en-SG" b="0" dirty="0"/>
              <a:t>Forensic Acquisition (Imaging) </a:t>
            </a:r>
            <a:r>
              <a:rPr lang="en-SG" b="0" i="1" dirty="0"/>
              <a:t>(if applicable)</a:t>
            </a:r>
          </a:p>
          <a:p>
            <a:pPr lvl="1"/>
            <a:r>
              <a:rPr lang="en-SG" b="0" dirty="0"/>
              <a:t>Details of Findings (Forensic Analysis)</a:t>
            </a:r>
          </a:p>
          <a:p>
            <a:pPr lvl="1"/>
            <a:r>
              <a:rPr lang="en-SG" b="0" dirty="0"/>
              <a:t>Conclusion</a:t>
            </a:r>
          </a:p>
          <a:p>
            <a:pPr lvl="1"/>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8</a:t>
            </a:fld>
            <a:endParaRPr lang="en-US"/>
          </a:p>
        </p:txBody>
      </p:sp>
    </p:spTree>
    <p:extLst>
      <p:ext uri="{BB962C8B-B14F-4D97-AF65-F5344CB8AC3E}">
        <p14:creationId xmlns:p14="http://schemas.microsoft.com/office/powerpoint/2010/main" val="384899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Case Summary</a:t>
            </a:r>
            <a:endParaRPr lang="en-SG" dirty="0"/>
          </a:p>
        </p:txBody>
      </p:sp>
      <p:sp>
        <p:nvSpPr>
          <p:cNvPr id="3" name="Content Placeholder 2"/>
          <p:cNvSpPr>
            <a:spLocks noGrp="1"/>
          </p:cNvSpPr>
          <p:nvPr>
            <p:ph idx="1"/>
          </p:nvPr>
        </p:nvSpPr>
        <p:spPr/>
        <p:txBody>
          <a:bodyPr/>
          <a:lstStyle/>
          <a:p>
            <a:r>
              <a:rPr lang="en-SG" sz="2800" b="0" dirty="0"/>
              <a:t>This section will vary in length. You will include any relevant information regarding what led to you as the forensic examiner/analyst becoming involved with the digital evidence. </a:t>
            </a:r>
          </a:p>
          <a:p>
            <a:r>
              <a:rPr lang="en-SG" sz="2800" b="0" dirty="0"/>
              <a:t>You may be just receiving the forensic image and someone else conducted the forensic acquisition and this is a good place to document that as this will correlate with your chain of custody information that you immediately started once you came into contact with the digital evidence.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9</a:t>
            </a:fld>
            <a:endParaRPr lang="en-US"/>
          </a:p>
        </p:txBody>
      </p:sp>
    </p:spTree>
    <p:extLst>
      <p:ext uri="{BB962C8B-B14F-4D97-AF65-F5344CB8AC3E}">
        <p14:creationId xmlns:p14="http://schemas.microsoft.com/office/powerpoint/2010/main" val="19787252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11448</TotalTime>
  <Words>1471</Words>
  <Application>Microsoft Office PowerPoint</Application>
  <PresentationFormat>On-screen Show (4:3)</PresentationFormat>
  <Paragraphs>136</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Narrow</vt:lpstr>
      <vt:lpstr>Calibri</vt:lpstr>
      <vt:lpstr>Tahoma</vt:lpstr>
      <vt:lpstr>Verdana</vt:lpstr>
      <vt:lpstr>Wingdings</vt:lpstr>
      <vt:lpstr>Contport</vt:lpstr>
      <vt:lpstr>PowerPoint Presentation</vt:lpstr>
      <vt:lpstr>Objectives</vt:lpstr>
      <vt:lpstr>Recall: Forensics in a Nutshell</vt:lpstr>
      <vt:lpstr>Documenting and Reporting</vt:lpstr>
      <vt:lpstr>Documenting and Reporting – cont.</vt:lpstr>
      <vt:lpstr>Examiner Report</vt:lpstr>
      <vt:lpstr>Examiner Report – cont.</vt:lpstr>
      <vt:lpstr>Examiner Report Sections</vt:lpstr>
      <vt:lpstr>Case Summary</vt:lpstr>
      <vt:lpstr>Case Summary – cont.</vt:lpstr>
      <vt:lpstr>Forensic Acquisition (Imaging)</vt:lpstr>
      <vt:lpstr>Forensic Acquisition (Imaging) – cont.</vt:lpstr>
      <vt:lpstr>Forensic Acquisition (Imaging) – cont.</vt:lpstr>
      <vt:lpstr>Forensic Acquisition (Imaging) – cont.</vt:lpstr>
      <vt:lpstr>Details of Findings (Forensic Analysis)</vt:lpstr>
      <vt:lpstr>Details of Findings (Forensic Analysis) – cont.</vt:lpstr>
      <vt:lpstr>Details of Findings (Forensic Analysis) – cont.</vt:lpstr>
      <vt:lpstr>Details of Findings (Forensic Analysis) – cont.</vt:lpstr>
      <vt:lpstr>Conclusion</vt:lpstr>
      <vt:lpstr>Supporting Materials (Appendices)</vt:lpstr>
      <vt:lpstr>Summary</vt:lpstr>
      <vt:lpstr>Reference 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Mohamed Saifulamri OMAR (NP)</cp:lastModifiedBy>
  <cp:revision>666</cp:revision>
  <cp:lastPrinted>2000-08-04T01:42:18Z</cp:lastPrinted>
  <dcterms:created xsi:type="dcterms:W3CDTF">1995-05-28T16:29:18Z</dcterms:created>
  <dcterms:modified xsi:type="dcterms:W3CDTF">2022-12-30T03:42:15Z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2022-12-30T03:42:15Z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64bdc83d-937d-4ebb-bf56-f63d3d336d02</vt:lpwstr>
  </property>
  <property fmtid="{D5CDD505-2E9C-101B-9397-08002B2CF9AE}" pid="8" name="MSIP_Label_30286cb9-b49f-4646-87a5-340028348160_ContentBits">
    <vt:lpwstr>1</vt:lpwstr>
  </property>
</Properties>
</file>