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5"/>
  </p:notesMasterIdLst>
  <p:handoutMasterIdLst>
    <p:handoutMasterId r:id="rId36"/>
  </p:handoutMasterIdLst>
  <p:sldIdLst>
    <p:sldId id="376" r:id="rId2"/>
    <p:sldId id="380" r:id="rId3"/>
    <p:sldId id="499" r:id="rId4"/>
    <p:sldId id="510" r:id="rId5"/>
    <p:sldId id="511" r:id="rId6"/>
    <p:sldId id="498" r:id="rId7"/>
    <p:sldId id="516" r:id="rId8"/>
    <p:sldId id="548" r:id="rId9"/>
    <p:sldId id="549" r:id="rId10"/>
    <p:sldId id="509" r:id="rId11"/>
    <p:sldId id="515" r:id="rId12"/>
    <p:sldId id="517" r:id="rId13"/>
    <p:sldId id="519" r:id="rId14"/>
    <p:sldId id="524" r:id="rId15"/>
    <p:sldId id="537" r:id="rId16"/>
    <p:sldId id="536" r:id="rId17"/>
    <p:sldId id="521" r:id="rId18"/>
    <p:sldId id="522" r:id="rId19"/>
    <p:sldId id="550" r:id="rId20"/>
    <p:sldId id="520" r:id="rId21"/>
    <p:sldId id="538" r:id="rId22"/>
    <p:sldId id="525" r:id="rId23"/>
    <p:sldId id="526" r:id="rId24"/>
    <p:sldId id="528" r:id="rId25"/>
    <p:sldId id="527" r:id="rId26"/>
    <p:sldId id="531" r:id="rId27"/>
    <p:sldId id="529" r:id="rId28"/>
    <p:sldId id="530" r:id="rId29"/>
    <p:sldId id="534" r:id="rId30"/>
    <p:sldId id="532" r:id="rId31"/>
    <p:sldId id="535" r:id="rId32"/>
    <p:sldId id="485" r:id="rId33"/>
    <p:sldId id="487" r:id="rId34"/>
  </p:sldIdLst>
  <p:sldSz cx="9144000" cy="6858000" type="screen4x3"/>
  <p:notesSz cx="6784975" cy="9856788"/>
  <p:custDataLst>
    <p:tags r:id="rId37"/>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userDrawn="1">
          <p15:clr>
            <a:srgbClr val="A4A3A4"/>
          </p15:clr>
        </p15:guide>
        <p15:guide id="2" pos="291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9900"/>
    <a:srgbClr val="800000"/>
    <a:srgbClr val="003300"/>
    <a:srgbClr val="000099"/>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718" autoAdjust="0"/>
  </p:normalViewPr>
  <p:slideViewPr>
    <p:cSldViewPr>
      <p:cViewPr varScale="1">
        <p:scale>
          <a:sx n="75" d="100"/>
          <a:sy n="75" d="100"/>
        </p:scale>
        <p:origin x="1069"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9" y="4681539"/>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7" y="9363076"/>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6"/>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370575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2</a:t>
            </a:fld>
            <a:endParaRPr lang="en-GB"/>
          </a:p>
        </p:txBody>
      </p:sp>
    </p:spTree>
    <p:extLst>
      <p:ext uri="{BB962C8B-B14F-4D97-AF65-F5344CB8AC3E}">
        <p14:creationId xmlns:p14="http://schemas.microsoft.com/office/powerpoint/2010/main" val="115911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p:txBody>
          <a:bodyPr/>
          <a:lstStyle>
            <a:lvl1pPr>
              <a:defRPr/>
            </a:lvl1pPr>
          </a:lstStyle>
          <a:p>
            <a:r>
              <a:rPr lang="en-US"/>
              <a:t>    slide</a:t>
            </a:r>
            <a:fld id="{CD1E3C00-1CCA-42EC-B01C-177DBAD4B2D1}" type="slidenum">
              <a:rPr lang="en-US">
                <a:solidFill>
                  <a:srgbClr val="FF0000"/>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3" name="Rectangle 15"/>
          <p:cNvSpPr>
            <a:spLocks noGrp="1" noChangeArrowheads="1"/>
          </p:cNvSpPr>
          <p:nvPr>
            <p:ph type="sldNum" sz="quarter" idx="4"/>
          </p:nvPr>
        </p:nvSpPr>
        <p:spPr bwMode="auto">
          <a:xfrm>
            <a:off x="6705600" y="6324600"/>
            <a:ext cx="1905000" cy="381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200">
                <a:latin typeface="Arial Narrow" pitchFamily="34" charset="0"/>
              </a:defRPr>
            </a:lvl1pPr>
          </a:lstStyle>
          <a:p>
            <a:r>
              <a:rPr lang="en-US"/>
              <a:t>slide</a:t>
            </a:r>
            <a:fld id="{2E602F3E-0719-4583-AC03-0746AA0F36EA}" type="slidenum">
              <a:rPr lang="en-US">
                <a:solidFill>
                  <a:srgbClr val="FF0000"/>
                </a:solidFill>
              </a:rPr>
              <a:pPr/>
              <a:t>‹#›</a:t>
            </a:fld>
            <a:endParaRPr lang="en-US"/>
          </a:p>
        </p:txBody>
      </p:sp>
      <p:sp>
        <p:nvSpPr>
          <p:cNvPr id="48144" name="Rectangle 16"/>
          <p:cNvSpPr>
            <a:spLocks noChangeArrowheads="1"/>
          </p:cNvSpPr>
          <p:nvPr userDrawn="1"/>
        </p:nvSpPr>
        <p:spPr bwMode="auto">
          <a:xfrm>
            <a:off x="3352800" y="6248400"/>
            <a:ext cx="2667000" cy="6096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9" name="Rectangle 8"/>
          <p:cNvSpPr>
            <a:spLocks noChangeArrowheads="1"/>
          </p:cNvSpPr>
          <p:nvPr userDrawn="1"/>
        </p:nvSpPr>
        <p:spPr bwMode="auto">
          <a:xfrm>
            <a:off x="5580112" y="6324600"/>
            <a:ext cx="2667000" cy="381000"/>
          </a:xfrm>
          <a:prstGeom prst="rect">
            <a:avLst/>
          </a:prstGeom>
          <a:noFill/>
          <a:ln w="9525">
            <a:noFill/>
            <a:miter lim="800000"/>
            <a:headEnd/>
            <a:tailEnd/>
          </a:ln>
        </p:spPr>
        <p:txBody>
          <a:bodyPr anchor="b"/>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lvl="1" algn="ctr">
              <a:spcBef>
                <a:spcPct val="50000"/>
              </a:spcBef>
              <a:defRPr/>
            </a:pPr>
            <a:r>
              <a:rPr lang="en-US" sz="1200" dirty="0">
                <a:latin typeface="Arial Narrow" pitchFamily="34" charset="0"/>
              </a:rPr>
              <a:t>Last update:</a:t>
            </a:r>
            <a:fld id="{1496840F-9AF2-4720-A4EE-90AE6BE58C73}" type="datetime1">
              <a:rPr lang="en-US" sz="1200" smtClean="0">
                <a:latin typeface="Arial Narrow" pitchFamily="34" charset="0"/>
              </a:rPr>
              <a:t>1/9/2023</a:t>
            </a:fld>
            <a:endParaRPr lang="en-US" sz="1200" dirty="0">
              <a:latin typeface="Arial Narrow" pitchFamily="34" charset="0"/>
            </a:endParaRPr>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14708ACC-5780-4354-AD3C-D6919998CF08}"/>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000232" y="2071678"/>
            <a:ext cx="6857999" cy="857256"/>
          </a:xfrm>
        </p:spPr>
        <p:txBody>
          <a:bodyPr/>
          <a:lstStyle/>
          <a:p>
            <a:pPr algn="ctr">
              <a:lnSpc>
                <a:spcPct val="130000"/>
              </a:lnSpc>
            </a:pPr>
            <a:r>
              <a:rPr lang="en-GB" sz="4000" b="0" dirty="0">
                <a:solidFill>
                  <a:srgbClr val="0033CC"/>
                </a:solidFill>
                <a:effectLst>
                  <a:outerShdw blurRad="38100" dist="38100" dir="2700000" algn="tl">
                    <a:srgbClr val="C0C0C0"/>
                  </a:outerShdw>
                </a:effectLst>
              </a:rPr>
              <a:t>Live Response </a:t>
            </a:r>
          </a:p>
          <a:p>
            <a:pPr algn="ctr">
              <a:lnSpc>
                <a:spcPct val="130000"/>
              </a:lnSpc>
            </a:pPr>
            <a:r>
              <a:rPr lang="en-GB" sz="4000" b="0" dirty="0">
                <a:solidFill>
                  <a:srgbClr val="0033CC"/>
                </a:solidFill>
                <a:effectLst>
                  <a:outerShdw blurRad="38100" dist="38100" dir="2700000" algn="tl">
                    <a:srgbClr val="C0C0C0"/>
                  </a:outerShdw>
                </a:effectLst>
              </a:rPr>
              <a:t> </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32683"/>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Order of Volatility</a:t>
            </a:r>
          </a:p>
        </p:txBody>
      </p:sp>
      <p:sp>
        <p:nvSpPr>
          <p:cNvPr id="3" name="Content Placeholder 2"/>
          <p:cNvSpPr>
            <a:spLocks noGrp="1"/>
          </p:cNvSpPr>
          <p:nvPr>
            <p:ph idx="1"/>
          </p:nvPr>
        </p:nvSpPr>
        <p:spPr>
          <a:xfrm>
            <a:off x="381000" y="1124744"/>
            <a:ext cx="8153400" cy="5123656"/>
          </a:xfrm>
        </p:spPr>
        <p:txBody>
          <a:bodyPr/>
          <a:lstStyle/>
          <a:p>
            <a:r>
              <a:rPr lang="en-US" sz="2800" dirty="0"/>
              <a:t>The order of collection should proceed with the most volatile to least volatile. Order of volatility for a typical system:</a:t>
            </a:r>
          </a:p>
          <a:p>
            <a:pPr lvl="1"/>
            <a:r>
              <a:rPr lang="en-US" sz="2400" dirty="0"/>
              <a:t>Register and cache</a:t>
            </a:r>
          </a:p>
          <a:p>
            <a:pPr lvl="1"/>
            <a:r>
              <a:rPr lang="en-US" sz="2400" dirty="0"/>
              <a:t>Memory and process table</a:t>
            </a:r>
          </a:p>
          <a:p>
            <a:pPr lvl="1"/>
            <a:r>
              <a:rPr lang="en-US" sz="2400" dirty="0"/>
              <a:t>Temporary file system </a:t>
            </a:r>
            <a:r>
              <a:rPr lang="en-US" sz="2400" i="1" dirty="0"/>
              <a:t>(for Unix-like system)</a:t>
            </a:r>
          </a:p>
          <a:p>
            <a:pPr lvl="1"/>
            <a:r>
              <a:rPr lang="en-US" sz="2400" dirty="0"/>
              <a:t>Disk or other storage media</a:t>
            </a:r>
          </a:p>
          <a:p>
            <a:pPr lvl="1"/>
            <a:r>
              <a:rPr lang="en-US" sz="2400" dirty="0"/>
              <a:t>Physical configuration and network topology</a:t>
            </a:r>
          </a:p>
          <a:p>
            <a:pPr lvl="1"/>
            <a:r>
              <a:rPr lang="en-US" sz="2400" dirty="0"/>
              <a:t>Archival media</a:t>
            </a:r>
          </a:p>
          <a:p>
            <a:pPr lvl="1"/>
            <a:endParaRPr lang="en-SG" dirty="0"/>
          </a:p>
        </p:txBody>
      </p:sp>
      <p:sp>
        <p:nvSpPr>
          <p:cNvPr id="4" name="Slide Number Placeholder 3"/>
          <p:cNvSpPr>
            <a:spLocks noGrp="1"/>
          </p:cNvSpPr>
          <p:nvPr>
            <p:ph type="sldNum" sz="quarter" idx="10"/>
          </p:nvPr>
        </p:nvSpPr>
        <p:spPr/>
        <p:txBody>
          <a:bodyPr/>
          <a:lstStyle/>
          <a:p>
            <a:r>
              <a:rPr lang="en-US" dirty="0"/>
              <a:t>    slide</a:t>
            </a:r>
            <a:fld id="{CD1E3C00-1CCA-42EC-B01C-177DBAD4B2D1}" type="slidenum">
              <a:rPr lang="en-US" smtClean="0">
                <a:solidFill>
                  <a:srgbClr val="FF0000"/>
                </a:solidFill>
              </a:rPr>
              <a:pPr/>
              <a:t>10</a:t>
            </a:fld>
            <a:endParaRPr lang="en-US" dirty="0"/>
          </a:p>
        </p:txBody>
      </p:sp>
    </p:spTree>
    <p:extLst>
      <p:ext uri="{BB962C8B-B14F-4D97-AF65-F5344CB8AC3E}">
        <p14:creationId xmlns:p14="http://schemas.microsoft.com/office/powerpoint/2010/main" val="233868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Collecting Volatile Data</a:t>
            </a:r>
          </a:p>
        </p:txBody>
      </p:sp>
      <p:sp>
        <p:nvSpPr>
          <p:cNvPr id="3" name="Content Placeholder 2"/>
          <p:cNvSpPr>
            <a:spLocks noGrp="1"/>
          </p:cNvSpPr>
          <p:nvPr>
            <p:ph idx="1"/>
          </p:nvPr>
        </p:nvSpPr>
        <p:spPr/>
        <p:txBody>
          <a:bodyPr/>
          <a:lstStyle/>
          <a:p>
            <a:pPr marL="0" indent="0">
              <a:buNone/>
            </a:pPr>
            <a:r>
              <a:rPr lang="en-US" sz="2800" dirty="0"/>
              <a:t>List of the steps to use for volatile data collection:</a:t>
            </a:r>
            <a:endParaRPr lang="en-US" sz="2400" i="1" dirty="0"/>
          </a:p>
          <a:p>
            <a:pPr marL="914400" lvl="1" indent="-514350">
              <a:buSzPct val="100000"/>
              <a:buFont typeface="+mj-lt"/>
              <a:buAutoNum type="arabicPeriod"/>
            </a:pPr>
            <a:r>
              <a:rPr lang="en-US" sz="2400" dirty="0"/>
              <a:t>Record the system time and date.</a:t>
            </a:r>
          </a:p>
          <a:p>
            <a:pPr marL="914400" lvl="1" indent="-514350">
              <a:buSzPct val="100000"/>
              <a:buFont typeface="+mj-lt"/>
              <a:buAutoNum type="arabicPeriod"/>
            </a:pPr>
            <a:r>
              <a:rPr lang="en-US" sz="2400" dirty="0"/>
              <a:t>List current and recent connections.</a:t>
            </a:r>
          </a:p>
          <a:p>
            <a:pPr marL="914400" lvl="1" indent="-514350">
              <a:buSzPct val="100000"/>
              <a:buFont typeface="+mj-lt"/>
              <a:buAutoNum type="arabicPeriod"/>
            </a:pPr>
            <a:r>
              <a:rPr lang="en-US" sz="2400" dirty="0"/>
              <a:t>Determine open ports.</a:t>
            </a:r>
          </a:p>
          <a:p>
            <a:pPr marL="914400" lvl="1" indent="-514350">
              <a:buSzPct val="100000"/>
              <a:buFont typeface="+mj-lt"/>
              <a:buAutoNum type="arabicPeriod"/>
            </a:pPr>
            <a:r>
              <a:rPr lang="en-US" sz="2400" dirty="0"/>
              <a:t>List applications associated with open ports.</a:t>
            </a:r>
          </a:p>
          <a:p>
            <a:pPr marL="914400" lvl="1" indent="-514350">
              <a:buSzPct val="100000"/>
              <a:buFont typeface="+mj-lt"/>
              <a:buAutoNum type="arabicPeriod"/>
            </a:pPr>
            <a:r>
              <a:rPr lang="en-US" sz="2400" dirty="0"/>
              <a:t>Determine who is logged in to the system </a:t>
            </a:r>
          </a:p>
          <a:p>
            <a:pPr marL="914400" lvl="1" indent="-514350">
              <a:buSzPct val="100000"/>
              <a:buFont typeface="+mj-lt"/>
              <a:buAutoNum type="arabicPeriod"/>
            </a:pPr>
            <a:r>
              <a:rPr lang="en-US" sz="2400" dirty="0"/>
              <a:t>List all running processes.</a:t>
            </a:r>
          </a:p>
          <a:p>
            <a:pPr marL="914400" lvl="1" indent="-514350">
              <a:buSzPct val="100000"/>
              <a:buFont typeface="+mj-lt"/>
              <a:buAutoNum type="arabicPeriod"/>
            </a:pPr>
            <a:r>
              <a:rPr lang="en-US" sz="2400" dirty="0"/>
              <a:t>Record modification, creation, and access times of all files.</a:t>
            </a:r>
          </a:p>
          <a:p>
            <a:pPr marL="400050" lvl="1" indent="0">
              <a:buSzPct val="100000"/>
              <a:buNone/>
            </a:pPr>
            <a:endParaRPr lang="en-US" sz="2000" dirty="0"/>
          </a:p>
          <a:p>
            <a:pPr marL="400050" lvl="1" indent="-400050">
              <a:buSzPct val="100000"/>
              <a:buNone/>
            </a:pPr>
            <a:r>
              <a:rPr lang="en-US" sz="2000" i="1" dirty="0">
                <a:solidFill>
                  <a:schemeClr val="tx1"/>
                </a:solidFill>
              </a:rPr>
              <a:t>(We’ll perform these steps in Practical 9)</a:t>
            </a:r>
            <a:endParaRPr lang="en-US" sz="2000" dirty="0">
              <a:solidFill>
                <a:schemeClr val="tx1"/>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11</a:t>
            </a:fld>
            <a:endParaRPr lang="en-US"/>
          </a:p>
        </p:txBody>
      </p:sp>
    </p:spTree>
    <p:extLst>
      <p:ext uri="{BB962C8B-B14F-4D97-AF65-F5344CB8AC3E}">
        <p14:creationId xmlns:p14="http://schemas.microsoft.com/office/powerpoint/2010/main" val="175677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Collecting Nonvolatile Data</a:t>
            </a:r>
          </a:p>
        </p:txBody>
      </p:sp>
      <p:sp>
        <p:nvSpPr>
          <p:cNvPr id="3" name="Content Placeholder 2"/>
          <p:cNvSpPr>
            <a:spLocks noGrp="1"/>
          </p:cNvSpPr>
          <p:nvPr>
            <p:ph idx="1"/>
          </p:nvPr>
        </p:nvSpPr>
        <p:spPr/>
        <p:txBody>
          <a:bodyPr/>
          <a:lstStyle/>
          <a:p>
            <a:r>
              <a:rPr lang="en-US" sz="2800" dirty="0"/>
              <a:t>If forensic duplication is difficult or impossible, some nonvolatile data maybe obtained while machine is running, e.g.:</a:t>
            </a:r>
          </a:p>
          <a:p>
            <a:pPr lvl="1"/>
            <a:r>
              <a:rPr lang="en-US" sz="2400" dirty="0"/>
              <a:t>File system data and time stamp</a:t>
            </a:r>
          </a:p>
          <a:p>
            <a:pPr lvl="1"/>
            <a:r>
              <a:rPr lang="en-US" sz="2400" dirty="0"/>
              <a:t>Auditing policy</a:t>
            </a:r>
          </a:p>
          <a:p>
            <a:pPr lvl="1"/>
            <a:r>
              <a:rPr lang="en-US" sz="2400" dirty="0"/>
              <a:t>System event logs </a:t>
            </a:r>
            <a:r>
              <a:rPr lang="en-US" sz="2400" i="1" dirty="0"/>
              <a:t>(we’d covered this in Lecture 3)</a:t>
            </a:r>
          </a:p>
          <a:p>
            <a:pPr lvl="1"/>
            <a:r>
              <a:rPr lang="en-US" sz="2400" dirty="0"/>
              <a:t>User accounts</a:t>
            </a:r>
          </a:p>
          <a:p>
            <a:pPr lvl="1"/>
            <a:r>
              <a:rPr lang="en-US" sz="2400" dirty="0"/>
              <a:t>Suspicious files</a:t>
            </a:r>
          </a:p>
          <a:p>
            <a:pPr lvl="1"/>
            <a:r>
              <a:rPr lang="en-US" sz="2400" dirty="0"/>
              <a:t>Registry data</a:t>
            </a:r>
          </a:p>
          <a:p>
            <a:pPr marL="457200" lvl="1" indent="0">
              <a:buNone/>
            </a:pPr>
            <a:endParaRPr lang="en-US" sz="2400" dirty="0"/>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12</a:t>
            </a:fld>
            <a:endParaRPr lang="en-US"/>
          </a:p>
        </p:txBody>
      </p:sp>
    </p:spTree>
    <p:extLst>
      <p:ext uri="{BB962C8B-B14F-4D97-AF65-F5344CB8AC3E}">
        <p14:creationId xmlns:p14="http://schemas.microsoft.com/office/powerpoint/2010/main" val="290621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File System Date and Time Stamp </a:t>
            </a:r>
          </a:p>
        </p:txBody>
      </p:sp>
      <p:sp>
        <p:nvSpPr>
          <p:cNvPr id="3" name="Content Placeholder 2"/>
          <p:cNvSpPr>
            <a:spLocks noGrp="1"/>
          </p:cNvSpPr>
          <p:nvPr>
            <p:ph idx="1"/>
          </p:nvPr>
        </p:nvSpPr>
        <p:spPr>
          <a:xfrm>
            <a:off x="381000" y="1066800"/>
            <a:ext cx="8511480" cy="5181600"/>
          </a:xfrm>
        </p:spPr>
        <p:txBody>
          <a:bodyPr/>
          <a:lstStyle/>
          <a:p>
            <a:r>
              <a:rPr lang="en-US" sz="2800" dirty="0"/>
              <a:t>A command called </a:t>
            </a:r>
            <a:r>
              <a:rPr lang="en-US" sz="2800" i="1" dirty="0">
                <a:solidFill>
                  <a:srgbClr val="0033CC"/>
                </a:solidFill>
              </a:rPr>
              <a:t>find</a:t>
            </a:r>
            <a:r>
              <a:rPr lang="en-US" sz="2800" dirty="0"/>
              <a:t> can be found in the </a:t>
            </a:r>
            <a:r>
              <a:rPr lang="en-US" sz="2800" dirty="0" err="1"/>
              <a:t>UnxUtils</a:t>
            </a:r>
            <a:r>
              <a:rPr lang="en-US" sz="2800" dirty="0"/>
              <a:t> package.</a:t>
            </a:r>
          </a:p>
          <a:p>
            <a:pPr lvl="1"/>
            <a:r>
              <a:rPr lang="en-US" sz="2400" dirty="0"/>
              <a:t>http://sourceforge.net/projects/unxutils/</a:t>
            </a:r>
          </a:p>
          <a:p>
            <a:r>
              <a:rPr lang="en-US" sz="2800" dirty="0"/>
              <a:t>This command prints, one line for each file, any of the file’s attributes desired.</a:t>
            </a:r>
          </a:p>
          <a:p>
            <a:r>
              <a:rPr lang="en-US" sz="2800" dirty="0"/>
              <a:t>With the following command, we can print the file permissions, last access date and time, modification date and time, created date and time, user ownership, group ownership, file size, and the full path of every file on the C: drive:</a:t>
            </a:r>
          </a:p>
          <a:p>
            <a:pPr marL="0" indent="0">
              <a:buNone/>
            </a:pPr>
            <a:r>
              <a:rPr lang="en-US" sz="2400" dirty="0">
                <a:solidFill>
                  <a:srgbClr val="0033CC"/>
                </a:solidFill>
              </a:rPr>
              <a:t>Find c:\ -</a:t>
            </a:r>
            <a:r>
              <a:rPr lang="en-US" sz="2400" dirty="0" err="1">
                <a:solidFill>
                  <a:srgbClr val="0033CC"/>
                </a:solidFill>
              </a:rPr>
              <a:t>printf</a:t>
            </a:r>
            <a:r>
              <a:rPr lang="en-US" sz="2400" dirty="0">
                <a:solidFill>
                  <a:srgbClr val="0033CC"/>
                </a:solidFill>
              </a:rPr>
              <a:t> “%m;%Ax;%AT;%</a:t>
            </a:r>
            <a:r>
              <a:rPr lang="en-US" sz="2400" dirty="0" err="1">
                <a:solidFill>
                  <a:srgbClr val="0033CC"/>
                </a:solidFill>
              </a:rPr>
              <a:t>Tx</a:t>
            </a:r>
            <a:r>
              <a:rPr lang="en-US" sz="2400" dirty="0">
                <a:solidFill>
                  <a:srgbClr val="0033CC"/>
                </a:solidFill>
              </a:rPr>
              <a:t>;%TT;%</a:t>
            </a:r>
            <a:r>
              <a:rPr lang="en-US" sz="2400" dirty="0" err="1">
                <a:solidFill>
                  <a:srgbClr val="0033CC"/>
                </a:solidFill>
              </a:rPr>
              <a:t>Cx</a:t>
            </a:r>
            <a:r>
              <a:rPr lang="en-US" sz="2400" dirty="0">
                <a:solidFill>
                  <a:srgbClr val="0033CC"/>
                </a:solidFill>
              </a:rPr>
              <a:t>;%CT;%U;%G;%s;%p\n”</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13</a:t>
            </a:fld>
            <a:endParaRPr lang="en-US"/>
          </a:p>
        </p:txBody>
      </p:sp>
    </p:spTree>
    <p:extLst>
      <p:ext uri="{BB962C8B-B14F-4D97-AF65-F5344CB8AC3E}">
        <p14:creationId xmlns:p14="http://schemas.microsoft.com/office/powerpoint/2010/main" val="121751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Auditing Policy</a:t>
            </a:r>
          </a:p>
        </p:txBody>
      </p:sp>
      <p:sp>
        <p:nvSpPr>
          <p:cNvPr id="3" name="Content Placeholder 2"/>
          <p:cNvSpPr>
            <a:spLocks noGrp="1"/>
          </p:cNvSpPr>
          <p:nvPr>
            <p:ph idx="1"/>
          </p:nvPr>
        </p:nvSpPr>
        <p:spPr>
          <a:xfrm>
            <a:off x="381000" y="908720"/>
            <a:ext cx="8153400" cy="5339680"/>
          </a:xfrm>
        </p:spPr>
        <p:txBody>
          <a:bodyPr/>
          <a:lstStyle/>
          <a:p>
            <a:r>
              <a:rPr lang="en-US" sz="2800" dirty="0"/>
              <a:t>Without proper auditing, there will not be security related logs.</a:t>
            </a:r>
          </a:p>
          <a:p>
            <a:r>
              <a:rPr lang="en-US" sz="2800" dirty="0"/>
              <a:t>Before audit records are logged, an auditing policy must be established. The policy defines the types of events that will be audited.</a:t>
            </a:r>
          </a:p>
          <a:p>
            <a:r>
              <a:rPr lang="en-US" sz="2800" dirty="0"/>
              <a:t>Administrators should be selective in determining the objects to audit. Auditing creates system overhead, therefore auditing too many objects will cause the security log to become large and difficult to manage.</a:t>
            </a:r>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14</a:t>
            </a:fld>
            <a:endParaRPr lang="en-US"/>
          </a:p>
        </p:txBody>
      </p:sp>
    </p:spTree>
    <p:extLst>
      <p:ext uri="{BB962C8B-B14F-4D97-AF65-F5344CB8AC3E}">
        <p14:creationId xmlns:p14="http://schemas.microsoft.com/office/powerpoint/2010/main" val="266408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Auditing Policy – cont.</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15</a:t>
            </a:fld>
            <a:endParaRPr lang="en-US"/>
          </a:p>
        </p:txBody>
      </p:sp>
      <p:sp>
        <p:nvSpPr>
          <p:cNvPr id="6" name="Content Placeholder 5"/>
          <p:cNvSpPr>
            <a:spLocks noGrp="1"/>
          </p:cNvSpPr>
          <p:nvPr>
            <p:ph idx="1"/>
          </p:nvPr>
        </p:nvSpPr>
        <p:spPr/>
        <p:txBody>
          <a:bodyPr/>
          <a:lstStyle/>
          <a:p>
            <a:r>
              <a:rPr lang="en-US" sz="2400" dirty="0"/>
              <a:t>To minimize the risk of several specific security threats, the administrator can take various auditing steps. </a:t>
            </a:r>
          </a:p>
          <a:p>
            <a:r>
              <a:rPr lang="en-US" sz="2400" dirty="0"/>
              <a:t>The following table provides an example of various events that could be audited, as well as the specific security threat that the audit event monitors.</a:t>
            </a:r>
          </a:p>
          <a:p>
            <a:pPr marL="0" indent="0">
              <a:buNone/>
            </a:pPr>
            <a:endParaRPr lang="en-US" sz="2400" dirty="0"/>
          </a:p>
        </p:txBody>
      </p:sp>
      <p:graphicFrame>
        <p:nvGraphicFramePr>
          <p:cNvPr id="7" name="Content Placeholder 4"/>
          <p:cNvGraphicFramePr>
            <a:graphicFrameLocks/>
          </p:cNvGraphicFramePr>
          <p:nvPr>
            <p:extLst>
              <p:ext uri="{D42A27DB-BD31-4B8C-83A1-F6EECF244321}">
                <p14:modId xmlns:p14="http://schemas.microsoft.com/office/powerpoint/2010/main" val="1146959130"/>
              </p:ext>
            </p:extLst>
          </p:nvPr>
        </p:nvGraphicFramePr>
        <p:xfrm>
          <a:off x="893304" y="3101340"/>
          <a:ext cx="7128792" cy="1112520"/>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370840">
                <a:tc>
                  <a:txBody>
                    <a:bodyPr/>
                    <a:lstStyle/>
                    <a:p>
                      <a:r>
                        <a:rPr lang="en-US" dirty="0"/>
                        <a:t>Audit Event</a:t>
                      </a:r>
                    </a:p>
                  </a:txBody>
                  <a:tcPr/>
                </a:tc>
                <a:tc>
                  <a:txBody>
                    <a:bodyPr/>
                    <a:lstStyle/>
                    <a:p>
                      <a:r>
                        <a:rPr lang="en-US" dirty="0"/>
                        <a:t>Potential Threat</a:t>
                      </a:r>
                    </a:p>
                  </a:txBody>
                  <a:tcPr/>
                </a:tc>
                <a:extLst>
                  <a:ext uri="{0D108BD9-81ED-4DB2-BD59-A6C34878D82A}">
                    <a16:rowId xmlns:a16="http://schemas.microsoft.com/office/drawing/2014/main" val="10000"/>
                  </a:ext>
                </a:extLst>
              </a:tr>
              <a:tr h="370840">
                <a:tc>
                  <a:txBody>
                    <a:bodyPr/>
                    <a:lstStyle/>
                    <a:p>
                      <a:r>
                        <a:rPr lang="en-US" dirty="0"/>
                        <a:t>Failure audit for logon/logoff</a:t>
                      </a:r>
                    </a:p>
                  </a:txBody>
                  <a:tcPr/>
                </a:tc>
                <a:tc>
                  <a:txBody>
                    <a:bodyPr/>
                    <a:lstStyle/>
                    <a:p>
                      <a:r>
                        <a:rPr lang="en-US" sz="1800" kern="1200" dirty="0">
                          <a:solidFill>
                            <a:schemeClr val="dk1"/>
                          </a:solidFill>
                          <a:latin typeface="+mn-lt"/>
                          <a:ea typeface="+mn-ea"/>
                          <a:cs typeface="+mn-cs"/>
                        </a:rPr>
                        <a:t>Random password hack</a:t>
                      </a:r>
                    </a:p>
                  </a:txBody>
                  <a:tcPr/>
                </a:tc>
                <a:extLst>
                  <a:ext uri="{0D108BD9-81ED-4DB2-BD59-A6C34878D82A}">
                    <a16:rowId xmlns:a16="http://schemas.microsoft.com/office/drawing/2014/main" val="10001"/>
                  </a:ext>
                </a:extLst>
              </a:tr>
              <a:tr h="370840">
                <a:tc>
                  <a:txBody>
                    <a:bodyPr/>
                    <a:lstStyle/>
                    <a:p>
                      <a:r>
                        <a:rPr lang="en-US" dirty="0"/>
                        <a:t>Success audit for logon/logoff</a:t>
                      </a:r>
                    </a:p>
                  </a:txBody>
                  <a:tcPr/>
                </a:tc>
                <a:tc>
                  <a:txBody>
                    <a:bodyPr/>
                    <a:lstStyle/>
                    <a:p>
                      <a:r>
                        <a:rPr lang="en-US" dirty="0"/>
                        <a:t>Stolen password break-in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911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Auditing Policy – cont.</a:t>
            </a:r>
          </a:p>
        </p:txBody>
      </p:sp>
      <p:sp>
        <p:nvSpPr>
          <p:cNvPr id="3" name="Content Placeholder 2"/>
          <p:cNvSpPr>
            <a:spLocks noGrp="1"/>
          </p:cNvSpPr>
          <p:nvPr>
            <p:ph idx="1"/>
          </p:nvPr>
        </p:nvSpPr>
        <p:spPr>
          <a:xfrm>
            <a:off x="381000" y="908720"/>
            <a:ext cx="8153400" cy="5339680"/>
          </a:xfrm>
        </p:spPr>
        <p:txBody>
          <a:bodyPr/>
          <a:lstStyle/>
          <a:p>
            <a:r>
              <a:rPr lang="en-US" sz="2800" dirty="0"/>
              <a:t>The command to determine the auditing policy is  </a:t>
            </a:r>
            <a:r>
              <a:rPr lang="en-US" sz="2800" i="1" dirty="0" err="1">
                <a:solidFill>
                  <a:srgbClr val="0033CC"/>
                </a:solidFill>
              </a:rPr>
              <a:t>auditpol</a:t>
            </a:r>
            <a:r>
              <a:rPr lang="en-US" sz="2800" dirty="0"/>
              <a:t>, distributed with Microsoft’s resources kit. </a:t>
            </a:r>
            <a:r>
              <a:rPr lang="en-US" sz="2800" i="1" dirty="0"/>
              <a:t>(run </a:t>
            </a:r>
            <a:r>
              <a:rPr lang="en-US" sz="2800" i="1" dirty="0" err="1"/>
              <a:t>cmd</a:t>
            </a:r>
            <a:r>
              <a:rPr lang="en-US" sz="2800" i="1" dirty="0"/>
              <a:t> with Administrator right)</a:t>
            </a:r>
          </a:p>
          <a:p>
            <a:pPr marL="0" indent="0">
              <a:buNone/>
            </a:pPr>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16</a:t>
            </a:fld>
            <a:endParaRPr lang="en-US"/>
          </a:p>
        </p:txBody>
      </p:sp>
      <p:pic>
        <p:nvPicPr>
          <p:cNvPr id="5" name="Picture 4"/>
          <p:cNvPicPr>
            <a:picLocks noChangeAspect="1"/>
          </p:cNvPicPr>
          <p:nvPr/>
        </p:nvPicPr>
        <p:blipFill>
          <a:blip r:embed="rId2"/>
          <a:stretch>
            <a:fillRect/>
          </a:stretch>
        </p:blipFill>
        <p:spPr>
          <a:xfrm>
            <a:off x="794023" y="2348880"/>
            <a:ext cx="7708353" cy="3899520"/>
          </a:xfrm>
          <a:prstGeom prst="rect">
            <a:avLst/>
          </a:prstGeom>
        </p:spPr>
      </p:pic>
    </p:spTree>
    <p:extLst>
      <p:ext uri="{BB962C8B-B14F-4D97-AF65-F5344CB8AC3E}">
        <p14:creationId xmlns:p14="http://schemas.microsoft.com/office/powerpoint/2010/main" val="137252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User Accounts</a:t>
            </a:r>
          </a:p>
        </p:txBody>
      </p:sp>
      <p:sp>
        <p:nvSpPr>
          <p:cNvPr id="3" name="Content Placeholder 2"/>
          <p:cNvSpPr>
            <a:spLocks noGrp="1"/>
          </p:cNvSpPr>
          <p:nvPr>
            <p:ph idx="1"/>
          </p:nvPr>
        </p:nvSpPr>
        <p:spPr>
          <a:xfrm>
            <a:off x="381000" y="836712"/>
            <a:ext cx="8153400" cy="5411688"/>
          </a:xfrm>
        </p:spPr>
        <p:txBody>
          <a:bodyPr/>
          <a:lstStyle/>
          <a:p>
            <a:r>
              <a:rPr lang="en-US" sz="2800" dirty="0"/>
              <a:t>The easiest type of backdoor for an intruder to use is one that will blend into the normal traffic patterns for the victim machine.</a:t>
            </a:r>
          </a:p>
          <a:p>
            <a:r>
              <a:rPr lang="en-US" sz="2800" dirty="0"/>
              <a:t>Therefore, it would make sense for the attacker to create a new user so that he could log into the same services that valid users utilized.</a:t>
            </a:r>
          </a:p>
          <a:p>
            <a:r>
              <a:rPr lang="en-US" sz="2800" dirty="0"/>
              <a:t>It is simple to dump the user accounts using </a:t>
            </a:r>
            <a:r>
              <a:rPr lang="en-US" sz="2800" i="1" dirty="0" err="1">
                <a:solidFill>
                  <a:srgbClr val="0033CC"/>
                </a:solidFill>
              </a:rPr>
              <a:t>pwdump</a:t>
            </a:r>
            <a:r>
              <a:rPr lang="en-US" sz="2800" dirty="0"/>
              <a:t> utility.</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61" y="4479801"/>
            <a:ext cx="7888169" cy="1768599"/>
          </a:xfrm>
          <a:prstGeom prst="rect">
            <a:avLst/>
          </a:prstGeom>
        </p:spPr>
      </p:pic>
    </p:spTree>
    <p:extLst>
      <p:ext uri="{BB962C8B-B14F-4D97-AF65-F5344CB8AC3E}">
        <p14:creationId xmlns:p14="http://schemas.microsoft.com/office/powerpoint/2010/main" val="277630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Suspicious Files</a:t>
            </a:r>
          </a:p>
        </p:txBody>
      </p:sp>
      <p:sp>
        <p:nvSpPr>
          <p:cNvPr id="3" name="Content Placeholder 2"/>
          <p:cNvSpPr>
            <a:spLocks noGrp="1"/>
          </p:cNvSpPr>
          <p:nvPr>
            <p:ph idx="1"/>
          </p:nvPr>
        </p:nvSpPr>
        <p:spPr/>
        <p:txBody>
          <a:bodyPr/>
          <a:lstStyle/>
          <a:p>
            <a:r>
              <a:rPr lang="en-US" sz="2800" dirty="0"/>
              <a:t>If we are not acquiring a forensic duplication, we could transfer any suspicious files using </a:t>
            </a:r>
            <a:r>
              <a:rPr lang="en-US" sz="2800" i="1" dirty="0" err="1">
                <a:solidFill>
                  <a:srgbClr val="0033CC"/>
                </a:solidFill>
              </a:rPr>
              <a:t>netcat</a:t>
            </a:r>
            <a:r>
              <a:rPr lang="en-US" sz="2800" dirty="0"/>
              <a:t>.</a:t>
            </a:r>
          </a:p>
          <a:p>
            <a:r>
              <a:rPr lang="en-US" sz="2800" dirty="0"/>
              <a:t>The syntax for the command to run on the forensic workstation is:</a:t>
            </a:r>
          </a:p>
          <a:p>
            <a:pPr marL="0" indent="0">
              <a:buNone/>
            </a:pPr>
            <a:r>
              <a:rPr lang="en-US" sz="2800" dirty="0"/>
              <a:t>	</a:t>
            </a:r>
            <a:r>
              <a:rPr lang="en-US" sz="2400" dirty="0" err="1">
                <a:solidFill>
                  <a:srgbClr val="0033CC"/>
                </a:solidFill>
              </a:rPr>
              <a:t>nc</a:t>
            </a:r>
            <a:r>
              <a:rPr lang="en-US" sz="2400" dirty="0">
                <a:solidFill>
                  <a:srgbClr val="0033CC"/>
                </a:solidFill>
              </a:rPr>
              <a:t> -v -l -p 2222 &gt; filename</a:t>
            </a:r>
          </a:p>
          <a:p>
            <a:pPr marL="0" indent="0">
              <a:buNone/>
            </a:pPr>
            <a:r>
              <a:rPr lang="en-US" sz="2400" dirty="0">
                <a:solidFill>
                  <a:srgbClr val="0033CC"/>
                </a:solidFill>
              </a:rPr>
              <a:t>(</a:t>
            </a:r>
            <a:r>
              <a:rPr lang="en-US" sz="2400" dirty="0" err="1">
                <a:solidFill>
                  <a:srgbClr val="0033CC"/>
                </a:solidFill>
              </a:rPr>
              <a:t>Netcat</a:t>
            </a:r>
            <a:r>
              <a:rPr lang="en-US" sz="2400" dirty="0">
                <a:solidFill>
                  <a:srgbClr val="0033CC"/>
                </a:solidFill>
              </a:rPr>
              <a:t> options: -v for verbose, -l for listening, -p for port)</a:t>
            </a:r>
            <a:endParaRPr lang="en-US" sz="2800" dirty="0"/>
          </a:p>
          <a:p>
            <a:r>
              <a:rPr lang="en-US" sz="2800" dirty="0"/>
              <a:t>Type the following command on victim’s computer to transfer the file named filename to forensic workstation:</a:t>
            </a:r>
          </a:p>
          <a:p>
            <a:pPr marL="0" indent="0">
              <a:buNone/>
            </a:pPr>
            <a:r>
              <a:rPr lang="en-US" sz="2800" dirty="0"/>
              <a:t>	</a:t>
            </a:r>
            <a:r>
              <a:rPr lang="en-US" sz="2400" dirty="0">
                <a:solidFill>
                  <a:srgbClr val="0033CC"/>
                </a:solidFill>
              </a:rPr>
              <a:t>type filename | </a:t>
            </a:r>
            <a:r>
              <a:rPr lang="en-US" sz="2400" dirty="0" err="1">
                <a:solidFill>
                  <a:srgbClr val="0033CC"/>
                </a:solidFill>
              </a:rPr>
              <a:t>nc</a:t>
            </a:r>
            <a:r>
              <a:rPr lang="en-US" sz="2400" dirty="0">
                <a:solidFill>
                  <a:srgbClr val="0033CC"/>
                </a:solidFill>
              </a:rPr>
              <a:t> </a:t>
            </a:r>
            <a:r>
              <a:rPr lang="en-US" sz="2400" i="1" dirty="0" err="1">
                <a:solidFill>
                  <a:srgbClr val="0033CC"/>
                </a:solidFill>
              </a:rPr>
              <a:t>forensic_workstation_ip_address</a:t>
            </a:r>
            <a:r>
              <a:rPr lang="en-US" sz="2400" dirty="0">
                <a:solidFill>
                  <a:srgbClr val="0033CC"/>
                </a:solidFill>
              </a:rPr>
              <a:t> 2222</a:t>
            </a:r>
            <a:endParaRPr lang="en-US" sz="2800" dirty="0"/>
          </a:p>
          <a:p>
            <a:pPr marL="0" indent="0">
              <a:buNone/>
            </a:pPr>
            <a:r>
              <a:rPr lang="en-US" sz="2400" dirty="0">
                <a:solidFill>
                  <a:srgbClr val="0033CC"/>
                </a:solidFill>
              </a:rPr>
              <a:t>(type command displays file content)</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18</a:t>
            </a:fld>
            <a:endParaRPr lang="en-US"/>
          </a:p>
        </p:txBody>
      </p:sp>
    </p:spTree>
    <p:extLst>
      <p:ext uri="{BB962C8B-B14F-4D97-AF65-F5344CB8AC3E}">
        <p14:creationId xmlns:p14="http://schemas.microsoft.com/office/powerpoint/2010/main" val="27187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A082-13A2-4FAF-ABF7-C1134256E272}"/>
              </a:ext>
            </a:extLst>
          </p:cNvPr>
          <p:cNvSpPr>
            <a:spLocks noGrp="1"/>
          </p:cNvSpPr>
          <p:nvPr>
            <p:ph type="title"/>
          </p:nvPr>
        </p:nvSpPr>
        <p:spPr/>
        <p:txBody>
          <a:bodyPr/>
          <a:lstStyle/>
          <a:p>
            <a:r>
              <a:rPr lang="en-US" dirty="0"/>
              <a:t>Suspicious Files – cont.</a:t>
            </a:r>
          </a:p>
        </p:txBody>
      </p:sp>
      <p:sp>
        <p:nvSpPr>
          <p:cNvPr id="4" name="Slide Number Placeholder 3">
            <a:extLst>
              <a:ext uri="{FF2B5EF4-FFF2-40B4-BE49-F238E27FC236}">
                <a16:creationId xmlns:a16="http://schemas.microsoft.com/office/drawing/2014/main" id="{BAD1C0D1-8559-4A05-9FB7-232ED6D76E02}"/>
              </a:ext>
            </a:extLst>
          </p:cNvPr>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19</a:t>
            </a:fld>
            <a:endParaRPr lang="en-US"/>
          </a:p>
        </p:txBody>
      </p:sp>
      <p:pic>
        <p:nvPicPr>
          <p:cNvPr id="1026" name="Picture 2" descr="Difference Between Personal Computer and Supercomputer">
            <a:extLst>
              <a:ext uri="{FF2B5EF4-FFF2-40B4-BE49-F238E27FC236}">
                <a16:creationId xmlns:a16="http://schemas.microsoft.com/office/drawing/2014/main" id="{66DFDFC9-B947-45D7-B6EC-AE7CF0BF6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722" y="2620702"/>
            <a:ext cx="2704877" cy="1600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roensystems.co.ke/wp-content/uploads/2019/09/c05962394.png">
            <a:extLst>
              <a:ext uri="{FF2B5EF4-FFF2-40B4-BE49-F238E27FC236}">
                <a16:creationId xmlns:a16="http://schemas.microsoft.com/office/drawing/2014/main" id="{981FAD0A-931A-442C-A6E3-4A05A07446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3" y="2588045"/>
            <a:ext cx="2304256" cy="17291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CA25E3-3978-4332-8A90-8E1B393A1884}"/>
              </a:ext>
            </a:extLst>
          </p:cNvPr>
          <p:cNvSpPr txBox="1"/>
          <p:nvPr/>
        </p:nvSpPr>
        <p:spPr>
          <a:xfrm>
            <a:off x="1410748" y="4246240"/>
            <a:ext cx="1281945" cy="584775"/>
          </a:xfrm>
          <a:prstGeom prst="rect">
            <a:avLst/>
          </a:prstGeom>
          <a:noFill/>
        </p:spPr>
        <p:txBody>
          <a:bodyPr wrap="square" rtlCol="0">
            <a:spAutoFit/>
          </a:bodyPr>
          <a:lstStyle/>
          <a:p>
            <a:r>
              <a:rPr lang="en-US" sz="1600" dirty="0"/>
              <a:t>Victim’s Computer</a:t>
            </a:r>
          </a:p>
        </p:txBody>
      </p:sp>
      <p:sp>
        <p:nvSpPr>
          <p:cNvPr id="8" name="TextBox 7">
            <a:extLst>
              <a:ext uri="{FF2B5EF4-FFF2-40B4-BE49-F238E27FC236}">
                <a16:creationId xmlns:a16="http://schemas.microsoft.com/office/drawing/2014/main" id="{5EFAEC60-6D30-462E-BFC5-4CB68F0BFD09}"/>
              </a:ext>
            </a:extLst>
          </p:cNvPr>
          <p:cNvSpPr txBox="1"/>
          <p:nvPr/>
        </p:nvSpPr>
        <p:spPr>
          <a:xfrm>
            <a:off x="6617187" y="4345640"/>
            <a:ext cx="1411197" cy="1323439"/>
          </a:xfrm>
          <a:prstGeom prst="rect">
            <a:avLst/>
          </a:prstGeom>
          <a:noFill/>
        </p:spPr>
        <p:txBody>
          <a:bodyPr wrap="square" rtlCol="0">
            <a:spAutoFit/>
          </a:bodyPr>
          <a:lstStyle/>
          <a:p>
            <a:r>
              <a:rPr lang="en-US" sz="1600" dirty="0"/>
              <a:t>Forensic Workstation</a:t>
            </a:r>
          </a:p>
          <a:p>
            <a:endParaRPr lang="en-US" sz="1600" dirty="0"/>
          </a:p>
          <a:p>
            <a:r>
              <a:rPr lang="en-US" sz="1600" dirty="0"/>
              <a:t>IP address: 10.0.1.1</a:t>
            </a:r>
          </a:p>
        </p:txBody>
      </p:sp>
      <p:sp>
        <p:nvSpPr>
          <p:cNvPr id="9" name="TextBox 8">
            <a:extLst>
              <a:ext uri="{FF2B5EF4-FFF2-40B4-BE49-F238E27FC236}">
                <a16:creationId xmlns:a16="http://schemas.microsoft.com/office/drawing/2014/main" id="{2427F0D1-6611-41F1-9D5E-819A8F389916}"/>
              </a:ext>
            </a:extLst>
          </p:cNvPr>
          <p:cNvSpPr txBox="1"/>
          <p:nvPr/>
        </p:nvSpPr>
        <p:spPr>
          <a:xfrm>
            <a:off x="5719589" y="2282148"/>
            <a:ext cx="3206391" cy="338554"/>
          </a:xfrm>
          <a:prstGeom prst="rect">
            <a:avLst/>
          </a:prstGeom>
          <a:noFill/>
        </p:spPr>
        <p:txBody>
          <a:bodyPr wrap="square" rtlCol="0">
            <a:spAutoFit/>
          </a:bodyPr>
          <a:lstStyle/>
          <a:p>
            <a:r>
              <a:rPr lang="en-US" sz="1600" dirty="0" err="1"/>
              <a:t>nc</a:t>
            </a:r>
            <a:r>
              <a:rPr lang="en-US" sz="1600" dirty="0"/>
              <a:t> -v -l -p 2222 &gt; abc.docx</a:t>
            </a:r>
          </a:p>
        </p:txBody>
      </p:sp>
      <p:sp>
        <p:nvSpPr>
          <p:cNvPr id="10" name="TextBox 9">
            <a:extLst>
              <a:ext uri="{FF2B5EF4-FFF2-40B4-BE49-F238E27FC236}">
                <a16:creationId xmlns:a16="http://schemas.microsoft.com/office/drawing/2014/main" id="{46DE8B09-94A5-4FF3-95B1-E2411AD25B6D}"/>
              </a:ext>
            </a:extLst>
          </p:cNvPr>
          <p:cNvSpPr txBox="1"/>
          <p:nvPr/>
        </p:nvSpPr>
        <p:spPr>
          <a:xfrm>
            <a:off x="323529" y="2282148"/>
            <a:ext cx="3744415" cy="338554"/>
          </a:xfrm>
          <a:prstGeom prst="rect">
            <a:avLst/>
          </a:prstGeom>
          <a:noFill/>
        </p:spPr>
        <p:txBody>
          <a:bodyPr wrap="square" rtlCol="0">
            <a:spAutoFit/>
          </a:bodyPr>
          <a:lstStyle/>
          <a:p>
            <a:r>
              <a:rPr lang="en-US" sz="1600" dirty="0"/>
              <a:t>type </a:t>
            </a:r>
            <a:r>
              <a:rPr lang="en-US" sz="1600" i="1" dirty="0"/>
              <a:t>abc.docx</a:t>
            </a:r>
            <a:r>
              <a:rPr lang="en-US" sz="1600" dirty="0"/>
              <a:t> | </a:t>
            </a:r>
            <a:r>
              <a:rPr lang="en-US" sz="1600" dirty="0" err="1"/>
              <a:t>nc</a:t>
            </a:r>
            <a:r>
              <a:rPr lang="en-US" sz="1600" dirty="0"/>
              <a:t> 10.0.1.1 2222</a:t>
            </a:r>
          </a:p>
        </p:txBody>
      </p:sp>
      <p:cxnSp>
        <p:nvCxnSpPr>
          <p:cNvPr id="7" name="Straight Connector 6">
            <a:extLst>
              <a:ext uri="{FF2B5EF4-FFF2-40B4-BE49-F238E27FC236}">
                <a16:creationId xmlns:a16="http://schemas.microsoft.com/office/drawing/2014/main" id="{C7566149-116A-48E4-B995-4F7138C14DEA}"/>
              </a:ext>
            </a:extLst>
          </p:cNvPr>
          <p:cNvCxnSpPr>
            <a:stCxn id="1028" idx="3"/>
            <a:endCxn id="1026" idx="1"/>
          </p:cNvCxnSpPr>
          <p:nvPr/>
        </p:nvCxnSpPr>
        <p:spPr bwMode="auto">
          <a:xfrm flipV="1">
            <a:off x="3203849" y="3420895"/>
            <a:ext cx="2701873" cy="31749"/>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00191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Objectives</a:t>
            </a:r>
          </a:p>
        </p:txBody>
      </p:sp>
      <p:sp>
        <p:nvSpPr>
          <p:cNvPr id="143363" name="Rectangle 3"/>
          <p:cNvSpPr>
            <a:spLocks noGrp="1" noChangeArrowheads="1"/>
          </p:cNvSpPr>
          <p:nvPr>
            <p:ph type="body" idx="1"/>
          </p:nvPr>
        </p:nvSpPr>
        <p:spPr/>
        <p:txBody>
          <a:bodyPr/>
          <a:lstStyle/>
          <a:p>
            <a:pPr marL="0" indent="0">
              <a:buFont typeface="Wingdings" pitchFamily="2" charset="2"/>
              <a:buNone/>
            </a:pPr>
            <a:r>
              <a:rPr lang="en-US" sz="2800" dirty="0"/>
              <a:t>At the end of this, you will get to know more about:</a:t>
            </a:r>
          </a:p>
          <a:p>
            <a:pPr marL="457200" indent="-457200"/>
            <a:r>
              <a:rPr lang="en-US" sz="2800" b="0" dirty="0"/>
              <a:t>Variations of live response</a:t>
            </a:r>
          </a:p>
          <a:p>
            <a:pPr marL="457200" indent="-457200"/>
            <a:r>
              <a:rPr lang="en-US" sz="2800" b="0" dirty="0"/>
              <a:t>Order of volatility</a:t>
            </a:r>
          </a:p>
          <a:p>
            <a:pPr marL="457200" indent="-457200"/>
            <a:r>
              <a:rPr lang="en-US" sz="2800" b="0" dirty="0"/>
              <a:t>Collecting volatile and nonvolatile data</a:t>
            </a:r>
          </a:p>
          <a:p>
            <a:pPr marL="457200" indent="-457200"/>
            <a:r>
              <a:rPr lang="en-US" sz="2800" b="0" dirty="0"/>
              <a:t>Windows Registry</a:t>
            </a:r>
          </a:p>
          <a:p>
            <a:pPr marL="457200" indent="-457200"/>
            <a:endParaRPr lang="en-GB" sz="2800" b="0" dirty="0"/>
          </a:p>
          <a:p>
            <a:pPr marL="0" indent="0">
              <a:buFont typeface="Wingdings" pitchFamily="2" charset="2"/>
              <a:buNone/>
            </a:pPr>
            <a:endParaRPr lang="en-GB" b="0" dirty="0"/>
          </a:p>
        </p:txBody>
      </p:sp>
      <p:sp>
        <p:nvSpPr>
          <p:cNvPr id="8" name="Slide Number Placeholder 7"/>
          <p:cNvSpPr>
            <a:spLocks noGrp="1"/>
          </p:cNvSpPr>
          <p:nvPr>
            <p:ph type="sldNum" sz="quarter" idx="10"/>
          </p:nvPr>
        </p:nvSpPr>
        <p:spPr/>
        <p:txBody>
          <a:bodyPr/>
          <a:lstStyle/>
          <a:p>
            <a:r>
              <a:rPr lang="en-US" dirty="0"/>
              <a:t>    slide</a:t>
            </a:r>
            <a:fld id="{DAD697E0-695F-4D4F-A5DE-CBD70EEE5EB8}" type="slidenum">
              <a:rPr lang="en-US">
                <a:solidFill>
                  <a:srgbClr val="FF0000"/>
                </a:solidFill>
              </a: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The Windows Registry</a:t>
            </a:r>
          </a:p>
        </p:txBody>
      </p:sp>
      <p:sp>
        <p:nvSpPr>
          <p:cNvPr id="3" name="Content Placeholder 2"/>
          <p:cNvSpPr>
            <a:spLocks noGrp="1"/>
          </p:cNvSpPr>
          <p:nvPr>
            <p:ph idx="1"/>
          </p:nvPr>
        </p:nvSpPr>
        <p:spPr/>
        <p:txBody>
          <a:bodyPr/>
          <a:lstStyle/>
          <a:p>
            <a:r>
              <a:rPr lang="en-US" sz="2800" dirty="0"/>
              <a:t>The registry serves as the primary database of </a:t>
            </a:r>
            <a:r>
              <a:rPr lang="en-US" sz="2800" dirty="0">
                <a:solidFill>
                  <a:srgbClr val="0033CC"/>
                </a:solidFill>
              </a:rPr>
              <a:t>configuration data </a:t>
            </a:r>
            <a:r>
              <a:rPr lang="en-US" sz="2800" dirty="0"/>
              <a:t>for the Windows OS and applications that run on it.</a:t>
            </a:r>
          </a:p>
          <a:p>
            <a:r>
              <a:rPr lang="en-US" sz="2800" dirty="0"/>
              <a:t>It is organized into a number of </a:t>
            </a:r>
            <a:r>
              <a:rPr lang="en-US" sz="2800" i="1" dirty="0"/>
              <a:t>system</a:t>
            </a:r>
            <a:r>
              <a:rPr lang="en-US" sz="2800" dirty="0"/>
              <a:t> and </a:t>
            </a:r>
            <a:r>
              <a:rPr lang="en-US" sz="2800" i="1" dirty="0"/>
              <a:t>user-specific “hives”</a:t>
            </a:r>
            <a:r>
              <a:rPr lang="en-US" sz="2800" dirty="0"/>
              <a:t>.</a:t>
            </a:r>
          </a:p>
          <a:p>
            <a:r>
              <a:rPr lang="en-US" sz="2800" dirty="0"/>
              <a:t>A hive is typically stored in a single file on disk.</a:t>
            </a:r>
          </a:p>
          <a:p>
            <a:r>
              <a:rPr lang="en-US" sz="2800" dirty="0"/>
              <a:t>These hive files are not human readable, but can be parsed using variety of tools.</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20</a:t>
            </a:fld>
            <a:endParaRPr lang="en-US"/>
          </a:p>
        </p:txBody>
      </p:sp>
    </p:spTree>
    <p:extLst>
      <p:ext uri="{BB962C8B-B14F-4D97-AF65-F5344CB8AC3E}">
        <p14:creationId xmlns:p14="http://schemas.microsoft.com/office/powerpoint/2010/main" val="2665910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The Windows Registry – cont.</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21</a:t>
            </a:fld>
            <a:endParaRPr lang="en-US"/>
          </a:p>
        </p:txBody>
      </p:sp>
      <p:sp>
        <p:nvSpPr>
          <p:cNvPr id="5" name="Oval 4"/>
          <p:cNvSpPr/>
          <p:nvPr/>
        </p:nvSpPr>
        <p:spPr bwMode="auto">
          <a:xfrm>
            <a:off x="2195736" y="1488352"/>
            <a:ext cx="4890256" cy="4671643"/>
          </a:xfrm>
          <a:prstGeom prst="ellipse">
            <a:avLst/>
          </a:prstGeom>
          <a:noFill/>
          <a:ln w="12700" cap="flat" cmpd="sng" algn="ctr">
            <a:solidFill>
              <a:schemeClr val="tx1"/>
            </a:solidFill>
            <a:prstDash val="lg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6" name="TextBox 5"/>
          <p:cNvSpPr txBox="1"/>
          <p:nvPr/>
        </p:nvSpPr>
        <p:spPr>
          <a:xfrm>
            <a:off x="3669317" y="876799"/>
            <a:ext cx="1766779" cy="523220"/>
          </a:xfrm>
          <a:prstGeom prst="rect">
            <a:avLst/>
          </a:prstGeom>
          <a:noFill/>
        </p:spPr>
        <p:txBody>
          <a:bodyPr wrap="square" rtlCol="0">
            <a:spAutoFit/>
          </a:bodyPr>
          <a:lstStyle/>
          <a:p>
            <a:pPr algn="ctr"/>
            <a:r>
              <a:rPr lang="en-US" sz="2800" b="1" dirty="0">
                <a:latin typeface="+mj-lt"/>
                <a:ea typeface="SimHei" panose="02010609060101010101" pitchFamily="49" charset="-122"/>
              </a:rPr>
              <a:t>Registry</a:t>
            </a:r>
          </a:p>
        </p:txBody>
      </p:sp>
      <p:sp>
        <p:nvSpPr>
          <p:cNvPr id="7" name="Can 6"/>
          <p:cNvSpPr/>
          <p:nvPr/>
        </p:nvSpPr>
        <p:spPr bwMode="auto">
          <a:xfrm>
            <a:off x="2699792" y="2445557"/>
            <a:ext cx="792088" cy="1152128"/>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TextBox 7"/>
          <p:cNvSpPr txBox="1"/>
          <p:nvPr/>
        </p:nvSpPr>
        <p:spPr>
          <a:xfrm>
            <a:off x="2579880" y="2793726"/>
            <a:ext cx="1054224" cy="338554"/>
          </a:xfrm>
          <a:prstGeom prst="rect">
            <a:avLst/>
          </a:prstGeom>
          <a:noFill/>
        </p:spPr>
        <p:txBody>
          <a:bodyPr wrap="square" rtlCol="0">
            <a:spAutoFit/>
          </a:bodyPr>
          <a:lstStyle/>
          <a:p>
            <a:r>
              <a:rPr lang="en-US" sz="1600" dirty="0"/>
              <a:t>SYSTEM</a:t>
            </a:r>
          </a:p>
        </p:txBody>
      </p:sp>
      <p:sp>
        <p:nvSpPr>
          <p:cNvPr id="9" name="Can 8"/>
          <p:cNvSpPr/>
          <p:nvPr/>
        </p:nvSpPr>
        <p:spPr bwMode="auto">
          <a:xfrm>
            <a:off x="4336740" y="3425496"/>
            <a:ext cx="792088" cy="1152128"/>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0" name="TextBox 9"/>
          <p:cNvSpPr txBox="1"/>
          <p:nvPr/>
        </p:nvSpPr>
        <p:spPr>
          <a:xfrm>
            <a:off x="4188941" y="3776415"/>
            <a:ext cx="1219425" cy="338554"/>
          </a:xfrm>
          <a:prstGeom prst="rect">
            <a:avLst/>
          </a:prstGeom>
          <a:noFill/>
        </p:spPr>
        <p:txBody>
          <a:bodyPr wrap="square" rtlCol="0">
            <a:spAutoFit/>
          </a:bodyPr>
          <a:lstStyle/>
          <a:p>
            <a:r>
              <a:rPr lang="en-US" sz="1600" dirty="0"/>
              <a:t>DEFAULT</a:t>
            </a:r>
          </a:p>
        </p:txBody>
      </p:sp>
      <p:sp>
        <p:nvSpPr>
          <p:cNvPr id="11" name="Can 10"/>
          <p:cNvSpPr/>
          <p:nvPr/>
        </p:nvSpPr>
        <p:spPr bwMode="auto">
          <a:xfrm>
            <a:off x="5217976" y="2523575"/>
            <a:ext cx="792088" cy="1152128"/>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2" name="TextBox 11"/>
          <p:cNvSpPr txBox="1"/>
          <p:nvPr/>
        </p:nvSpPr>
        <p:spPr>
          <a:xfrm>
            <a:off x="5001952" y="2868806"/>
            <a:ext cx="1440160" cy="338554"/>
          </a:xfrm>
          <a:prstGeom prst="rect">
            <a:avLst/>
          </a:prstGeom>
          <a:noFill/>
        </p:spPr>
        <p:txBody>
          <a:bodyPr wrap="square" rtlCol="0">
            <a:spAutoFit/>
          </a:bodyPr>
          <a:lstStyle/>
          <a:p>
            <a:r>
              <a:rPr lang="en-US" sz="1600" dirty="0"/>
              <a:t>SOFTWARE</a:t>
            </a:r>
          </a:p>
        </p:txBody>
      </p:sp>
      <p:sp>
        <p:nvSpPr>
          <p:cNvPr id="13" name="Can 12"/>
          <p:cNvSpPr/>
          <p:nvPr/>
        </p:nvSpPr>
        <p:spPr bwMode="auto">
          <a:xfrm>
            <a:off x="3004592" y="4014416"/>
            <a:ext cx="792088" cy="1152128"/>
          </a:xfrm>
          <a:prstGeom prst="can">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4" name="TextBox 13"/>
          <p:cNvSpPr txBox="1"/>
          <p:nvPr/>
        </p:nvSpPr>
        <p:spPr>
          <a:xfrm>
            <a:off x="2699792" y="4359647"/>
            <a:ext cx="1528936" cy="338554"/>
          </a:xfrm>
          <a:prstGeom prst="rect">
            <a:avLst/>
          </a:prstGeom>
          <a:noFill/>
        </p:spPr>
        <p:txBody>
          <a:bodyPr wrap="square" rtlCol="0">
            <a:spAutoFit/>
          </a:bodyPr>
          <a:lstStyle/>
          <a:p>
            <a:r>
              <a:rPr lang="en-US" sz="1600" dirty="0"/>
              <a:t>NTUSER.DAT</a:t>
            </a:r>
          </a:p>
        </p:txBody>
      </p:sp>
      <p:sp>
        <p:nvSpPr>
          <p:cNvPr id="15" name="Can 14"/>
          <p:cNvSpPr/>
          <p:nvPr/>
        </p:nvSpPr>
        <p:spPr bwMode="auto">
          <a:xfrm>
            <a:off x="3970040" y="1757701"/>
            <a:ext cx="792088" cy="1152128"/>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6" name="TextBox 15"/>
          <p:cNvSpPr txBox="1"/>
          <p:nvPr/>
        </p:nvSpPr>
        <p:spPr>
          <a:xfrm>
            <a:off x="3754016" y="2102932"/>
            <a:ext cx="1247936" cy="338554"/>
          </a:xfrm>
          <a:prstGeom prst="rect">
            <a:avLst/>
          </a:prstGeom>
          <a:noFill/>
        </p:spPr>
        <p:txBody>
          <a:bodyPr wrap="square" rtlCol="0">
            <a:spAutoFit/>
          </a:bodyPr>
          <a:lstStyle/>
          <a:p>
            <a:r>
              <a:rPr lang="en-US" sz="1600" dirty="0"/>
              <a:t>SECURITY</a:t>
            </a:r>
          </a:p>
        </p:txBody>
      </p:sp>
      <p:sp>
        <p:nvSpPr>
          <p:cNvPr id="17" name="Can 16"/>
          <p:cNvSpPr/>
          <p:nvPr/>
        </p:nvSpPr>
        <p:spPr bwMode="auto">
          <a:xfrm>
            <a:off x="5913512" y="3757158"/>
            <a:ext cx="792088" cy="1152128"/>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18" name="TextBox 17"/>
          <p:cNvSpPr txBox="1"/>
          <p:nvPr/>
        </p:nvSpPr>
        <p:spPr>
          <a:xfrm>
            <a:off x="5997452" y="4189360"/>
            <a:ext cx="761130" cy="338554"/>
          </a:xfrm>
          <a:prstGeom prst="rect">
            <a:avLst/>
          </a:prstGeom>
          <a:noFill/>
        </p:spPr>
        <p:txBody>
          <a:bodyPr wrap="square" rtlCol="0">
            <a:spAutoFit/>
          </a:bodyPr>
          <a:lstStyle/>
          <a:p>
            <a:r>
              <a:rPr lang="en-US" sz="1600" dirty="0"/>
              <a:t>SAM</a:t>
            </a:r>
          </a:p>
        </p:txBody>
      </p:sp>
      <p:sp>
        <p:nvSpPr>
          <p:cNvPr id="19" name="TextBox 18"/>
          <p:cNvSpPr txBox="1"/>
          <p:nvPr/>
        </p:nvSpPr>
        <p:spPr>
          <a:xfrm>
            <a:off x="6458618" y="1288557"/>
            <a:ext cx="1440160" cy="461665"/>
          </a:xfrm>
          <a:prstGeom prst="rect">
            <a:avLst/>
          </a:prstGeom>
          <a:noFill/>
        </p:spPr>
        <p:txBody>
          <a:bodyPr wrap="square" rtlCol="0">
            <a:spAutoFit/>
          </a:bodyPr>
          <a:lstStyle/>
          <a:p>
            <a:r>
              <a:rPr lang="en-US" dirty="0"/>
              <a:t>Hives</a:t>
            </a:r>
          </a:p>
        </p:txBody>
      </p:sp>
      <p:cxnSp>
        <p:nvCxnSpPr>
          <p:cNvPr id="21" name="Straight Arrow Connector 20"/>
          <p:cNvCxnSpPr>
            <a:stCxn id="19" idx="1"/>
          </p:cNvCxnSpPr>
          <p:nvPr/>
        </p:nvCxnSpPr>
        <p:spPr bwMode="auto">
          <a:xfrm flipH="1">
            <a:off x="4874107" y="1519390"/>
            <a:ext cx="1584511" cy="46945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p:nvPr/>
        </p:nvCxnSpPr>
        <p:spPr bwMode="auto">
          <a:xfrm flipH="1">
            <a:off x="6156176" y="1768310"/>
            <a:ext cx="543954" cy="96995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4" name="Can 23"/>
          <p:cNvSpPr/>
          <p:nvPr/>
        </p:nvSpPr>
        <p:spPr bwMode="auto">
          <a:xfrm>
            <a:off x="3408908" y="4580466"/>
            <a:ext cx="792088" cy="1152128"/>
          </a:xfrm>
          <a:prstGeom prst="can">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25" name="TextBox 24"/>
          <p:cNvSpPr txBox="1"/>
          <p:nvPr/>
        </p:nvSpPr>
        <p:spPr>
          <a:xfrm>
            <a:off x="3104107" y="4925697"/>
            <a:ext cx="1769999" cy="338554"/>
          </a:xfrm>
          <a:prstGeom prst="rect">
            <a:avLst/>
          </a:prstGeom>
          <a:noFill/>
        </p:spPr>
        <p:txBody>
          <a:bodyPr wrap="square" rtlCol="0">
            <a:spAutoFit/>
          </a:bodyPr>
          <a:lstStyle/>
          <a:p>
            <a:r>
              <a:rPr lang="en-US" sz="1600" dirty="0"/>
              <a:t>USRCLASS.DAT</a:t>
            </a:r>
          </a:p>
        </p:txBody>
      </p:sp>
    </p:spTree>
    <p:extLst>
      <p:ext uri="{BB962C8B-B14F-4D97-AF65-F5344CB8AC3E}">
        <p14:creationId xmlns:p14="http://schemas.microsoft.com/office/powerpoint/2010/main" val="334583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The Windows Registry – cont.</a:t>
            </a:r>
          </a:p>
        </p:txBody>
      </p:sp>
      <p:sp>
        <p:nvSpPr>
          <p:cNvPr id="3" name="Content Placeholder 2"/>
          <p:cNvSpPr>
            <a:spLocks noGrp="1"/>
          </p:cNvSpPr>
          <p:nvPr>
            <p:ph idx="1"/>
          </p:nvPr>
        </p:nvSpPr>
        <p:spPr/>
        <p:txBody>
          <a:bodyPr/>
          <a:lstStyle/>
          <a:p>
            <a:r>
              <a:rPr lang="en-US" sz="2800" dirty="0"/>
              <a:t>Windows maintains </a:t>
            </a:r>
            <a:r>
              <a:rPr lang="en-US" sz="2800" u="sng" dirty="0"/>
              <a:t>five main registry hives</a:t>
            </a:r>
            <a:r>
              <a:rPr lang="en-US" sz="2800" dirty="0"/>
              <a:t> in the path %SYSTEMROOT%\system32\</a:t>
            </a:r>
            <a:r>
              <a:rPr lang="en-US" sz="2800" dirty="0" err="1"/>
              <a:t>config</a:t>
            </a:r>
            <a:r>
              <a:rPr lang="en-US" sz="2800" dirty="0"/>
              <a:t>: </a:t>
            </a:r>
          </a:p>
          <a:p>
            <a:pPr lvl="1"/>
            <a:r>
              <a:rPr lang="en-US" sz="2400" dirty="0"/>
              <a:t>SYSTEM, </a:t>
            </a:r>
          </a:p>
          <a:p>
            <a:pPr lvl="1"/>
            <a:r>
              <a:rPr lang="en-US" sz="2400" dirty="0"/>
              <a:t>SECURITY, </a:t>
            </a:r>
          </a:p>
          <a:p>
            <a:pPr lvl="1"/>
            <a:r>
              <a:rPr lang="en-US" sz="2400" dirty="0"/>
              <a:t>SOFTWARE, </a:t>
            </a:r>
          </a:p>
          <a:p>
            <a:pPr lvl="1"/>
            <a:r>
              <a:rPr lang="en-US" sz="2400" dirty="0"/>
              <a:t>SAM, and </a:t>
            </a:r>
          </a:p>
          <a:p>
            <a:pPr lvl="1"/>
            <a:r>
              <a:rPr lang="en-US" sz="2400" dirty="0"/>
              <a:t>DEFAULT.</a:t>
            </a:r>
          </a:p>
          <a:p>
            <a:r>
              <a:rPr lang="en-US" sz="2800" dirty="0"/>
              <a:t>These are the actual hive file names, they do not have an extension.</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22</a:t>
            </a:fld>
            <a:endParaRPr lang="en-US"/>
          </a:p>
        </p:txBody>
      </p:sp>
    </p:spTree>
    <p:extLst>
      <p:ext uri="{BB962C8B-B14F-4D97-AF65-F5344CB8AC3E}">
        <p14:creationId xmlns:p14="http://schemas.microsoft.com/office/powerpoint/2010/main" val="1807619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User-Specific Registry Hives</a:t>
            </a:r>
          </a:p>
        </p:txBody>
      </p:sp>
      <p:sp>
        <p:nvSpPr>
          <p:cNvPr id="3" name="Content Placeholder 2"/>
          <p:cNvSpPr>
            <a:spLocks noGrp="1"/>
          </p:cNvSpPr>
          <p:nvPr>
            <p:ph idx="1"/>
          </p:nvPr>
        </p:nvSpPr>
        <p:spPr>
          <a:xfrm>
            <a:off x="381000" y="1066800"/>
            <a:ext cx="8439472" cy="5181600"/>
          </a:xfrm>
        </p:spPr>
        <p:txBody>
          <a:bodyPr/>
          <a:lstStyle/>
          <a:p>
            <a:r>
              <a:rPr lang="en-US" sz="2800" dirty="0"/>
              <a:t>User-specific registry hives are stored within each user’s respective profile directory.</a:t>
            </a:r>
          </a:p>
          <a:p>
            <a:r>
              <a:rPr lang="en-US" sz="2800" dirty="0"/>
              <a:t>Two user hives, </a:t>
            </a:r>
            <a:r>
              <a:rPr lang="en-US" sz="2800" i="1" dirty="0"/>
              <a:t>NTUSER.DAT</a:t>
            </a:r>
            <a:r>
              <a:rPr lang="en-US" sz="2800" dirty="0"/>
              <a:t> and </a:t>
            </a:r>
            <a:r>
              <a:rPr lang="en-US" sz="2800" i="1" dirty="0"/>
              <a:t>USRCLASS.DAT</a:t>
            </a:r>
            <a:r>
              <a:rPr lang="en-US" sz="2800" dirty="0"/>
              <a:t> are stored in different locations, depending on the versions of Windows.</a:t>
            </a:r>
          </a:p>
          <a:p>
            <a:r>
              <a:rPr lang="en-US" sz="2800" dirty="0"/>
              <a:t>Windows XP and Server 2003</a:t>
            </a:r>
          </a:p>
          <a:p>
            <a:pPr lvl="1"/>
            <a:r>
              <a:rPr lang="en-US" sz="2000" dirty="0"/>
              <a:t>\Documents and Settings\&lt;user&gt;\NTUSER.DAT</a:t>
            </a:r>
          </a:p>
          <a:p>
            <a:pPr lvl="1"/>
            <a:r>
              <a:rPr lang="en-US" sz="2000" dirty="0"/>
              <a:t>\Documents and Settings\&lt;user&gt;\Local Settings\Application Data \Microsoft\Windows\USRCLASS.DAT</a:t>
            </a:r>
          </a:p>
          <a:p>
            <a:r>
              <a:rPr lang="en-US" sz="2800" dirty="0"/>
              <a:t>Windows Vista, 7, and Server 2008</a:t>
            </a:r>
          </a:p>
          <a:p>
            <a:pPr lvl="1"/>
            <a:r>
              <a:rPr lang="en-US" sz="2000" dirty="0"/>
              <a:t>\Users\&lt;user&gt;\NTUSER.DAT</a:t>
            </a:r>
          </a:p>
          <a:p>
            <a:pPr lvl="1"/>
            <a:r>
              <a:rPr lang="en-US" sz="2000" dirty="0"/>
              <a:t>\Users\&lt;user&gt;\</a:t>
            </a:r>
            <a:r>
              <a:rPr lang="en-US" sz="2000" dirty="0" err="1"/>
              <a:t>AppData</a:t>
            </a:r>
            <a:r>
              <a:rPr lang="en-US" sz="2000" dirty="0"/>
              <a:t>\Local\Microsoft\Windows\USRCLASS.DAT</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23</a:t>
            </a:fld>
            <a:endParaRPr lang="en-US"/>
          </a:p>
        </p:txBody>
      </p:sp>
    </p:spTree>
    <p:extLst>
      <p:ext uri="{BB962C8B-B14F-4D97-AF65-F5344CB8AC3E}">
        <p14:creationId xmlns:p14="http://schemas.microsoft.com/office/powerpoint/2010/main" val="196486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User-Specific Registry Hives – cont.</a:t>
            </a:r>
          </a:p>
        </p:txBody>
      </p:sp>
      <p:sp>
        <p:nvSpPr>
          <p:cNvPr id="3" name="Content Placeholder 2"/>
          <p:cNvSpPr>
            <a:spLocks noGrp="1"/>
          </p:cNvSpPr>
          <p:nvPr>
            <p:ph idx="1"/>
          </p:nvPr>
        </p:nvSpPr>
        <p:spPr/>
        <p:txBody>
          <a:bodyPr/>
          <a:lstStyle/>
          <a:p>
            <a:r>
              <a:rPr lang="en-US" sz="2400" dirty="0"/>
              <a:t>Windows only maintains profile data for users who have interactively logged on to a system.</a:t>
            </a:r>
          </a:p>
          <a:p>
            <a:pPr lvl="1"/>
            <a:r>
              <a:rPr lang="en-SG" sz="2000" b="0" i="1" dirty="0"/>
              <a:t>Interactive logon </a:t>
            </a:r>
            <a:r>
              <a:rPr lang="en-SG" sz="2000" b="0" i="1"/>
              <a:t>is a </a:t>
            </a:r>
            <a:r>
              <a:rPr lang="en-SG" sz="2000" b="0" i="1" dirty="0"/>
              <a:t>logon process whereby the user gains access to the network by entering a username and password in response to a dialog box on the local console. This is in contrast to a remote logon, which occurs when a user who is already logged on locally tries to make a network connection to a remote computer—for example, using the net use command at the command prompt. </a:t>
            </a:r>
            <a:endParaRPr lang="en-US" sz="2000" b="0" i="1" dirty="0"/>
          </a:p>
          <a:p>
            <a:r>
              <a:rPr lang="en-US" sz="2400" dirty="0"/>
              <a:t>If a user has only established a network logon, the system will not contain a profile directory or registry hive for that specific account.</a:t>
            </a:r>
          </a:p>
          <a:p>
            <a:r>
              <a:rPr lang="en-US" sz="2400" dirty="0"/>
              <a:t>This means that the absence of user profile directory does not indicate that user has never authenticated to the system.</a:t>
            </a:r>
          </a:p>
          <a:p>
            <a:pPr lvl="1"/>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24</a:t>
            </a:fld>
            <a:endParaRPr lang="en-US"/>
          </a:p>
        </p:txBody>
      </p:sp>
    </p:spTree>
    <p:extLst>
      <p:ext uri="{BB962C8B-B14F-4D97-AF65-F5344CB8AC3E}">
        <p14:creationId xmlns:p14="http://schemas.microsoft.com/office/powerpoint/2010/main" val="2231424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Structure</a:t>
            </a:r>
          </a:p>
        </p:txBody>
      </p:sp>
      <p:sp>
        <p:nvSpPr>
          <p:cNvPr id="3" name="Content Placeholder 2"/>
          <p:cNvSpPr>
            <a:spLocks noGrp="1"/>
          </p:cNvSpPr>
          <p:nvPr>
            <p:ph idx="1"/>
          </p:nvPr>
        </p:nvSpPr>
        <p:spPr>
          <a:xfrm>
            <a:off x="381000" y="980728"/>
            <a:ext cx="8153400" cy="5267672"/>
          </a:xfrm>
        </p:spPr>
        <p:txBody>
          <a:bodyPr/>
          <a:lstStyle/>
          <a:p>
            <a:r>
              <a:rPr lang="en-US" sz="2800" dirty="0"/>
              <a:t>Information within the registry is stored in a tree structure that can be broken down into three key components: keys, values, and data.</a:t>
            </a:r>
          </a:p>
          <a:p>
            <a:pPr lvl="1"/>
            <a:r>
              <a:rPr lang="en-US" sz="2400" i="1" dirty="0"/>
              <a:t>If compared to a file system, consider a key analogous to a directory path, a value to a file name, and data to the file content.</a:t>
            </a:r>
          </a:p>
          <a:p>
            <a:endParaRPr lang="en-US" sz="2800" dirty="0">
              <a:solidFill>
                <a:srgbClr val="0033CC"/>
              </a:solidFill>
            </a:endParaRP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25</a:t>
            </a:fld>
            <a:endParaRPr lang="en-US"/>
          </a:p>
        </p:txBody>
      </p:sp>
    </p:spTree>
    <p:extLst>
      <p:ext uri="{BB962C8B-B14F-4D97-AF65-F5344CB8AC3E}">
        <p14:creationId xmlns:p14="http://schemas.microsoft.com/office/powerpoint/2010/main" val="9509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Structure – cont.</a:t>
            </a:r>
          </a:p>
        </p:txBody>
      </p:sp>
      <p:sp>
        <p:nvSpPr>
          <p:cNvPr id="3" name="Content Placeholder 2"/>
          <p:cNvSpPr>
            <a:spLocks noGrp="1"/>
          </p:cNvSpPr>
          <p:nvPr>
            <p:ph idx="1"/>
          </p:nvPr>
        </p:nvSpPr>
        <p:spPr>
          <a:xfrm>
            <a:off x="381000" y="1052736"/>
            <a:ext cx="8153400" cy="5195664"/>
          </a:xfrm>
        </p:spPr>
        <p:txBody>
          <a:bodyPr/>
          <a:lstStyle/>
          <a:p>
            <a:r>
              <a:rPr lang="en-US" sz="2400" dirty="0"/>
              <a:t>The figure shown below is an example of a registry’s key, value, and data in Windows registry editor (regedit.exe).</a:t>
            </a:r>
          </a:p>
          <a:p>
            <a:r>
              <a:rPr lang="en-US" sz="2400" dirty="0"/>
              <a:t>As shown, HKEY_LOCAL_MACHINE\SOFTWARE\7-Zip is the key, Path or Path64 is the value and C:\Program Files\7-zip\ is the data.</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26</a:t>
            </a:fld>
            <a:endParaRPr lang="en-US"/>
          </a:p>
        </p:txBody>
      </p:sp>
      <p:pic>
        <p:nvPicPr>
          <p:cNvPr id="5" name="Picture 4"/>
          <p:cNvPicPr>
            <a:picLocks noChangeAspect="1"/>
          </p:cNvPicPr>
          <p:nvPr/>
        </p:nvPicPr>
        <p:blipFill>
          <a:blip r:embed="rId2"/>
          <a:stretch>
            <a:fillRect/>
          </a:stretch>
        </p:blipFill>
        <p:spPr>
          <a:xfrm>
            <a:off x="666261" y="3025314"/>
            <a:ext cx="7890630" cy="3223086"/>
          </a:xfrm>
          <a:prstGeom prst="rect">
            <a:avLst/>
          </a:prstGeom>
        </p:spPr>
      </p:pic>
      <p:sp>
        <p:nvSpPr>
          <p:cNvPr id="6" name="TextBox 5"/>
          <p:cNvSpPr txBox="1"/>
          <p:nvPr/>
        </p:nvSpPr>
        <p:spPr>
          <a:xfrm>
            <a:off x="2987824" y="5085184"/>
            <a:ext cx="720080" cy="369332"/>
          </a:xfrm>
          <a:prstGeom prst="rect">
            <a:avLst/>
          </a:prstGeom>
          <a:noFill/>
        </p:spPr>
        <p:txBody>
          <a:bodyPr wrap="square" rtlCol="0">
            <a:spAutoFit/>
          </a:bodyPr>
          <a:lstStyle/>
          <a:p>
            <a:r>
              <a:rPr lang="en-US" sz="1800" b="1" dirty="0"/>
              <a:t>Key</a:t>
            </a:r>
          </a:p>
        </p:txBody>
      </p:sp>
      <p:cxnSp>
        <p:nvCxnSpPr>
          <p:cNvPr id="8" name="Straight Arrow Connector 7"/>
          <p:cNvCxnSpPr/>
          <p:nvPr/>
        </p:nvCxnSpPr>
        <p:spPr bwMode="auto">
          <a:xfrm flipH="1">
            <a:off x="2195736" y="5301208"/>
            <a:ext cx="792088" cy="14401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9" name="TextBox 8"/>
          <p:cNvSpPr txBox="1"/>
          <p:nvPr/>
        </p:nvSpPr>
        <p:spPr>
          <a:xfrm>
            <a:off x="4437821" y="5037075"/>
            <a:ext cx="997805" cy="369332"/>
          </a:xfrm>
          <a:prstGeom prst="rect">
            <a:avLst/>
          </a:prstGeom>
          <a:noFill/>
        </p:spPr>
        <p:txBody>
          <a:bodyPr wrap="square" rtlCol="0">
            <a:spAutoFit/>
          </a:bodyPr>
          <a:lstStyle/>
          <a:p>
            <a:r>
              <a:rPr lang="en-US" sz="1800" b="1" dirty="0"/>
              <a:t>Value</a:t>
            </a:r>
          </a:p>
        </p:txBody>
      </p:sp>
      <p:cxnSp>
        <p:nvCxnSpPr>
          <p:cNvPr id="10" name="Straight Arrow Connector 9"/>
          <p:cNvCxnSpPr/>
          <p:nvPr/>
        </p:nvCxnSpPr>
        <p:spPr bwMode="auto">
          <a:xfrm flipH="1" flipV="1">
            <a:off x="4644008" y="4437112"/>
            <a:ext cx="217004" cy="6184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2" name="TextBox 11"/>
          <p:cNvSpPr txBox="1"/>
          <p:nvPr/>
        </p:nvSpPr>
        <p:spPr>
          <a:xfrm>
            <a:off x="7114740" y="5075892"/>
            <a:ext cx="997805" cy="369332"/>
          </a:xfrm>
          <a:prstGeom prst="rect">
            <a:avLst/>
          </a:prstGeom>
          <a:noFill/>
        </p:spPr>
        <p:txBody>
          <a:bodyPr wrap="square" rtlCol="0">
            <a:spAutoFit/>
          </a:bodyPr>
          <a:lstStyle/>
          <a:p>
            <a:r>
              <a:rPr lang="en-US" sz="1800" b="1" dirty="0"/>
              <a:t>Data</a:t>
            </a:r>
          </a:p>
        </p:txBody>
      </p:sp>
      <p:cxnSp>
        <p:nvCxnSpPr>
          <p:cNvPr id="13" name="Straight Arrow Connector 12"/>
          <p:cNvCxnSpPr/>
          <p:nvPr/>
        </p:nvCxnSpPr>
        <p:spPr bwMode="auto">
          <a:xfrm flipH="1" flipV="1">
            <a:off x="7320927" y="4475929"/>
            <a:ext cx="217004" cy="6184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35074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Hives and Mapping</a:t>
            </a:r>
          </a:p>
        </p:txBody>
      </p:sp>
      <p:sp>
        <p:nvSpPr>
          <p:cNvPr id="3" name="Content Placeholder 2"/>
          <p:cNvSpPr>
            <a:spLocks noGrp="1"/>
          </p:cNvSpPr>
          <p:nvPr>
            <p:ph idx="1"/>
          </p:nvPr>
        </p:nvSpPr>
        <p:spPr/>
        <p:txBody>
          <a:bodyPr/>
          <a:lstStyle/>
          <a:p>
            <a:r>
              <a:rPr lang="en-US" sz="2800" dirty="0"/>
              <a:t>As mentioned, the registry is maintained across multiple “hive files”, including both user-specific and system-wide hives.</a:t>
            </a:r>
          </a:p>
          <a:p>
            <a:r>
              <a:rPr lang="en-US" sz="2800" dirty="0"/>
              <a:t>A running instance of Windows maps the contents of these hives into a tree structure that begins with a set of “root keys”.</a:t>
            </a:r>
          </a:p>
          <a:p>
            <a:r>
              <a:rPr lang="en-US" sz="2800" dirty="0"/>
              <a:t>The root registry keys are as follows:</a:t>
            </a:r>
          </a:p>
          <a:p>
            <a:pPr lvl="1"/>
            <a:r>
              <a:rPr lang="en-US" sz="2000" dirty="0"/>
              <a:t>HKEY_LOCAL_MACHINE (aka HKLM)</a:t>
            </a:r>
          </a:p>
          <a:p>
            <a:pPr lvl="1"/>
            <a:r>
              <a:rPr lang="en-US" sz="2000" dirty="0"/>
              <a:t>HKEY_USERS (aka HKU)</a:t>
            </a:r>
          </a:p>
          <a:p>
            <a:pPr lvl="1"/>
            <a:r>
              <a:rPr lang="en-US" sz="2000" dirty="0"/>
              <a:t>HKEY_CURRENT_USER (aka HKCU)</a:t>
            </a:r>
          </a:p>
          <a:p>
            <a:pPr lvl="1"/>
            <a:r>
              <a:rPr lang="en-US" sz="2000" dirty="0"/>
              <a:t>HKEY_CURRENT_CONFIG (aka HKCC)</a:t>
            </a:r>
          </a:p>
          <a:p>
            <a:pPr lvl="1"/>
            <a:r>
              <a:rPr lang="en-US" sz="2000" dirty="0"/>
              <a:t>HKEY_CLASSES_ROOT</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27</a:t>
            </a:fld>
            <a:endParaRPr lang="en-US"/>
          </a:p>
        </p:txBody>
      </p:sp>
    </p:spTree>
    <p:extLst>
      <p:ext uri="{BB962C8B-B14F-4D97-AF65-F5344CB8AC3E}">
        <p14:creationId xmlns:p14="http://schemas.microsoft.com/office/powerpoint/2010/main" val="343720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Hives and Mapping – cont.</a:t>
            </a:r>
          </a:p>
        </p:txBody>
      </p:sp>
      <p:sp>
        <p:nvSpPr>
          <p:cNvPr id="3" name="Content Placeholder 2"/>
          <p:cNvSpPr>
            <a:spLocks noGrp="1"/>
          </p:cNvSpPr>
          <p:nvPr>
            <p:ph idx="1"/>
          </p:nvPr>
        </p:nvSpPr>
        <p:spPr>
          <a:xfrm>
            <a:off x="381000" y="980728"/>
            <a:ext cx="8153400" cy="5267672"/>
          </a:xfrm>
        </p:spPr>
        <p:txBody>
          <a:bodyPr/>
          <a:lstStyle/>
          <a:p>
            <a:pPr marL="0" indent="0">
              <a:buNone/>
            </a:pPr>
            <a:r>
              <a:rPr lang="en-US" sz="2800" dirty="0"/>
              <a:t>The various hive files are represented within the root keys as follows:</a:t>
            </a:r>
          </a:p>
          <a:p>
            <a:pPr marL="0" indent="0">
              <a:buNone/>
            </a:pPr>
            <a:r>
              <a:rPr lang="en-US" sz="2800" dirty="0"/>
              <a:t>HKEY_LOCAL_MACHINE (aka HKLM)</a:t>
            </a:r>
          </a:p>
          <a:p>
            <a:r>
              <a:rPr lang="en-US" sz="2800" dirty="0"/>
              <a:t>HKLM\Software, HKLM\Security, HKLM\System, and HKLM\SAM </a:t>
            </a:r>
            <a:r>
              <a:rPr lang="en-US" sz="2800" dirty="0" err="1"/>
              <a:t>subkeys</a:t>
            </a:r>
            <a:r>
              <a:rPr lang="en-US" sz="2800" dirty="0"/>
              <a:t> contain the contents of the SOFTWARE, SECURITY, SYSTEM, and SAM hives respectively.</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28</a:t>
            </a:fld>
            <a:endParaRPr lang="en-US"/>
          </a:p>
        </p:txBody>
      </p:sp>
    </p:spTree>
    <p:extLst>
      <p:ext uri="{BB962C8B-B14F-4D97-AF65-F5344CB8AC3E}">
        <p14:creationId xmlns:p14="http://schemas.microsoft.com/office/powerpoint/2010/main" val="1759296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Hives and Mapping – cont.</a:t>
            </a:r>
          </a:p>
        </p:txBody>
      </p:sp>
      <p:sp>
        <p:nvSpPr>
          <p:cNvPr id="3" name="Content Placeholder 2"/>
          <p:cNvSpPr>
            <a:spLocks noGrp="1"/>
          </p:cNvSpPr>
          <p:nvPr>
            <p:ph idx="1"/>
          </p:nvPr>
        </p:nvSpPr>
        <p:spPr>
          <a:xfrm>
            <a:off x="381000" y="980728"/>
            <a:ext cx="8153400" cy="5267672"/>
          </a:xfrm>
        </p:spPr>
        <p:txBody>
          <a:bodyPr/>
          <a:lstStyle/>
          <a:p>
            <a:pPr marL="0" indent="0">
              <a:buNone/>
            </a:pPr>
            <a:r>
              <a:rPr lang="en-US" sz="2400" dirty="0"/>
              <a:t>HKEY_USERS (aka HKU)</a:t>
            </a:r>
          </a:p>
          <a:p>
            <a:r>
              <a:rPr lang="en-US" sz="2400" dirty="0"/>
              <a:t>HKU contains the following </a:t>
            </a:r>
            <a:r>
              <a:rPr lang="en-US" sz="2400" dirty="0" err="1"/>
              <a:t>subkeys</a:t>
            </a:r>
            <a:r>
              <a:rPr lang="en-US" sz="2400" dirty="0"/>
              <a:t>:</a:t>
            </a:r>
          </a:p>
          <a:p>
            <a:pPr lvl="1"/>
            <a:r>
              <a:rPr lang="en-US" sz="2000" dirty="0"/>
              <a:t>HKU\.DEFAULT maps to the DEFAULT hive</a:t>
            </a:r>
          </a:p>
          <a:p>
            <a:pPr lvl="1"/>
            <a:r>
              <a:rPr lang="en-US" sz="2000" dirty="0"/>
              <a:t>HKU\{SID} exists for each user security identifier (SID) on the system. The </a:t>
            </a:r>
            <a:r>
              <a:rPr lang="en-US" sz="2000" dirty="0" err="1"/>
              <a:t>subkeys</a:t>
            </a:r>
            <a:r>
              <a:rPr lang="en-US" sz="2000" dirty="0"/>
              <a:t> for each SID maps to the corresponding user’s NTUSER.DAT hive file.</a:t>
            </a:r>
          </a:p>
          <a:p>
            <a:pPr lvl="1"/>
            <a:r>
              <a:rPr lang="en-US" sz="2000" dirty="0"/>
              <a:t>HKU\{SID}_Classes exists for each user SID on the system. The </a:t>
            </a:r>
            <a:r>
              <a:rPr lang="en-US" sz="2000" dirty="0" err="1"/>
              <a:t>subkey</a:t>
            </a:r>
            <a:r>
              <a:rPr lang="en-US" sz="2000" dirty="0"/>
              <a:t> for each SID maps to the corresponding user’s USRCLASS.DAT hive file.</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29</a:t>
            </a:fld>
            <a:endParaRPr lang="en-US"/>
          </a:p>
        </p:txBody>
      </p:sp>
      <p:pic>
        <p:nvPicPr>
          <p:cNvPr id="5" name="Picture 4"/>
          <p:cNvPicPr>
            <a:picLocks noChangeAspect="1"/>
          </p:cNvPicPr>
          <p:nvPr/>
        </p:nvPicPr>
        <p:blipFill>
          <a:blip r:embed="rId2"/>
          <a:stretch>
            <a:fillRect/>
          </a:stretch>
        </p:blipFill>
        <p:spPr>
          <a:xfrm>
            <a:off x="962025" y="4000500"/>
            <a:ext cx="6991350" cy="2857500"/>
          </a:xfrm>
          <a:prstGeom prst="rect">
            <a:avLst/>
          </a:prstGeom>
        </p:spPr>
      </p:pic>
    </p:spTree>
    <p:extLst>
      <p:ext uri="{BB962C8B-B14F-4D97-AF65-F5344CB8AC3E}">
        <p14:creationId xmlns:p14="http://schemas.microsoft.com/office/powerpoint/2010/main" val="321282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Response</a:t>
            </a:r>
          </a:p>
        </p:txBody>
      </p:sp>
      <p:sp>
        <p:nvSpPr>
          <p:cNvPr id="3" name="Content Placeholder 2"/>
          <p:cNvSpPr>
            <a:spLocks noGrp="1"/>
          </p:cNvSpPr>
          <p:nvPr>
            <p:ph idx="1"/>
          </p:nvPr>
        </p:nvSpPr>
        <p:spPr/>
        <p:txBody>
          <a:bodyPr/>
          <a:lstStyle/>
          <a:p>
            <a:r>
              <a:rPr lang="en-US" sz="2800" dirty="0"/>
              <a:t>Live data are volatile data residing in RAM, registries, caches or in transit.</a:t>
            </a:r>
          </a:p>
          <a:p>
            <a:r>
              <a:rPr lang="en-US" sz="2800" dirty="0"/>
              <a:t>It is collected in nearly every incident response investigation.</a:t>
            </a:r>
          </a:p>
          <a:p>
            <a:r>
              <a:rPr lang="en-US" sz="2800" dirty="0"/>
              <a:t>Main purpose is to preserve volatile evidence that will further the investigation.</a:t>
            </a:r>
          </a:p>
          <a:p>
            <a:r>
              <a:rPr lang="en-US" sz="2800" dirty="0"/>
              <a:t>Live data collection (or live response) can be risky (system may crash or evidence may be destroyed) so it is important to minimize changes to system during collection process.</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a:t>
            </a:fld>
            <a:endParaRPr lang="en-US"/>
          </a:p>
        </p:txBody>
      </p:sp>
    </p:spTree>
    <p:extLst>
      <p:ext uri="{BB962C8B-B14F-4D97-AF65-F5344CB8AC3E}">
        <p14:creationId xmlns:p14="http://schemas.microsoft.com/office/powerpoint/2010/main" val="4212462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Hives and Mapping – cont.</a:t>
            </a:r>
          </a:p>
        </p:txBody>
      </p:sp>
      <p:sp>
        <p:nvSpPr>
          <p:cNvPr id="3" name="Content Placeholder 2"/>
          <p:cNvSpPr>
            <a:spLocks noGrp="1"/>
          </p:cNvSpPr>
          <p:nvPr>
            <p:ph idx="1"/>
          </p:nvPr>
        </p:nvSpPr>
        <p:spPr>
          <a:xfrm>
            <a:off x="381000" y="908720"/>
            <a:ext cx="8153400" cy="5339680"/>
          </a:xfrm>
        </p:spPr>
        <p:txBody>
          <a:bodyPr/>
          <a:lstStyle/>
          <a:p>
            <a:pPr marL="0" indent="0">
              <a:buNone/>
            </a:pPr>
            <a:r>
              <a:rPr lang="en-US" sz="2400" dirty="0"/>
              <a:t>HKEY_CURRENT_USER (aka HKCU)</a:t>
            </a:r>
          </a:p>
          <a:p>
            <a:r>
              <a:rPr lang="en-US" sz="2400" dirty="0"/>
              <a:t>HKCU is simply a symbolic link to HKU\{SID} for the user currently logged in to the console.</a:t>
            </a:r>
          </a:p>
          <a:p>
            <a:pPr marL="0" indent="0">
              <a:buNone/>
            </a:pPr>
            <a:endParaRPr lang="en-US" sz="2400" dirty="0"/>
          </a:p>
          <a:p>
            <a:pPr marL="0" indent="0">
              <a:buNone/>
            </a:pPr>
            <a:r>
              <a:rPr lang="en-US" sz="2400" dirty="0"/>
              <a:t>HKEY_CURRENT_CONFIG (aka HKCC)</a:t>
            </a:r>
          </a:p>
          <a:p>
            <a:r>
              <a:rPr lang="en-US" sz="2400" dirty="0"/>
              <a:t>HKCC maps HKLM\SYSTEM\</a:t>
            </a:r>
            <a:r>
              <a:rPr lang="en-US" sz="2400" dirty="0" err="1"/>
              <a:t>CurrentControlSet</a:t>
            </a:r>
            <a:r>
              <a:rPr lang="en-US" sz="2400" dirty="0"/>
              <a:t>\Hardware Profiles\XXXX, where XXXX is a 4-digit number representing the active profile.</a:t>
            </a:r>
          </a:p>
          <a:p>
            <a:pPr marL="0" indent="0">
              <a:buNone/>
            </a:pPr>
            <a:endParaRPr lang="en-US" sz="2400" dirty="0"/>
          </a:p>
          <a:p>
            <a:pPr marL="0" indent="0">
              <a:buNone/>
            </a:pPr>
            <a:r>
              <a:rPr lang="en-US" sz="2400" dirty="0"/>
              <a:t>HKEY_CLASSES_ROOT</a:t>
            </a:r>
          </a:p>
          <a:p>
            <a:r>
              <a:rPr lang="en-US" sz="2400" dirty="0"/>
              <a:t>HKEY_CLASSES_ROOT is presented as a merged set of </a:t>
            </a:r>
            <a:r>
              <a:rPr lang="en-US" sz="2400" dirty="0" err="1"/>
              <a:t>subkeys</a:t>
            </a:r>
            <a:r>
              <a:rPr lang="en-US" sz="2400" dirty="0"/>
              <a:t> from HKLM\Software\Classes and HKCU\Software\Classes.</a:t>
            </a:r>
          </a:p>
          <a:p>
            <a:endParaRPr lang="en-US" sz="28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30</a:t>
            </a:fld>
            <a:endParaRPr lang="en-US"/>
          </a:p>
        </p:txBody>
      </p:sp>
    </p:spTree>
    <p:extLst>
      <p:ext uri="{BB962C8B-B14F-4D97-AF65-F5344CB8AC3E}">
        <p14:creationId xmlns:p14="http://schemas.microsoft.com/office/powerpoint/2010/main" val="2796153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Registry Hives and Mapping – cont.</a:t>
            </a:r>
          </a:p>
        </p:txBody>
      </p:sp>
      <p:sp>
        <p:nvSpPr>
          <p:cNvPr id="3" name="Content Placeholder 2"/>
          <p:cNvSpPr>
            <a:spLocks noGrp="1"/>
          </p:cNvSpPr>
          <p:nvPr>
            <p:ph idx="1"/>
          </p:nvPr>
        </p:nvSpPr>
        <p:spPr/>
        <p:txBody>
          <a:bodyPr/>
          <a:lstStyle/>
          <a:p>
            <a:r>
              <a:rPr lang="en-US" sz="2400" dirty="0"/>
              <a:t>Note that the virtual key paths such as HKEY_CURRENT_CONFIG or HKEY_CURRENT_USER, or even some </a:t>
            </a:r>
            <a:r>
              <a:rPr lang="en-US" sz="2400" dirty="0" err="1"/>
              <a:t>subkeys</a:t>
            </a:r>
            <a:r>
              <a:rPr lang="en-US" sz="2400" dirty="0"/>
              <a:t> such as HKLM\SYSTEM\</a:t>
            </a:r>
            <a:r>
              <a:rPr lang="en-US" sz="2400" dirty="0" err="1"/>
              <a:t>CurrentControlSet</a:t>
            </a:r>
            <a:r>
              <a:rPr lang="en-US" sz="2400" dirty="0"/>
              <a:t> are only exists on a live system.</a:t>
            </a:r>
          </a:p>
          <a:p>
            <a:pPr marL="0" lvl="1" indent="0">
              <a:buClr>
                <a:schemeClr val="tx2"/>
              </a:buClr>
              <a:buSzPct val="140000"/>
              <a:buNone/>
            </a:pPr>
            <a:endParaRPr lang="en-US" sz="2400" i="1" dirty="0"/>
          </a:p>
          <a:p>
            <a:pPr marL="0" lvl="1" indent="0">
              <a:buClr>
                <a:schemeClr val="tx2"/>
              </a:buClr>
              <a:buSzPct val="140000"/>
              <a:buNone/>
            </a:pPr>
            <a:r>
              <a:rPr lang="en-US" sz="2400" i="1" dirty="0"/>
              <a:t>(we shall explore more on Windows Registry in </a:t>
            </a:r>
            <a:r>
              <a:rPr lang="en-US" sz="2400" i="1"/>
              <a:t>Tutorial 9)</a:t>
            </a:r>
            <a:endParaRPr lang="en-US" sz="2400" i="1" dirty="0"/>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31</a:t>
            </a:fld>
            <a:endParaRPr lang="en-US"/>
          </a:p>
        </p:txBody>
      </p:sp>
    </p:spTree>
    <p:extLst>
      <p:ext uri="{BB962C8B-B14F-4D97-AF65-F5344CB8AC3E}">
        <p14:creationId xmlns:p14="http://schemas.microsoft.com/office/powerpoint/2010/main" val="402979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endParaRPr lang="en-SG" dirty="0">
              <a:latin typeface="+mn-lt"/>
            </a:endParaRPr>
          </a:p>
        </p:txBody>
      </p:sp>
      <p:sp>
        <p:nvSpPr>
          <p:cNvPr id="3" name="Text Placeholder 2"/>
          <p:cNvSpPr>
            <a:spLocks noGrp="1"/>
          </p:cNvSpPr>
          <p:nvPr>
            <p:ph type="body" sz="half" idx="1"/>
          </p:nvPr>
        </p:nvSpPr>
        <p:spPr>
          <a:xfrm>
            <a:off x="467544" y="1052736"/>
            <a:ext cx="8143056" cy="4914658"/>
          </a:xfrm>
        </p:spPr>
        <p:txBody>
          <a:bodyPr/>
          <a:lstStyle/>
          <a:p>
            <a:r>
              <a:rPr lang="en-SG" sz="2600" dirty="0"/>
              <a:t>Live response involves collecting volatile and non-volatile data.</a:t>
            </a:r>
          </a:p>
          <a:p>
            <a:r>
              <a:rPr lang="en-SG" sz="2600" dirty="0"/>
              <a:t>The sequence of data collection depend on the order of volatility.</a:t>
            </a:r>
          </a:p>
          <a:p>
            <a:r>
              <a:rPr lang="en-US" sz="2600" dirty="0"/>
              <a:t>Windows Registry contains all of the configuration setting of specific users, groups, hardware, software, and networks, and it is viewed as a gold mine of forensic evidences which could be used in courts.</a:t>
            </a:r>
            <a:endParaRPr lang="en-SG" sz="2600" dirty="0"/>
          </a:p>
        </p:txBody>
      </p:sp>
      <p:sp>
        <p:nvSpPr>
          <p:cNvPr id="6" name="Slide Number Placeholder 5"/>
          <p:cNvSpPr>
            <a:spLocks noGrp="1"/>
          </p:cNvSpPr>
          <p:nvPr>
            <p:ph type="sldNum" sz="quarter" idx="10"/>
          </p:nvPr>
        </p:nvSpPr>
        <p:spPr/>
        <p:txBody>
          <a:bodyPr/>
          <a:lstStyle/>
          <a:p>
            <a:r>
              <a:rPr lang="en-US"/>
              <a:t>    slide</a:t>
            </a:r>
            <a:fld id="{26078C50-D7FF-4F3B-9E08-71D5368D3168}" type="slidenum">
              <a:rPr lang="en-US" smtClean="0">
                <a:solidFill>
                  <a:srgbClr val="FF0000"/>
                </a:solidFill>
              </a: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r>
              <a:rPr lang="en-US"/>
              <a:t>    slide</a:t>
            </a:r>
            <a:fld id="{26078C50-D7FF-4F3B-9E08-71D5368D3168}" type="slidenum">
              <a:rPr lang="en-US" smtClean="0">
                <a:solidFill>
                  <a:srgbClr val="FF0000"/>
                </a:solidFill>
              </a:rPr>
              <a:pPr/>
              <a:t>33</a:t>
            </a:fld>
            <a:endParaRPr lang="en-US"/>
          </a:p>
        </p:txBody>
      </p:sp>
      <p:sp>
        <p:nvSpPr>
          <p:cNvPr id="7" name="Rectangle 2"/>
          <p:cNvSpPr txBox="1">
            <a:spLocks noChangeArrowheads="1"/>
          </p:cNvSpPr>
          <p:nvPr/>
        </p:nvSpPr>
        <p:spPr bwMode="auto">
          <a:xfrm>
            <a:off x="179512" y="27296"/>
            <a:ext cx="7772400" cy="7620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r>
              <a:rPr lang="en-US" sz="3600" dirty="0">
                <a:latin typeface="+mn-lt"/>
              </a:rPr>
              <a:t>Reference Book</a:t>
            </a:r>
            <a:endParaRPr lang="en-GB" sz="3600" dirty="0">
              <a:latin typeface="+mn-lt"/>
            </a:endParaRPr>
          </a:p>
        </p:txBody>
      </p:sp>
      <p:pic>
        <p:nvPicPr>
          <p:cNvPr id="9" name="Picture 5" descr="j0295917"/>
          <p:cNvPicPr>
            <a:picLocks noChangeAspect="1" noChangeArrowheads="1"/>
          </p:cNvPicPr>
          <p:nvPr/>
        </p:nvPicPr>
        <p:blipFill>
          <a:blip r:embed="rId2"/>
          <a:srcRect/>
          <a:stretch>
            <a:fillRect/>
          </a:stretch>
        </p:blipFill>
        <p:spPr bwMode="auto">
          <a:xfrm>
            <a:off x="0" y="1219200"/>
            <a:ext cx="1905000" cy="1373188"/>
          </a:xfrm>
          <a:prstGeom prst="rect">
            <a:avLst/>
          </a:prstGeom>
          <a:noFill/>
          <a:ln w="9525">
            <a:noFill/>
            <a:miter lim="800000"/>
            <a:headEnd/>
            <a:tailEnd/>
          </a:ln>
        </p:spPr>
      </p:pic>
      <p:sp>
        <p:nvSpPr>
          <p:cNvPr id="11" name="Rectangle 3"/>
          <p:cNvSpPr txBox="1">
            <a:spLocks noChangeArrowheads="1"/>
          </p:cNvSpPr>
          <p:nvPr/>
        </p:nvSpPr>
        <p:spPr bwMode="auto">
          <a:xfrm>
            <a:off x="1371600" y="1295400"/>
            <a:ext cx="7543800" cy="438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lvl="1"/>
            <a:r>
              <a:rPr lang="en-US" b="0" dirty="0"/>
              <a:t>Jason T. </a:t>
            </a:r>
            <a:r>
              <a:rPr lang="en-US" b="0" dirty="0" err="1"/>
              <a:t>Luttgens</a:t>
            </a:r>
            <a:r>
              <a:rPr lang="en-US" b="0" dirty="0"/>
              <a:t>, Matthew Pepe, Kevin </a:t>
            </a:r>
            <a:r>
              <a:rPr lang="en-US" b="0" dirty="0" err="1"/>
              <a:t>Mandia</a:t>
            </a:r>
            <a:r>
              <a:rPr lang="en-US" b="0" dirty="0"/>
              <a:t>, </a:t>
            </a:r>
            <a:r>
              <a:rPr lang="en-US" b="0" i="1" dirty="0"/>
              <a:t>Incident Response &amp; Computer Forensics (3</a:t>
            </a:r>
            <a:r>
              <a:rPr lang="en-US" b="0" i="1" baseline="30000" dirty="0"/>
              <a:t>rd</a:t>
            </a:r>
            <a:r>
              <a:rPr lang="en-US" b="0" i="1" dirty="0"/>
              <a:t> Edition)</a:t>
            </a:r>
            <a:r>
              <a:rPr lang="en-US" b="0" dirty="0"/>
              <a:t>, McGraw-Hill Education </a:t>
            </a:r>
            <a:endParaRPr lang="en-SG" b="0" dirty="0"/>
          </a:p>
          <a:p>
            <a:pPr lvl="1"/>
            <a:endParaRPr lang="en-US" b="0" dirty="0"/>
          </a:p>
          <a:p>
            <a:pPr marL="457200" lvl="1" indent="0">
              <a:buNone/>
            </a:pPr>
            <a:endParaRPr lang="en-US" b="0" dirty="0"/>
          </a:p>
          <a:p>
            <a:pPr lvl="1">
              <a:buFont typeface="Wingdings" pitchFamily="2" charset="2"/>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Response – cont.</a:t>
            </a:r>
          </a:p>
        </p:txBody>
      </p:sp>
      <p:sp>
        <p:nvSpPr>
          <p:cNvPr id="3" name="Content Placeholder 2"/>
          <p:cNvSpPr>
            <a:spLocks noGrp="1"/>
          </p:cNvSpPr>
          <p:nvPr>
            <p:ph idx="1"/>
          </p:nvPr>
        </p:nvSpPr>
        <p:spPr/>
        <p:txBody>
          <a:bodyPr/>
          <a:lstStyle/>
          <a:p>
            <a:r>
              <a:rPr lang="en-US" sz="2800" dirty="0"/>
              <a:t>A live response is conducted when a computer system is still powered on and running. This means that the information contained in these areas must be collected without impacting the data on the compromised device. There are three variations of live response:</a:t>
            </a:r>
          </a:p>
          <a:p>
            <a:pPr lvl="1"/>
            <a:r>
              <a:rPr lang="en-US" sz="2400" dirty="0"/>
              <a:t>Initial live response </a:t>
            </a:r>
            <a:r>
              <a:rPr lang="en-US" sz="2400" b="0" dirty="0"/>
              <a:t>This involves obtaining only the volatile data from a target or victim system. An initial live response is usually performed when you have decided to conduct a forensic duplication of the media.</a:t>
            </a:r>
          </a:p>
          <a:p>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4</a:t>
            </a:fld>
            <a:endParaRPr lang="en-US"/>
          </a:p>
        </p:txBody>
      </p:sp>
    </p:spTree>
    <p:extLst>
      <p:ext uri="{BB962C8B-B14F-4D97-AF65-F5344CB8AC3E}">
        <p14:creationId xmlns:p14="http://schemas.microsoft.com/office/powerpoint/2010/main" val="11581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Response – cont.</a:t>
            </a:r>
          </a:p>
        </p:txBody>
      </p:sp>
      <p:sp>
        <p:nvSpPr>
          <p:cNvPr id="3" name="Content Placeholder 2"/>
          <p:cNvSpPr>
            <a:spLocks noGrp="1"/>
          </p:cNvSpPr>
          <p:nvPr>
            <p:ph idx="1"/>
          </p:nvPr>
        </p:nvSpPr>
        <p:spPr/>
        <p:txBody>
          <a:bodyPr/>
          <a:lstStyle/>
          <a:p>
            <a:pPr lvl="1"/>
            <a:r>
              <a:rPr lang="en-US" sz="2400" dirty="0"/>
              <a:t>In-depth response </a:t>
            </a:r>
            <a:r>
              <a:rPr lang="en-US" sz="2400" b="0" dirty="0"/>
              <a:t>This goes beyond obtaining merely the volatile data. Nonvolatile information such as log files are collected to help understand the nature of the incident.</a:t>
            </a:r>
          </a:p>
          <a:p>
            <a:pPr lvl="1"/>
            <a:r>
              <a:rPr lang="en-US" sz="2400" dirty="0"/>
              <a:t>Full live response </a:t>
            </a:r>
            <a:r>
              <a:rPr lang="en-US" sz="2400" b="0" dirty="0"/>
              <a:t>This is a full investigation on a live system. All data for the investigation is collected from the live system, usually in lieu of performing a forensic duplication.</a:t>
            </a:r>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5</a:t>
            </a:fld>
            <a:endParaRPr lang="en-US"/>
          </a:p>
        </p:txBody>
      </p:sp>
    </p:spTree>
    <p:extLst>
      <p:ext uri="{BB962C8B-B14F-4D97-AF65-F5344CB8AC3E}">
        <p14:creationId xmlns:p14="http://schemas.microsoft.com/office/powerpoint/2010/main" val="14791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Response – cont.</a:t>
            </a:r>
          </a:p>
        </p:txBody>
      </p:sp>
      <p:sp>
        <p:nvSpPr>
          <p:cNvPr id="3" name="Content Placeholder 2"/>
          <p:cNvSpPr>
            <a:spLocks noGrp="1"/>
          </p:cNvSpPr>
          <p:nvPr>
            <p:ph idx="1"/>
          </p:nvPr>
        </p:nvSpPr>
        <p:spPr/>
        <p:txBody>
          <a:bodyPr/>
          <a:lstStyle/>
          <a:p>
            <a:r>
              <a:rPr lang="en-US" sz="2800" dirty="0"/>
              <a:t>Live response is frequently performed during intrusion detection. </a:t>
            </a:r>
          </a:p>
          <a:p>
            <a:r>
              <a:rPr lang="en-US" sz="2800" dirty="0"/>
              <a:t>Factors to consider when deciding if a live response is appropriate for a given situation:</a:t>
            </a:r>
          </a:p>
          <a:p>
            <a:pPr marL="914400" lvl="1" indent="-457200">
              <a:buSzPct val="100000"/>
              <a:buFont typeface="+mj-lt"/>
              <a:buAutoNum type="arabicPeriod"/>
            </a:pPr>
            <a:r>
              <a:rPr lang="en-US" sz="2400" dirty="0"/>
              <a:t>Is the live data contains information critical to the investigation that is not present elsewhere?</a:t>
            </a:r>
          </a:p>
          <a:p>
            <a:pPr marL="914400" lvl="1" indent="-457200">
              <a:buSzPct val="100000"/>
              <a:buFont typeface="+mj-lt"/>
              <a:buAutoNum type="arabicPeriod"/>
            </a:pPr>
            <a:r>
              <a:rPr lang="en-US" sz="2400" dirty="0"/>
              <a:t>Can the live response be run in an ideal manner, minimizing changes to the target system?</a:t>
            </a:r>
          </a:p>
          <a:p>
            <a:pPr marL="914400" lvl="1" indent="-457200">
              <a:buSzPct val="100000"/>
              <a:buFont typeface="+mj-lt"/>
              <a:buAutoNum type="arabicPeriod"/>
            </a:pPr>
            <a:r>
              <a:rPr lang="en-US" sz="2400" dirty="0"/>
              <a:t>Is the number of affected system large, making it infeasible to perform forensic imaging?</a:t>
            </a:r>
          </a:p>
          <a:p>
            <a:pPr marL="914400" lvl="1" indent="-457200">
              <a:buSzPct val="100000"/>
              <a:buFont typeface="+mj-lt"/>
              <a:buAutoNum type="arabicPeriod"/>
            </a:pPr>
            <a:r>
              <a:rPr lang="en-US" sz="2400" dirty="0"/>
              <a:t>Will the forensic duplication take excessive amount of time?</a:t>
            </a:r>
          </a:p>
          <a:p>
            <a:pPr lvl="1"/>
            <a:endParaRPr lang="en-US" sz="2400" dirty="0"/>
          </a:p>
          <a:p>
            <a:pPr lvl="1"/>
            <a:endParaRPr lang="en-US" sz="2400"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6</a:t>
            </a:fld>
            <a:endParaRPr lang="en-US"/>
          </a:p>
        </p:txBody>
      </p:sp>
    </p:spTree>
    <p:extLst>
      <p:ext uri="{BB962C8B-B14F-4D97-AF65-F5344CB8AC3E}">
        <p14:creationId xmlns:p14="http://schemas.microsoft.com/office/powerpoint/2010/main" val="71139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to collect?</a:t>
            </a:r>
          </a:p>
        </p:txBody>
      </p:sp>
      <p:sp>
        <p:nvSpPr>
          <p:cNvPr id="3" name="Content Placeholder 2"/>
          <p:cNvSpPr>
            <a:spLocks noGrp="1"/>
          </p:cNvSpPr>
          <p:nvPr>
            <p:ph idx="1"/>
          </p:nvPr>
        </p:nvSpPr>
        <p:spPr/>
        <p:txBody>
          <a:bodyPr/>
          <a:lstStyle/>
          <a:p>
            <a:r>
              <a:rPr lang="en-US" sz="2800" dirty="0"/>
              <a:t>In most cases, information from 2 categories are collected:</a:t>
            </a:r>
          </a:p>
          <a:p>
            <a:pPr marL="914400" lvl="1" indent="-457200">
              <a:buSzPct val="100000"/>
              <a:buFont typeface="+mj-lt"/>
              <a:buAutoNum type="arabicPeriod"/>
            </a:pPr>
            <a:r>
              <a:rPr lang="en-US" sz="2400" dirty="0"/>
              <a:t>Data that describes </a:t>
            </a:r>
            <a:r>
              <a:rPr lang="en-US" sz="2400" dirty="0">
                <a:solidFill>
                  <a:srgbClr val="FF0000"/>
                </a:solidFill>
              </a:rPr>
              <a:t>current</a:t>
            </a:r>
            <a:r>
              <a:rPr lang="en-US" sz="2400" dirty="0"/>
              <a:t> state of system. E.g. network connections and running processes</a:t>
            </a:r>
          </a:p>
          <a:p>
            <a:pPr marL="914400" lvl="1" indent="-457200">
              <a:buSzPct val="100000"/>
              <a:buFont typeface="+mj-lt"/>
              <a:buAutoNum type="arabicPeriod"/>
            </a:pPr>
            <a:r>
              <a:rPr lang="en-US" sz="2400" dirty="0"/>
              <a:t>Information that is less volatile and provides a snapshot of important information that can answer questions about what happened in the </a:t>
            </a:r>
            <a:r>
              <a:rPr lang="en-US" sz="2400" dirty="0">
                <a:solidFill>
                  <a:srgbClr val="FF0000"/>
                </a:solidFill>
              </a:rPr>
              <a:t>past</a:t>
            </a:r>
            <a:r>
              <a:rPr lang="en-US" sz="2400" dirty="0"/>
              <a:t>. E.g. file listing, system logs, or other OS or application specific data</a:t>
            </a:r>
          </a:p>
          <a:p>
            <a:pPr marL="514350" indent="-457200">
              <a:buSzPct val="100000"/>
            </a:pPr>
            <a:endParaRPr lang="en-US" dirty="0"/>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7</a:t>
            </a:fld>
            <a:endParaRPr lang="en-US"/>
          </a:p>
        </p:txBody>
      </p:sp>
    </p:spTree>
    <p:extLst>
      <p:ext uri="{BB962C8B-B14F-4D97-AF65-F5344CB8AC3E}">
        <p14:creationId xmlns:p14="http://schemas.microsoft.com/office/powerpoint/2010/main" val="106409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System Duplication</a:t>
            </a:r>
          </a:p>
        </p:txBody>
      </p:sp>
      <p:sp>
        <p:nvSpPr>
          <p:cNvPr id="3" name="Content Placeholder 2"/>
          <p:cNvSpPr>
            <a:spLocks noGrp="1"/>
          </p:cNvSpPr>
          <p:nvPr>
            <p:ph idx="1"/>
          </p:nvPr>
        </p:nvSpPr>
        <p:spPr/>
        <p:txBody>
          <a:bodyPr/>
          <a:lstStyle/>
          <a:p>
            <a:r>
              <a:rPr lang="en-US" sz="2800" dirty="0"/>
              <a:t>A live system duplication is defined as the creation of an image in a system that is actively running.</a:t>
            </a:r>
          </a:p>
          <a:p>
            <a:r>
              <a:rPr lang="en-US" sz="2800" dirty="0"/>
              <a:t>This situation is not preferred, but is sometimes the only option. Example:</a:t>
            </a:r>
          </a:p>
          <a:p>
            <a:pPr lvl="1"/>
            <a:r>
              <a:rPr lang="en-US" sz="2400" dirty="0"/>
              <a:t>The system may be an extremely business-critical system that cannot be taken down except during very short maintenance windows.</a:t>
            </a:r>
          </a:p>
          <a:p>
            <a:pPr lvl="1"/>
            <a:r>
              <a:rPr lang="en-US" sz="2400" dirty="0"/>
              <a:t>Encrypted drives that would not be accessible after system was shut down.</a:t>
            </a:r>
          </a:p>
          <a:p>
            <a:r>
              <a:rPr lang="en-US" sz="2800" dirty="0"/>
              <a:t>Performing live image will make minor modifications to the system. </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8</a:t>
            </a:fld>
            <a:endParaRPr lang="en-US"/>
          </a:p>
        </p:txBody>
      </p:sp>
    </p:spTree>
    <p:extLst>
      <p:ext uri="{BB962C8B-B14F-4D97-AF65-F5344CB8AC3E}">
        <p14:creationId xmlns:p14="http://schemas.microsoft.com/office/powerpoint/2010/main" val="26731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Live System Duplication – cont.</a:t>
            </a:r>
          </a:p>
        </p:txBody>
      </p:sp>
      <p:sp>
        <p:nvSpPr>
          <p:cNvPr id="3" name="Content Placeholder 2"/>
          <p:cNvSpPr>
            <a:spLocks noGrp="1"/>
          </p:cNvSpPr>
          <p:nvPr>
            <p:ph idx="1"/>
          </p:nvPr>
        </p:nvSpPr>
        <p:spPr/>
        <p:txBody>
          <a:bodyPr/>
          <a:lstStyle/>
          <a:p>
            <a:r>
              <a:rPr lang="en-US" sz="2800" dirty="0"/>
              <a:t>Be sure to document </a:t>
            </a:r>
          </a:p>
          <a:p>
            <a:pPr lvl="1"/>
            <a:r>
              <a:rPr lang="en-US" sz="2400" dirty="0"/>
              <a:t>what you did, </a:t>
            </a:r>
          </a:p>
          <a:p>
            <a:pPr lvl="1"/>
            <a:r>
              <a:rPr lang="en-US" sz="2400" dirty="0"/>
              <a:t>what tool you used,</a:t>
            </a:r>
          </a:p>
          <a:p>
            <a:pPr lvl="1"/>
            <a:r>
              <a:rPr lang="en-US" sz="2400" dirty="0"/>
              <a:t>the procedure you followed, </a:t>
            </a:r>
          </a:p>
          <a:p>
            <a:pPr lvl="1"/>
            <a:r>
              <a:rPr lang="en-US" sz="2400" dirty="0"/>
              <a:t>what services may be running, and </a:t>
            </a:r>
          </a:p>
          <a:p>
            <a:pPr lvl="1"/>
            <a:r>
              <a:rPr lang="en-US" sz="2400" dirty="0"/>
              <a:t>the exact dates and times.</a:t>
            </a:r>
          </a:p>
          <a:p>
            <a:r>
              <a:rPr lang="en-US" sz="2800" dirty="0"/>
              <a:t>You may need these information in case you are challenged by someone that you modified the system.</a:t>
            </a:r>
          </a:p>
        </p:txBody>
      </p:sp>
      <p:sp>
        <p:nvSpPr>
          <p:cNvPr id="4" name="Slide Number Placeholder 3"/>
          <p:cNvSpPr>
            <a:spLocks noGrp="1"/>
          </p:cNvSpPr>
          <p:nvPr>
            <p:ph type="sldNum" sz="quarter" idx="10"/>
          </p:nvPr>
        </p:nvSpPr>
        <p:spPr/>
        <p:txBody>
          <a:bodyPr/>
          <a:lstStyle/>
          <a:p>
            <a:r>
              <a:rPr lang="en-US"/>
              <a:t>    slide</a:t>
            </a:r>
            <a:fld id="{CD1E3C00-1CCA-42EC-B01C-177DBAD4B2D1}" type="slidenum">
              <a:rPr lang="en-US" smtClean="0">
                <a:solidFill>
                  <a:srgbClr val="FF0000"/>
                </a:solidFill>
              </a:rPr>
              <a:pPr/>
              <a:t>9</a:t>
            </a:fld>
            <a:endParaRPr lang="en-US"/>
          </a:p>
        </p:txBody>
      </p:sp>
    </p:spTree>
    <p:extLst>
      <p:ext uri="{BB962C8B-B14F-4D97-AF65-F5344CB8AC3E}">
        <p14:creationId xmlns:p14="http://schemas.microsoft.com/office/powerpoint/2010/main" val="3601999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15444</TotalTime>
  <Words>2348</Words>
  <Application>Microsoft Office PowerPoint</Application>
  <PresentationFormat>On-screen Show (4:3)</PresentationFormat>
  <Paragraphs>242</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SimHei</vt:lpstr>
      <vt:lpstr>Arial</vt:lpstr>
      <vt:lpstr>Arial Narrow</vt:lpstr>
      <vt:lpstr>Calibri</vt:lpstr>
      <vt:lpstr>Tahoma</vt:lpstr>
      <vt:lpstr>Verdana</vt:lpstr>
      <vt:lpstr>Wingdings</vt:lpstr>
      <vt:lpstr>Contport</vt:lpstr>
      <vt:lpstr>PowerPoint Presentation</vt:lpstr>
      <vt:lpstr>Objectives</vt:lpstr>
      <vt:lpstr>Live Response</vt:lpstr>
      <vt:lpstr>Live Response – cont.</vt:lpstr>
      <vt:lpstr>Live Response – cont.</vt:lpstr>
      <vt:lpstr>Live Response – cont.</vt:lpstr>
      <vt:lpstr>What to collect?</vt:lpstr>
      <vt:lpstr>Live System Duplication</vt:lpstr>
      <vt:lpstr>Live System Duplication – cont.</vt:lpstr>
      <vt:lpstr>Order of Volatility</vt:lpstr>
      <vt:lpstr>Collecting Volatile Data</vt:lpstr>
      <vt:lpstr>Collecting Nonvolatile Data</vt:lpstr>
      <vt:lpstr>File System Date and Time Stamp </vt:lpstr>
      <vt:lpstr>Auditing Policy</vt:lpstr>
      <vt:lpstr>Auditing Policy – cont.</vt:lpstr>
      <vt:lpstr>Auditing Policy – cont.</vt:lpstr>
      <vt:lpstr>User Accounts</vt:lpstr>
      <vt:lpstr>Suspicious Files</vt:lpstr>
      <vt:lpstr>Suspicious Files – cont.</vt:lpstr>
      <vt:lpstr>The Windows Registry</vt:lpstr>
      <vt:lpstr>The Windows Registry – cont.</vt:lpstr>
      <vt:lpstr>The Windows Registry – cont.</vt:lpstr>
      <vt:lpstr>User-Specific Registry Hives</vt:lpstr>
      <vt:lpstr>User-Specific Registry Hives – cont.</vt:lpstr>
      <vt:lpstr>Registry Structure</vt:lpstr>
      <vt:lpstr>Registry Structure – cont.</vt:lpstr>
      <vt:lpstr>Registry Hives and Mapping</vt:lpstr>
      <vt:lpstr>Registry Hives and Mapping – cont.</vt:lpstr>
      <vt:lpstr>Registry Hives and Mapping – cont.</vt:lpstr>
      <vt:lpstr>Registry Hives and Mapping – cont.</vt:lpstr>
      <vt:lpstr>Registry Hives and Mapping – cont.</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NPNET\lyh5</cp:lastModifiedBy>
  <cp:revision>1062</cp:revision>
  <cp:lastPrinted>2015-01-13T01:54:30Z</cp:lastPrinted>
  <dcterms:created xsi:type="dcterms:W3CDTF">1995-05-28T16:29:18Z</dcterms:created>
  <dcterms:modified xsi:type="dcterms:W3CDTF">2023-01-09T01:54:49Z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tsc6@np.edu.sg</vt:lpwstr>
  </property>
  <property fmtid="{D5CDD505-2E9C-101B-9397-08002B2CF9AE}" pid="5" name="MSIP_Label_84f81056-721b-4b22-8334-0449c6cc893e_SetDate">
    <vt:lpwstr>2019-12-03T01:34:23.5807311Z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d11a43fb-efe2-4299-b482-9f1712ed0e39</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2023-01-09T01:54:49Z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12f69138-a5be-4d1d-b039-fca67ce9619f</vt:lpwstr>
  </property>
  <property fmtid="{D5CDD505-2E9C-101B-9397-08002B2CF9AE}" pid="16" name="MSIP_Label_30286cb9-b49f-4646-87a5-340028348160_ContentBits">
    <vt:lpwstr>1</vt:lpwstr>
  </property>
</Properties>
</file>