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53"/>
  </p:notesMasterIdLst>
  <p:handoutMasterIdLst>
    <p:handoutMasterId r:id="rId54"/>
  </p:handoutMasterIdLst>
  <p:sldIdLst>
    <p:sldId id="376" r:id="rId2"/>
    <p:sldId id="380" r:id="rId3"/>
    <p:sldId id="543" r:id="rId4"/>
    <p:sldId id="575" r:id="rId5"/>
    <p:sldId id="561" r:id="rId6"/>
    <p:sldId id="562" r:id="rId7"/>
    <p:sldId id="563" r:id="rId8"/>
    <p:sldId id="564" r:id="rId9"/>
    <p:sldId id="565" r:id="rId10"/>
    <p:sldId id="568" r:id="rId11"/>
    <p:sldId id="569" r:id="rId12"/>
    <p:sldId id="570" r:id="rId13"/>
    <p:sldId id="571" r:id="rId14"/>
    <p:sldId id="572" r:id="rId15"/>
    <p:sldId id="576" r:id="rId16"/>
    <p:sldId id="573" r:id="rId17"/>
    <p:sldId id="574" r:id="rId18"/>
    <p:sldId id="548" r:id="rId19"/>
    <p:sldId id="577" r:id="rId20"/>
    <p:sldId id="520" r:id="rId21"/>
    <p:sldId id="557" r:id="rId22"/>
    <p:sldId id="560" r:id="rId23"/>
    <p:sldId id="558" r:id="rId24"/>
    <p:sldId id="559" r:id="rId25"/>
    <p:sldId id="545" r:id="rId26"/>
    <p:sldId id="546" r:id="rId27"/>
    <p:sldId id="547" r:id="rId28"/>
    <p:sldId id="523" r:id="rId29"/>
    <p:sldId id="525" r:id="rId30"/>
    <p:sldId id="526" r:id="rId31"/>
    <p:sldId id="527" r:id="rId32"/>
    <p:sldId id="529" r:id="rId33"/>
    <p:sldId id="530" r:id="rId34"/>
    <p:sldId id="578" r:id="rId35"/>
    <p:sldId id="531" r:id="rId36"/>
    <p:sldId id="532" r:id="rId37"/>
    <p:sldId id="536" r:id="rId38"/>
    <p:sldId id="537" r:id="rId39"/>
    <p:sldId id="538" r:id="rId40"/>
    <p:sldId id="539" r:id="rId41"/>
    <p:sldId id="540" r:id="rId42"/>
    <p:sldId id="541" r:id="rId43"/>
    <p:sldId id="533" r:id="rId44"/>
    <p:sldId id="549" r:id="rId45"/>
    <p:sldId id="555" r:id="rId46"/>
    <p:sldId id="551" r:id="rId47"/>
    <p:sldId id="552" r:id="rId48"/>
    <p:sldId id="553" r:id="rId49"/>
    <p:sldId id="554" r:id="rId50"/>
    <p:sldId id="556" r:id="rId51"/>
    <p:sldId id="544" r:id="rId52"/>
  </p:sldIdLst>
  <p:sldSz cx="9144000" cy="6858000" type="screen4x3"/>
  <p:notesSz cx="6784975" cy="9856788"/>
  <p:custDataLst>
    <p:tags r:id="rId55"/>
  </p:custDataLst>
  <p:defaultTex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7" userDrawn="1">
          <p15:clr>
            <a:srgbClr val="A4A3A4"/>
          </p15:clr>
        </p15:guide>
        <p15:guide id="2" pos="291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CC00"/>
    <a:srgbClr val="009900"/>
    <a:srgbClr val="800000"/>
    <a:srgbClr val="003300"/>
    <a:srgbClr val="000099"/>
    <a:srgbClr val="CCECFF"/>
    <a:srgbClr val="CCFF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848" autoAdjust="0"/>
    <p:restoredTop sz="89163" autoAdjust="0"/>
  </p:normalViewPr>
  <p:slideViewPr>
    <p:cSldViewPr>
      <p:cViewPr varScale="1">
        <p:scale>
          <a:sx n="91" d="100"/>
          <a:sy n="91" d="100"/>
        </p:scale>
        <p:origin x="72" y="3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88" y="648"/>
      </p:cViewPr>
      <p:guideLst>
        <p:guide orient="horz" pos="2167"/>
        <p:guide pos="291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Yu Yee Dominic /CSF" userId="59ddad63-47f1-4317-b088-d34171f6460d" providerId="ADAL" clId="{28C3C50D-80AF-AD46-966B-2D41995088CA}"/>
    <pc:docChg chg="custSel modSld">
      <pc:chgData name="Lee Yu Yee Dominic /CSF" userId="59ddad63-47f1-4317-b088-d34171f6460d" providerId="ADAL" clId="{28C3C50D-80AF-AD46-966B-2D41995088CA}" dt="2022-10-31T03:50:01.675" v="893" actId="20577"/>
      <pc:docMkLst>
        <pc:docMk/>
      </pc:docMkLst>
      <pc:sldChg chg="modSp mod">
        <pc:chgData name="Lee Yu Yee Dominic /CSF" userId="59ddad63-47f1-4317-b088-d34171f6460d" providerId="ADAL" clId="{28C3C50D-80AF-AD46-966B-2D41995088CA}" dt="2022-10-31T03:38:10.226" v="728" actId="1035"/>
        <pc:sldMkLst>
          <pc:docMk/>
          <pc:sldMk cId="144713636" sldId="576"/>
        </pc:sldMkLst>
        <pc:spChg chg="mod">
          <ac:chgData name="Lee Yu Yee Dominic /CSF" userId="59ddad63-47f1-4317-b088-d34171f6460d" providerId="ADAL" clId="{28C3C50D-80AF-AD46-966B-2D41995088CA}" dt="2022-10-31T03:38:10.226" v="728" actId="1035"/>
          <ac:spMkLst>
            <pc:docMk/>
            <pc:sldMk cId="144713636" sldId="576"/>
            <ac:spMk id="6" creationId="{00000000-0000-0000-0000-000000000000}"/>
          </ac:spMkLst>
        </pc:spChg>
      </pc:sldChg>
      <pc:sldChg chg="modSp mod">
        <pc:chgData name="Lee Yu Yee Dominic /CSF" userId="59ddad63-47f1-4317-b088-d34171f6460d" providerId="ADAL" clId="{28C3C50D-80AF-AD46-966B-2D41995088CA}" dt="2022-10-31T03:50:01.675" v="893" actId="20577"/>
        <pc:sldMkLst>
          <pc:docMk/>
          <pc:sldMk cId="2364765466" sldId="577"/>
        </pc:sldMkLst>
        <pc:spChg chg="mod">
          <ac:chgData name="Lee Yu Yee Dominic /CSF" userId="59ddad63-47f1-4317-b088-d34171f6460d" providerId="ADAL" clId="{28C3C50D-80AF-AD46-966B-2D41995088CA}" dt="2022-10-31T03:50:01.675" v="893" actId="20577"/>
          <ac:spMkLst>
            <pc:docMk/>
            <pc:sldMk cId="2364765466" sldId="577"/>
            <ac:spMk id="8" creationId="{00000000-0000-0000-0000-000000000000}"/>
          </ac:spMkLst>
        </pc:spChg>
      </pc:sldChg>
    </pc:docChg>
  </pc:docChgLst>
  <pc:docChgLst>
    <pc:chgData name="Lee Yu Yee Dominic /CSF" userId="59ddad63-47f1-4317-b088-d34171f6460d" providerId="ADAL" clId="{98376F65-5231-46FA-830F-7D575535AD5D}"/>
    <pc:docChg chg="modSld">
      <pc:chgData name="Lee Yu Yee Dominic /CSF" userId="59ddad63-47f1-4317-b088-d34171f6460d" providerId="ADAL" clId="{98376F65-5231-46FA-830F-7D575535AD5D}" dt="2022-11-04T08:42:39.491" v="1" actId="20577"/>
      <pc:docMkLst>
        <pc:docMk/>
      </pc:docMkLst>
      <pc:sldChg chg="modSp mod">
        <pc:chgData name="Lee Yu Yee Dominic /CSF" userId="59ddad63-47f1-4317-b088-d34171f6460d" providerId="ADAL" clId="{98376F65-5231-46FA-830F-7D575535AD5D}" dt="2022-11-04T08:42:39.491" v="1" actId="20577"/>
        <pc:sldMkLst>
          <pc:docMk/>
          <pc:sldMk cId="1494739231" sldId="554"/>
        </pc:sldMkLst>
        <pc:spChg chg="mod">
          <ac:chgData name="Lee Yu Yee Dominic /CSF" userId="59ddad63-47f1-4317-b088-d34171f6460d" providerId="ADAL" clId="{98376F65-5231-46FA-830F-7D575535AD5D}" dt="2022-11-04T08:42:39.491" v="1" actId="20577"/>
          <ac:spMkLst>
            <pc:docMk/>
            <pc:sldMk cId="1494739231" sldId="554"/>
            <ac:spMk id="3" creationId="{00000000-0000-0000-0000-000000000000}"/>
          </ac:spMkLst>
        </pc:spChg>
      </pc:sldChg>
    </pc:docChg>
  </pc:docChgLst>
  <pc:docChgLst>
    <pc:chgData name="Lee Yu Yee Dominic /CSF" userId="59ddad63-47f1-4317-b088-d34171f6460d" providerId="ADAL" clId="{154789F5-2F7B-47F5-B9F0-C344361D6A60}"/>
    <pc:docChg chg="modSld">
      <pc:chgData name="Lee Yu Yee Dominic /CSF" userId="59ddad63-47f1-4317-b088-d34171f6460d" providerId="ADAL" clId="{154789F5-2F7B-47F5-B9F0-C344361D6A60}" dt="2022-12-13T10:46:27.408" v="3" actId="20577"/>
      <pc:docMkLst>
        <pc:docMk/>
      </pc:docMkLst>
      <pc:sldChg chg="modSp mod">
        <pc:chgData name="Lee Yu Yee Dominic /CSF" userId="59ddad63-47f1-4317-b088-d34171f6460d" providerId="ADAL" clId="{154789F5-2F7B-47F5-B9F0-C344361D6A60}" dt="2022-12-13T10:46:27.408" v="3" actId="20577"/>
        <pc:sldMkLst>
          <pc:docMk/>
          <pc:sldMk cId="1595287817" sldId="548"/>
        </pc:sldMkLst>
        <pc:spChg chg="mod">
          <ac:chgData name="Lee Yu Yee Dominic /CSF" userId="59ddad63-47f1-4317-b088-d34171f6460d" providerId="ADAL" clId="{154789F5-2F7B-47F5-B9F0-C344361D6A60}" dt="2022-12-13T10:46:27.408" v="3" actId="20577"/>
          <ac:spMkLst>
            <pc:docMk/>
            <pc:sldMk cId="1595287817" sldId="548"/>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89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7" y="0"/>
            <a:ext cx="2940051"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defTabSz="922338">
              <a:defRPr sz="1000" i="1">
                <a:latin typeface="Arial" charset="0"/>
              </a:defRPr>
            </a:lvl1pPr>
          </a:lstStyle>
          <a:p>
            <a:endParaRPr lang="en-US"/>
          </a:p>
        </p:txBody>
      </p:sp>
      <p:sp>
        <p:nvSpPr>
          <p:cNvPr id="2051" name="Rectangle 3"/>
          <p:cNvSpPr>
            <a:spLocks noGrp="1" noChangeArrowheads="1"/>
          </p:cNvSpPr>
          <p:nvPr>
            <p:ph type="dt" idx="1"/>
          </p:nvPr>
        </p:nvSpPr>
        <p:spPr bwMode="auto">
          <a:xfrm>
            <a:off x="3844925" y="0"/>
            <a:ext cx="2940050"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algn="r" defTabSz="922338">
              <a:defRPr sz="1000" i="1">
                <a:latin typeface="Arial" charset="0"/>
              </a:defRPr>
            </a:lvl1pPr>
          </a:lstStyle>
          <a:p>
            <a:endParaRPr lang="en-US"/>
          </a:p>
        </p:txBody>
      </p:sp>
      <p:sp>
        <p:nvSpPr>
          <p:cNvPr id="25604" name="Rectangle 4"/>
          <p:cNvSpPr>
            <a:spLocks noGrp="1" noRot="1" noChangeAspect="1" noChangeArrowheads="1" noTextEdit="1"/>
          </p:cNvSpPr>
          <p:nvPr>
            <p:ph type="sldImg" idx="2"/>
          </p:nvPr>
        </p:nvSpPr>
        <p:spPr bwMode="auto">
          <a:xfrm>
            <a:off x="936625" y="746125"/>
            <a:ext cx="4910138" cy="3683000"/>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03289" y="4681539"/>
            <a:ext cx="4976812" cy="4435475"/>
          </a:xfrm>
          <a:prstGeom prst="rect">
            <a:avLst/>
          </a:prstGeom>
          <a:noFill/>
          <a:ln w="9525">
            <a:noFill/>
            <a:miter lim="800000"/>
            <a:headEnd/>
            <a:tailEnd/>
          </a:ln>
          <a:effectLst/>
        </p:spPr>
        <p:txBody>
          <a:bodyPr vert="horz" wrap="square" lIns="92885" tIns="46443" rIns="92885" bIns="4644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4" name="Rectangle 6"/>
          <p:cNvSpPr>
            <a:spLocks noGrp="1" noChangeArrowheads="1"/>
          </p:cNvSpPr>
          <p:nvPr>
            <p:ph type="ftr" sz="quarter" idx="4"/>
          </p:nvPr>
        </p:nvSpPr>
        <p:spPr bwMode="auto">
          <a:xfrm>
            <a:off x="-1587" y="9363076"/>
            <a:ext cx="2940051"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defTabSz="922338">
              <a:defRPr sz="1000" i="1">
                <a:latin typeface="Arial" charset="0"/>
              </a:defRPr>
            </a:lvl1pPr>
          </a:lstStyle>
          <a:p>
            <a:endParaRPr lang="en-US"/>
          </a:p>
        </p:txBody>
      </p:sp>
      <p:sp>
        <p:nvSpPr>
          <p:cNvPr id="2055" name="Rectangle 7"/>
          <p:cNvSpPr>
            <a:spLocks noGrp="1" noChangeArrowheads="1"/>
          </p:cNvSpPr>
          <p:nvPr>
            <p:ph type="sldNum" sz="quarter" idx="5"/>
          </p:nvPr>
        </p:nvSpPr>
        <p:spPr bwMode="auto">
          <a:xfrm>
            <a:off x="3844925" y="9363076"/>
            <a:ext cx="2940050"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algn="r" defTabSz="922338">
              <a:defRPr sz="1000" i="1">
                <a:latin typeface="Arial" charset="0"/>
              </a:defRPr>
            </a:lvl1pPr>
          </a:lstStyle>
          <a:p>
            <a:fld id="{981EA91C-682A-4264-9ABB-500530C55E10}" type="slidenum">
              <a:rPr lang="en-GB"/>
              <a:pPr/>
              <a:t>‹#›</a:t>
            </a:fld>
            <a:endParaRPr lang="en-GB"/>
          </a:p>
        </p:txBody>
      </p:sp>
    </p:spTree>
    <p:extLst>
      <p:ext uri="{BB962C8B-B14F-4D97-AF65-F5344CB8AC3E}">
        <p14:creationId xmlns:p14="http://schemas.microsoft.com/office/powerpoint/2010/main" val="2330587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6968DAB-D927-432F-BAF4-14E4C6CD2D09}" type="slidenum">
              <a:rPr lang="en-GB"/>
              <a:pPr/>
              <a:t>1</a:t>
            </a:fld>
            <a:endParaRPr lang="en-GB"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marL="228600" indent="-228600">
              <a:buFontTx/>
              <a:buAutoNum type="arabicPeriod"/>
            </a:pPr>
            <a:r>
              <a:rPr lang="en-US" dirty="0"/>
              <a:t>Left-hand Bar – Replace FSP by your module code and X by the lecture number.</a:t>
            </a:r>
          </a:p>
          <a:p>
            <a:pPr marL="228600" indent="-228600">
              <a:buFontTx/>
              <a:buAutoNum type="arabicPeriod"/>
            </a:pPr>
            <a:r>
              <a:rPr lang="en-US" dirty="0"/>
              <a:t>Replace Lecture Title</a:t>
            </a:r>
          </a:p>
          <a:p>
            <a:pPr marL="228600" indent="-228600">
              <a:buFontTx/>
              <a:buAutoNum type="arabicPeriod"/>
            </a:pPr>
            <a:r>
              <a:rPr lang="en-US" dirty="0"/>
              <a:t>Replace &lt; Module Name &gt;</a:t>
            </a:r>
          </a:p>
          <a:p>
            <a:pPr marL="228600" indent="-228600">
              <a:buFontTx/>
              <a:buAutoNum type="arabicPeriod"/>
            </a:pPr>
            <a:r>
              <a:rPr lang="en-US" dirty="0"/>
              <a:t>Replace Year and Semester if necessary</a:t>
            </a:r>
          </a:p>
        </p:txBody>
      </p:sp>
    </p:spTree>
    <p:extLst>
      <p:ext uri="{BB962C8B-B14F-4D97-AF65-F5344CB8AC3E}">
        <p14:creationId xmlns:p14="http://schemas.microsoft.com/office/powerpoint/2010/main" val="3705754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1EA91C-682A-4264-9ABB-500530C55E10}" type="slidenum">
              <a:rPr lang="en-GB" smtClean="0"/>
              <a:pPr/>
              <a:t>2</a:t>
            </a:fld>
            <a:endParaRPr lang="en-GB"/>
          </a:p>
        </p:txBody>
      </p:sp>
    </p:spTree>
    <p:extLst>
      <p:ext uri="{BB962C8B-B14F-4D97-AF65-F5344CB8AC3E}">
        <p14:creationId xmlns:p14="http://schemas.microsoft.com/office/powerpoint/2010/main" val="1159111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81EA91C-682A-4264-9ABB-500530C55E10}" type="slidenum">
              <a:rPr lang="en-GB" smtClean="0"/>
              <a:pPr/>
              <a:t>4</a:t>
            </a:fld>
            <a:endParaRPr lang="en-GB"/>
          </a:p>
        </p:txBody>
      </p:sp>
    </p:spTree>
    <p:extLst>
      <p:ext uri="{BB962C8B-B14F-4D97-AF65-F5344CB8AC3E}">
        <p14:creationId xmlns:p14="http://schemas.microsoft.com/office/powerpoint/2010/main" val="2762952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Windows has limited the</a:t>
            </a:r>
            <a:r>
              <a:rPr lang="en-US" baseline="0" dirty="0"/>
              <a:t> filenames to 240 chars.</a:t>
            </a:r>
            <a:endParaRPr lang="en-SG" dirty="0"/>
          </a:p>
        </p:txBody>
      </p:sp>
      <p:sp>
        <p:nvSpPr>
          <p:cNvPr id="4" name="Slide Number Placeholder 3"/>
          <p:cNvSpPr>
            <a:spLocks noGrp="1"/>
          </p:cNvSpPr>
          <p:nvPr>
            <p:ph type="sldNum" sz="quarter" idx="10"/>
          </p:nvPr>
        </p:nvSpPr>
        <p:spPr/>
        <p:txBody>
          <a:bodyPr/>
          <a:lstStyle/>
          <a:p>
            <a:fld id="{981EA91C-682A-4264-9ABB-500530C55E10}" type="slidenum">
              <a:rPr lang="en-GB" smtClean="0"/>
              <a:pPr/>
              <a:t>7</a:t>
            </a:fld>
            <a:endParaRPr lang="en-GB"/>
          </a:p>
        </p:txBody>
      </p:sp>
    </p:spTree>
    <p:extLst>
      <p:ext uri="{BB962C8B-B14F-4D97-AF65-F5344CB8AC3E}">
        <p14:creationId xmlns:p14="http://schemas.microsoft.com/office/powerpoint/2010/main" val="2114000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1EA91C-682A-4264-9ABB-500530C55E10}" type="slidenum">
              <a:rPr lang="en-GB" smtClean="0"/>
              <a:pPr/>
              <a:t>30</a:t>
            </a:fld>
            <a:endParaRPr lang="en-GB"/>
          </a:p>
        </p:txBody>
      </p:sp>
    </p:spTree>
    <p:extLst>
      <p:ext uri="{BB962C8B-B14F-4D97-AF65-F5344CB8AC3E}">
        <p14:creationId xmlns:p14="http://schemas.microsoft.com/office/powerpoint/2010/main" val="2813155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981EA91C-682A-4264-9ABB-500530C55E10}" type="slidenum">
              <a:rPr lang="en-GB" smtClean="0"/>
              <a:pPr/>
              <a:t>48</a:t>
            </a:fld>
            <a:endParaRPr lang="en-GB"/>
          </a:p>
        </p:txBody>
      </p:sp>
    </p:spTree>
    <p:extLst>
      <p:ext uri="{BB962C8B-B14F-4D97-AF65-F5344CB8AC3E}">
        <p14:creationId xmlns:p14="http://schemas.microsoft.com/office/powerpoint/2010/main" val="1951054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914400" y="609600"/>
            <a:ext cx="7620000" cy="838200"/>
          </a:xfrm>
          <a:solidFill>
            <a:srgbClr val="0000FF"/>
          </a:solidFill>
          <a:ln w="9525"/>
        </p:spPr>
        <p:txBody>
          <a:bodyPr anchor="b"/>
          <a:lstStyle>
            <a:lvl1pPr algn="ctr">
              <a:defRPr sz="4000">
                <a:solidFill>
                  <a:srgbClr val="FFFF00"/>
                </a:solidFill>
                <a:effectLst>
                  <a:outerShdw blurRad="38100" dist="38100" dir="2700000" algn="tl">
                    <a:srgbClr val="000000"/>
                  </a:outerShdw>
                </a:effectLst>
              </a:defRPr>
            </a:lvl1pPr>
          </a:lstStyle>
          <a:p>
            <a:r>
              <a:rPr lang="en-US"/>
              <a:t>Chapter</a:t>
            </a:r>
          </a:p>
        </p:txBody>
      </p:sp>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Verdana" pitchFamily="34" charset="0"/>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5913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1066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733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bwMode="auto">
          <a:xfrm>
            <a:off x="381000" y="1066800"/>
            <a:ext cx="8153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144" name="Rectangle 16"/>
          <p:cNvSpPr>
            <a:spLocks noChangeArrowheads="1"/>
          </p:cNvSpPr>
          <p:nvPr userDrawn="1"/>
        </p:nvSpPr>
        <p:spPr bwMode="auto">
          <a:xfrm>
            <a:off x="3352800" y="6477000"/>
            <a:ext cx="2667000" cy="381000"/>
          </a:xfrm>
          <a:prstGeom prst="rect">
            <a:avLst/>
          </a:prstGeom>
          <a:noFill/>
          <a:ln w="9525">
            <a:noFill/>
            <a:miter lim="800000"/>
            <a:headEnd/>
            <a:tailEnd/>
          </a:ln>
        </p:spPr>
        <p:txBody>
          <a:bodyPr anchor="b"/>
          <a:lstStyle/>
          <a:p>
            <a:pPr lvl="1" algn="ctr">
              <a:spcBef>
                <a:spcPct val="50000"/>
              </a:spcBef>
              <a:defRPr/>
            </a:pPr>
            <a:r>
              <a:rPr lang="en-US" sz="1200" dirty="0">
                <a:latin typeface="Arial Narrow" pitchFamily="34" charset="0"/>
              </a:rPr>
              <a:t>Diploma in CSF/IT </a:t>
            </a:r>
          </a:p>
          <a:p>
            <a:pPr lvl="1" algn="ctr">
              <a:spcBef>
                <a:spcPct val="50000"/>
              </a:spcBef>
              <a:defRPr/>
            </a:pPr>
            <a:r>
              <a:rPr lang="en-US" sz="1200" dirty="0">
                <a:latin typeface="Arial Narrow" pitchFamily="34" charset="0"/>
              </a:rPr>
              <a:t>     Year 2/3, Semester 4/6</a:t>
            </a:r>
          </a:p>
        </p:txBody>
      </p:sp>
      <p:sp>
        <p:nvSpPr>
          <p:cNvPr id="48145" name="Line 17"/>
          <p:cNvSpPr>
            <a:spLocks noChangeShapeType="1"/>
          </p:cNvSpPr>
          <p:nvPr userDrawn="1"/>
        </p:nvSpPr>
        <p:spPr bwMode="auto">
          <a:xfrm>
            <a:off x="457200" y="6248400"/>
            <a:ext cx="8153400" cy="0"/>
          </a:xfrm>
          <a:prstGeom prst="line">
            <a:avLst/>
          </a:prstGeom>
          <a:noFill/>
          <a:ln w="12700">
            <a:solidFill>
              <a:schemeClr val="tx1"/>
            </a:solidFill>
            <a:round/>
            <a:headEnd/>
            <a:tailEnd/>
          </a:ln>
          <a:effectLst/>
        </p:spPr>
        <p:txBody>
          <a:bodyPr/>
          <a:lstStyle/>
          <a:p>
            <a:pPr>
              <a:defRPr/>
            </a:pPr>
            <a:endParaRPr lang="en-US"/>
          </a:p>
        </p:txBody>
      </p:sp>
      <p:sp>
        <p:nvSpPr>
          <p:cNvPr id="48146" name="Rectangle 18"/>
          <p:cNvSpPr>
            <a:spLocks noChangeArrowheads="1"/>
          </p:cNvSpPr>
          <p:nvPr userDrawn="1"/>
        </p:nvSpPr>
        <p:spPr bwMode="auto">
          <a:xfrm>
            <a:off x="0" y="0"/>
            <a:ext cx="9144000" cy="762000"/>
          </a:xfrm>
          <a:prstGeom prst="rect">
            <a:avLst/>
          </a:prstGeom>
          <a:solidFill>
            <a:srgbClr val="0033CC"/>
          </a:solidFill>
          <a:ln w="19050">
            <a:solidFill>
              <a:schemeClr val="tx1"/>
            </a:solidFill>
            <a:miter lim="800000"/>
            <a:headEnd type="none" w="sm" len="sm"/>
            <a:tailEnd type="none" w="sm" len="sm"/>
          </a:ln>
          <a:effectLst/>
        </p:spPr>
        <p:txBody>
          <a:bodyPr wrap="none" anchor="ctr"/>
          <a:lstStyle/>
          <a:p>
            <a:endParaRPr lang="en-US"/>
          </a:p>
        </p:txBody>
      </p:sp>
      <p:sp>
        <p:nvSpPr>
          <p:cNvPr id="48130" name="Rectangle 2"/>
          <p:cNvSpPr>
            <a:spLocks noGrp="1" noChangeArrowheads="1"/>
          </p:cNvSpPr>
          <p:nvPr>
            <p:ph type="title"/>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Title</a:t>
            </a:r>
          </a:p>
        </p:txBody>
      </p:sp>
      <p:pic>
        <p:nvPicPr>
          <p:cNvPr id="1034" name="Picture 22" descr="School of ICT"/>
          <p:cNvPicPr>
            <a:picLocks noChangeAspect="1" noChangeArrowheads="1"/>
          </p:cNvPicPr>
          <p:nvPr userDrawn="1"/>
        </p:nvPicPr>
        <p:blipFill>
          <a:blip r:embed="rId15"/>
          <a:srcRect/>
          <a:stretch>
            <a:fillRect/>
          </a:stretch>
        </p:blipFill>
        <p:spPr bwMode="auto">
          <a:xfrm>
            <a:off x="381000" y="6270625"/>
            <a:ext cx="1714500" cy="587375"/>
          </a:xfrm>
          <a:prstGeom prst="rect">
            <a:avLst/>
          </a:prstGeom>
          <a:noFill/>
          <a:ln w="9525">
            <a:noFill/>
            <a:miter lim="800000"/>
            <a:headEnd/>
            <a:tailEnd/>
          </a:ln>
        </p:spPr>
      </p:pic>
      <p:sp>
        <p:nvSpPr>
          <p:cNvPr id="3" name="MSIPCMContentMarking" descr="{&quot;HashCode&quot;:-1818968269,&quot;Placement&quot;:&quot;Header&quot;,&quot;Top&quot;:0.0,&quot;Left&quot;:0.0,&quot;SlideWidth&quot;:720,&quot;SlideHeight&quot;:540}">
            <a:extLst>
              <a:ext uri="{FF2B5EF4-FFF2-40B4-BE49-F238E27FC236}">
                <a16:creationId xmlns:a16="http://schemas.microsoft.com/office/drawing/2014/main" id="{9082672A-D70C-4766-82D0-851505A975D0}"/>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SG" sz="1100">
                <a:solidFill>
                  <a:srgbClr val="000000"/>
                </a:solidFill>
                <a:latin typeface="Calibri" panose="020F0502020204030204" pitchFamily="34" charset="0"/>
              </a:rPr>
              <a:t>                    Official (Closed) - Non Sensitive</a:t>
            </a:r>
          </a:p>
        </p:txBody>
      </p:sp>
      <p:sp>
        <p:nvSpPr>
          <p:cNvPr id="2" name="TextBox 1">
            <a:extLst>
              <a:ext uri="{FF2B5EF4-FFF2-40B4-BE49-F238E27FC236}">
                <a16:creationId xmlns:a16="http://schemas.microsoft.com/office/drawing/2014/main" id="{CAE0586A-6965-4A61-9292-BFD1E73C75DD}"/>
              </a:ext>
            </a:extLst>
          </p:cNvPr>
          <p:cNvSpPr txBox="1"/>
          <p:nvPr userDrawn="1"/>
        </p:nvSpPr>
        <p:spPr>
          <a:xfrm>
            <a:off x="7020272" y="6372038"/>
            <a:ext cx="2051720" cy="461665"/>
          </a:xfrm>
          <a:prstGeom prst="rect">
            <a:avLst/>
          </a:prstGeom>
          <a:noFill/>
        </p:spPr>
        <p:txBody>
          <a:bodyPr wrap="square" rtlCol="0">
            <a:spAutoFit/>
          </a:bodyPr>
          <a:lstStyle/>
          <a:p>
            <a:pPr algn="r"/>
            <a:r>
              <a:rPr lang="en-US" sz="1200" dirty="0">
                <a:latin typeface="+mn-lt"/>
                <a:cs typeface="Arial" panose="020B0604020202020204" pitchFamily="34" charset="0"/>
              </a:rPr>
              <a:t>Last Update: 11 Oct 2022</a:t>
            </a:r>
          </a:p>
          <a:p>
            <a:pPr algn="r"/>
            <a:r>
              <a:rPr lang="en-US" sz="1200" dirty="0">
                <a:latin typeface="+mn-lt"/>
                <a:cs typeface="Arial" panose="020B0604020202020204" pitchFamily="34" charset="0"/>
              </a:rPr>
              <a:t>Slide</a:t>
            </a:r>
            <a:fld id="{AA85AFD2-DF36-4C4C-87C5-D222D90EC04C}" type="slidenum">
              <a:rPr lang="en-US" sz="1200" smtClean="0">
                <a:latin typeface="+mn-lt"/>
                <a:cs typeface="Arial" panose="020B0604020202020204" pitchFamily="34" charset="0"/>
              </a:rPr>
              <a:t>‹#›</a:t>
            </a:fld>
            <a:endParaRPr lang="en-GB" sz="1200" dirty="0">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43" r:id="rId12"/>
    <p:sldLayoutId id="2147483855" r:id="rId13"/>
  </p:sldLayoutIdLst>
  <p:hf hdr="0" ftr="0"/>
  <p:txStyles>
    <p:titleStyle>
      <a:lvl1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5pPr>
      <a:lvl6pPr marL="4572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6pPr>
      <a:lvl7pPr marL="9144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7pPr>
      <a:lvl8pPr marL="13716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8pPr>
      <a:lvl9pPr marL="18288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foxtonforensics.com/browser-history-examiner/chrome-history-location"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eventid.net/" TargetMode="External"/><Relationship Id="rId2" Type="http://schemas.openxmlformats.org/officeDocument/2006/relationships/hyperlink" Target="http://www.myeventlog.co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File:Cylinder_Head_Sector.sv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ChangeArrowheads="1"/>
          </p:cNvSpPr>
          <p:nvPr/>
        </p:nvSpPr>
        <p:spPr bwMode="auto">
          <a:xfrm>
            <a:off x="0" y="0"/>
            <a:ext cx="1828800" cy="6858000"/>
          </a:xfrm>
          <a:prstGeom prst="rect">
            <a:avLst/>
          </a:prstGeom>
          <a:solidFill>
            <a:srgbClr val="0033CC"/>
          </a:solidFill>
          <a:ln w="28575">
            <a:solidFill>
              <a:schemeClr val="tx1"/>
            </a:solidFill>
            <a:miter lim="800000"/>
            <a:headEnd type="none" w="sm" len="sm"/>
            <a:tailEnd type="none" w="sm" len="sm"/>
          </a:ln>
        </p:spPr>
        <p:txBody>
          <a:bodyPr wrap="none" anchor="ctr"/>
          <a:lstStyle/>
          <a:p>
            <a:endParaRPr lang="en-US" dirty="0"/>
          </a:p>
        </p:txBody>
      </p:sp>
      <p:sp>
        <p:nvSpPr>
          <p:cNvPr id="129027" name="Rectangle 3"/>
          <p:cNvSpPr>
            <a:spLocks noGrp="1" noChangeArrowheads="1"/>
          </p:cNvSpPr>
          <p:nvPr>
            <p:ph type="subTitle" idx="1"/>
          </p:nvPr>
        </p:nvSpPr>
        <p:spPr>
          <a:xfrm>
            <a:off x="2000232" y="2071678"/>
            <a:ext cx="6857999" cy="857256"/>
          </a:xfrm>
        </p:spPr>
        <p:txBody>
          <a:bodyPr/>
          <a:lstStyle/>
          <a:p>
            <a:pPr algn="ctr">
              <a:lnSpc>
                <a:spcPct val="130000"/>
              </a:lnSpc>
            </a:pPr>
            <a:r>
              <a:rPr lang="en-GB" sz="4000" b="0" dirty="0">
                <a:solidFill>
                  <a:srgbClr val="0033CC"/>
                </a:solidFill>
                <a:effectLst>
                  <a:outerShdw blurRad="38100" dist="38100" dir="2700000" algn="tl">
                    <a:srgbClr val="C0C0C0"/>
                  </a:outerShdw>
                </a:effectLst>
              </a:rPr>
              <a:t>Evidence Extraction </a:t>
            </a:r>
          </a:p>
          <a:p>
            <a:pPr algn="ctr">
              <a:lnSpc>
                <a:spcPct val="130000"/>
              </a:lnSpc>
            </a:pPr>
            <a:r>
              <a:rPr lang="en-GB" sz="4000" b="0" dirty="0">
                <a:solidFill>
                  <a:srgbClr val="0033CC"/>
                </a:solidFill>
                <a:effectLst>
                  <a:outerShdw blurRad="38100" dist="38100" dir="2700000" algn="tl">
                    <a:srgbClr val="C0C0C0"/>
                  </a:outerShdw>
                </a:effectLst>
              </a:rPr>
              <a:t>&amp; Analysis</a:t>
            </a:r>
          </a:p>
          <a:p>
            <a:pPr algn="ctr">
              <a:lnSpc>
                <a:spcPct val="130000"/>
              </a:lnSpc>
            </a:pPr>
            <a:r>
              <a:rPr lang="en-GB" sz="4000" b="0" dirty="0">
                <a:solidFill>
                  <a:srgbClr val="0033CC"/>
                </a:solidFill>
                <a:effectLst>
                  <a:outerShdw blurRad="38100" dist="38100" dir="2700000" algn="tl">
                    <a:srgbClr val="C0C0C0"/>
                  </a:outerShdw>
                </a:effectLst>
              </a:rPr>
              <a:t> </a:t>
            </a:r>
            <a:endParaRPr lang="en-GB" sz="4000" dirty="0">
              <a:solidFill>
                <a:srgbClr val="0033CC"/>
              </a:solidFill>
              <a:effectLst>
                <a:outerShdw blurRad="38100" dist="38100" dir="2700000" algn="tl">
                  <a:srgbClr val="C0C0C0"/>
                </a:outerShdw>
              </a:effectLst>
            </a:endParaRPr>
          </a:p>
        </p:txBody>
      </p:sp>
      <p:sp>
        <p:nvSpPr>
          <p:cNvPr id="129028" name="Text Box 4"/>
          <p:cNvSpPr txBox="1">
            <a:spLocks noChangeArrowheads="1"/>
          </p:cNvSpPr>
          <p:nvPr/>
        </p:nvSpPr>
        <p:spPr bwMode="auto">
          <a:xfrm>
            <a:off x="609600" y="1066800"/>
            <a:ext cx="609600" cy="3937000"/>
          </a:xfrm>
          <a:prstGeom prst="rect">
            <a:avLst/>
          </a:prstGeom>
          <a:noFill/>
          <a:ln w="9525">
            <a:noFill/>
            <a:miter lim="800000"/>
            <a:headEnd/>
            <a:tailEnd/>
          </a:ln>
          <a:effectLst/>
        </p:spPr>
        <p:txBody>
          <a:bodyPr>
            <a:spAutoFit/>
          </a:bodyPr>
          <a:lstStyle/>
          <a:p>
            <a:pPr eaLnBrk="1" hangingPunct="1">
              <a:spcBef>
                <a:spcPct val="50000"/>
              </a:spcBef>
              <a:defRPr/>
            </a:pPr>
            <a:r>
              <a:rPr lang="en-GB" sz="3600" b="1" dirty="0">
                <a:solidFill>
                  <a:schemeClr val="bg1"/>
                </a:solidFill>
                <a:effectLst>
                  <a:outerShdw blurRad="38100" dist="38100" dir="2700000" algn="tl">
                    <a:srgbClr val="C0C0C0"/>
                  </a:outerShdw>
                </a:effectLst>
                <a:latin typeface="Tahoma" charset="0"/>
              </a:rPr>
              <a:t>LECTURE </a:t>
            </a:r>
            <a:r>
              <a:rPr lang="en-GB" sz="3600" b="1" dirty="0">
                <a:solidFill>
                  <a:srgbClr val="FF0000"/>
                </a:solidFill>
                <a:effectLst>
                  <a:outerShdw blurRad="38100" dist="38100" dir="2700000" algn="tl">
                    <a:srgbClr val="C0C0C0"/>
                  </a:outerShdw>
                </a:effectLst>
                <a:latin typeface="Tahoma" charset="0"/>
              </a:rPr>
              <a:t>  </a:t>
            </a:r>
          </a:p>
        </p:txBody>
      </p:sp>
      <p:sp>
        <p:nvSpPr>
          <p:cNvPr id="16389" name="Text Box 9"/>
          <p:cNvSpPr txBox="1">
            <a:spLocks noChangeArrowheads="1"/>
          </p:cNvSpPr>
          <p:nvPr/>
        </p:nvSpPr>
        <p:spPr bwMode="auto">
          <a:xfrm>
            <a:off x="0" y="152400"/>
            <a:ext cx="1752600" cy="646331"/>
          </a:xfrm>
          <a:prstGeom prst="rect">
            <a:avLst/>
          </a:prstGeom>
          <a:noFill/>
          <a:ln w="9525">
            <a:noFill/>
            <a:miter lim="800000"/>
            <a:headEnd/>
            <a:tailEnd/>
          </a:ln>
        </p:spPr>
        <p:txBody>
          <a:bodyPr>
            <a:spAutoFit/>
          </a:bodyPr>
          <a:lstStyle/>
          <a:p>
            <a:pPr algn="ctr" eaLnBrk="1" hangingPunct="1">
              <a:spcBef>
                <a:spcPct val="50000"/>
              </a:spcBef>
            </a:pPr>
            <a:r>
              <a:rPr lang="en-GB" sz="3600" b="1" dirty="0">
                <a:solidFill>
                  <a:schemeClr val="bg1"/>
                </a:solidFill>
                <a:effectLst>
                  <a:outerShdw blurRad="38100" dist="38100" dir="2700000" algn="tl">
                    <a:srgbClr val="000000">
                      <a:alpha val="43137"/>
                    </a:srgbClr>
                  </a:outerShdw>
                </a:effectLst>
                <a:latin typeface="Tahoma" charset="0"/>
              </a:rPr>
              <a:t>DF</a:t>
            </a:r>
          </a:p>
        </p:txBody>
      </p:sp>
      <p:sp>
        <p:nvSpPr>
          <p:cNvPr id="129038" name="Rectangle 14"/>
          <p:cNvSpPr>
            <a:spLocks noChangeArrowheads="1"/>
          </p:cNvSpPr>
          <p:nvPr/>
        </p:nvSpPr>
        <p:spPr bwMode="auto">
          <a:xfrm>
            <a:off x="2514600" y="3810000"/>
            <a:ext cx="54864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pPr>
            <a:r>
              <a:rPr kumimoji="1" lang="en-GB" sz="4800" b="1" dirty="0">
                <a:solidFill>
                  <a:srgbClr val="FF0000"/>
                </a:solidFill>
                <a:latin typeface="Arial Narrow" pitchFamily="34" charset="0"/>
              </a:rPr>
              <a:t> </a:t>
            </a:r>
          </a:p>
          <a:p>
            <a:pPr algn="ctr">
              <a:lnSpc>
                <a:spcPct val="90000"/>
              </a:lnSpc>
              <a:spcBef>
                <a:spcPct val="20000"/>
              </a:spcBef>
              <a:buClr>
                <a:schemeClr val="tx2"/>
              </a:buClr>
              <a:buSzPct val="140000"/>
              <a:buFont typeface="Wingdings" pitchFamily="2" charset="2"/>
              <a:buNone/>
            </a:pPr>
            <a:endParaRPr kumimoji="1" lang="en-GB" sz="3600" b="1" dirty="0">
              <a:solidFill>
                <a:srgbClr val="FF0000"/>
              </a:solidFill>
              <a:latin typeface="Arial Narrow" pitchFamily="34" charset="0"/>
            </a:endParaRP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Diploma in CSF/IT</a:t>
            </a: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Year 2/3 (202</a:t>
            </a:r>
            <a:r>
              <a:rPr kumimoji="1" lang="en-US" dirty="0">
                <a:latin typeface="Arial Narrow" pitchFamily="34" charset="0"/>
              </a:rPr>
              <a:t>2</a:t>
            </a:r>
            <a:r>
              <a:rPr kumimoji="1" lang="en-GB" dirty="0">
                <a:latin typeface="Arial Narrow" pitchFamily="34" charset="0"/>
              </a:rPr>
              <a:t>/202</a:t>
            </a:r>
            <a:r>
              <a:rPr kumimoji="1" lang="en-US" dirty="0">
                <a:latin typeface="Arial Narrow" pitchFamily="34" charset="0"/>
              </a:rPr>
              <a:t>3</a:t>
            </a:r>
            <a:r>
              <a:rPr kumimoji="1" lang="en-GB" dirty="0">
                <a:latin typeface="Arial Narrow" pitchFamily="34" charset="0"/>
              </a:rPr>
              <a:t>), Semester 4/6</a:t>
            </a:r>
            <a:endParaRPr kumimoji="1" lang="en-GB" sz="4000" dirty="0">
              <a:effectLst>
                <a:outerShdw blurRad="38100" dist="38100" dir="2700000" algn="tl">
                  <a:srgbClr val="C0C0C0"/>
                </a:outerShdw>
              </a:effectLst>
            </a:endParaRPr>
          </a:p>
        </p:txBody>
      </p:sp>
      <p:sp>
        <p:nvSpPr>
          <p:cNvPr id="16391"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p:spPr>
        <p:txBody>
          <a:bodyPr/>
          <a:lstStyle/>
          <a:p>
            <a:endParaRPr lang="en-SG" dirty="0"/>
          </a:p>
        </p:txBody>
      </p:sp>
      <p:pic>
        <p:nvPicPr>
          <p:cNvPr id="16392" name="Picture 16" descr="School of ICT"/>
          <p:cNvPicPr>
            <a:picLocks noChangeAspect="1" noChangeArrowheads="1"/>
          </p:cNvPicPr>
          <p:nvPr/>
        </p:nvPicPr>
        <p:blipFill>
          <a:blip r:embed="rId3"/>
          <a:srcRect/>
          <a:stretch>
            <a:fillRect/>
          </a:stretch>
        </p:blipFill>
        <p:spPr bwMode="auto">
          <a:xfrm>
            <a:off x="1981200" y="0"/>
            <a:ext cx="3048000" cy="1044575"/>
          </a:xfrm>
          <a:prstGeom prst="rect">
            <a:avLst/>
          </a:prstGeom>
          <a:noFill/>
          <a:ln w="9525">
            <a:noFill/>
            <a:miter lim="800000"/>
            <a:headEnd/>
            <a:tailEnd/>
          </a:ln>
        </p:spPr>
      </p:pic>
      <p:sp>
        <p:nvSpPr>
          <p:cNvPr id="9" name="Rectangle 8"/>
          <p:cNvSpPr/>
          <p:nvPr/>
        </p:nvSpPr>
        <p:spPr>
          <a:xfrm>
            <a:off x="3869611" y="3832683"/>
            <a:ext cx="3233578" cy="646331"/>
          </a:xfrm>
          <a:prstGeom prst="rect">
            <a:avLst/>
          </a:prstGeom>
        </p:spPr>
        <p:txBody>
          <a:bodyPr wrap="none">
            <a:spAutoFit/>
          </a:bodyPr>
          <a:lstStyle/>
          <a:p>
            <a:r>
              <a:rPr kumimoji="1" lang="en-GB" sz="3600" b="1" dirty="0">
                <a:solidFill>
                  <a:srgbClr val="FF0000"/>
                </a:solidFill>
                <a:latin typeface="Arial Narrow" pitchFamily="34" charset="0"/>
              </a:rPr>
              <a:t>Digital Forensics</a:t>
            </a:r>
            <a:endParaRPr lang="en-US" sz="3600" dirty="0"/>
          </a:p>
        </p:txBody>
      </p:sp>
      <p:sp>
        <p:nvSpPr>
          <p:cNvPr id="10" name="Text Box 9"/>
          <p:cNvSpPr txBox="1">
            <a:spLocks noChangeArrowheads="1"/>
          </p:cNvSpPr>
          <p:nvPr/>
        </p:nvSpPr>
        <p:spPr bwMode="auto">
          <a:xfrm>
            <a:off x="0" y="5181600"/>
            <a:ext cx="1752600" cy="646331"/>
          </a:xfrm>
          <a:prstGeom prst="rect">
            <a:avLst/>
          </a:prstGeom>
          <a:noFill/>
          <a:ln w="9525">
            <a:noFill/>
            <a:miter lim="800000"/>
            <a:headEnd/>
            <a:tailEnd/>
          </a:ln>
        </p:spPr>
        <p:txBody>
          <a:bodyPr>
            <a:spAutoFit/>
          </a:bodyPr>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algn="ctr" eaLnBrk="1" hangingPunct="1">
              <a:spcBef>
                <a:spcPct val="50000"/>
              </a:spcBef>
            </a:pPr>
            <a:r>
              <a:rPr lang="en-GB" sz="3600" b="1" dirty="0">
                <a:solidFill>
                  <a:schemeClr val="bg1"/>
                </a:solidFill>
                <a:effectLst>
                  <a:outerShdw blurRad="38100" dist="38100" dir="2700000" algn="tl">
                    <a:srgbClr val="000000">
                      <a:alpha val="43137"/>
                    </a:srgbClr>
                  </a:outerShdw>
                </a:effectLst>
                <a:latin typeface="Tahoma" charset="0"/>
              </a:rPr>
              <a:t>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 y="0"/>
            <a:ext cx="8991600" cy="785794"/>
          </a:xfrm>
        </p:spPr>
        <p:txBody>
          <a:bodyPr/>
          <a:lstStyle/>
          <a:p>
            <a:r>
              <a:rPr lang="en-US" dirty="0">
                <a:latin typeface="+mn-lt"/>
              </a:rPr>
              <a:t>Clusters (Optional)</a:t>
            </a:r>
            <a:endParaRPr lang="en-SG" dirty="0">
              <a:latin typeface="+mn-lt"/>
            </a:endParaRPr>
          </a:p>
        </p:txBody>
      </p:sp>
      <p:sp>
        <p:nvSpPr>
          <p:cNvPr id="3" name="Content Placeholder 2"/>
          <p:cNvSpPr>
            <a:spLocks noGrp="1"/>
          </p:cNvSpPr>
          <p:nvPr>
            <p:ph idx="1"/>
          </p:nvPr>
        </p:nvSpPr>
        <p:spPr>
          <a:xfrm>
            <a:off x="381000" y="857232"/>
            <a:ext cx="8548718" cy="3790960"/>
          </a:xfrm>
        </p:spPr>
        <p:txBody>
          <a:bodyPr/>
          <a:lstStyle/>
          <a:p>
            <a:r>
              <a:rPr lang="en-US" sz="2400" dirty="0"/>
              <a:t>Smallest </a:t>
            </a:r>
            <a:r>
              <a:rPr lang="en-US" sz="2400" dirty="0">
                <a:solidFill>
                  <a:srgbClr val="FF0000"/>
                </a:solidFill>
              </a:rPr>
              <a:t>allocation</a:t>
            </a:r>
            <a:r>
              <a:rPr lang="en-US" sz="2400" dirty="0"/>
              <a:t> unit of a hard disk.</a:t>
            </a:r>
          </a:p>
          <a:p>
            <a:r>
              <a:rPr lang="en-US" sz="2400" dirty="0"/>
              <a:t>A relevant formatting scheme determines range of tracks and sectors from 2 to 32.</a:t>
            </a:r>
          </a:p>
          <a:p>
            <a:r>
              <a:rPr lang="en-US" sz="2400" dirty="0"/>
              <a:t>Minimum size can be of 1 sector (1 sector/cluster).</a:t>
            </a:r>
          </a:p>
          <a:p>
            <a:r>
              <a:rPr lang="en-US" sz="2400" dirty="0"/>
              <a:t>An allocation unit can be made of 2 or more sectors (2 sectors/cluster).</a:t>
            </a:r>
          </a:p>
          <a:p>
            <a:r>
              <a:rPr lang="en-US" sz="2400" dirty="0"/>
              <a:t>Any read or write operation consumes space of at least 1 cluster.</a:t>
            </a:r>
          </a:p>
          <a:p>
            <a:r>
              <a:rPr lang="en-US" sz="2400" dirty="0"/>
              <a:t>A lot of slack space or unused space is wasted in the cluster beyond the data size in the sector.</a:t>
            </a:r>
            <a:endParaRPr lang="en-SG" sz="2400" dirty="0"/>
          </a:p>
        </p:txBody>
      </p:sp>
      <p:pic>
        <p:nvPicPr>
          <p:cNvPr id="50178" name="Picture 2"/>
          <p:cNvPicPr>
            <a:picLocks noChangeAspect="1" noChangeArrowheads="1"/>
          </p:cNvPicPr>
          <p:nvPr/>
        </p:nvPicPr>
        <p:blipFill>
          <a:blip r:embed="rId2"/>
          <a:srcRect/>
          <a:stretch>
            <a:fillRect/>
          </a:stretch>
        </p:blipFill>
        <p:spPr bwMode="auto">
          <a:xfrm>
            <a:off x="1804390" y="4513468"/>
            <a:ext cx="5016334" cy="1719264"/>
          </a:xfrm>
          <a:prstGeom prst="rect">
            <a:avLst/>
          </a:prstGeom>
          <a:noFill/>
          <a:ln w="9525">
            <a:noFill/>
            <a:miter lim="800000"/>
            <a:headEnd/>
            <a:tailEnd/>
          </a:ln>
          <a:effectLst/>
        </p:spPr>
      </p:pic>
    </p:spTree>
    <p:extLst>
      <p:ext uri="{BB962C8B-B14F-4D97-AF65-F5344CB8AC3E}">
        <p14:creationId xmlns:p14="http://schemas.microsoft.com/office/powerpoint/2010/main" val="972691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 y="0"/>
            <a:ext cx="8991600" cy="785794"/>
          </a:xfrm>
        </p:spPr>
        <p:txBody>
          <a:bodyPr/>
          <a:lstStyle/>
          <a:p>
            <a:r>
              <a:rPr lang="en-US" dirty="0">
                <a:latin typeface="+mn-lt"/>
              </a:rPr>
              <a:t>Slack Space</a:t>
            </a:r>
            <a:endParaRPr lang="en-SG" dirty="0">
              <a:latin typeface="+mn-lt"/>
            </a:endParaRPr>
          </a:p>
        </p:txBody>
      </p:sp>
      <p:sp>
        <p:nvSpPr>
          <p:cNvPr id="3" name="Content Placeholder 2"/>
          <p:cNvSpPr>
            <a:spLocks noGrp="1"/>
          </p:cNvSpPr>
          <p:nvPr>
            <p:ph idx="1"/>
          </p:nvPr>
        </p:nvSpPr>
        <p:spPr/>
        <p:txBody>
          <a:bodyPr/>
          <a:lstStyle/>
          <a:p>
            <a:r>
              <a:rPr lang="en-US" sz="2800" dirty="0"/>
              <a:t>It is the unused space between the end of the actual file and the end of the defined data unit (cluster).</a:t>
            </a:r>
          </a:p>
          <a:p>
            <a:r>
              <a:rPr lang="en-US" sz="2800" dirty="0"/>
              <a:t>When a file is written, and does not occupy the entire cluster, the remaining space is slack space.</a:t>
            </a:r>
          </a:p>
          <a:p>
            <a:endParaRPr lang="en-SG" sz="2400" b="0" dirty="0"/>
          </a:p>
          <a:p>
            <a:endParaRPr lang="en-SG" sz="2400" b="0" dirty="0"/>
          </a:p>
        </p:txBody>
      </p:sp>
    </p:spTree>
    <p:extLst>
      <p:ext uri="{BB962C8B-B14F-4D97-AF65-F5344CB8AC3E}">
        <p14:creationId xmlns:p14="http://schemas.microsoft.com/office/powerpoint/2010/main" val="3861480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Slack Space – cont.</a:t>
            </a:r>
            <a:endParaRPr lang="en-SG" dirty="0">
              <a:latin typeface="+mn-lt"/>
            </a:endParaRPr>
          </a:p>
        </p:txBody>
      </p:sp>
      <p:sp>
        <p:nvSpPr>
          <p:cNvPr id="3" name="Content Placeholder 2"/>
          <p:cNvSpPr>
            <a:spLocks noGrp="1"/>
          </p:cNvSpPr>
          <p:nvPr>
            <p:ph idx="1"/>
          </p:nvPr>
        </p:nvSpPr>
        <p:spPr/>
        <p:txBody>
          <a:bodyPr/>
          <a:lstStyle/>
          <a:p>
            <a:r>
              <a:rPr lang="en-US" sz="2800" dirty="0"/>
              <a:t>For example, assume that the OS uses a 4k cluster and 512 byte sector. This means that if a 2000 byte file were written to this cluster the remaining 2096 bytes would be slack. </a:t>
            </a:r>
            <a:endParaRPr lang="en-SG" sz="2800" dirty="0"/>
          </a:p>
        </p:txBody>
      </p:sp>
      <p:pic>
        <p:nvPicPr>
          <p:cNvPr id="5" name="Picture 2" descr="http://blog.priveonlabs.com/media/blogs/priv/SlackSpace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429" y="2924944"/>
            <a:ext cx="6896100"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894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Slack Space – cont.</a:t>
            </a:r>
            <a:endParaRPr lang="en-SG" dirty="0">
              <a:latin typeface="+mn-lt"/>
            </a:endParaRPr>
          </a:p>
        </p:txBody>
      </p:sp>
      <p:sp>
        <p:nvSpPr>
          <p:cNvPr id="3" name="Content Placeholder 2"/>
          <p:cNvSpPr>
            <a:spLocks noGrp="1"/>
          </p:cNvSpPr>
          <p:nvPr>
            <p:ph idx="1"/>
          </p:nvPr>
        </p:nvSpPr>
        <p:spPr/>
        <p:txBody>
          <a:bodyPr/>
          <a:lstStyle/>
          <a:p>
            <a:r>
              <a:rPr lang="en-US" dirty="0"/>
              <a:t>Within this slack space (so called file slack) there are two areas to consider – </a:t>
            </a:r>
          </a:p>
          <a:p>
            <a:pPr lvl="1"/>
            <a:r>
              <a:rPr lang="en-US" dirty="0"/>
              <a:t>the first is that between the end of the actual file and the sector in which the file ends </a:t>
            </a:r>
          </a:p>
          <a:p>
            <a:pPr lvl="2"/>
            <a:r>
              <a:rPr lang="en-US" dirty="0"/>
              <a:t>This sometimes referred to as </a:t>
            </a:r>
            <a:r>
              <a:rPr lang="en-US" b="1" dirty="0"/>
              <a:t>RAM slack</a:t>
            </a:r>
            <a:r>
              <a:rPr lang="en-US" dirty="0"/>
              <a:t>, is padded with data as determined by the OS.</a:t>
            </a:r>
          </a:p>
        </p:txBody>
      </p:sp>
    </p:spTree>
    <p:extLst>
      <p:ext uri="{BB962C8B-B14F-4D97-AF65-F5344CB8AC3E}">
        <p14:creationId xmlns:p14="http://schemas.microsoft.com/office/powerpoint/2010/main" val="2726698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Slack Space – cont.</a:t>
            </a:r>
            <a:endParaRPr lang="en-SG" dirty="0">
              <a:latin typeface="+mn-lt"/>
            </a:endParaRPr>
          </a:p>
        </p:txBody>
      </p:sp>
      <p:sp>
        <p:nvSpPr>
          <p:cNvPr id="3" name="Content Placeholder 2"/>
          <p:cNvSpPr>
            <a:spLocks noGrp="1"/>
          </p:cNvSpPr>
          <p:nvPr>
            <p:ph idx="1"/>
          </p:nvPr>
        </p:nvSpPr>
        <p:spPr/>
        <p:txBody>
          <a:bodyPr/>
          <a:lstStyle/>
          <a:p>
            <a:pPr lvl="1"/>
            <a:r>
              <a:rPr lang="en-US" dirty="0"/>
              <a:t>the second is the remaining sectors in the cluster that contain no data.</a:t>
            </a:r>
          </a:p>
          <a:p>
            <a:pPr lvl="2"/>
            <a:r>
              <a:rPr lang="en-US" dirty="0"/>
              <a:t>It is also OS dependent but can either be untouched or wiped. </a:t>
            </a:r>
          </a:p>
          <a:p>
            <a:pPr lvl="2"/>
            <a:r>
              <a:rPr lang="en-US" dirty="0"/>
              <a:t>In cases where the OS does not wipe the unused sectors, there will be remnants of the previous file that existed. An analysis of the slack space in this case could expose sensitive information. </a:t>
            </a:r>
            <a:endParaRPr lang="en-SG" dirty="0"/>
          </a:p>
        </p:txBody>
      </p:sp>
    </p:spTree>
    <p:extLst>
      <p:ext uri="{BB962C8B-B14F-4D97-AF65-F5344CB8AC3E}">
        <p14:creationId xmlns:p14="http://schemas.microsoft.com/office/powerpoint/2010/main" val="2717441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0"/>
            <a:ext cx="9144000" cy="764704"/>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p:txBody>
          <a:bodyPr/>
          <a:lstStyle/>
          <a:p>
            <a:r>
              <a:rPr lang="en-US" dirty="0"/>
              <a:t>Activity 1</a:t>
            </a:r>
          </a:p>
        </p:txBody>
      </p:sp>
      <p:sp>
        <p:nvSpPr>
          <p:cNvPr id="3" name="Content Placeholder 2"/>
          <p:cNvSpPr>
            <a:spLocks noGrp="1"/>
          </p:cNvSpPr>
          <p:nvPr>
            <p:ph idx="1"/>
          </p:nvPr>
        </p:nvSpPr>
        <p:spPr/>
        <p:txBody>
          <a:bodyPr/>
          <a:lstStyle/>
          <a:p>
            <a:r>
              <a:rPr lang="en-US" sz="2400" b="0" dirty="0"/>
              <a:t>A computer is configured with cluster size of 4 sectors. If a file of 5,000 bytes is written onto the disk, what is the slack space created? Show your working and answer in bytes.</a:t>
            </a:r>
          </a:p>
        </p:txBody>
      </p:sp>
      <p:sp>
        <p:nvSpPr>
          <p:cNvPr id="6" name="Content Placeholder 2"/>
          <p:cNvSpPr txBox="1">
            <a:spLocks/>
          </p:cNvSpPr>
          <p:nvPr/>
        </p:nvSpPr>
        <p:spPr bwMode="auto">
          <a:xfrm>
            <a:off x="827584" y="2276872"/>
            <a:ext cx="7632848" cy="3816424"/>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marL="0" indent="0">
              <a:buNone/>
            </a:pPr>
            <a:r>
              <a:rPr lang="en-US" sz="2400" b="0" kern="0" dirty="0"/>
              <a:t>1 sector size = 512 MB</a:t>
            </a:r>
          </a:p>
          <a:p>
            <a:pPr marL="0" indent="0">
              <a:buNone/>
            </a:pPr>
            <a:r>
              <a:rPr lang="en-US" sz="2400" b="0" kern="0" dirty="0"/>
              <a:t>Cluster size of 4 sectors = 4 * 512 MB  = 2048 MB</a:t>
            </a:r>
          </a:p>
          <a:p>
            <a:pPr marL="0" indent="0">
              <a:buNone/>
            </a:pPr>
            <a:r>
              <a:rPr lang="en-US" sz="2400" b="0" kern="0" dirty="0"/>
              <a:t>Number of clusters req. – 5000/ 2048 (rounded up) = 3</a:t>
            </a:r>
          </a:p>
          <a:p>
            <a:pPr marL="0" indent="0">
              <a:buNone/>
            </a:pPr>
            <a:r>
              <a:rPr lang="en-US" sz="2400" b="0" kern="0" dirty="0"/>
              <a:t>Total space given by OS to store file = 2048 * 3 = 6144MB</a:t>
            </a:r>
          </a:p>
          <a:p>
            <a:pPr marL="0" indent="0">
              <a:buNone/>
            </a:pPr>
            <a:r>
              <a:rPr lang="en-US" sz="2400" b="0" kern="0" dirty="0"/>
              <a:t>Slack space = 6144 – 5000 = 1144 MB (Answer)</a:t>
            </a:r>
          </a:p>
          <a:p>
            <a:pPr marL="0" indent="0">
              <a:buNone/>
            </a:pPr>
            <a:r>
              <a:rPr lang="en-US" sz="2400" b="0" kern="0" dirty="0"/>
              <a:t>5000 – 4096 = 904</a:t>
            </a:r>
          </a:p>
          <a:p>
            <a:pPr marL="0" indent="0">
              <a:buNone/>
            </a:pPr>
            <a:r>
              <a:rPr lang="en-US" sz="2400" b="0" kern="0" dirty="0"/>
              <a:t>904 – 512 = 392</a:t>
            </a:r>
          </a:p>
          <a:p>
            <a:pPr marL="0" indent="0">
              <a:buNone/>
            </a:pPr>
            <a:r>
              <a:rPr lang="en-US" sz="2400" b="0" kern="0" dirty="0"/>
              <a:t>512 – 392 = 120</a:t>
            </a:r>
          </a:p>
          <a:p>
            <a:pPr marL="0" indent="0">
              <a:buNone/>
            </a:pPr>
            <a:r>
              <a:rPr lang="en-US" sz="2400" b="0" kern="0" dirty="0"/>
              <a:t>RAM Slack = 120.  Remaining Slack = 512. + 512 = 1024</a:t>
            </a:r>
          </a:p>
          <a:p>
            <a:pPr marL="0" indent="0">
              <a:buNone/>
            </a:pPr>
            <a:endParaRPr lang="en-US" sz="2400" b="0" kern="0" dirty="0"/>
          </a:p>
        </p:txBody>
      </p:sp>
    </p:spTree>
    <p:extLst>
      <p:ext uri="{BB962C8B-B14F-4D97-AF65-F5344CB8AC3E}">
        <p14:creationId xmlns:p14="http://schemas.microsoft.com/office/powerpoint/2010/main" val="144713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Unallocated &amp; Allocated Space</a:t>
            </a:r>
            <a:endParaRPr lang="en-SG" dirty="0">
              <a:latin typeface="+mn-lt"/>
            </a:endParaRPr>
          </a:p>
        </p:txBody>
      </p:sp>
      <p:sp>
        <p:nvSpPr>
          <p:cNvPr id="3" name="Content Placeholder 2"/>
          <p:cNvSpPr>
            <a:spLocks noGrp="1"/>
          </p:cNvSpPr>
          <p:nvPr>
            <p:ph idx="1"/>
          </p:nvPr>
        </p:nvSpPr>
        <p:spPr>
          <a:xfrm>
            <a:off x="95280" y="836712"/>
            <a:ext cx="8763000" cy="5059244"/>
          </a:xfrm>
        </p:spPr>
        <p:txBody>
          <a:bodyPr/>
          <a:lstStyle/>
          <a:p>
            <a:r>
              <a:rPr lang="en-US" dirty="0"/>
              <a:t>Unallocated space</a:t>
            </a:r>
            <a:endParaRPr lang="en-SG" dirty="0"/>
          </a:p>
          <a:p>
            <a:pPr lvl="1"/>
            <a:r>
              <a:rPr lang="en-SG" dirty="0"/>
              <a:t>The area or space on the hard drive of the computer that is available to write data to.</a:t>
            </a:r>
          </a:p>
          <a:p>
            <a:pPr lvl="1"/>
            <a:r>
              <a:rPr lang="en-SG" dirty="0"/>
              <a:t>Not viewable to the typical computer user and requires specialized computer forensic software to view and analyze. </a:t>
            </a:r>
          </a:p>
          <a:p>
            <a:pPr lvl="1"/>
            <a:r>
              <a:rPr lang="en-SG" dirty="0"/>
              <a:t>It can contain deleted files or partially deleted files.  When a file is deleted, the pointers to the file are removed, but the data remains in unallocated space until such time as the operating system stores another file in the same space, thereby over-writing the data.</a:t>
            </a:r>
          </a:p>
          <a:p>
            <a:pPr marL="0" indent="0">
              <a:buNone/>
            </a:pPr>
            <a:endParaRPr lang="en-SG" sz="2400" dirty="0"/>
          </a:p>
        </p:txBody>
      </p:sp>
    </p:spTree>
    <p:extLst>
      <p:ext uri="{BB962C8B-B14F-4D97-AF65-F5344CB8AC3E}">
        <p14:creationId xmlns:p14="http://schemas.microsoft.com/office/powerpoint/2010/main" val="3901698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Unallocated &amp; Allocated Space</a:t>
            </a:r>
            <a:endParaRPr lang="en-SG" dirty="0">
              <a:latin typeface="+mn-lt"/>
            </a:endParaRPr>
          </a:p>
        </p:txBody>
      </p:sp>
      <p:sp>
        <p:nvSpPr>
          <p:cNvPr id="3" name="Content Placeholder 2"/>
          <p:cNvSpPr>
            <a:spLocks noGrp="1"/>
          </p:cNvSpPr>
          <p:nvPr>
            <p:ph idx="1"/>
          </p:nvPr>
        </p:nvSpPr>
        <p:spPr>
          <a:xfrm>
            <a:off x="95280" y="980728"/>
            <a:ext cx="8763000" cy="4915228"/>
          </a:xfrm>
        </p:spPr>
        <p:txBody>
          <a:bodyPr/>
          <a:lstStyle/>
          <a:p>
            <a:r>
              <a:rPr lang="en-SG" dirty="0"/>
              <a:t>Allocated or Active space</a:t>
            </a:r>
          </a:p>
          <a:p>
            <a:pPr lvl="1"/>
            <a:r>
              <a:rPr lang="en-SG" dirty="0"/>
              <a:t>The area or space on the hard drive the contains the operating system and user data (files) that are easily accessible to the computer user. </a:t>
            </a:r>
          </a:p>
          <a:p>
            <a:endParaRPr lang="en-SG" sz="2400" dirty="0"/>
          </a:p>
        </p:txBody>
      </p:sp>
    </p:spTree>
    <p:extLst>
      <p:ext uri="{BB962C8B-B14F-4D97-AF65-F5344CB8AC3E}">
        <p14:creationId xmlns:p14="http://schemas.microsoft.com/office/powerpoint/2010/main" val="428468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Unallocated &amp; Slack Space</a:t>
            </a:r>
          </a:p>
        </p:txBody>
      </p:sp>
      <p:sp>
        <p:nvSpPr>
          <p:cNvPr id="3" name="Content Placeholder 2"/>
          <p:cNvSpPr>
            <a:spLocks noGrp="1"/>
          </p:cNvSpPr>
          <p:nvPr>
            <p:ph idx="1"/>
          </p:nvPr>
        </p:nvSpPr>
        <p:spPr/>
        <p:txBody>
          <a:bodyPr/>
          <a:lstStyle/>
          <a:p>
            <a:r>
              <a:rPr lang="en-US" sz="2800" dirty="0"/>
              <a:t>File slack is </a:t>
            </a:r>
            <a:r>
              <a:rPr lang="en-US" sz="2800"/>
              <a:t>technically allocated </a:t>
            </a:r>
            <a:r>
              <a:rPr lang="en-US" sz="2800" dirty="0"/>
              <a:t>space, however, it typically contains data that are part of the previous file or some random contents of memory, or both.</a:t>
            </a:r>
          </a:p>
          <a:p>
            <a:r>
              <a:rPr lang="en-US" sz="2800" dirty="0"/>
              <a:t>The tools and procedures to find evidence should include unallocated and slack space.</a:t>
            </a:r>
          </a:p>
        </p:txBody>
      </p:sp>
    </p:spTree>
    <p:extLst>
      <p:ext uri="{BB962C8B-B14F-4D97-AF65-F5344CB8AC3E}">
        <p14:creationId xmlns:p14="http://schemas.microsoft.com/office/powerpoint/2010/main" val="1595287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0"/>
            <a:ext cx="9144000" cy="764704"/>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p:txBody>
          <a:bodyPr/>
          <a:lstStyle/>
          <a:p>
            <a:r>
              <a:rPr lang="en-US" dirty="0"/>
              <a:t>Activity 2</a:t>
            </a:r>
          </a:p>
        </p:txBody>
      </p:sp>
      <p:sp>
        <p:nvSpPr>
          <p:cNvPr id="3" name="Content Placeholder 2"/>
          <p:cNvSpPr>
            <a:spLocks noGrp="1"/>
          </p:cNvSpPr>
          <p:nvPr>
            <p:ph idx="1"/>
          </p:nvPr>
        </p:nvSpPr>
        <p:spPr/>
        <p:txBody>
          <a:bodyPr/>
          <a:lstStyle/>
          <a:p>
            <a:r>
              <a:rPr lang="en-US" sz="2400" b="0" dirty="0"/>
              <a:t>Why are slack space and unallocated space the important areas to be included in any investigation?</a:t>
            </a:r>
          </a:p>
        </p:txBody>
      </p:sp>
      <p:sp>
        <p:nvSpPr>
          <p:cNvPr id="8" name="Content Placeholder 2"/>
          <p:cNvSpPr txBox="1">
            <a:spLocks/>
          </p:cNvSpPr>
          <p:nvPr/>
        </p:nvSpPr>
        <p:spPr bwMode="auto">
          <a:xfrm>
            <a:off x="683568" y="1916832"/>
            <a:ext cx="7632848" cy="3960440"/>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marL="0" indent="0">
              <a:buNone/>
            </a:pPr>
            <a:r>
              <a:rPr lang="en-US" sz="2400" b="0" kern="0" dirty="0"/>
              <a:t>Because there could be data that is stored in them still. Deletion of a file only removes the pointer to the file, but the remnants of the file still remains until it is overwritten by the OS when new data is allocated to the same location. And slack space could still contain data from deleted files. This can help in </a:t>
            </a:r>
            <a:r>
              <a:rPr lang="en-US" sz="2400" b="0" kern="0"/>
              <a:t>the investigation</a:t>
            </a:r>
            <a:endParaRPr lang="en-US" sz="2400" b="0" kern="0" dirty="0"/>
          </a:p>
        </p:txBody>
      </p:sp>
    </p:spTree>
    <p:extLst>
      <p:ext uri="{BB962C8B-B14F-4D97-AF65-F5344CB8AC3E}">
        <p14:creationId xmlns:p14="http://schemas.microsoft.com/office/powerpoint/2010/main" val="2364765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defRPr/>
            </a:pPr>
            <a:r>
              <a:rPr lang="en-US" dirty="0">
                <a:latin typeface="+mn-lt"/>
              </a:rPr>
              <a:t>Objectives</a:t>
            </a:r>
          </a:p>
        </p:txBody>
      </p:sp>
      <p:sp>
        <p:nvSpPr>
          <p:cNvPr id="143363" name="Rectangle 3"/>
          <p:cNvSpPr>
            <a:spLocks noGrp="1" noChangeArrowheads="1"/>
          </p:cNvSpPr>
          <p:nvPr>
            <p:ph type="body" idx="1"/>
          </p:nvPr>
        </p:nvSpPr>
        <p:spPr/>
        <p:txBody>
          <a:bodyPr/>
          <a:lstStyle/>
          <a:p>
            <a:pPr marL="0" indent="0">
              <a:buFont typeface="Wingdings" pitchFamily="2" charset="2"/>
              <a:buNone/>
            </a:pPr>
            <a:r>
              <a:rPr lang="en-US" dirty="0"/>
              <a:t>At the end of this, you will get to know more about:</a:t>
            </a:r>
          </a:p>
          <a:p>
            <a:r>
              <a:rPr lang="en-GB" b="0" dirty="0"/>
              <a:t>Slack, Allocated and Unallocated Space</a:t>
            </a:r>
            <a:endParaRPr lang="en-US" b="0" dirty="0"/>
          </a:p>
          <a:p>
            <a:r>
              <a:rPr lang="en-US" b="0" dirty="0"/>
              <a:t>Types of evidence extraction</a:t>
            </a:r>
          </a:p>
          <a:p>
            <a:r>
              <a:rPr lang="en-US" b="0" dirty="0"/>
              <a:t>Common analysis methods</a:t>
            </a:r>
          </a:p>
          <a:p>
            <a:r>
              <a:rPr lang="en-US" b="0" dirty="0"/>
              <a:t>How to collect evidence from live Windows operating system</a:t>
            </a:r>
          </a:p>
          <a:p>
            <a:r>
              <a:rPr lang="en-US" b="0" dirty="0"/>
              <a:t>How to interpret event logs</a:t>
            </a:r>
          </a:p>
          <a:p>
            <a:endParaRPr lang="en-US" dirty="0"/>
          </a:p>
          <a:p>
            <a:pPr marL="0" indent="0">
              <a:buFont typeface="Wingdings" pitchFamily="2" charset="2"/>
              <a:buNone/>
            </a:pPr>
            <a:endParaRPr lang="en-GB" b="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Evidence Examination</a:t>
            </a:r>
            <a:endParaRPr lang="en-SG" dirty="0">
              <a:latin typeface="+mn-lt"/>
            </a:endParaRPr>
          </a:p>
        </p:txBody>
      </p:sp>
      <p:sp>
        <p:nvSpPr>
          <p:cNvPr id="3" name="Content Placeholder 2"/>
          <p:cNvSpPr>
            <a:spLocks noGrp="1"/>
          </p:cNvSpPr>
          <p:nvPr>
            <p:ph idx="1"/>
          </p:nvPr>
        </p:nvSpPr>
        <p:spPr/>
        <p:txBody>
          <a:bodyPr/>
          <a:lstStyle/>
          <a:p>
            <a:r>
              <a:rPr lang="en-SG" sz="2800" dirty="0"/>
              <a:t>The purpose of the examination process is to extract and </a:t>
            </a:r>
            <a:r>
              <a:rPr lang="en-SG" sz="2800" dirty="0" err="1"/>
              <a:t>analyze</a:t>
            </a:r>
            <a:r>
              <a:rPr lang="en-SG" sz="2800" dirty="0"/>
              <a:t> digital evidence.</a:t>
            </a:r>
          </a:p>
          <a:p>
            <a:pPr lvl="1"/>
            <a:r>
              <a:rPr lang="en-SG" sz="2400" dirty="0"/>
              <a:t>Before evidence examination, FI should generate a </a:t>
            </a:r>
            <a:r>
              <a:rPr lang="en-SG" sz="2400" i="1" dirty="0">
                <a:solidFill>
                  <a:srgbClr val="000099"/>
                </a:solidFill>
              </a:rPr>
              <a:t>hash</a:t>
            </a:r>
            <a:r>
              <a:rPr lang="en-SG" sz="2400" dirty="0"/>
              <a:t> of the image copy of original media. The 2 hashes should agree before examination can proceed.</a:t>
            </a:r>
          </a:p>
          <a:p>
            <a:pPr lvl="1"/>
            <a:r>
              <a:rPr lang="en-US" sz="2400" dirty="0"/>
              <a:t>Examination should be carried out on </a:t>
            </a:r>
            <a:r>
              <a:rPr lang="en-US" sz="2400" u="sng" dirty="0"/>
              <a:t>image copy</a:t>
            </a:r>
            <a:r>
              <a:rPr lang="en-US" sz="2400" dirty="0"/>
              <a:t> to avoid tampering the original evidence.</a:t>
            </a:r>
            <a:endParaRPr lang="en-SG" sz="2400" dirty="0"/>
          </a:p>
          <a:p>
            <a:r>
              <a:rPr lang="en-SG" sz="2800" dirty="0">
                <a:solidFill>
                  <a:srgbClr val="0033CC"/>
                </a:solidFill>
              </a:rPr>
              <a:t>Extraction</a:t>
            </a:r>
            <a:r>
              <a:rPr lang="en-SG" sz="2800" dirty="0"/>
              <a:t> refers to the recovery of data from its media. </a:t>
            </a:r>
            <a:r>
              <a:rPr lang="en-SG" sz="2800" dirty="0">
                <a:solidFill>
                  <a:srgbClr val="0033CC"/>
                </a:solidFill>
              </a:rPr>
              <a:t>Analysis</a:t>
            </a:r>
            <a:r>
              <a:rPr lang="en-SG" sz="2800" dirty="0"/>
              <a:t> refers to the interpretation of the recovered data and putting it in a logical and useful format.</a:t>
            </a:r>
          </a:p>
        </p:txBody>
      </p:sp>
    </p:spTree>
    <p:extLst>
      <p:ext uri="{BB962C8B-B14F-4D97-AF65-F5344CB8AC3E}">
        <p14:creationId xmlns:p14="http://schemas.microsoft.com/office/powerpoint/2010/main" val="3027398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Evidence Examination – Extraction</a:t>
            </a:r>
          </a:p>
        </p:txBody>
      </p:sp>
      <p:sp>
        <p:nvSpPr>
          <p:cNvPr id="3" name="Content Placeholder 2"/>
          <p:cNvSpPr>
            <a:spLocks noGrp="1"/>
          </p:cNvSpPr>
          <p:nvPr>
            <p:ph idx="1"/>
          </p:nvPr>
        </p:nvSpPr>
        <p:spPr/>
        <p:txBody>
          <a:bodyPr/>
          <a:lstStyle/>
          <a:p>
            <a:pPr marL="0" indent="0">
              <a:buNone/>
            </a:pPr>
            <a:r>
              <a:rPr lang="en-SG" sz="2800" dirty="0"/>
              <a:t>Types of extraction: </a:t>
            </a:r>
            <a:endParaRPr lang="en-US" sz="2800" dirty="0"/>
          </a:p>
          <a:p>
            <a:pPr lvl="1"/>
            <a:r>
              <a:rPr lang="en-US" sz="2400" dirty="0"/>
              <a:t>Manual inspection</a:t>
            </a:r>
          </a:p>
          <a:p>
            <a:pPr lvl="1"/>
            <a:r>
              <a:rPr lang="en-US" sz="2400" dirty="0"/>
              <a:t>File Signatures</a:t>
            </a:r>
          </a:p>
          <a:p>
            <a:pPr lvl="1"/>
            <a:r>
              <a:rPr lang="en-US" sz="2400" dirty="0"/>
              <a:t>Timestamp and other metadata</a:t>
            </a:r>
          </a:p>
          <a:p>
            <a:pPr lvl="1"/>
            <a:r>
              <a:rPr lang="en-US" sz="2400" dirty="0"/>
              <a:t>String and Keyword searching</a:t>
            </a:r>
          </a:p>
          <a:p>
            <a:pPr lvl="1"/>
            <a:r>
              <a:rPr lang="en-US" sz="2400" dirty="0"/>
              <a:t>File carving</a:t>
            </a:r>
          </a:p>
        </p:txBody>
      </p:sp>
    </p:spTree>
    <p:extLst>
      <p:ext uri="{BB962C8B-B14F-4D97-AF65-F5344CB8AC3E}">
        <p14:creationId xmlns:p14="http://schemas.microsoft.com/office/powerpoint/2010/main" val="3348907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Manual Inspection</a:t>
            </a:r>
          </a:p>
        </p:txBody>
      </p:sp>
      <p:sp>
        <p:nvSpPr>
          <p:cNvPr id="3" name="Content Placeholder 2"/>
          <p:cNvSpPr>
            <a:spLocks noGrp="1"/>
          </p:cNvSpPr>
          <p:nvPr>
            <p:ph idx="1"/>
          </p:nvPr>
        </p:nvSpPr>
        <p:spPr/>
        <p:txBody>
          <a:bodyPr/>
          <a:lstStyle/>
          <a:p>
            <a:r>
              <a:rPr lang="en-US" sz="2800" dirty="0"/>
              <a:t>If the size of data to review is small, it may be faster than wasting time trying to “figure out a better way”.</a:t>
            </a:r>
          </a:p>
          <a:p>
            <a:r>
              <a:rPr lang="en-US" sz="2800" dirty="0"/>
              <a:t>It also provides increased confidence in your results.</a:t>
            </a:r>
          </a:p>
          <a:p>
            <a:r>
              <a:rPr lang="en-US" sz="2800" dirty="0"/>
              <a:t>Commonly used to validate the results.</a:t>
            </a:r>
          </a:p>
        </p:txBody>
      </p:sp>
    </p:spTree>
    <p:extLst>
      <p:ext uri="{BB962C8B-B14F-4D97-AF65-F5344CB8AC3E}">
        <p14:creationId xmlns:p14="http://schemas.microsoft.com/office/powerpoint/2010/main" val="45626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File Signatures</a:t>
            </a:r>
          </a:p>
        </p:txBody>
      </p:sp>
      <p:sp>
        <p:nvSpPr>
          <p:cNvPr id="3" name="Content Placeholder 2"/>
          <p:cNvSpPr>
            <a:spLocks noGrp="1"/>
          </p:cNvSpPr>
          <p:nvPr>
            <p:ph idx="1"/>
          </p:nvPr>
        </p:nvSpPr>
        <p:spPr/>
        <p:txBody>
          <a:bodyPr/>
          <a:lstStyle/>
          <a:p>
            <a:r>
              <a:rPr lang="en-US" sz="2800" dirty="0"/>
              <a:t>Attackers sometimes rename files to disguise them as another file types.</a:t>
            </a:r>
          </a:p>
          <a:p>
            <a:pPr lvl="1"/>
            <a:r>
              <a:rPr lang="en-US" sz="2400" dirty="0"/>
              <a:t>Microsoft Windows names temporary files with extension </a:t>
            </a:r>
            <a:r>
              <a:rPr lang="en-US" sz="2400" i="1" dirty="0"/>
              <a:t>.TMP </a:t>
            </a:r>
            <a:r>
              <a:rPr lang="en-US" sz="2400" dirty="0"/>
              <a:t>even though they may be Word or Excel documents when a user opened from email attachment.</a:t>
            </a:r>
          </a:p>
          <a:p>
            <a:r>
              <a:rPr lang="en-US" sz="2800" dirty="0"/>
              <a:t>Hence just examining file extensions is a risky way to perform forensic analysis as you may miss important relevant evidence.</a:t>
            </a:r>
          </a:p>
        </p:txBody>
      </p:sp>
    </p:spTree>
    <p:extLst>
      <p:ext uri="{BB962C8B-B14F-4D97-AF65-F5344CB8AC3E}">
        <p14:creationId xmlns:p14="http://schemas.microsoft.com/office/powerpoint/2010/main" val="17455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Timestamp and other Metadata</a:t>
            </a:r>
          </a:p>
        </p:txBody>
      </p:sp>
      <p:sp>
        <p:nvSpPr>
          <p:cNvPr id="3" name="Content Placeholder 2"/>
          <p:cNvSpPr>
            <a:spLocks noGrp="1"/>
          </p:cNvSpPr>
          <p:nvPr>
            <p:ph idx="1"/>
          </p:nvPr>
        </p:nvSpPr>
        <p:spPr/>
        <p:txBody>
          <a:bodyPr/>
          <a:lstStyle/>
          <a:p>
            <a:r>
              <a:rPr lang="en-US" sz="2800" dirty="0"/>
              <a:t>Metadata includes full filenames, file sizes, MAC times, MD5 hashes, etc.</a:t>
            </a:r>
          </a:p>
          <a:p>
            <a:r>
              <a:rPr lang="en-US" sz="2800" dirty="0"/>
              <a:t>Searching can be based on last accessed or modified time.</a:t>
            </a:r>
          </a:p>
          <a:p>
            <a:r>
              <a:rPr lang="en-US" sz="2800" dirty="0"/>
              <a:t>Can search for known files by comparing MD5 and SHA-1 hash of file’s content with a hash database.</a:t>
            </a:r>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1564956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latin typeface="+mn-lt"/>
              </a:rPr>
              <a:t>String or Keyword Searching </a:t>
            </a:r>
          </a:p>
        </p:txBody>
      </p:sp>
      <p:sp>
        <p:nvSpPr>
          <p:cNvPr id="3" name="Content Placeholder 2"/>
          <p:cNvSpPr>
            <a:spLocks noGrp="1"/>
          </p:cNvSpPr>
          <p:nvPr>
            <p:ph idx="1"/>
          </p:nvPr>
        </p:nvSpPr>
        <p:spPr>
          <a:xfrm>
            <a:off x="381000" y="764704"/>
            <a:ext cx="8153400" cy="5483696"/>
          </a:xfrm>
        </p:spPr>
        <p:txBody>
          <a:bodyPr/>
          <a:lstStyle/>
          <a:p>
            <a:r>
              <a:rPr lang="en-US" sz="2800" dirty="0"/>
              <a:t>String or keyword searching is one of the most basic extraction methods.</a:t>
            </a:r>
          </a:p>
          <a:p>
            <a:r>
              <a:rPr lang="en-US" sz="2800" dirty="0"/>
              <a:t>FI creates a list of keywords (strings) that are used to search evidence files.</a:t>
            </a:r>
          </a:p>
          <a:p>
            <a:r>
              <a:rPr lang="en-US" sz="2800" dirty="0"/>
              <a:t>Common techniques:</a:t>
            </a:r>
          </a:p>
          <a:p>
            <a:pPr lvl="1"/>
            <a:r>
              <a:rPr lang="en-US" sz="2400" dirty="0"/>
              <a:t>Based on file names and patterns in the file names.</a:t>
            </a:r>
          </a:p>
          <a:p>
            <a:pPr lvl="1"/>
            <a:r>
              <a:rPr lang="en-US" sz="2400" dirty="0"/>
              <a:t>Based on a keyword in their content </a:t>
            </a:r>
          </a:p>
          <a:p>
            <a:r>
              <a:rPr lang="en-US" sz="2800" dirty="0"/>
              <a:t>However, certain conditions such as encoding or formatting can render a string search useless.</a:t>
            </a:r>
          </a:p>
          <a:p>
            <a:r>
              <a:rPr lang="en-US" sz="2800" dirty="0"/>
              <a:t>Hence it is imperative that the FI understand how the string they are searching for is represented in the data they are searching.</a:t>
            </a:r>
          </a:p>
          <a:p>
            <a:endParaRPr lang="en-US" sz="2800" dirty="0"/>
          </a:p>
        </p:txBody>
      </p:sp>
    </p:spTree>
    <p:extLst>
      <p:ext uri="{BB962C8B-B14F-4D97-AF65-F5344CB8AC3E}">
        <p14:creationId xmlns:p14="http://schemas.microsoft.com/office/powerpoint/2010/main" val="1058633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File Carving</a:t>
            </a:r>
          </a:p>
        </p:txBody>
      </p:sp>
      <p:sp>
        <p:nvSpPr>
          <p:cNvPr id="3" name="Content Placeholder 2"/>
          <p:cNvSpPr>
            <a:spLocks noGrp="1"/>
          </p:cNvSpPr>
          <p:nvPr>
            <p:ph idx="1"/>
          </p:nvPr>
        </p:nvSpPr>
        <p:spPr/>
        <p:txBody>
          <a:bodyPr/>
          <a:lstStyle/>
          <a:p>
            <a:r>
              <a:rPr lang="en-US" sz="2800" dirty="0"/>
              <a:t>This technique combines aspects of several methods.</a:t>
            </a:r>
          </a:p>
          <a:p>
            <a:r>
              <a:rPr lang="en-US" sz="2800" dirty="0"/>
              <a:t>The idea is to search for a unique sequence of </a:t>
            </a:r>
            <a:r>
              <a:rPr lang="en-US" sz="2800" dirty="0">
                <a:solidFill>
                  <a:srgbClr val="FF0000"/>
                </a:solidFill>
              </a:rPr>
              <a:t>bytes</a:t>
            </a:r>
            <a:r>
              <a:rPr lang="en-US" sz="2800" dirty="0"/>
              <a:t> that corresponds with the header, or the first few bytes of a file.</a:t>
            </a:r>
          </a:p>
          <a:p>
            <a:r>
              <a:rPr lang="en-US" sz="2800" dirty="0"/>
              <a:t>Most common file formats have standardized header that marks the beginning of a file, and sometimes a footer that marks the end of the file.</a:t>
            </a:r>
          </a:p>
        </p:txBody>
      </p:sp>
    </p:spTree>
    <p:extLst>
      <p:ext uri="{BB962C8B-B14F-4D97-AF65-F5344CB8AC3E}">
        <p14:creationId xmlns:p14="http://schemas.microsoft.com/office/powerpoint/2010/main" val="3044057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File Carving – cont.</a:t>
            </a:r>
          </a:p>
        </p:txBody>
      </p:sp>
      <p:sp>
        <p:nvSpPr>
          <p:cNvPr id="3" name="Content Placeholder 2"/>
          <p:cNvSpPr>
            <a:spLocks noGrp="1"/>
          </p:cNvSpPr>
          <p:nvPr>
            <p:ph idx="1"/>
          </p:nvPr>
        </p:nvSpPr>
        <p:spPr/>
        <p:txBody>
          <a:bodyPr/>
          <a:lstStyle/>
          <a:p>
            <a:r>
              <a:rPr lang="en-US" sz="2800" dirty="0"/>
              <a:t>A sample header for a JPEG graphics file:</a:t>
            </a:r>
          </a:p>
        </p:txBody>
      </p:sp>
      <p:pic>
        <p:nvPicPr>
          <p:cNvPr id="5" name="Picture 4"/>
          <p:cNvPicPr>
            <a:picLocks noChangeAspect="1"/>
          </p:cNvPicPr>
          <p:nvPr/>
        </p:nvPicPr>
        <p:blipFill>
          <a:blip r:embed="rId2"/>
          <a:stretch>
            <a:fillRect/>
          </a:stretch>
        </p:blipFill>
        <p:spPr>
          <a:xfrm>
            <a:off x="215597" y="1988840"/>
            <a:ext cx="8484206" cy="2733080"/>
          </a:xfrm>
          <a:prstGeom prst="rect">
            <a:avLst/>
          </a:prstGeom>
        </p:spPr>
      </p:pic>
    </p:spTree>
    <p:extLst>
      <p:ext uri="{BB962C8B-B14F-4D97-AF65-F5344CB8AC3E}">
        <p14:creationId xmlns:p14="http://schemas.microsoft.com/office/powerpoint/2010/main" val="530279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Analysis of Extracted Data</a:t>
            </a:r>
            <a:endParaRPr lang="en-SG" dirty="0">
              <a:latin typeface="+mn-lt"/>
            </a:endParaRPr>
          </a:p>
        </p:txBody>
      </p:sp>
      <p:sp>
        <p:nvSpPr>
          <p:cNvPr id="3" name="Content Placeholder 2"/>
          <p:cNvSpPr>
            <a:spLocks noGrp="1"/>
          </p:cNvSpPr>
          <p:nvPr>
            <p:ph idx="1"/>
          </p:nvPr>
        </p:nvSpPr>
        <p:spPr>
          <a:xfrm>
            <a:off x="381000" y="908720"/>
            <a:ext cx="8153400" cy="5339680"/>
          </a:xfrm>
        </p:spPr>
        <p:txBody>
          <a:bodyPr/>
          <a:lstStyle/>
          <a:p>
            <a:r>
              <a:rPr lang="en-US" sz="2800" dirty="0"/>
              <a:t>Try to understand what the suspect was trying to do with the computer.</a:t>
            </a:r>
          </a:p>
          <a:p>
            <a:r>
              <a:rPr lang="en-US" sz="2800" dirty="0"/>
              <a:t>Common analysis methods used to solve the case:</a:t>
            </a:r>
          </a:p>
          <a:p>
            <a:pPr lvl="1"/>
            <a:r>
              <a:rPr lang="en-US" sz="2400" dirty="0"/>
              <a:t>Timeframe </a:t>
            </a:r>
          </a:p>
          <a:p>
            <a:pPr lvl="1"/>
            <a:r>
              <a:rPr lang="en-US" sz="2400" dirty="0"/>
              <a:t>Data hiding</a:t>
            </a:r>
          </a:p>
          <a:p>
            <a:pPr lvl="1"/>
            <a:r>
              <a:rPr lang="en-US" sz="2400" dirty="0"/>
              <a:t>Application and file</a:t>
            </a:r>
          </a:p>
          <a:p>
            <a:endParaRPr lang="en-US" sz="2800" dirty="0"/>
          </a:p>
          <a:p>
            <a:pPr marL="457200" lvl="1" indent="0">
              <a:buNone/>
            </a:pPr>
            <a:endParaRPr lang="en-SG" dirty="0"/>
          </a:p>
        </p:txBody>
      </p:sp>
    </p:spTree>
    <p:extLst>
      <p:ext uri="{BB962C8B-B14F-4D97-AF65-F5344CB8AC3E}">
        <p14:creationId xmlns:p14="http://schemas.microsoft.com/office/powerpoint/2010/main" val="1223499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Timeframe Analysis</a:t>
            </a:r>
            <a:endParaRPr lang="en-SG" dirty="0">
              <a:latin typeface="+mn-lt"/>
            </a:endParaRPr>
          </a:p>
        </p:txBody>
      </p:sp>
      <p:sp>
        <p:nvSpPr>
          <p:cNvPr id="3" name="Content Placeholder 2"/>
          <p:cNvSpPr>
            <a:spLocks noGrp="1"/>
          </p:cNvSpPr>
          <p:nvPr>
            <p:ph idx="1"/>
          </p:nvPr>
        </p:nvSpPr>
        <p:spPr>
          <a:xfrm>
            <a:off x="381000" y="962044"/>
            <a:ext cx="8191528" cy="5181600"/>
          </a:xfrm>
        </p:spPr>
        <p:txBody>
          <a:bodyPr/>
          <a:lstStyle/>
          <a:p>
            <a:r>
              <a:rPr lang="en-US" sz="2800" dirty="0"/>
              <a:t>Useful in determining when events occurred on a computer system.</a:t>
            </a:r>
          </a:p>
          <a:p>
            <a:r>
              <a:rPr lang="en-US" sz="2800" dirty="0"/>
              <a:t>Can be used as a part of associating usage of the computer to an individual(s) at the time the event occurred.</a:t>
            </a:r>
          </a:p>
          <a:p>
            <a:r>
              <a:rPr lang="en-US" sz="2800" dirty="0"/>
              <a:t>Two methods:</a:t>
            </a:r>
          </a:p>
          <a:p>
            <a:pPr lvl="1"/>
            <a:r>
              <a:rPr lang="en-US" sz="2400" dirty="0"/>
              <a:t>Reviewing time stamps and date stamps that are found in the file system metadata. </a:t>
            </a:r>
            <a:r>
              <a:rPr lang="en-US" sz="2400" dirty="0" err="1"/>
              <a:t>E.g</a:t>
            </a:r>
            <a:r>
              <a:rPr lang="en-US" sz="2400" dirty="0"/>
              <a:t> last modified, last accessed, created, change of status.</a:t>
            </a:r>
          </a:p>
          <a:p>
            <a:pPr lvl="1"/>
            <a:r>
              <a:rPr lang="en-US" sz="2400" dirty="0"/>
              <a:t>Reviewing event logs</a:t>
            </a:r>
            <a:endParaRPr lang="en-SG" sz="2400" dirty="0"/>
          </a:p>
        </p:txBody>
      </p:sp>
    </p:spTree>
    <p:extLst>
      <p:ext uri="{BB962C8B-B14F-4D97-AF65-F5344CB8AC3E}">
        <p14:creationId xmlns:p14="http://schemas.microsoft.com/office/powerpoint/2010/main" val="300455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Recall: Forensics in a Nutshell</a:t>
            </a:r>
            <a:endParaRPr lang="en-SG" dirty="0">
              <a:latin typeface="+mn-lt"/>
            </a:endParaRPr>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600" y="1346200"/>
            <a:ext cx="6145213" cy="417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bwMode="auto">
          <a:xfrm>
            <a:off x="2915816" y="3431381"/>
            <a:ext cx="2160240" cy="645691"/>
          </a:xfrm>
          <a:prstGeom prst="ellipse">
            <a:avLst/>
          </a:prstGeom>
          <a:noFill/>
          <a:ln w="28575"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1172848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Data Hiding Analysis</a:t>
            </a:r>
            <a:endParaRPr lang="en-SG" dirty="0">
              <a:latin typeface="+mn-lt"/>
            </a:endParaRPr>
          </a:p>
        </p:txBody>
      </p:sp>
      <p:sp>
        <p:nvSpPr>
          <p:cNvPr id="3" name="Content Placeholder 2"/>
          <p:cNvSpPr>
            <a:spLocks noGrp="1"/>
          </p:cNvSpPr>
          <p:nvPr>
            <p:ph idx="1"/>
          </p:nvPr>
        </p:nvSpPr>
        <p:spPr>
          <a:xfrm>
            <a:off x="381000" y="838200"/>
            <a:ext cx="8153400" cy="5162568"/>
          </a:xfrm>
        </p:spPr>
        <p:txBody>
          <a:bodyPr/>
          <a:lstStyle/>
          <a:p>
            <a:r>
              <a:rPr lang="en-SG" sz="2800" dirty="0"/>
              <a:t>Data can be concealed on a computer system.</a:t>
            </a:r>
          </a:p>
          <a:p>
            <a:r>
              <a:rPr lang="en-US" sz="2800" dirty="0"/>
              <a:t>Data hiding analysis can be useful in detecting and recovering such data and may indicate knowledge, ownership or intent</a:t>
            </a:r>
          </a:p>
          <a:p>
            <a:r>
              <a:rPr lang="en-US" sz="2800" dirty="0"/>
              <a:t>Can be performed in the following ways:</a:t>
            </a:r>
          </a:p>
          <a:p>
            <a:pPr lvl="1"/>
            <a:r>
              <a:rPr lang="en-US" sz="2400" dirty="0"/>
              <a:t>Identify mismatches of the file headers against the file extensions – presence of a mismatch indicates a malicious intent to conceal data.</a:t>
            </a:r>
          </a:p>
          <a:p>
            <a:pPr lvl="1"/>
            <a:r>
              <a:rPr lang="en-US" sz="2400" dirty="0"/>
              <a:t>Access all password-protected, encrypted, and compressed files – indicating that the illegitimate user has </a:t>
            </a:r>
            <a:r>
              <a:rPr lang="en-US" sz="2400"/>
              <a:t>or tried </a:t>
            </a:r>
            <a:r>
              <a:rPr lang="en-US" sz="2400" dirty="0"/>
              <a:t>to conceal the data from unauthorized users.</a:t>
            </a:r>
          </a:p>
          <a:p>
            <a:pPr lvl="1"/>
            <a:r>
              <a:rPr lang="en-US" sz="2400" dirty="0"/>
              <a:t>Steganography</a:t>
            </a:r>
            <a:endParaRPr lang="en-SG" sz="2400" dirty="0"/>
          </a:p>
        </p:txBody>
      </p:sp>
    </p:spTree>
    <p:extLst>
      <p:ext uri="{BB962C8B-B14F-4D97-AF65-F5344CB8AC3E}">
        <p14:creationId xmlns:p14="http://schemas.microsoft.com/office/powerpoint/2010/main" val="2721428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Application and File Analysis</a:t>
            </a:r>
            <a:endParaRPr lang="en-SG" dirty="0">
              <a:latin typeface="+mn-lt"/>
            </a:endParaRPr>
          </a:p>
        </p:txBody>
      </p:sp>
      <p:sp>
        <p:nvSpPr>
          <p:cNvPr id="3" name="Content Placeholder 2"/>
          <p:cNvSpPr>
            <a:spLocks noGrp="1"/>
          </p:cNvSpPr>
          <p:nvPr>
            <p:ph idx="1"/>
          </p:nvPr>
        </p:nvSpPr>
        <p:spPr>
          <a:xfrm>
            <a:off x="381000" y="908720"/>
            <a:ext cx="8153400" cy="4987236"/>
          </a:xfrm>
        </p:spPr>
        <p:txBody>
          <a:bodyPr/>
          <a:lstStyle/>
          <a:p>
            <a:r>
              <a:rPr lang="en-US" sz="2800" dirty="0"/>
              <a:t>Inference from the files identified provide details such as the proficiency of the user.</a:t>
            </a:r>
          </a:p>
          <a:p>
            <a:r>
              <a:rPr lang="en-US" sz="2800" dirty="0"/>
              <a:t>We can infer the followings to identify details:</a:t>
            </a:r>
          </a:p>
          <a:p>
            <a:pPr lvl="1"/>
            <a:r>
              <a:rPr lang="en-US" sz="2400" dirty="0"/>
              <a:t>Reviewing file names for relevance and patterns</a:t>
            </a:r>
          </a:p>
          <a:p>
            <a:pPr lvl="1"/>
            <a:r>
              <a:rPr lang="en-US" sz="2400" dirty="0"/>
              <a:t>Examining file content</a:t>
            </a:r>
          </a:p>
          <a:p>
            <a:pPr lvl="1"/>
            <a:r>
              <a:rPr lang="en-US" sz="2400" dirty="0"/>
              <a:t>Co-relating the files to the applications installed on the target computer</a:t>
            </a:r>
          </a:p>
          <a:p>
            <a:pPr lvl="1"/>
            <a:r>
              <a:rPr lang="en-US" sz="2400" dirty="0"/>
              <a:t>Looking for similarities between the files. E.g. co-relating Internet history to cache files and e-mail files to e-mail attachments</a:t>
            </a:r>
            <a:endParaRPr lang="en-SG" sz="2400" dirty="0"/>
          </a:p>
        </p:txBody>
      </p:sp>
    </p:spTree>
    <p:extLst>
      <p:ext uri="{BB962C8B-B14F-4D97-AF65-F5344CB8AC3E}">
        <p14:creationId xmlns:p14="http://schemas.microsoft.com/office/powerpoint/2010/main" val="2410470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Collecting Evidence from Operating System</a:t>
            </a:r>
            <a:endParaRPr lang="en-SG" dirty="0">
              <a:latin typeface="+mn-lt"/>
            </a:endParaRPr>
          </a:p>
        </p:txBody>
      </p:sp>
      <p:sp>
        <p:nvSpPr>
          <p:cNvPr id="3" name="Content Placeholder 2"/>
          <p:cNvSpPr>
            <a:spLocks noGrp="1"/>
          </p:cNvSpPr>
          <p:nvPr>
            <p:ph idx="1"/>
          </p:nvPr>
        </p:nvSpPr>
        <p:spPr/>
        <p:txBody>
          <a:bodyPr/>
          <a:lstStyle/>
          <a:p>
            <a:r>
              <a:rPr lang="en-US" dirty="0"/>
              <a:t>Beside examining on the image copy of a computer hard drive, the following evidence may also be obtained from a live system during an investigation:</a:t>
            </a:r>
          </a:p>
          <a:p>
            <a:pPr lvl="1"/>
            <a:r>
              <a:rPr lang="en-US" dirty="0"/>
              <a:t>Web browsers</a:t>
            </a:r>
          </a:p>
          <a:p>
            <a:pPr lvl="1"/>
            <a:r>
              <a:rPr lang="en-US" dirty="0"/>
              <a:t>Chat logs</a:t>
            </a:r>
          </a:p>
          <a:p>
            <a:pPr lvl="1"/>
            <a:r>
              <a:rPr lang="en-US" dirty="0"/>
              <a:t>Event Logs</a:t>
            </a:r>
          </a:p>
          <a:p>
            <a:pPr marL="457200" lvl="1" indent="0">
              <a:buNone/>
            </a:pPr>
            <a:endParaRPr lang="en-SG" dirty="0"/>
          </a:p>
        </p:txBody>
      </p:sp>
    </p:spTree>
    <p:extLst>
      <p:ext uri="{BB962C8B-B14F-4D97-AF65-F5344CB8AC3E}">
        <p14:creationId xmlns:p14="http://schemas.microsoft.com/office/powerpoint/2010/main" val="2163831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Finding Evidence in Web Browser</a:t>
            </a:r>
            <a:endParaRPr lang="en-SG" dirty="0">
              <a:latin typeface="+mn-lt"/>
            </a:endParaRPr>
          </a:p>
        </p:txBody>
      </p:sp>
      <p:sp>
        <p:nvSpPr>
          <p:cNvPr id="3" name="Content Placeholder 2"/>
          <p:cNvSpPr>
            <a:spLocks noGrp="1"/>
          </p:cNvSpPr>
          <p:nvPr>
            <p:ph idx="1"/>
          </p:nvPr>
        </p:nvSpPr>
        <p:spPr/>
        <p:txBody>
          <a:bodyPr/>
          <a:lstStyle/>
          <a:p>
            <a:r>
              <a:rPr lang="en-US" dirty="0"/>
              <a:t>Browser may contain indirect evidence of specific crimes.</a:t>
            </a:r>
          </a:p>
          <a:p>
            <a:pPr lvl="1"/>
            <a:r>
              <a:rPr lang="en-US" dirty="0"/>
              <a:t>E.g. If a person is suspected of having cracked a password to hack into a server and steal financial data, indirect evidence may be found in his browser.</a:t>
            </a:r>
          </a:p>
          <a:p>
            <a:r>
              <a:rPr lang="en-US" dirty="0"/>
              <a:t>Check browser history.</a:t>
            </a:r>
          </a:p>
          <a:p>
            <a:pPr lvl="1"/>
            <a:r>
              <a:rPr lang="en-US" dirty="0"/>
              <a:t>E.g. Internet Explorer browser history</a:t>
            </a:r>
          </a:p>
          <a:p>
            <a:pPr lvl="1"/>
            <a:endParaRPr lang="en-SG" dirty="0"/>
          </a:p>
        </p:txBody>
      </p:sp>
    </p:spTree>
    <p:extLst>
      <p:ext uri="{BB962C8B-B14F-4D97-AF65-F5344CB8AC3E}">
        <p14:creationId xmlns:p14="http://schemas.microsoft.com/office/powerpoint/2010/main" val="4120164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E3899C-D5A1-4152-B7CF-78EEFD677CC7}"/>
              </a:ext>
            </a:extLst>
          </p:cNvPr>
          <p:cNvSpPr>
            <a:spLocks noGrp="1"/>
          </p:cNvSpPr>
          <p:nvPr>
            <p:ph idx="1"/>
          </p:nvPr>
        </p:nvSpPr>
        <p:spPr>
          <a:xfrm>
            <a:off x="395536" y="980728"/>
            <a:ext cx="8856984" cy="5181600"/>
          </a:xfrm>
        </p:spPr>
        <p:txBody>
          <a:bodyPr/>
          <a:lstStyle/>
          <a:p>
            <a:pPr marL="0" indent="0">
              <a:buNone/>
            </a:pPr>
            <a:r>
              <a:rPr lang="en-GB" sz="2400" dirty="0"/>
              <a:t>Location of Google Chrome history</a:t>
            </a:r>
          </a:p>
          <a:p>
            <a:pPr marL="0" indent="0">
              <a:buNone/>
            </a:pPr>
            <a:r>
              <a:rPr lang="en-GB" sz="2400" dirty="0"/>
              <a:t>Windows</a:t>
            </a:r>
          </a:p>
          <a:p>
            <a:r>
              <a:rPr lang="en-GB" sz="2400" b="0" dirty="0"/>
              <a:t>C:\Users\&lt;username&gt;\AppData\Local\Google\Chrome\User Data\Default</a:t>
            </a:r>
            <a:br>
              <a:rPr lang="en-GB" sz="2400" dirty="0"/>
            </a:br>
            <a:r>
              <a:rPr lang="en-GB" sz="2400" b="0" dirty="0"/>
              <a:t>C:\Users\&lt;username&gt;\AppData\Local\Google\Chrome\User Data\Default\Cache</a:t>
            </a:r>
          </a:p>
          <a:p>
            <a:pPr marL="0" indent="0">
              <a:buNone/>
            </a:pPr>
            <a:r>
              <a:rPr lang="en-GB" sz="2400" dirty="0"/>
              <a:t>macOS</a:t>
            </a:r>
          </a:p>
          <a:p>
            <a:r>
              <a:rPr lang="en-GB" sz="2400" b="0" dirty="0"/>
              <a:t>/Users/&lt;username&gt;/Library/Application Support/Google/Chrome/Default</a:t>
            </a:r>
            <a:br>
              <a:rPr lang="en-GB" sz="2400" dirty="0"/>
            </a:br>
            <a:r>
              <a:rPr lang="en-GB" sz="2400" b="0" dirty="0"/>
              <a:t>/Users/&lt;username&gt;/Library/Caches/Google/Chrome/Default/Cache</a:t>
            </a:r>
          </a:p>
          <a:p>
            <a:pPr marL="0" indent="0">
              <a:buNone/>
            </a:pPr>
            <a:r>
              <a:rPr lang="en-GB" sz="2400" dirty="0"/>
              <a:t>Linux</a:t>
            </a:r>
          </a:p>
          <a:p>
            <a:r>
              <a:rPr lang="en-GB" sz="2400" b="0" dirty="0"/>
              <a:t>/home/&lt;username&gt;/.config/google-chrome/Default</a:t>
            </a:r>
            <a:br>
              <a:rPr lang="en-GB" sz="2400" dirty="0"/>
            </a:br>
            <a:r>
              <a:rPr lang="en-GB" sz="2400" b="0" dirty="0"/>
              <a:t>/home/&lt;username&gt;/.cache/google-chrome/Default/Cache</a:t>
            </a:r>
            <a:endParaRPr lang="en-US" sz="2400" b="0" dirty="0"/>
          </a:p>
          <a:p>
            <a:pPr marL="0" indent="0">
              <a:buNone/>
            </a:pPr>
            <a:endParaRPr lang="en-US" sz="1800" dirty="0">
              <a:hlinkClick r:id="rId2"/>
            </a:endParaRPr>
          </a:p>
          <a:p>
            <a:pPr marL="0" indent="0">
              <a:buNone/>
            </a:pPr>
            <a:r>
              <a:rPr lang="en-US" sz="1800" dirty="0">
                <a:hlinkClick r:id="rId2"/>
              </a:rPr>
              <a:t>https://www.foxtonforensics.com/browser-history-examiner/chrome-history-location</a:t>
            </a:r>
            <a:endParaRPr lang="en-US" sz="1800" dirty="0"/>
          </a:p>
          <a:p>
            <a:pPr marL="0" indent="0">
              <a:buNone/>
            </a:pPr>
            <a:endParaRPr lang="en-US" sz="2400" dirty="0"/>
          </a:p>
          <a:p>
            <a:endParaRPr lang="en-GB" sz="2400" dirty="0"/>
          </a:p>
        </p:txBody>
      </p:sp>
      <p:sp>
        <p:nvSpPr>
          <p:cNvPr id="4" name="Title 1">
            <a:extLst>
              <a:ext uri="{FF2B5EF4-FFF2-40B4-BE49-F238E27FC236}">
                <a16:creationId xmlns:a16="http://schemas.microsoft.com/office/drawing/2014/main" id="{C2F635A9-D05A-4A1C-B4AA-035FD17FD9BE}"/>
              </a:ext>
            </a:extLst>
          </p:cNvPr>
          <p:cNvSpPr>
            <a:spLocks noGrp="1"/>
          </p:cNvSpPr>
          <p:nvPr>
            <p:ph type="title"/>
          </p:nvPr>
        </p:nvSpPr>
        <p:spPr>
          <a:xfrm>
            <a:off x="152400" y="0"/>
            <a:ext cx="8991600" cy="685800"/>
          </a:xfrm>
        </p:spPr>
        <p:txBody>
          <a:bodyPr/>
          <a:lstStyle/>
          <a:p>
            <a:r>
              <a:rPr lang="en-US" dirty="0">
                <a:latin typeface="+mn-lt"/>
              </a:rPr>
              <a:t>Finding Evidence in Web Browser</a:t>
            </a:r>
            <a:endParaRPr lang="en-SG" dirty="0">
              <a:latin typeface="+mn-lt"/>
            </a:endParaRPr>
          </a:p>
        </p:txBody>
      </p:sp>
    </p:spTree>
    <p:extLst>
      <p:ext uri="{BB962C8B-B14F-4D97-AF65-F5344CB8AC3E}">
        <p14:creationId xmlns:p14="http://schemas.microsoft.com/office/powerpoint/2010/main" val="3196671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Internet Explorer Browser History</a:t>
            </a:r>
            <a:endParaRPr lang="en-SG" dirty="0">
              <a:latin typeface="+mn-lt"/>
            </a:endParaRPr>
          </a:p>
        </p:txBody>
      </p:sp>
      <p:pic>
        <p:nvPicPr>
          <p:cNvPr id="460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43000"/>
            <a:ext cx="7696200"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4884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Finding Evidence in Chat Logs</a:t>
            </a:r>
            <a:endParaRPr lang="en-SG" dirty="0">
              <a:latin typeface="+mn-lt"/>
            </a:endParaRPr>
          </a:p>
        </p:txBody>
      </p:sp>
      <p:sp>
        <p:nvSpPr>
          <p:cNvPr id="3" name="Content Placeholder 2"/>
          <p:cNvSpPr>
            <a:spLocks noGrp="1"/>
          </p:cNvSpPr>
          <p:nvPr>
            <p:ph idx="1"/>
          </p:nvPr>
        </p:nvSpPr>
        <p:spPr/>
        <p:txBody>
          <a:bodyPr/>
          <a:lstStyle/>
          <a:p>
            <a:r>
              <a:rPr lang="en-US" dirty="0"/>
              <a:t>Criminal activities could be facilitated via chat-room discussions.</a:t>
            </a:r>
          </a:p>
          <a:p>
            <a:r>
              <a:rPr lang="en-US" dirty="0"/>
              <a:t>Most chat software (MSN Messenger, Yahoo! Messenger etc.) keeps temporary log of conversations. </a:t>
            </a:r>
          </a:p>
          <a:p>
            <a:pPr lvl="1"/>
            <a:r>
              <a:rPr lang="en-US" dirty="0"/>
              <a:t>E.g. For MSN Messenger, the default location is C:\Users\&lt;user&gt;\Documents\My Received Files\</a:t>
            </a:r>
            <a:endParaRPr lang="en-SG" dirty="0"/>
          </a:p>
        </p:txBody>
      </p:sp>
    </p:spTree>
    <p:extLst>
      <p:ext uri="{BB962C8B-B14F-4D97-AF65-F5344CB8AC3E}">
        <p14:creationId xmlns:p14="http://schemas.microsoft.com/office/powerpoint/2010/main" val="13115260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Event Logs</a:t>
            </a:r>
          </a:p>
        </p:txBody>
      </p:sp>
      <p:sp>
        <p:nvSpPr>
          <p:cNvPr id="3" name="Content Placeholder 2"/>
          <p:cNvSpPr>
            <a:spLocks noGrp="1"/>
          </p:cNvSpPr>
          <p:nvPr>
            <p:ph idx="1"/>
          </p:nvPr>
        </p:nvSpPr>
        <p:spPr>
          <a:xfrm>
            <a:off x="381000" y="908720"/>
            <a:ext cx="8439472" cy="5339680"/>
          </a:xfrm>
        </p:spPr>
        <p:txBody>
          <a:bodyPr/>
          <a:lstStyle/>
          <a:p>
            <a:r>
              <a:rPr lang="en-US" sz="2800" dirty="0"/>
              <a:t>Event logs are generated by system-wide auditing and monitoring mechanisms that are built in to Windows OS.</a:t>
            </a:r>
          </a:p>
          <a:p>
            <a:r>
              <a:rPr lang="en-US" sz="2800" dirty="0"/>
              <a:t>By reviewing the logs, we may be able to perform the following:</a:t>
            </a:r>
          </a:p>
          <a:p>
            <a:pPr lvl="1"/>
            <a:r>
              <a:rPr lang="en-US" sz="2400" dirty="0"/>
              <a:t>Identify successful and failed logon attempts and determine their origin</a:t>
            </a:r>
          </a:p>
          <a:p>
            <a:pPr lvl="1"/>
            <a:r>
              <a:rPr lang="en-US" sz="2400" dirty="0"/>
              <a:t>Track the creation, start, and stop of system services</a:t>
            </a:r>
          </a:p>
          <a:p>
            <a:pPr lvl="1"/>
            <a:r>
              <a:rPr lang="en-US" sz="2400" dirty="0"/>
              <a:t>Track </a:t>
            </a:r>
            <a:r>
              <a:rPr lang="en-US" sz="2400"/>
              <a:t>usage of </a:t>
            </a:r>
            <a:r>
              <a:rPr lang="en-US" sz="2400" dirty="0"/>
              <a:t>specific applications</a:t>
            </a:r>
          </a:p>
          <a:p>
            <a:pPr lvl="1"/>
            <a:r>
              <a:rPr lang="en-US" sz="2400" dirty="0"/>
              <a:t>Track alterations to the audit policy</a:t>
            </a:r>
          </a:p>
          <a:p>
            <a:pPr lvl="1"/>
            <a:r>
              <a:rPr lang="en-US" sz="2400" dirty="0"/>
              <a:t>Track changes to user permissions</a:t>
            </a:r>
          </a:p>
          <a:p>
            <a:pPr lvl="1"/>
            <a:r>
              <a:rPr lang="en-US" sz="2400" dirty="0"/>
              <a:t>Monitor events generated by installed applications (such as antivirus, database etc.)</a:t>
            </a:r>
          </a:p>
        </p:txBody>
      </p:sp>
    </p:spTree>
    <p:extLst>
      <p:ext uri="{BB962C8B-B14F-4D97-AF65-F5344CB8AC3E}">
        <p14:creationId xmlns:p14="http://schemas.microsoft.com/office/powerpoint/2010/main" val="380846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Event Logs – cont.</a:t>
            </a:r>
          </a:p>
        </p:txBody>
      </p:sp>
      <p:sp>
        <p:nvSpPr>
          <p:cNvPr id="3" name="Content Placeholder 2"/>
          <p:cNvSpPr>
            <a:spLocks noGrp="1"/>
          </p:cNvSpPr>
          <p:nvPr>
            <p:ph idx="1"/>
          </p:nvPr>
        </p:nvSpPr>
        <p:spPr/>
        <p:txBody>
          <a:bodyPr/>
          <a:lstStyle/>
          <a:p>
            <a:r>
              <a:rPr lang="en-US" sz="2800" dirty="0"/>
              <a:t>All versions of Windows maintain three core event logs: </a:t>
            </a:r>
            <a:r>
              <a:rPr lang="en-US" sz="2800" i="1" dirty="0"/>
              <a:t>Application, System</a:t>
            </a:r>
            <a:r>
              <a:rPr lang="en-US" sz="2800" dirty="0"/>
              <a:t>, and </a:t>
            </a:r>
            <a:r>
              <a:rPr lang="en-US" sz="2800" i="1" dirty="0"/>
              <a:t>Security</a:t>
            </a:r>
            <a:r>
              <a:rPr lang="en-US" sz="2800" dirty="0"/>
              <a:t>.</a:t>
            </a:r>
          </a:p>
          <a:p>
            <a:r>
              <a:rPr lang="en-US" sz="2800" dirty="0"/>
              <a:t>Activities related to user programs and commercial off-the-shelf applications populate the </a:t>
            </a:r>
            <a:r>
              <a:rPr lang="en-US" sz="2800" i="1" dirty="0">
                <a:solidFill>
                  <a:srgbClr val="7030A0"/>
                </a:solidFill>
              </a:rPr>
              <a:t>Application</a:t>
            </a:r>
            <a:r>
              <a:rPr lang="en-US" sz="2800" dirty="0"/>
              <a:t> log.</a:t>
            </a:r>
          </a:p>
          <a:p>
            <a:r>
              <a:rPr lang="en-US" sz="2800" dirty="0"/>
              <a:t>Application events that are audited by Windows include any errors or information that an application wants to report.</a:t>
            </a:r>
          </a:p>
          <a:p>
            <a:pPr lvl="1"/>
            <a:r>
              <a:rPr lang="en-US" sz="2400" dirty="0"/>
              <a:t>Host-based security tools such as antivirus and Intrusion prevention systems often record events to this log.</a:t>
            </a:r>
          </a:p>
        </p:txBody>
      </p:sp>
    </p:spTree>
    <p:extLst>
      <p:ext uri="{BB962C8B-B14F-4D97-AF65-F5344CB8AC3E}">
        <p14:creationId xmlns:p14="http://schemas.microsoft.com/office/powerpoint/2010/main" val="3299761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Event Logs – cont.</a:t>
            </a:r>
          </a:p>
        </p:txBody>
      </p:sp>
      <p:sp>
        <p:nvSpPr>
          <p:cNvPr id="3" name="Content Placeholder 2"/>
          <p:cNvSpPr>
            <a:spLocks noGrp="1"/>
          </p:cNvSpPr>
          <p:nvPr>
            <p:ph idx="1"/>
          </p:nvPr>
        </p:nvSpPr>
        <p:spPr/>
        <p:txBody>
          <a:bodyPr/>
          <a:lstStyle/>
          <a:p>
            <a:r>
              <a:rPr lang="en-US" sz="2800" dirty="0"/>
              <a:t>Windows authentication and security processes record events in the </a:t>
            </a:r>
            <a:r>
              <a:rPr lang="en-US" sz="2800" i="1" dirty="0">
                <a:solidFill>
                  <a:srgbClr val="7030A0"/>
                </a:solidFill>
              </a:rPr>
              <a:t>Security</a:t>
            </a:r>
            <a:r>
              <a:rPr lang="en-US" sz="2800" dirty="0"/>
              <a:t> log.</a:t>
            </a:r>
          </a:p>
          <a:p>
            <a:r>
              <a:rPr lang="en-US" sz="2800" dirty="0"/>
              <a:t>This log can include user logon and logoff attempts, account creation, changes to user privileges or credentials, changes to audit policy, process execution, and file and directory access.</a:t>
            </a:r>
          </a:p>
          <a:p>
            <a:r>
              <a:rPr lang="en-US" sz="2800" dirty="0"/>
              <a:t>Local or Group Policy settings can configure exactly which security events are captured and logged.</a:t>
            </a:r>
          </a:p>
        </p:txBody>
      </p:sp>
    </p:spTree>
    <p:extLst>
      <p:ext uri="{BB962C8B-B14F-4D97-AF65-F5344CB8AC3E}">
        <p14:creationId xmlns:p14="http://schemas.microsoft.com/office/powerpoint/2010/main" val="3451610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Refresh (Optional)</a:t>
            </a:r>
          </a:p>
        </p:txBody>
      </p:sp>
      <p:sp>
        <p:nvSpPr>
          <p:cNvPr id="3" name="Content Placeholder 2"/>
          <p:cNvSpPr>
            <a:spLocks noGrp="1"/>
          </p:cNvSpPr>
          <p:nvPr>
            <p:ph idx="1"/>
          </p:nvPr>
        </p:nvSpPr>
        <p:spPr/>
        <p:txBody>
          <a:bodyPr/>
          <a:lstStyle/>
          <a:p>
            <a:r>
              <a:rPr lang="en-US" dirty="0"/>
              <a:t>Let’s try to understand a little more about how data are stored in hard disk before going into the different extraction and analysis methods.</a:t>
            </a:r>
          </a:p>
          <a:p>
            <a:endParaRPr lang="en-US" dirty="0"/>
          </a:p>
        </p:txBody>
      </p:sp>
    </p:spTree>
    <p:extLst>
      <p:ext uri="{BB962C8B-B14F-4D97-AF65-F5344CB8AC3E}">
        <p14:creationId xmlns:p14="http://schemas.microsoft.com/office/powerpoint/2010/main" val="42454923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Event Logs – cont.</a:t>
            </a:r>
          </a:p>
        </p:txBody>
      </p:sp>
      <p:sp>
        <p:nvSpPr>
          <p:cNvPr id="3" name="Content Placeholder 2"/>
          <p:cNvSpPr>
            <a:spLocks noGrp="1"/>
          </p:cNvSpPr>
          <p:nvPr>
            <p:ph idx="1"/>
          </p:nvPr>
        </p:nvSpPr>
        <p:spPr/>
        <p:txBody>
          <a:bodyPr/>
          <a:lstStyle/>
          <a:p>
            <a:r>
              <a:rPr lang="en-US" sz="2800" dirty="0"/>
              <a:t>The </a:t>
            </a:r>
            <a:r>
              <a:rPr lang="en-US" sz="2800" i="1" dirty="0">
                <a:solidFill>
                  <a:srgbClr val="7030A0"/>
                </a:solidFill>
              </a:rPr>
              <a:t>System</a:t>
            </a:r>
            <a:r>
              <a:rPr lang="en-US" sz="2800" dirty="0"/>
              <a:t> event logs events reported by a variety of core OS components.</a:t>
            </a:r>
          </a:p>
          <a:p>
            <a:r>
              <a:rPr lang="en-US" sz="2800" dirty="0"/>
              <a:t>Its contents can include Windows service events, changes to system time, driver loads and unloads, and network configuration issues.</a:t>
            </a:r>
          </a:p>
          <a:p>
            <a:endParaRPr lang="en-US" sz="2800" dirty="0"/>
          </a:p>
        </p:txBody>
      </p:sp>
    </p:spTree>
    <p:extLst>
      <p:ext uri="{BB962C8B-B14F-4D97-AF65-F5344CB8AC3E}">
        <p14:creationId xmlns:p14="http://schemas.microsoft.com/office/powerpoint/2010/main" val="38912589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Event Logs – cont.</a:t>
            </a:r>
          </a:p>
        </p:txBody>
      </p:sp>
      <p:sp>
        <p:nvSpPr>
          <p:cNvPr id="3" name="Content Placeholder 2"/>
          <p:cNvSpPr>
            <a:spLocks noGrp="1"/>
          </p:cNvSpPr>
          <p:nvPr>
            <p:ph idx="1"/>
          </p:nvPr>
        </p:nvSpPr>
        <p:spPr/>
        <p:txBody>
          <a:bodyPr/>
          <a:lstStyle/>
          <a:p>
            <a:r>
              <a:rPr lang="en-US" sz="2800" dirty="0"/>
              <a:t>Acquiring Windows event logs is a straightforward file acquisition task.</a:t>
            </a:r>
          </a:p>
          <a:p>
            <a:r>
              <a:rPr lang="en-US" sz="2800" dirty="0"/>
              <a:t>Each log is stored in a separate file in paths specified within registry key </a:t>
            </a:r>
            <a:r>
              <a:rPr lang="en-US" sz="2400" dirty="0">
                <a:solidFill>
                  <a:srgbClr val="0033CC"/>
                </a:solidFill>
              </a:rPr>
              <a:t>HKEY_LOCAL_MACHINE\SYSTEM\</a:t>
            </a:r>
            <a:r>
              <a:rPr lang="en-US" sz="2400" dirty="0" err="1">
                <a:solidFill>
                  <a:srgbClr val="0033CC"/>
                </a:solidFill>
              </a:rPr>
              <a:t>CurrentControlSet</a:t>
            </a:r>
            <a:r>
              <a:rPr lang="en-US" sz="2400" dirty="0">
                <a:solidFill>
                  <a:srgbClr val="0033CC"/>
                </a:solidFill>
              </a:rPr>
              <a:t>\Services\</a:t>
            </a:r>
            <a:r>
              <a:rPr lang="en-US" sz="2400" dirty="0" err="1">
                <a:solidFill>
                  <a:srgbClr val="0033CC"/>
                </a:solidFill>
              </a:rPr>
              <a:t>Eventlog</a:t>
            </a:r>
            <a:r>
              <a:rPr lang="en-US" sz="2400" dirty="0">
                <a:solidFill>
                  <a:srgbClr val="0033CC"/>
                </a:solidFill>
              </a:rPr>
              <a:t>.</a:t>
            </a:r>
          </a:p>
          <a:p>
            <a:r>
              <a:rPr lang="en-US" sz="2800" dirty="0"/>
              <a:t>On Windows 7, the default paths are:</a:t>
            </a:r>
          </a:p>
          <a:p>
            <a:pPr marL="0" indent="0">
              <a:buNone/>
            </a:pPr>
            <a:r>
              <a:rPr lang="en-US" sz="2600" dirty="0">
                <a:solidFill>
                  <a:srgbClr val="0033CC"/>
                </a:solidFill>
              </a:rPr>
              <a:t>Application:</a:t>
            </a:r>
          </a:p>
          <a:p>
            <a:pPr marL="0" indent="0">
              <a:buNone/>
            </a:pPr>
            <a:r>
              <a:rPr lang="en-US" sz="2600" dirty="0">
                <a:solidFill>
                  <a:srgbClr val="0033CC"/>
                </a:solidFill>
              </a:rPr>
              <a:t>%SYSTEMROOT%\System32\</a:t>
            </a:r>
            <a:r>
              <a:rPr lang="en-US" sz="2600" dirty="0" err="1">
                <a:solidFill>
                  <a:srgbClr val="0033CC"/>
                </a:solidFill>
              </a:rPr>
              <a:t>Winevt</a:t>
            </a:r>
            <a:r>
              <a:rPr lang="en-US" sz="2600" dirty="0">
                <a:solidFill>
                  <a:srgbClr val="0033CC"/>
                </a:solidFill>
              </a:rPr>
              <a:t>\Logs\</a:t>
            </a:r>
            <a:r>
              <a:rPr lang="en-US" sz="2600" dirty="0" err="1">
                <a:solidFill>
                  <a:srgbClr val="0033CC"/>
                </a:solidFill>
              </a:rPr>
              <a:t>Application.evtx</a:t>
            </a:r>
            <a:endParaRPr lang="en-US" sz="2600" dirty="0">
              <a:solidFill>
                <a:srgbClr val="0033CC"/>
              </a:solidFill>
            </a:endParaRPr>
          </a:p>
          <a:p>
            <a:pPr marL="0" indent="0">
              <a:buNone/>
            </a:pPr>
            <a:r>
              <a:rPr lang="en-US" sz="2600" dirty="0">
                <a:solidFill>
                  <a:srgbClr val="0033CC"/>
                </a:solidFill>
              </a:rPr>
              <a:t>System:</a:t>
            </a:r>
          </a:p>
          <a:p>
            <a:pPr marL="0" indent="0">
              <a:buNone/>
            </a:pPr>
            <a:r>
              <a:rPr lang="en-US" sz="2600" dirty="0">
                <a:solidFill>
                  <a:srgbClr val="0033CC"/>
                </a:solidFill>
              </a:rPr>
              <a:t>%SYSTEMROOT%\System32\</a:t>
            </a:r>
            <a:r>
              <a:rPr lang="en-US" sz="2600" dirty="0" err="1">
                <a:solidFill>
                  <a:srgbClr val="0033CC"/>
                </a:solidFill>
              </a:rPr>
              <a:t>Winevt</a:t>
            </a:r>
            <a:r>
              <a:rPr lang="en-US" sz="2600" dirty="0">
                <a:solidFill>
                  <a:srgbClr val="0033CC"/>
                </a:solidFill>
              </a:rPr>
              <a:t>\Logs\</a:t>
            </a:r>
            <a:r>
              <a:rPr lang="en-US" sz="2600" dirty="0" err="1">
                <a:solidFill>
                  <a:srgbClr val="0033CC"/>
                </a:solidFill>
              </a:rPr>
              <a:t>System.evtx</a:t>
            </a:r>
            <a:endParaRPr lang="en-US" sz="2600" dirty="0">
              <a:solidFill>
                <a:srgbClr val="0033CC"/>
              </a:solidFill>
            </a:endParaRPr>
          </a:p>
          <a:p>
            <a:pPr marL="0" indent="0">
              <a:buNone/>
            </a:pPr>
            <a:endParaRPr lang="en-US" sz="2600" dirty="0"/>
          </a:p>
        </p:txBody>
      </p:sp>
    </p:spTree>
    <p:extLst>
      <p:ext uri="{BB962C8B-B14F-4D97-AF65-F5344CB8AC3E}">
        <p14:creationId xmlns:p14="http://schemas.microsoft.com/office/powerpoint/2010/main" val="40888738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Event Logs – cont.</a:t>
            </a:r>
          </a:p>
        </p:txBody>
      </p:sp>
      <p:sp>
        <p:nvSpPr>
          <p:cNvPr id="3" name="Content Placeholder 2"/>
          <p:cNvSpPr>
            <a:spLocks noGrp="1"/>
          </p:cNvSpPr>
          <p:nvPr>
            <p:ph idx="1"/>
          </p:nvPr>
        </p:nvSpPr>
        <p:spPr>
          <a:xfrm>
            <a:off x="381000" y="908720"/>
            <a:ext cx="8153400" cy="5339680"/>
          </a:xfrm>
        </p:spPr>
        <p:txBody>
          <a:bodyPr/>
          <a:lstStyle/>
          <a:p>
            <a:pPr marL="0" indent="0">
              <a:buNone/>
            </a:pPr>
            <a:r>
              <a:rPr lang="en-US" sz="2600" dirty="0">
                <a:solidFill>
                  <a:srgbClr val="0033CC"/>
                </a:solidFill>
              </a:rPr>
              <a:t>Security</a:t>
            </a:r>
          </a:p>
          <a:p>
            <a:pPr marL="0" indent="0">
              <a:buNone/>
            </a:pPr>
            <a:r>
              <a:rPr lang="en-US" sz="2600" dirty="0">
                <a:solidFill>
                  <a:srgbClr val="0033CC"/>
                </a:solidFill>
              </a:rPr>
              <a:t>%SYSTEMROOT%\System32\</a:t>
            </a:r>
            <a:r>
              <a:rPr lang="en-US" sz="2600" dirty="0" err="1">
                <a:solidFill>
                  <a:srgbClr val="0033CC"/>
                </a:solidFill>
              </a:rPr>
              <a:t>Winevt</a:t>
            </a:r>
            <a:r>
              <a:rPr lang="en-US" sz="2600" dirty="0">
                <a:solidFill>
                  <a:srgbClr val="0033CC"/>
                </a:solidFill>
              </a:rPr>
              <a:t>\Logs\</a:t>
            </a:r>
            <a:r>
              <a:rPr lang="en-US" sz="2600" dirty="0" err="1">
                <a:solidFill>
                  <a:srgbClr val="0033CC"/>
                </a:solidFill>
              </a:rPr>
              <a:t>Security.evtx</a:t>
            </a:r>
            <a:endParaRPr lang="en-US" sz="2600" dirty="0">
              <a:solidFill>
                <a:srgbClr val="0033CC"/>
              </a:solidFill>
            </a:endParaRPr>
          </a:p>
          <a:p>
            <a:r>
              <a:rPr lang="en-US" sz="2600" dirty="0"/>
              <a:t>Click Start and enter “</a:t>
            </a:r>
            <a:r>
              <a:rPr lang="en-US" sz="2600" dirty="0" err="1"/>
              <a:t>Regedit</a:t>
            </a:r>
            <a:r>
              <a:rPr lang="en-US" sz="2600" dirty="0"/>
              <a:t>” to open up Registry Editor </a:t>
            </a:r>
          </a:p>
          <a:p>
            <a:endParaRPr lang="en-US" dirty="0"/>
          </a:p>
        </p:txBody>
      </p:sp>
      <p:pic>
        <p:nvPicPr>
          <p:cNvPr id="6" name="Picture 5"/>
          <p:cNvPicPr>
            <a:picLocks noChangeAspect="1"/>
          </p:cNvPicPr>
          <p:nvPr/>
        </p:nvPicPr>
        <p:blipFill>
          <a:blip r:embed="rId2"/>
          <a:stretch>
            <a:fillRect/>
          </a:stretch>
        </p:blipFill>
        <p:spPr>
          <a:xfrm>
            <a:off x="242155" y="2406252"/>
            <a:ext cx="8812089" cy="3842148"/>
          </a:xfrm>
          <a:prstGeom prst="rect">
            <a:avLst/>
          </a:prstGeom>
        </p:spPr>
      </p:pic>
      <p:cxnSp>
        <p:nvCxnSpPr>
          <p:cNvPr id="8" name="Straight Arrow Connector 7"/>
          <p:cNvCxnSpPr/>
          <p:nvPr/>
        </p:nvCxnSpPr>
        <p:spPr bwMode="auto">
          <a:xfrm flipH="1">
            <a:off x="8178552" y="3212976"/>
            <a:ext cx="432048" cy="432048"/>
          </a:xfrm>
          <a:prstGeom prst="straightConnector1">
            <a:avLst/>
          </a:prstGeom>
          <a:solidFill>
            <a:schemeClr val="accent1"/>
          </a:solidFill>
          <a:ln w="12700" cap="flat" cmpd="sng" algn="ctr">
            <a:solidFill>
              <a:srgbClr val="FF0000"/>
            </a:solidFill>
            <a:prstDash val="solid"/>
            <a:round/>
            <a:headEnd type="none" w="sm" len="sm"/>
            <a:tailEnd type="triangle"/>
          </a:ln>
          <a:effectLst/>
        </p:spPr>
      </p:cxnSp>
    </p:spTree>
    <p:extLst>
      <p:ext uri="{BB962C8B-B14F-4D97-AF65-F5344CB8AC3E}">
        <p14:creationId xmlns:p14="http://schemas.microsoft.com/office/powerpoint/2010/main" val="27248467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Event Viewer</a:t>
            </a:r>
            <a:endParaRPr lang="en-SG" dirty="0">
              <a:latin typeface="+mn-lt"/>
            </a:endParaRPr>
          </a:p>
        </p:txBody>
      </p:sp>
      <p:sp>
        <p:nvSpPr>
          <p:cNvPr id="3" name="Content Placeholder 2"/>
          <p:cNvSpPr>
            <a:spLocks noGrp="1"/>
          </p:cNvSpPr>
          <p:nvPr>
            <p:ph idx="1"/>
          </p:nvPr>
        </p:nvSpPr>
        <p:spPr>
          <a:xfrm>
            <a:off x="381000" y="836712"/>
            <a:ext cx="8153400" cy="5411688"/>
          </a:xfrm>
        </p:spPr>
        <p:txBody>
          <a:bodyPr/>
          <a:lstStyle/>
          <a:p>
            <a:r>
              <a:rPr lang="en-US" sz="2800" dirty="0"/>
              <a:t>Click Start &gt; Control Panel &gt; Administrative Tools &gt; Event Viewer</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386" y="1751025"/>
            <a:ext cx="6504942" cy="4529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9929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Event IDs</a:t>
            </a:r>
          </a:p>
        </p:txBody>
      </p:sp>
      <p:sp>
        <p:nvSpPr>
          <p:cNvPr id="3" name="Content Placeholder 2"/>
          <p:cNvSpPr>
            <a:spLocks noGrp="1"/>
          </p:cNvSpPr>
          <p:nvPr>
            <p:ph idx="1"/>
          </p:nvPr>
        </p:nvSpPr>
        <p:spPr/>
        <p:txBody>
          <a:bodyPr/>
          <a:lstStyle/>
          <a:p>
            <a:r>
              <a:rPr lang="en-US" sz="2800" dirty="0"/>
              <a:t>Every type of event tracked in Windows event logs has an associated ID value.</a:t>
            </a:r>
          </a:p>
          <a:p>
            <a:r>
              <a:rPr lang="en-US" sz="2800" dirty="0"/>
              <a:t>These IDs are often more useful than the event message itself.</a:t>
            </a:r>
          </a:p>
          <a:p>
            <a:r>
              <a:rPr lang="en-US" sz="2800" dirty="0"/>
              <a:t>Microsoft provides a useful search engine, called Event and Errors Message Center that FI can query:</a:t>
            </a:r>
          </a:p>
          <a:p>
            <a:pPr lvl="1"/>
            <a:r>
              <a:rPr lang="en-US" sz="2400" dirty="0">
                <a:hlinkClick r:id="rId2"/>
              </a:rPr>
              <a:t>www.myeventlog.com</a:t>
            </a:r>
            <a:endParaRPr lang="en-US" sz="2400" dirty="0"/>
          </a:p>
          <a:p>
            <a:pPr lvl="1"/>
            <a:r>
              <a:rPr lang="en-US" sz="2400" dirty="0">
                <a:hlinkClick r:id="rId3"/>
              </a:rPr>
              <a:t>www.eventid.net</a:t>
            </a:r>
            <a:endParaRPr lang="en-US" sz="2400" dirty="0"/>
          </a:p>
          <a:p>
            <a:r>
              <a:rPr lang="en-US" sz="2800" dirty="0"/>
              <a:t>Note that these websites lack coverage of event IDs from Applications and Services logs.</a:t>
            </a:r>
          </a:p>
        </p:txBody>
      </p:sp>
    </p:spTree>
    <p:extLst>
      <p:ext uri="{BB962C8B-B14F-4D97-AF65-F5344CB8AC3E}">
        <p14:creationId xmlns:p14="http://schemas.microsoft.com/office/powerpoint/2010/main" val="36948638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Event ID: 540</a:t>
            </a:r>
          </a:p>
        </p:txBody>
      </p:sp>
      <p:pic>
        <p:nvPicPr>
          <p:cNvPr id="5" name="Picture 4"/>
          <p:cNvPicPr>
            <a:picLocks noChangeAspect="1"/>
          </p:cNvPicPr>
          <p:nvPr/>
        </p:nvPicPr>
        <p:blipFill>
          <a:blip r:embed="rId2"/>
          <a:stretch>
            <a:fillRect/>
          </a:stretch>
        </p:blipFill>
        <p:spPr>
          <a:xfrm>
            <a:off x="969169" y="1098894"/>
            <a:ext cx="6977062" cy="4782169"/>
          </a:xfrm>
          <a:prstGeom prst="rect">
            <a:avLst/>
          </a:prstGeom>
        </p:spPr>
      </p:pic>
    </p:spTree>
    <p:extLst>
      <p:ext uri="{BB962C8B-B14F-4D97-AF65-F5344CB8AC3E}">
        <p14:creationId xmlns:p14="http://schemas.microsoft.com/office/powerpoint/2010/main" val="6129700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Understanding Logon Events</a:t>
            </a:r>
          </a:p>
        </p:txBody>
      </p:sp>
      <p:sp>
        <p:nvSpPr>
          <p:cNvPr id="3" name="Content Placeholder 2"/>
          <p:cNvSpPr>
            <a:spLocks noGrp="1"/>
          </p:cNvSpPr>
          <p:nvPr>
            <p:ph idx="1"/>
          </p:nvPr>
        </p:nvSpPr>
        <p:spPr>
          <a:xfrm>
            <a:off x="381000" y="980728"/>
            <a:ext cx="8153400" cy="5267672"/>
          </a:xfrm>
        </p:spPr>
        <p:txBody>
          <a:bodyPr/>
          <a:lstStyle/>
          <a:p>
            <a:r>
              <a:rPr lang="en-US" sz="2800" dirty="0"/>
              <a:t>Let’s look an example of a logon event.</a:t>
            </a:r>
          </a:p>
          <a:p>
            <a:pPr marL="0" indent="0">
              <a:buNone/>
            </a:pPr>
            <a:endParaRPr lang="en-US" sz="1800" b="0" dirty="0">
              <a:latin typeface="Batang" panose="02030600000101010101" pitchFamily="18" charset="-127"/>
              <a:ea typeface="Batang" panose="02030600000101010101" pitchFamily="18" charset="-127"/>
              <a:cs typeface="Arial Unicode MS" panose="020B0604020202020204" pitchFamily="34" charset="-128"/>
            </a:endParaRPr>
          </a:p>
          <a:p>
            <a:pPr marL="0" indent="0">
              <a:buNone/>
            </a:pPr>
            <a:r>
              <a:rPr lang="en-US" sz="1800" b="0" dirty="0">
                <a:latin typeface="Batang" panose="02030600000101010101" pitchFamily="18" charset="-127"/>
                <a:ea typeface="Batang" panose="02030600000101010101" pitchFamily="18" charset="-127"/>
                <a:cs typeface="Arial Unicode MS" panose="020B0604020202020204" pitchFamily="34" charset="-128"/>
              </a:rPr>
              <a:t>Event ID: 540</a:t>
            </a:r>
          </a:p>
          <a:p>
            <a:pPr marL="0" indent="0">
              <a:buNone/>
            </a:pPr>
            <a:endParaRPr lang="en-US" sz="1800" b="0" dirty="0">
              <a:latin typeface="Batang" panose="02030600000101010101" pitchFamily="18" charset="-127"/>
              <a:ea typeface="Batang" panose="02030600000101010101" pitchFamily="18" charset="-127"/>
              <a:cs typeface="Arial Unicode MS" panose="020B0604020202020204" pitchFamily="34" charset="-128"/>
            </a:endParaRPr>
          </a:p>
          <a:p>
            <a:pPr marL="0" indent="0">
              <a:buNone/>
            </a:pPr>
            <a:r>
              <a:rPr lang="en-US" sz="1800" b="0" dirty="0">
                <a:latin typeface="Batang" panose="02030600000101010101" pitchFamily="18" charset="-127"/>
                <a:ea typeface="Batang" panose="02030600000101010101" pitchFamily="18" charset="-127"/>
                <a:cs typeface="Arial Unicode MS" panose="020B0604020202020204" pitchFamily="34" charset="-128"/>
              </a:rPr>
              <a:t>Successful Network Logon:</a:t>
            </a:r>
          </a:p>
          <a:p>
            <a:pPr marL="0" indent="0">
              <a:buNone/>
            </a:pPr>
            <a:r>
              <a:rPr lang="en-US" sz="1800" b="0" dirty="0">
                <a:latin typeface="Batang" panose="02030600000101010101" pitchFamily="18" charset="-127"/>
                <a:ea typeface="Batang" panose="02030600000101010101" pitchFamily="18" charset="-127"/>
                <a:cs typeface="Arial Unicode MS" panose="020B0604020202020204" pitchFamily="34" charset="-128"/>
              </a:rPr>
              <a:t>User Name: Administrator</a:t>
            </a:r>
          </a:p>
          <a:p>
            <a:pPr marL="0" indent="0">
              <a:buNone/>
            </a:pPr>
            <a:r>
              <a:rPr lang="en-US" sz="1800" b="0" dirty="0">
                <a:latin typeface="Batang" panose="02030600000101010101" pitchFamily="18" charset="-127"/>
                <a:ea typeface="Batang" panose="02030600000101010101" pitchFamily="18" charset="-127"/>
                <a:cs typeface="Arial Unicode MS" panose="020B0604020202020204" pitchFamily="34" charset="-128"/>
              </a:rPr>
              <a:t>Domain: CORPDOMAIN</a:t>
            </a:r>
          </a:p>
          <a:p>
            <a:pPr marL="0" indent="0">
              <a:buNone/>
            </a:pPr>
            <a:r>
              <a:rPr lang="en-US" sz="1800" b="0" dirty="0">
                <a:latin typeface="Batang" panose="02030600000101010101" pitchFamily="18" charset="-127"/>
                <a:ea typeface="Batang" panose="02030600000101010101" pitchFamily="18" charset="-127"/>
                <a:cs typeface="Arial Unicode MS" panose="020B0604020202020204" pitchFamily="34" charset="-128"/>
              </a:rPr>
              <a:t>Logon ID: (0x0, 0x3E2C4E73)</a:t>
            </a:r>
          </a:p>
          <a:p>
            <a:pPr marL="0" indent="0">
              <a:buNone/>
            </a:pPr>
            <a:r>
              <a:rPr lang="en-US" sz="1800" b="0" dirty="0">
                <a:latin typeface="Batang" panose="02030600000101010101" pitchFamily="18" charset="-127"/>
                <a:ea typeface="Batang" panose="02030600000101010101" pitchFamily="18" charset="-127"/>
                <a:cs typeface="Arial Unicode MS" panose="020B0604020202020204" pitchFamily="34" charset="-128"/>
              </a:rPr>
              <a:t>Logon Type: 3</a:t>
            </a:r>
          </a:p>
          <a:p>
            <a:pPr marL="0" indent="0">
              <a:buNone/>
            </a:pPr>
            <a:r>
              <a:rPr lang="en-US" sz="1800" b="0" dirty="0">
                <a:latin typeface="Batang" panose="02030600000101010101" pitchFamily="18" charset="-127"/>
                <a:ea typeface="Batang" panose="02030600000101010101" pitchFamily="18" charset="-127"/>
                <a:cs typeface="Arial Unicode MS" panose="020B0604020202020204" pitchFamily="34" charset="-128"/>
              </a:rPr>
              <a:t>Logon Process: </a:t>
            </a:r>
            <a:r>
              <a:rPr lang="en-US" sz="1800" b="0" dirty="0" err="1">
                <a:latin typeface="Batang" panose="02030600000101010101" pitchFamily="18" charset="-127"/>
                <a:ea typeface="Batang" panose="02030600000101010101" pitchFamily="18" charset="-127"/>
                <a:cs typeface="Arial Unicode MS" panose="020B0604020202020204" pitchFamily="34" charset="-128"/>
              </a:rPr>
              <a:t>NtLmSsp</a:t>
            </a:r>
            <a:endParaRPr lang="en-US" sz="1800" b="0" dirty="0">
              <a:latin typeface="Batang" panose="02030600000101010101" pitchFamily="18" charset="-127"/>
              <a:ea typeface="Batang" panose="02030600000101010101" pitchFamily="18" charset="-127"/>
              <a:cs typeface="Arial Unicode MS" panose="020B0604020202020204" pitchFamily="34" charset="-128"/>
            </a:endParaRPr>
          </a:p>
          <a:p>
            <a:pPr marL="0" indent="0">
              <a:buNone/>
            </a:pPr>
            <a:r>
              <a:rPr lang="en-US" sz="1800" b="0" dirty="0">
                <a:latin typeface="Batang" panose="02030600000101010101" pitchFamily="18" charset="-127"/>
                <a:ea typeface="Batang" panose="02030600000101010101" pitchFamily="18" charset="-127"/>
                <a:cs typeface="Arial Unicode MS" panose="020B0604020202020204" pitchFamily="34" charset="-128"/>
              </a:rPr>
              <a:t>Authentication Package: NTLM</a:t>
            </a:r>
          </a:p>
          <a:p>
            <a:pPr marL="0" indent="0">
              <a:buNone/>
            </a:pPr>
            <a:r>
              <a:rPr lang="en-US" sz="1800" b="0" dirty="0">
                <a:latin typeface="Batang" panose="02030600000101010101" pitchFamily="18" charset="-127"/>
                <a:ea typeface="Batang" panose="02030600000101010101" pitchFamily="18" charset="-127"/>
                <a:cs typeface="Arial Unicode MS" panose="020B0604020202020204" pitchFamily="34" charset="-128"/>
              </a:rPr>
              <a:t>Workstation Name: laptop1022</a:t>
            </a:r>
          </a:p>
          <a:p>
            <a:pPr marL="0" indent="0">
              <a:buNone/>
            </a:pPr>
            <a:r>
              <a:rPr lang="en-US" sz="1800" b="0" dirty="0">
                <a:latin typeface="Batang" panose="02030600000101010101" pitchFamily="18" charset="-127"/>
                <a:ea typeface="Batang" panose="02030600000101010101" pitchFamily="18" charset="-127"/>
                <a:cs typeface="Arial Unicode MS" panose="020B0604020202020204" pitchFamily="34" charset="-128"/>
              </a:rPr>
              <a:t>Source Network Address: 10.0.1.13</a:t>
            </a:r>
          </a:p>
          <a:p>
            <a:pPr marL="0" indent="0">
              <a:buNone/>
            </a:pPr>
            <a:endParaRPr lang="en-US" sz="1800" b="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9683884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Understanding Logon Events – cont.</a:t>
            </a:r>
          </a:p>
        </p:txBody>
      </p:sp>
      <p:sp>
        <p:nvSpPr>
          <p:cNvPr id="3" name="Content Placeholder 2"/>
          <p:cNvSpPr>
            <a:spLocks noGrp="1"/>
          </p:cNvSpPr>
          <p:nvPr>
            <p:ph idx="1"/>
          </p:nvPr>
        </p:nvSpPr>
        <p:spPr/>
        <p:txBody>
          <a:bodyPr/>
          <a:lstStyle/>
          <a:p>
            <a:pPr marL="0" indent="0">
              <a:buNone/>
            </a:pPr>
            <a:r>
              <a:rPr lang="en-US" sz="2800" dirty="0"/>
              <a:t>Here’s the definition for each field:</a:t>
            </a:r>
          </a:p>
          <a:p>
            <a:r>
              <a:rPr lang="en-US" sz="2800" dirty="0"/>
              <a:t>User Name 	</a:t>
            </a:r>
            <a:r>
              <a:rPr lang="en-US" sz="2800" b="0" dirty="0"/>
              <a:t>The account used to log on</a:t>
            </a:r>
          </a:p>
          <a:p>
            <a:r>
              <a:rPr lang="en-US" sz="2800" dirty="0"/>
              <a:t>Domain</a:t>
            </a:r>
            <a:r>
              <a:rPr lang="en-US" sz="2800" b="0" dirty="0"/>
              <a:t>		The domain associated with the user name. If the user is a local account, this field will contain the system’s host name.</a:t>
            </a:r>
          </a:p>
          <a:p>
            <a:r>
              <a:rPr lang="en-US" sz="2800" dirty="0"/>
              <a:t>Logon ID		</a:t>
            </a:r>
            <a:r>
              <a:rPr lang="en-US" sz="2800" b="0" dirty="0"/>
              <a:t>A unique session identifier. This value can be used to search or filter to find all event log entries associated with this logon session. </a:t>
            </a:r>
          </a:p>
          <a:p>
            <a:r>
              <a:rPr lang="en-US" sz="2800" dirty="0"/>
              <a:t>Logon Type</a:t>
            </a:r>
            <a:r>
              <a:rPr lang="en-US" sz="2800" b="0" dirty="0"/>
              <a:t>	A code referencing the type of logon initiated by the user. </a:t>
            </a:r>
            <a:endParaRPr lang="en-US" sz="2800" dirty="0"/>
          </a:p>
        </p:txBody>
      </p:sp>
    </p:spTree>
    <p:extLst>
      <p:ext uri="{BB962C8B-B14F-4D97-AF65-F5344CB8AC3E}">
        <p14:creationId xmlns:p14="http://schemas.microsoft.com/office/powerpoint/2010/main" val="9404905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Understanding Logon Events – cont.</a:t>
            </a:r>
          </a:p>
        </p:txBody>
      </p:sp>
      <p:sp>
        <p:nvSpPr>
          <p:cNvPr id="3" name="Content Placeholder 2"/>
          <p:cNvSpPr>
            <a:spLocks noGrp="1"/>
          </p:cNvSpPr>
          <p:nvPr>
            <p:ph idx="1"/>
          </p:nvPr>
        </p:nvSpPr>
        <p:spPr>
          <a:xfrm>
            <a:off x="381000" y="836712"/>
            <a:ext cx="8655496" cy="5411688"/>
          </a:xfrm>
        </p:spPr>
        <p:txBody>
          <a:bodyPr/>
          <a:lstStyle/>
          <a:p>
            <a:pPr marL="0" indent="0">
              <a:buNone/>
            </a:pPr>
            <a:r>
              <a:rPr lang="en-US" sz="2400" b="0" dirty="0"/>
              <a:t>The following table provides details on Logon Type and its possible values:</a:t>
            </a:r>
          </a:p>
        </p:txBody>
      </p:sp>
      <p:graphicFrame>
        <p:nvGraphicFramePr>
          <p:cNvPr id="5" name="Table 4"/>
          <p:cNvGraphicFramePr>
            <a:graphicFrameLocks noGrp="1"/>
          </p:cNvGraphicFramePr>
          <p:nvPr>
            <p:extLst>
              <p:ext uri="{D42A27DB-BD31-4B8C-83A1-F6EECF244321}">
                <p14:modId xmlns:p14="http://schemas.microsoft.com/office/powerpoint/2010/main" val="2719163337"/>
              </p:ext>
            </p:extLst>
          </p:nvPr>
        </p:nvGraphicFramePr>
        <p:xfrm>
          <a:off x="543744" y="1412776"/>
          <a:ext cx="8208912" cy="4617720"/>
        </p:xfrm>
        <a:graphic>
          <a:graphicData uri="http://schemas.openxmlformats.org/drawingml/2006/table">
            <a:tbl>
              <a:tblPr firstRow="1" bandRow="1">
                <a:tableStyleId>{5C22544A-7EE6-4342-B048-85BDC9FD1C3A}</a:tableStyleId>
              </a:tblPr>
              <a:tblGrid>
                <a:gridCol w="1800200">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5544616">
                  <a:extLst>
                    <a:ext uri="{9D8B030D-6E8A-4147-A177-3AD203B41FA5}">
                      <a16:colId xmlns:a16="http://schemas.microsoft.com/office/drawing/2014/main" val="20002"/>
                    </a:ext>
                  </a:extLst>
                </a:gridCol>
              </a:tblGrid>
              <a:tr h="370840">
                <a:tc>
                  <a:txBody>
                    <a:bodyPr/>
                    <a:lstStyle/>
                    <a:p>
                      <a:r>
                        <a:rPr lang="en-US" dirty="0"/>
                        <a:t>Type</a:t>
                      </a:r>
                    </a:p>
                  </a:txBody>
                  <a:tcPr/>
                </a:tc>
                <a:tc>
                  <a:txBody>
                    <a:bodyPr/>
                    <a:lstStyle/>
                    <a:p>
                      <a:r>
                        <a:rPr lang="en-US" dirty="0"/>
                        <a:t>Code</a:t>
                      </a:r>
                    </a:p>
                  </a:txBody>
                  <a:tcPr/>
                </a:tc>
                <a:tc>
                  <a:txBody>
                    <a:bodyPr/>
                    <a:lstStyle/>
                    <a:p>
                      <a:r>
                        <a:rPr lang="en-US" dirty="0"/>
                        <a:t>Brief</a:t>
                      </a:r>
                      <a:r>
                        <a:rPr lang="en-US" baseline="0" dirty="0"/>
                        <a:t> Descriptions</a:t>
                      </a:r>
                      <a:endParaRPr lang="en-US" dirty="0"/>
                    </a:p>
                  </a:txBody>
                  <a:tcPr/>
                </a:tc>
                <a:extLst>
                  <a:ext uri="{0D108BD9-81ED-4DB2-BD59-A6C34878D82A}">
                    <a16:rowId xmlns:a16="http://schemas.microsoft.com/office/drawing/2014/main" val="10000"/>
                  </a:ext>
                </a:extLst>
              </a:tr>
              <a:tr h="370840">
                <a:tc>
                  <a:txBody>
                    <a:bodyPr/>
                    <a:lstStyle/>
                    <a:p>
                      <a:r>
                        <a:rPr lang="en-US" dirty="0"/>
                        <a:t>Interactive</a:t>
                      </a:r>
                    </a:p>
                  </a:txBody>
                  <a:tcPr/>
                </a:tc>
                <a:tc>
                  <a:txBody>
                    <a:bodyPr/>
                    <a:lstStyle/>
                    <a:p>
                      <a:r>
                        <a:rPr lang="en-US" dirty="0"/>
                        <a:t>2</a:t>
                      </a:r>
                    </a:p>
                  </a:txBody>
                  <a:tcPr/>
                </a:tc>
                <a:tc>
                  <a:txBody>
                    <a:bodyPr/>
                    <a:lstStyle/>
                    <a:p>
                      <a:r>
                        <a:rPr lang="en-US" dirty="0"/>
                        <a:t>The user logged</a:t>
                      </a:r>
                      <a:r>
                        <a:rPr lang="en-US" baseline="0" dirty="0"/>
                        <a:t> on from the console</a:t>
                      </a:r>
                      <a:endParaRPr lang="en-US" dirty="0"/>
                    </a:p>
                  </a:txBody>
                  <a:tcPr/>
                </a:tc>
                <a:extLst>
                  <a:ext uri="{0D108BD9-81ED-4DB2-BD59-A6C34878D82A}">
                    <a16:rowId xmlns:a16="http://schemas.microsoft.com/office/drawing/2014/main" val="10001"/>
                  </a:ext>
                </a:extLst>
              </a:tr>
              <a:tr h="370840">
                <a:tc>
                  <a:txBody>
                    <a:bodyPr/>
                    <a:lstStyle/>
                    <a:p>
                      <a:r>
                        <a:rPr lang="en-US" dirty="0"/>
                        <a:t>Network</a:t>
                      </a:r>
                    </a:p>
                  </a:txBody>
                  <a:tcPr/>
                </a:tc>
                <a:tc>
                  <a:txBody>
                    <a:bodyPr/>
                    <a:lstStyle/>
                    <a:p>
                      <a:r>
                        <a:rPr lang="en-US" dirty="0"/>
                        <a:t>3</a:t>
                      </a:r>
                    </a:p>
                  </a:txBody>
                  <a:tcPr/>
                </a:tc>
                <a:tc>
                  <a:txBody>
                    <a:bodyPr/>
                    <a:lstStyle/>
                    <a:p>
                      <a:r>
                        <a:rPr lang="en-US" dirty="0"/>
                        <a:t>The user logged on over the network</a:t>
                      </a:r>
                    </a:p>
                  </a:txBody>
                  <a:tcPr/>
                </a:tc>
                <a:extLst>
                  <a:ext uri="{0D108BD9-81ED-4DB2-BD59-A6C34878D82A}">
                    <a16:rowId xmlns:a16="http://schemas.microsoft.com/office/drawing/2014/main" val="10002"/>
                  </a:ext>
                </a:extLst>
              </a:tr>
              <a:tr h="370840">
                <a:tc>
                  <a:txBody>
                    <a:bodyPr/>
                    <a:lstStyle/>
                    <a:p>
                      <a:r>
                        <a:rPr lang="en-US" dirty="0"/>
                        <a:t>Batch</a:t>
                      </a:r>
                    </a:p>
                  </a:txBody>
                  <a:tcPr/>
                </a:tc>
                <a:tc>
                  <a:txBody>
                    <a:bodyPr/>
                    <a:lstStyle/>
                    <a:p>
                      <a:r>
                        <a:rPr lang="en-US" dirty="0"/>
                        <a:t>4</a:t>
                      </a:r>
                    </a:p>
                  </a:txBody>
                  <a:tcPr/>
                </a:tc>
                <a:tc>
                  <a:txBody>
                    <a:bodyPr/>
                    <a:lstStyle/>
                    <a:p>
                      <a:r>
                        <a:rPr lang="en-US" dirty="0"/>
                        <a:t>The logon session generated by a scheduled task</a:t>
                      </a:r>
                    </a:p>
                  </a:txBody>
                  <a:tcPr/>
                </a:tc>
                <a:extLst>
                  <a:ext uri="{0D108BD9-81ED-4DB2-BD59-A6C34878D82A}">
                    <a16:rowId xmlns:a16="http://schemas.microsoft.com/office/drawing/2014/main" val="10003"/>
                  </a:ext>
                </a:extLst>
              </a:tr>
              <a:tr h="370840">
                <a:tc>
                  <a:txBody>
                    <a:bodyPr/>
                    <a:lstStyle/>
                    <a:p>
                      <a:r>
                        <a:rPr lang="en-US" dirty="0"/>
                        <a:t>Service</a:t>
                      </a:r>
                    </a:p>
                  </a:txBody>
                  <a:tcPr/>
                </a:tc>
                <a:tc>
                  <a:txBody>
                    <a:bodyPr/>
                    <a:lstStyle/>
                    <a:p>
                      <a:r>
                        <a:rPr lang="en-US" dirty="0"/>
                        <a:t>5</a:t>
                      </a:r>
                    </a:p>
                  </a:txBody>
                  <a:tcPr/>
                </a:tc>
                <a:tc>
                  <a:txBody>
                    <a:bodyPr/>
                    <a:lstStyle/>
                    <a:p>
                      <a:r>
                        <a:rPr lang="en-US" dirty="0"/>
                        <a:t>The Windows service logged on using its configured credentials</a:t>
                      </a:r>
                    </a:p>
                  </a:txBody>
                  <a:tcPr/>
                </a:tc>
                <a:extLst>
                  <a:ext uri="{0D108BD9-81ED-4DB2-BD59-A6C34878D82A}">
                    <a16:rowId xmlns:a16="http://schemas.microsoft.com/office/drawing/2014/main" val="10004"/>
                  </a:ext>
                </a:extLst>
              </a:tr>
              <a:tr h="370840">
                <a:tc>
                  <a:txBody>
                    <a:bodyPr/>
                    <a:lstStyle/>
                    <a:p>
                      <a:r>
                        <a:rPr lang="en-US" dirty="0"/>
                        <a:t>Proxy</a:t>
                      </a:r>
                    </a:p>
                  </a:txBody>
                  <a:tcPr/>
                </a:tc>
                <a:tc>
                  <a:txBody>
                    <a:bodyPr/>
                    <a:lstStyle/>
                    <a:p>
                      <a:r>
                        <a:rPr lang="en-US" dirty="0"/>
                        <a:t>6</a:t>
                      </a:r>
                    </a:p>
                  </a:txBody>
                  <a:tcPr/>
                </a:tc>
                <a:tc>
                  <a:txBody>
                    <a:bodyPr/>
                    <a:lstStyle/>
                    <a:p>
                      <a:r>
                        <a:rPr lang="en-US" dirty="0"/>
                        <a:t>Proxy-type logon</a:t>
                      </a:r>
                    </a:p>
                  </a:txBody>
                  <a:tcPr/>
                </a:tc>
                <a:extLst>
                  <a:ext uri="{0D108BD9-81ED-4DB2-BD59-A6C34878D82A}">
                    <a16:rowId xmlns:a16="http://schemas.microsoft.com/office/drawing/2014/main" val="10005"/>
                  </a:ext>
                </a:extLst>
              </a:tr>
              <a:tr h="370840">
                <a:tc>
                  <a:txBody>
                    <a:bodyPr/>
                    <a:lstStyle/>
                    <a:p>
                      <a:r>
                        <a:rPr lang="en-US" dirty="0"/>
                        <a:t>Unlock</a:t>
                      </a:r>
                    </a:p>
                  </a:txBody>
                  <a:tcPr/>
                </a:tc>
                <a:tc>
                  <a:txBody>
                    <a:bodyPr/>
                    <a:lstStyle/>
                    <a:p>
                      <a:r>
                        <a:rPr lang="en-US" dirty="0"/>
                        <a:t>7</a:t>
                      </a:r>
                    </a:p>
                  </a:txBody>
                  <a:tcPr/>
                </a:tc>
                <a:tc>
                  <a:txBody>
                    <a:bodyPr/>
                    <a:lstStyle/>
                    <a:p>
                      <a:r>
                        <a:rPr lang="en-US" dirty="0"/>
                        <a:t>The user unlocked the system (e.g. resuming from screensaver)</a:t>
                      </a:r>
                    </a:p>
                  </a:txBody>
                  <a:tcPr/>
                </a:tc>
                <a:extLst>
                  <a:ext uri="{0D108BD9-81ED-4DB2-BD59-A6C34878D82A}">
                    <a16:rowId xmlns:a16="http://schemas.microsoft.com/office/drawing/2014/main" val="10006"/>
                  </a:ext>
                </a:extLst>
              </a:tr>
              <a:tr h="370840">
                <a:tc>
                  <a:txBody>
                    <a:bodyPr/>
                    <a:lstStyle/>
                    <a:p>
                      <a:r>
                        <a:rPr lang="en-US" dirty="0" err="1"/>
                        <a:t>NetworkCleartext</a:t>
                      </a:r>
                      <a:endParaRPr lang="en-US" dirty="0"/>
                    </a:p>
                  </a:txBody>
                  <a:tcPr/>
                </a:tc>
                <a:tc>
                  <a:txBody>
                    <a:bodyPr/>
                    <a:lstStyle/>
                    <a:p>
                      <a:r>
                        <a:rPr lang="en-US" dirty="0"/>
                        <a:t>8</a:t>
                      </a:r>
                    </a:p>
                  </a:txBody>
                  <a:tcPr/>
                </a:tc>
                <a:tc>
                  <a:txBody>
                    <a:bodyPr/>
                    <a:lstStyle/>
                    <a:p>
                      <a:r>
                        <a:rPr lang="en-US" dirty="0"/>
                        <a:t>Generated by basic authentication logins on web servers.</a:t>
                      </a:r>
                    </a:p>
                  </a:txBody>
                  <a:tcPr/>
                </a:tc>
                <a:extLst>
                  <a:ext uri="{0D108BD9-81ED-4DB2-BD59-A6C34878D82A}">
                    <a16:rowId xmlns:a16="http://schemas.microsoft.com/office/drawing/2014/main" val="10007"/>
                  </a:ext>
                </a:extLst>
              </a:tr>
              <a:tr h="370840">
                <a:tc>
                  <a:txBody>
                    <a:bodyPr/>
                    <a:lstStyle/>
                    <a:p>
                      <a:r>
                        <a:rPr lang="en-US" dirty="0" err="1"/>
                        <a:t>NewCredentials</a:t>
                      </a:r>
                      <a:endParaRPr lang="en-US" dirty="0"/>
                    </a:p>
                  </a:txBody>
                  <a:tcPr/>
                </a:tc>
                <a:tc>
                  <a:txBody>
                    <a:bodyPr/>
                    <a:lstStyle/>
                    <a:p>
                      <a:r>
                        <a:rPr lang="en-US" dirty="0"/>
                        <a:t>9</a:t>
                      </a:r>
                    </a:p>
                  </a:txBody>
                  <a:tcPr/>
                </a:tc>
                <a:tc>
                  <a:txBody>
                    <a:bodyPr/>
                    <a:lstStyle/>
                    <a:p>
                      <a:r>
                        <a:rPr lang="en-US" dirty="0"/>
                        <a:t>User assumed</a:t>
                      </a:r>
                      <a:r>
                        <a:rPr lang="en-US" baseline="0" dirty="0"/>
                        <a:t> a different set of credentials for a remote connection</a:t>
                      </a:r>
                      <a:endParaRPr lang="en-US" dirty="0"/>
                    </a:p>
                  </a:txBody>
                  <a:tcPr/>
                </a:tc>
                <a:extLst>
                  <a:ext uri="{0D108BD9-81ED-4DB2-BD59-A6C34878D82A}">
                    <a16:rowId xmlns:a16="http://schemas.microsoft.com/office/drawing/2014/main" val="10008"/>
                  </a:ext>
                </a:extLst>
              </a:tr>
              <a:tr h="370840">
                <a:tc>
                  <a:txBody>
                    <a:bodyPr/>
                    <a:lstStyle/>
                    <a:p>
                      <a:r>
                        <a:rPr lang="en-US" dirty="0" err="1"/>
                        <a:t>RemoteInteractive</a:t>
                      </a:r>
                      <a:endParaRPr lang="en-US" dirty="0"/>
                    </a:p>
                  </a:txBody>
                  <a:tcPr/>
                </a:tc>
                <a:tc>
                  <a:txBody>
                    <a:bodyPr/>
                    <a:lstStyle/>
                    <a:p>
                      <a:r>
                        <a:rPr lang="en-US" dirty="0"/>
                        <a:t>10</a:t>
                      </a:r>
                    </a:p>
                  </a:txBody>
                  <a:tcPr/>
                </a:tc>
                <a:tc>
                  <a:txBody>
                    <a:bodyPr/>
                    <a:lstStyle/>
                    <a:p>
                      <a:r>
                        <a:rPr lang="en-US" dirty="0"/>
                        <a:t>User logged on via Terminal Services or Remote Desktop</a:t>
                      </a:r>
                    </a:p>
                  </a:txBody>
                  <a:tcPr/>
                </a:tc>
                <a:extLst>
                  <a:ext uri="{0D108BD9-81ED-4DB2-BD59-A6C34878D82A}">
                    <a16:rowId xmlns:a16="http://schemas.microsoft.com/office/drawing/2014/main" val="10009"/>
                  </a:ext>
                </a:extLst>
              </a:tr>
              <a:tr h="370840">
                <a:tc>
                  <a:txBody>
                    <a:bodyPr/>
                    <a:lstStyle/>
                    <a:p>
                      <a:r>
                        <a:rPr lang="en-US" dirty="0" err="1"/>
                        <a:t>CacheInteractive</a:t>
                      </a:r>
                      <a:endParaRPr lang="en-US" dirty="0"/>
                    </a:p>
                  </a:txBody>
                  <a:tcPr/>
                </a:tc>
                <a:tc>
                  <a:txBody>
                    <a:bodyPr/>
                    <a:lstStyle/>
                    <a:p>
                      <a:r>
                        <a:rPr lang="en-US" dirty="0"/>
                        <a:t>11</a:t>
                      </a:r>
                    </a:p>
                  </a:txBody>
                  <a:tcPr/>
                </a:tc>
                <a:tc>
                  <a:txBody>
                    <a:bodyPr/>
                    <a:lstStyle/>
                    <a:p>
                      <a:r>
                        <a:rPr lang="en-US" dirty="0"/>
                        <a:t>User logged on with domain credentials that were validated using local cache data rather than domain controller</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1393919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Understanding Logon Events – cont. </a:t>
            </a:r>
          </a:p>
        </p:txBody>
      </p:sp>
      <p:sp>
        <p:nvSpPr>
          <p:cNvPr id="3" name="Content Placeholder 2"/>
          <p:cNvSpPr>
            <a:spLocks noGrp="1"/>
          </p:cNvSpPr>
          <p:nvPr>
            <p:ph idx="1"/>
          </p:nvPr>
        </p:nvSpPr>
        <p:spPr/>
        <p:txBody>
          <a:bodyPr/>
          <a:lstStyle/>
          <a:p>
            <a:r>
              <a:rPr lang="en-US" sz="2800" dirty="0"/>
              <a:t>The Logon Type field can be a useful data point when searching or filtering the security event log. For example:</a:t>
            </a:r>
          </a:p>
          <a:p>
            <a:pPr lvl="1"/>
            <a:r>
              <a:rPr lang="en-US" sz="2400" dirty="0"/>
              <a:t>If you know an attacker accesses the system using stolen credentials via the “net use” command, you may want to disregard Unlock and Console logons as noise from legitimate system usage.</a:t>
            </a:r>
          </a:p>
          <a:p>
            <a:pPr lvl="1"/>
            <a:r>
              <a:rPr lang="en-US" sz="2400" dirty="0"/>
              <a:t>If an application service account is never supposed to log on interactively, you may want to focus on </a:t>
            </a:r>
            <a:r>
              <a:rPr lang="en-US" sz="2400" dirty="0" err="1"/>
              <a:t>RemoteInteractive</a:t>
            </a:r>
            <a:r>
              <a:rPr lang="en-US" sz="2400" dirty="0"/>
              <a:t> logon events with its credentials.</a:t>
            </a:r>
          </a:p>
        </p:txBody>
      </p:sp>
    </p:spTree>
    <p:extLst>
      <p:ext uri="{BB962C8B-B14F-4D97-AF65-F5344CB8AC3E}">
        <p14:creationId xmlns:p14="http://schemas.microsoft.com/office/powerpoint/2010/main" val="1494739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Hard Disk Drive (Optional)</a:t>
            </a:r>
          </a:p>
        </p:txBody>
      </p:sp>
      <p:sp>
        <p:nvSpPr>
          <p:cNvPr id="3" name="Content Placeholder 2"/>
          <p:cNvSpPr>
            <a:spLocks noGrp="1"/>
          </p:cNvSpPr>
          <p:nvPr>
            <p:ph idx="1"/>
          </p:nvPr>
        </p:nvSpPr>
        <p:spPr>
          <a:xfrm>
            <a:off x="381000" y="1033482"/>
            <a:ext cx="8548718" cy="5181600"/>
          </a:xfrm>
        </p:spPr>
        <p:txBody>
          <a:bodyPr/>
          <a:lstStyle/>
          <a:p>
            <a:r>
              <a:rPr lang="en-US" dirty="0"/>
              <a:t>Main storage media for most computer systems.</a:t>
            </a:r>
          </a:p>
          <a:p>
            <a:r>
              <a:rPr lang="en-US" dirty="0"/>
              <a:t>Holds the </a:t>
            </a:r>
          </a:p>
          <a:p>
            <a:pPr lvl="1"/>
            <a:r>
              <a:rPr lang="en-US" dirty="0"/>
              <a:t>Boot files</a:t>
            </a:r>
          </a:p>
          <a:p>
            <a:pPr lvl="1"/>
            <a:r>
              <a:rPr lang="en-US" dirty="0"/>
              <a:t>Operating system files</a:t>
            </a:r>
          </a:p>
          <a:p>
            <a:pPr lvl="1"/>
            <a:r>
              <a:rPr lang="en-US" dirty="0"/>
              <a:t>Programs files and</a:t>
            </a:r>
          </a:p>
          <a:p>
            <a:pPr lvl="1"/>
            <a:r>
              <a:rPr lang="en-US" dirty="0"/>
              <a:t>Data files</a:t>
            </a:r>
          </a:p>
        </p:txBody>
      </p:sp>
    </p:spTree>
    <p:extLst>
      <p:ext uri="{BB962C8B-B14F-4D97-AF65-F5344CB8AC3E}">
        <p14:creationId xmlns:p14="http://schemas.microsoft.com/office/powerpoint/2010/main" val="33495437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Understanding Logon Events – cont. </a:t>
            </a:r>
          </a:p>
        </p:txBody>
      </p:sp>
      <p:sp>
        <p:nvSpPr>
          <p:cNvPr id="3" name="Content Placeholder 2"/>
          <p:cNvSpPr>
            <a:spLocks noGrp="1"/>
          </p:cNvSpPr>
          <p:nvPr>
            <p:ph idx="1"/>
          </p:nvPr>
        </p:nvSpPr>
        <p:spPr/>
        <p:txBody>
          <a:bodyPr/>
          <a:lstStyle/>
          <a:p>
            <a:r>
              <a:rPr lang="en-US" sz="2800" dirty="0"/>
              <a:t>Logon Process		</a:t>
            </a:r>
            <a:r>
              <a:rPr lang="en-US" sz="2800" b="0" dirty="0"/>
              <a:t>The process that initiated the logon event. </a:t>
            </a:r>
          </a:p>
          <a:p>
            <a:r>
              <a:rPr lang="en-US" sz="2800" dirty="0"/>
              <a:t>Authentication Package </a:t>
            </a:r>
            <a:r>
              <a:rPr lang="en-US" sz="2800" b="0" dirty="0"/>
              <a:t>The security and authentication protocol used to process the logon event.</a:t>
            </a:r>
          </a:p>
          <a:p>
            <a:r>
              <a:rPr lang="en-US" sz="2800" dirty="0"/>
              <a:t>Workstation Name	</a:t>
            </a:r>
            <a:r>
              <a:rPr lang="en-US" sz="2800" b="0" dirty="0"/>
              <a:t>The source system from which the logon originated.</a:t>
            </a:r>
            <a:endParaRPr lang="en-US" sz="2800" dirty="0"/>
          </a:p>
          <a:p>
            <a:r>
              <a:rPr lang="en-US" sz="2800" dirty="0"/>
              <a:t>Source Network Address </a:t>
            </a:r>
            <a:r>
              <a:rPr lang="en-US" sz="2800" b="0" dirty="0"/>
              <a:t>The source IP address from which the logon originated.</a:t>
            </a:r>
            <a:endParaRPr lang="en-US" sz="2800" dirty="0"/>
          </a:p>
        </p:txBody>
      </p:sp>
    </p:spTree>
    <p:extLst>
      <p:ext uri="{BB962C8B-B14F-4D97-AF65-F5344CB8AC3E}">
        <p14:creationId xmlns:p14="http://schemas.microsoft.com/office/powerpoint/2010/main" val="3556851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Summary</a:t>
            </a:r>
          </a:p>
        </p:txBody>
      </p:sp>
      <p:sp>
        <p:nvSpPr>
          <p:cNvPr id="3" name="Content Placeholder 2"/>
          <p:cNvSpPr>
            <a:spLocks noGrp="1"/>
          </p:cNvSpPr>
          <p:nvPr>
            <p:ph idx="1"/>
          </p:nvPr>
        </p:nvSpPr>
        <p:spPr/>
        <p:txBody>
          <a:bodyPr/>
          <a:lstStyle/>
          <a:p>
            <a:r>
              <a:rPr lang="en-US" sz="2800" dirty="0"/>
              <a:t>Evidence examination includes extraction and analysis of evidence.</a:t>
            </a:r>
          </a:p>
          <a:p>
            <a:r>
              <a:rPr lang="en-US" sz="2800" dirty="0"/>
              <a:t>We covered 5 types of extraction methods: manual inspection, file Signatures, metadata, string and keyword searching, and file carving.</a:t>
            </a:r>
          </a:p>
          <a:p>
            <a:r>
              <a:rPr lang="en-US" sz="2800" dirty="0"/>
              <a:t>We covered 3 types of analysis methods: Timeframe, Data hiding, Application and file.</a:t>
            </a:r>
          </a:p>
          <a:p>
            <a:r>
              <a:rPr lang="en-US" sz="2800" dirty="0"/>
              <a:t>Event logs (Application, System and Security) are commonly used in forensic investigations to gather evidence and find out more about attacker’s intention.</a:t>
            </a:r>
          </a:p>
          <a:p>
            <a:endParaRPr lang="en-US" sz="2800" dirty="0"/>
          </a:p>
        </p:txBody>
      </p:sp>
    </p:spTree>
    <p:extLst>
      <p:ext uri="{BB962C8B-B14F-4D97-AF65-F5344CB8AC3E}">
        <p14:creationId xmlns:p14="http://schemas.microsoft.com/office/powerpoint/2010/main" val="88475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Hard Disk Drive – cont. (Optional)</a:t>
            </a:r>
            <a:endParaRPr lang="en-SG" dirty="0">
              <a:latin typeface="+mn-lt"/>
            </a:endParaRPr>
          </a:p>
        </p:txBody>
      </p:sp>
      <p:sp>
        <p:nvSpPr>
          <p:cNvPr id="3" name="Content Placeholder 2"/>
          <p:cNvSpPr>
            <a:spLocks noGrp="1"/>
          </p:cNvSpPr>
          <p:nvPr>
            <p:ph idx="1"/>
          </p:nvPr>
        </p:nvSpPr>
        <p:spPr>
          <a:xfrm>
            <a:off x="381000" y="966790"/>
            <a:ext cx="8367464" cy="4676788"/>
          </a:xfrm>
        </p:spPr>
        <p:txBody>
          <a:bodyPr/>
          <a:lstStyle/>
          <a:p>
            <a:r>
              <a:rPr lang="en-SG" sz="2800" dirty="0">
                <a:solidFill>
                  <a:srgbClr val="FF0000"/>
                </a:solidFill>
              </a:rPr>
              <a:t>Tracks</a:t>
            </a:r>
            <a:r>
              <a:rPr lang="en-SG" sz="2800" dirty="0"/>
              <a:t> are the thin concentric circular strips on a disk or platter surface which comprise the magnetic medium to which data is written by the drive heads.</a:t>
            </a:r>
          </a:p>
          <a:p>
            <a:r>
              <a:rPr lang="en-SG" sz="2800" dirty="0"/>
              <a:t>A </a:t>
            </a:r>
            <a:r>
              <a:rPr lang="en-SG" sz="2800" dirty="0">
                <a:solidFill>
                  <a:srgbClr val="FF0000"/>
                </a:solidFill>
              </a:rPr>
              <a:t>cylinder</a:t>
            </a:r>
            <a:r>
              <a:rPr lang="en-SG" sz="2800" dirty="0"/>
              <a:t> comprises the same track number on each platter, spanning all such tracks across each platter surface that is able to store data.</a:t>
            </a:r>
            <a:endParaRPr lang="en-US" sz="2800" dirty="0"/>
          </a:p>
          <a:p>
            <a:r>
              <a:rPr lang="en-US" sz="2800" dirty="0"/>
              <a:t>Data </a:t>
            </a:r>
            <a:r>
              <a:rPr lang="en-SG" sz="2800" dirty="0"/>
              <a:t>is written to and read from the surface of a platter by a device called a </a:t>
            </a:r>
            <a:r>
              <a:rPr lang="en-SG" sz="2800" dirty="0">
                <a:solidFill>
                  <a:srgbClr val="FF0000"/>
                </a:solidFill>
              </a:rPr>
              <a:t>head</a:t>
            </a:r>
            <a:r>
              <a:rPr lang="en-SG" sz="2800" dirty="0"/>
              <a:t>.</a:t>
            </a:r>
          </a:p>
          <a:p>
            <a:r>
              <a:rPr lang="en-US" sz="2800" dirty="0"/>
              <a:t>Tracks are divided into </a:t>
            </a:r>
            <a:r>
              <a:rPr lang="en-US" sz="2800" dirty="0">
                <a:solidFill>
                  <a:srgbClr val="FF0000"/>
                </a:solidFill>
              </a:rPr>
              <a:t>sectors</a:t>
            </a:r>
            <a:r>
              <a:rPr lang="en-US" sz="2800" dirty="0"/>
              <a:t>. </a:t>
            </a:r>
          </a:p>
          <a:p>
            <a:pPr lvl="1"/>
            <a:r>
              <a:rPr lang="en-US" sz="2400" dirty="0"/>
              <a:t>A sector is the smallest </a:t>
            </a:r>
            <a:r>
              <a:rPr lang="en-US" sz="2400" u="sng" dirty="0"/>
              <a:t>physical</a:t>
            </a:r>
            <a:r>
              <a:rPr lang="en-US" sz="2400" dirty="0"/>
              <a:t> storage unit on a disk </a:t>
            </a:r>
            <a:r>
              <a:rPr lang="en-US" sz="2400" dirty="0">
                <a:sym typeface="Wingdings" pitchFamily="2" charset="2"/>
              </a:rPr>
              <a:t></a:t>
            </a:r>
            <a:r>
              <a:rPr lang="en-US" sz="2400" dirty="0"/>
              <a:t>512 bytes in size.</a:t>
            </a:r>
          </a:p>
        </p:txBody>
      </p:sp>
    </p:spTree>
    <p:extLst>
      <p:ext uri="{BB962C8B-B14F-4D97-AF65-F5344CB8AC3E}">
        <p14:creationId xmlns:p14="http://schemas.microsoft.com/office/powerpoint/2010/main" val="2991611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Hard Disk Drive – cont. (Optional)</a:t>
            </a:r>
            <a:endParaRPr lang="en-SG" dirty="0">
              <a:latin typeface="+mn-lt"/>
            </a:endParaRPr>
          </a:p>
        </p:txBody>
      </p:sp>
      <p:pic>
        <p:nvPicPr>
          <p:cNvPr id="66562" name="Picture 2" descr="Cylinder, head, and sector of a hard drive.">
            <a:hlinkClick r:id="rId3" tooltip="Cylinder, head, and sector of a hard drive."/>
          </p:cNvPr>
          <p:cNvPicPr>
            <a:picLocks noGrp="1" noChangeAspect="1" noChangeArrowheads="1"/>
          </p:cNvPicPr>
          <p:nvPr>
            <p:ph idx="1"/>
          </p:nvPr>
        </p:nvPicPr>
        <p:blipFill>
          <a:blip r:embed="rId4"/>
          <a:srcRect/>
          <a:stretch>
            <a:fillRect/>
          </a:stretch>
        </p:blipFill>
        <p:spPr bwMode="auto">
          <a:xfrm>
            <a:off x="2084046" y="857232"/>
            <a:ext cx="4845408" cy="5222273"/>
          </a:xfrm>
          <a:prstGeom prst="rect">
            <a:avLst/>
          </a:prstGeom>
          <a:noFill/>
        </p:spPr>
      </p:pic>
    </p:spTree>
    <p:extLst>
      <p:ext uri="{BB962C8B-B14F-4D97-AF65-F5344CB8AC3E}">
        <p14:creationId xmlns:p14="http://schemas.microsoft.com/office/powerpoint/2010/main" val="2550051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 y="0"/>
            <a:ext cx="8991600" cy="785794"/>
          </a:xfrm>
        </p:spPr>
        <p:txBody>
          <a:bodyPr/>
          <a:lstStyle/>
          <a:p>
            <a:r>
              <a:rPr lang="en-US" dirty="0">
                <a:latin typeface="+mn-lt"/>
              </a:rPr>
              <a:t>How data is stored on disk? (Optional) </a:t>
            </a:r>
            <a:endParaRPr lang="en-SG" dirty="0">
              <a:latin typeface="+mn-lt"/>
            </a:endParaRPr>
          </a:p>
        </p:txBody>
      </p:sp>
      <p:sp>
        <p:nvSpPr>
          <p:cNvPr id="3" name="Content Placeholder 2"/>
          <p:cNvSpPr>
            <a:spLocks noGrp="1"/>
          </p:cNvSpPr>
          <p:nvPr>
            <p:ph idx="1"/>
          </p:nvPr>
        </p:nvSpPr>
        <p:spPr>
          <a:xfrm>
            <a:off x="467544" y="1052736"/>
            <a:ext cx="8153400" cy="5181600"/>
          </a:xfrm>
        </p:spPr>
        <p:txBody>
          <a:bodyPr/>
          <a:lstStyle/>
          <a:p>
            <a:r>
              <a:rPr lang="en-US" dirty="0"/>
              <a:t>Data is stored on a disk in a contiguous series.</a:t>
            </a:r>
          </a:p>
          <a:p>
            <a:pPr lvl="1"/>
            <a:r>
              <a:rPr lang="en-US" dirty="0"/>
              <a:t>For example if a file is 600 bytes, two 512 sectors are allocated for the file.</a:t>
            </a:r>
          </a:p>
          <a:p>
            <a:pPr marL="631825" indent="-631825">
              <a:buNone/>
            </a:pPr>
            <a:r>
              <a:rPr lang="en-US" sz="2400" dirty="0">
                <a:solidFill>
                  <a:srgbClr val="0033CC"/>
                </a:solidFill>
              </a:rPr>
              <a:t>Note : </a:t>
            </a:r>
          </a:p>
          <a:p>
            <a:pPr marL="631825" indent="-631825">
              <a:buNone/>
            </a:pPr>
            <a:r>
              <a:rPr lang="en-US" sz="2400" dirty="0">
                <a:solidFill>
                  <a:srgbClr val="0033CC"/>
                </a:solidFill>
              </a:rPr>
              <a:t>Cluster - Smallest unit of storage that the operating system can 	   deal with.</a:t>
            </a:r>
          </a:p>
          <a:p>
            <a:pPr marL="631825" indent="-631825">
              <a:buNone/>
            </a:pPr>
            <a:r>
              <a:rPr lang="en-US" sz="2400" dirty="0">
                <a:solidFill>
                  <a:srgbClr val="0033CC"/>
                </a:solidFill>
              </a:rPr>
              <a:t>              - A cluster may consists of several sectors.</a:t>
            </a:r>
          </a:p>
        </p:txBody>
      </p:sp>
    </p:spTree>
    <p:extLst>
      <p:ext uri="{BB962C8B-B14F-4D97-AF65-F5344CB8AC3E}">
        <p14:creationId xmlns:p14="http://schemas.microsoft.com/office/powerpoint/2010/main" val="1251163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 y="0"/>
            <a:ext cx="8991600" cy="785794"/>
          </a:xfrm>
        </p:spPr>
        <p:txBody>
          <a:bodyPr/>
          <a:lstStyle/>
          <a:p>
            <a:r>
              <a:rPr lang="en-US" dirty="0">
                <a:latin typeface="+mn-lt"/>
              </a:rPr>
              <a:t>A Cluster of 4 Sectors (Optional)</a:t>
            </a:r>
            <a:endParaRPr lang="en-SG" dirty="0">
              <a:latin typeface="+mn-lt"/>
            </a:endParaRPr>
          </a:p>
        </p:txBody>
      </p:sp>
      <p:pic>
        <p:nvPicPr>
          <p:cNvPr id="49154" name="Picture 2"/>
          <p:cNvPicPr>
            <a:picLocks noGrp="1" noChangeAspect="1" noChangeArrowheads="1"/>
          </p:cNvPicPr>
          <p:nvPr>
            <p:ph idx="1"/>
          </p:nvPr>
        </p:nvPicPr>
        <p:blipFill>
          <a:blip r:embed="rId2"/>
          <a:srcRect/>
          <a:stretch>
            <a:fillRect/>
          </a:stretch>
        </p:blipFill>
        <p:spPr bwMode="auto">
          <a:xfrm>
            <a:off x="1115616" y="1941748"/>
            <a:ext cx="4939458" cy="3204395"/>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3207707" y="2154610"/>
            <a:ext cx="4450393" cy="2778672"/>
          </a:xfrm>
          <a:prstGeom prst="rect">
            <a:avLst/>
          </a:prstGeom>
          <a:noFill/>
          <a:ln w="9525">
            <a:noFill/>
            <a:miter lim="800000"/>
            <a:headEnd/>
            <a:tailEnd/>
          </a:ln>
          <a:effectLst/>
        </p:spPr>
      </p:pic>
    </p:spTree>
    <p:extLst>
      <p:ext uri="{BB962C8B-B14F-4D97-AF65-F5344CB8AC3E}">
        <p14:creationId xmlns:p14="http://schemas.microsoft.com/office/powerpoint/2010/main" val="30410567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376&quot;/&gt;&lt;/object&gt;&lt;object type=&quot;3&quot; unique_id=&quot;10006&quot;&gt;&lt;property id=&quot;20148&quot; value=&quot;5&quot;/&gt;&lt;property id=&quot;20300&quot; value=&quot;Slide 2 - &amp;quot;Objectives&amp;quot;&quot;/&gt;&lt;property id=&quot;20307&quot; value=&quot;380&quot;/&gt;&lt;/object&gt;&lt;object type=&quot;3&quot; unique_id=&quot;10008&quot;&gt;&lt;property id=&quot;20148&quot; value=&quot;5&quot;/&gt;&lt;property id=&quot;20300&quot; value=&quot;Slide 32 - &amp;quot;Reference Books&amp;quot;&quot;/&gt;&lt;property id=&quot;20307&quot; value=&quot;437&quot;/&gt;&lt;/object&gt;&lt;object type=&quot;3&quot; unique_id=&quot;10505&quot;&gt;&lt;property id=&quot;20148&quot; value=&quot;5&quot;/&gt;&lt;property id=&quot;20300&quot; value=&quot;Slide 4 - &amp;quot;Introduction to Physical Security&amp;quot;&quot;/&gt;&lt;property id=&quot;20307&quot; value=&quot;446&quot;/&gt;&lt;/object&gt;&lt;object type=&quot;3&quot; unique_id=&quot;10587&quot;&gt;&lt;property id=&quot;20148&quot; value=&quot;5&quot;/&gt;&lt;property id=&quot;20300&quot; value=&quot;Slide 8 - &amp;quot;Access Control&amp;quot;&quot;/&gt;&lt;property id=&quot;20307&quot; value=&quot;449&quot;/&gt;&lt;/object&gt;&lt;object type=&quot;3&quot; unique_id=&quot;10588&quot;&gt;&lt;property id=&quot;20148&quot; value=&quot;5&quot;/&gt;&lt;property id=&quot;20300&quot; value=&quot;Slide 21 - &amp;quot;Intrusion Detection&amp;quot;&quot;/&gt;&lt;property id=&quot;20307&quot; value=&quot;450&quot;/&gt;&lt;/object&gt;&lt;object type=&quot;3&quot; unique_id=&quot;10589&quot;&gt;&lt;property id=&quot;20148&quot; value=&quot;5&quot;/&gt;&lt;property id=&quot;20300&quot; value=&quot;Slide 18 - &amp;quot;Video Monitoring&amp;quot;&quot;/&gt;&lt;property id=&quot;20307&quot; value=&quot;451&quot;/&gt;&lt;/object&gt;&lt;object type=&quot;3&quot; unique_id=&quot;10787&quot;&gt;&lt;property id=&quot;20148&quot; value=&quot;5&quot;/&gt;&lt;property id=&quot;20300&quot; value=&quot;Slide 9 - &amp;quot;Facility Access Control&amp;quot;&quot;/&gt;&lt;property id=&quot;20307&quot; value=&quot;452&quot;/&gt;&lt;/object&gt;&lt;object type=&quot;3&quot; unique_id=&quot;10836&quot;&gt;&lt;property id=&quot;20148&quot; value=&quot;5&quot;/&gt;&lt;property id=&quot;20300&quot; value=&quot;Slide 14 - &amp;quot;Personnel Access Control&amp;quot;&quot;/&gt;&lt;property id=&quot;20307&quot; value=&quot;453&quot;/&gt;&lt;/object&gt;&lt;object type=&quot;3&quot; unique_id=&quot;10922&quot;&gt;&lt;property id=&quot;20148&quot; value=&quot;5&quot;/&gt;&lt;property id=&quot;20300&quot; value=&quot;Slide 17 - &amp;quot;Personnel Access Control – cont.&amp;quot;&quot;/&gt;&lt;property id=&quot;20307&quot; value=&quot;454&quot;/&gt;&lt;/object&gt;&lt;object type=&quot;3&quot; unique_id=&quot;11085&quot;&gt;&lt;property id=&quot;20148&quot; value=&quot;5&quot;/&gt;&lt;property id=&quot;20300&quot; value=&quot;Slide 10 - &amp;quot;Mechanical Locks&amp;quot;&quot;/&gt;&lt;property id=&quot;20307&quot; value=&quot;455&quot;/&gt;&lt;/object&gt;&lt;object type=&quot;3&quot; unique_id=&quot;11361&quot;&gt;&lt;property id=&quot;20148&quot; value=&quot;5&quot;/&gt;&lt;property id=&quot;20300&quot; value=&quot;Slide 12 - &amp;quot;Lock Picking&amp;quot;&quot;/&gt;&lt;property id=&quot;20307&quot; value=&quot;456&quot;/&gt;&lt;/object&gt;&lt;object type=&quot;3&quot; unique_id=&quot;11434&quot;&gt;&lt;property id=&quot;20148&quot; value=&quot;5&quot;/&gt;&lt;property id=&quot;20300&quot; value=&quot;Slide 19 - &amp;quot;Closed-Circuit TV (CCTV) System&amp;quot;&quot;/&gt;&lt;property id=&quot;20307&quot; value=&quot;457&quot;/&gt;&lt;/object&gt;&lt;object type=&quot;3&quot; unique_id=&quot;11591&quot;&gt;&lt;property id=&quot;20148&quot; value=&quot;5&quot;/&gt;&lt;property id=&quot;20300&quot; value=&quot;Slide 3 - &amp;quot;Why Physical Security?&amp;quot;&quot;/&gt;&lt;property id=&quot;20307&quot; value=&quot;459&quot;/&gt;&lt;/object&gt;&lt;object type=&quot;3&quot; unique_id=&quot;11812&quot;&gt;&lt;property id=&quot;20148&quot; value=&quot;5&quot;/&gt;&lt;property id=&quot;20300&quot; value=&quot;Slide 31 - &amp;quot;Summary&amp;quot;&quot;/&gt;&lt;property id=&quot;20307&quot; value=&quot;460&quot;/&gt;&lt;/object&gt;&lt;object type=&quot;3&quot; unique_id=&quot;11973&quot;&gt;&lt;property id=&quot;20148&quot; value=&quot;5&quot;/&gt;&lt;property id=&quot;20300&quot; value=&quot;Slide 5 - &amp;quot;Introduction to Physical Security – cont.&amp;quot;&quot;/&gt;&lt;property id=&quot;20307&quot; value=&quot;461&quot;/&gt;&lt;/object&gt;&lt;object type=&quot;3&quot; unique_id=&quot;12142&quot;&gt;&lt;property id=&quot;20148&quot; value=&quot;5&quot;/&gt;&lt;property id=&quot;20300&quot; value=&quot;Slide 11 - &amp;quot;Types of Tumbler Locks&amp;quot;&quot;/&gt;&lt;property id=&quot;20307&quot; value=&quot;462&quot;/&gt;&lt;/object&gt;&lt;object type=&quot;3&quot; unique_id=&quot;12253&quot;&gt;&lt;property id=&quot;20148&quot; value=&quot;5&quot;/&gt;&lt;property id=&quot;20300&quot; value=&quot;Slide 15 - &amp;quot;Biometric System &amp;quot;&quot;/&gt;&lt;property id=&quot;20307&quot; value=&quot;463&quot;/&gt;&lt;/object&gt;&lt;object type=&quot;3&quot; unique_id=&quot;12369&quot;&gt;&lt;property id=&quot;20148&quot; value=&quot;5&quot;/&gt;&lt;property id=&quot;20300&quot; value=&quot;Slide 20 - &amp;quot;Closed-Circuit TV (CCTV) System – cont.&amp;quot;&quot;/&gt;&lt;property id=&quot;20307&quot; value=&quot;464&quot;/&gt;&lt;/object&gt;&lt;object type=&quot;3&quot; unique_id=&quot;12682&quot;&gt;&lt;property id=&quot;20148&quot; value=&quot;5&quot;/&gt;&lt;property id=&quot;20300&quot; value=&quot;Slide 6 - &amp;quot;Physical Security Checklist&amp;quot;&quot;/&gt;&lt;property id=&quot;20307&quot; value=&quot;465&quot;/&gt;&lt;/object&gt;&lt;object type=&quot;3&quot; unique_id=&quot;12971&quot;&gt;&lt;property id=&quot;20148&quot; value=&quot;5&quot;/&gt;&lt;property id=&quot;20300&quot; value=&quot;Slide 16 - &amp;quot;Smart Cards&amp;quot;&quot;/&gt;&lt;property id=&quot;20307&quot; value=&quot;467&quot;/&gt;&lt;/object&gt;&lt;object type=&quot;3&quot; unique_id=&quot;12972&quot;&gt;&lt;property id=&quot;20148&quot; value=&quot;5&quot;/&gt;&lt;property id=&quot;20300&quot; value=&quot;Slide 22 - &amp;quot;Intrusion Detection Systems &amp;quot;&quot;/&gt;&lt;property id=&quot;20307&quot; value=&quot;466&quot;/&gt;&lt;/object&gt;&lt;object type=&quot;3&quot; unique_id=&quot;13289&quot;&gt;&lt;property id=&quot;20148&quot; value=&quot;5&quot;/&gt;&lt;property id=&quot;20300&quot; value=&quot;Slide 23 - &amp;quot;Intrusion Detection Systems – cont. &amp;quot;&quot;/&gt;&lt;property id=&quot;20307&quot; value=&quot;469&quot;/&gt;&lt;/object&gt;&lt;object type=&quot;3&quot; unique_id=&quot;13491&quot;&gt;&lt;property id=&quot;20148&quot; value=&quot;5&quot;/&gt;&lt;property id=&quot;20300&quot; value=&quot;Slide 7 - &amp;quot;Environmental Design&amp;quot;&quot;/&gt;&lt;property id=&quot;20307&quot; value=&quot;471&quot;/&gt;&lt;/object&gt;&lt;object type=&quot;3&quot; unique_id=&quot;13822&quot;&gt;&lt;property id=&quot;20148&quot; value=&quot;5&quot;/&gt;&lt;property id=&quot;20300&quot; value=&quot;Slide 25 - &amp;quot;Server Room&amp;quot;&quot;/&gt;&lt;property id=&quot;20307&quot; value=&quot;472&quot;/&gt;&lt;/object&gt;&lt;object type=&quot;3&quot; unique_id=&quot;14164&quot;&gt;&lt;property id=&quot;20148&quot; value=&quot;5&quot;/&gt;&lt;property id=&quot;20300&quot; value=&quot;Slide 26 - &amp;quot;A Secured Server Room&amp;quot;&quot;/&gt;&lt;property id=&quot;20307&quot; value=&quot;473&quot;/&gt;&lt;/object&gt;&lt;object type=&quot;3&quot; unique_id=&quot;14194&quot;&gt;&lt;property id=&quot;20148&quot; value=&quot;5&quot;/&gt;&lt;property id=&quot;20300&quot; value=&quot;Slide 27 - &amp;quot;Physical Attacks on Windows OS&amp;quot;&quot;/&gt;&lt;property id=&quot;20307&quot; value=&quot;474&quot;/&gt;&lt;/object&gt;&lt;object type=&quot;3&quot; unique_id=&quot;20844&quot;&gt;&lt;property id=&quot;20148&quot; value=&quot;5&quot;/&gt;&lt;property id=&quot;20300&quot; value=&quot;Slide 28 - &amp;quot;Offline Attacks&amp;quot;&quot;/&gt;&lt;property id=&quot;20307&quot; value=&quot;475&quot;/&gt;&lt;/object&gt;&lt;object type=&quot;3&quot; unique_id=&quot;21000&quot;&gt;&lt;property id=&quot;20148&quot; value=&quot;5&quot;/&gt;&lt;property id=&quot;20300&quot; value=&quot;Slide 30 - &amp;quot;Countermeasures&amp;quot;&quot;/&gt;&lt;property id=&quot;20307&quot; value=&quot;476&quot;/&gt;&lt;/object&gt;&lt;object type=&quot;3&quot; unique_id=&quot;21316&quot;&gt;&lt;property id=&quot;20148&quot; value=&quot;5&quot;/&gt;&lt;property id=&quot;20300&quot; value=&quot;Slide 29 - &amp;quot;Online Attacks&amp;quot;&quot;/&gt;&lt;property id=&quot;20307&quot; value=&quot;477&quot;/&gt;&lt;/object&gt;&lt;object type=&quot;3&quot; unique_id=&quot;21349&quot;&gt;&lt;property id=&quot;20148&quot; value=&quot;5&quot;/&gt;&lt;property id=&quot;20300&quot; value=&quot;Slide 24 - &amp;quot;Response &amp;quot;&quot;/&gt;&lt;property id=&quot;20307&quot; value=&quot;478&quot;/&gt;&lt;/object&gt;&lt;object type=&quot;3&quot; unique_id=&quot;21383&quot;&gt;&lt;property id=&quot;20148&quot; value=&quot;5&quot;/&gt;&lt;property id=&quot;20300&quot; value=&quot;Slide 13 - &amp;quot;Lock Picking – cont.&amp;quot;&quot;/&gt;&lt;property id=&quot;20307&quot; value=&quot;479&quot;/&gt;&lt;/object&gt;&lt;/object&gt;&lt;/object&gt;&lt;/database&gt;"/>
</p:tagLst>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\\Ccsstaff1\software\office97\Template\Designs\CONTPORT.POT</Template>
  <TotalTime>16073</TotalTime>
  <Words>3022</Words>
  <Application>Microsoft Office PowerPoint</Application>
  <PresentationFormat>On-screen Show (4:3)</PresentationFormat>
  <Paragraphs>301</Paragraphs>
  <Slides>51</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Batang</vt:lpstr>
      <vt:lpstr>Arial</vt:lpstr>
      <vt:lpstr>Arial Narrow</vt:lpstr>
      <vt:lpstr>Arial Unicode MS</vt:lpstr>
      <vt:lpstr>Calibri</vt:lpstr>
      <vt:lpstr>Tahoma</vt:lpstr>
      <vt:lpstr>Verdana</vt:lpstr>
      <vt:lpstr>Wingdings</vt:lpstr>
      <vt:lpstr>Contport</vt:lpstr>
      <vt:lpstr>PowerPoint Presentation</vt:lpstr>
      <vt:lpstr>Objectives</vt:lpstr>
      <vt:lpstr>Recall: Forensics in a Nutshell</vt:lpstr>
      <vt:lpstr>Refresh (Optional)</vt:lpstr>
      <vt:lpstr>Hard Disk Drive (Optional)</vt:lpstr>
      <vt:lpstr>Hard Disk Drive – cont. (Optional)</vt:lpstr>
      <vt:lpstr>Hard Disk Drive – cont. (Optional)</vt:lpstr>
      <vt:lpstr>How data is stored on disk? (Optional) </vt:lpstr>
      <vt:lpstr>A Cluster of 4 Sectors (Optional)</vt:lpstr>
      <vt:lpstr>Clusters (Optional)</vt:lpstr>
      <vt:lpstr>Slack Space</vt:lpstr>
      <vt:lpstr>Slack Space – cont.</vt:lpstr>
      <vt:lpstr>Slack Space – cont.</vt:lpstr>
      <vt:lpstr>Slack Space – cont.</vt:lpstr>
      <vt:lpstr>Activity 1</vt:lpstr>
      <vt:lpstr>Unallocated &amp; Allocated Space</vt:lpstr>
      <vt:lpstr>Unallocated &amp; Allocated Space</vt:lpstr>
      <vt:lpstr>Unallocated &amp; Slack Space</vt:lpstr>
      <vt:lpstr>Activity 2</vt:lpstr>
      <vt:lpstr>Evidence Examination</vt:lpstr>
      <vt:lpstr>Evidence Examination – Extraction</vt:lpstr>
      <vt:lpstr>Manual Inspection</vt:lpstr>
      <vt:lpstr>File Signatures</vt:lpstr>
      <vt:lpstr>Timestamp and other Metadata</vt:lpstr>
      <vt:lpstr>String or Keyword Searching </vt:lpstr>
      <vt:lpstr>File Carving</vt:lpstr>
      <vt:lpstr>File Carving – cont.</vt:lpstr>
      <vt:lpstr>Analysis of Extracted Data</vt:lpstr>
      <vt:lpstr>Timeframe Analysis</vt:lpstr>
      <vt:lpstr>Data Hiding Analysis</vt:lpstr>
      <vt:lpstr>Application and File Analysis</vt:lpstr>
      <vt:lpstr>Collecting Evidence from Operating System</vt:lpstr>
      <vt:lpstr>Finding Evidence in Web Browser</vt:lpstr>
      <vt:lpstr>Finding Evidence in Web Browser</vt:lpstr>
      <vt:lpstr>Internet Explorer Browser History</vt:lpstr>
      <vt:lpstr>Finding Evidence in Chat Logs</vt:lpstr>
      <vt:lpstr>Event Logs</vt:lpstr>
      <vt:lpstr>Event Logs – cont.</vt:lpstr>
      <vt:lpstr>Event Logs – cont.</vt:lpstr>
      <vt:lpstr>Event Logs – cont.</vt:lpstr>
      <vt:lpstr>Event Logs – cont.</vt:lpstr>
      <vt:lpstr>Event Logs – cont.</vt:lpstr>
      <vt:lpstr>Event Viewer</vt:lpstr>
      <vt:lpstr>Event IDs</vt:lpstr>
      <vt:lpstr>Event ID: 540</vt:lpstr>
      <vt:lpstr>Understanding Logon Events</vt:lpstr>
      <vt:lpstr>Understanding Logon Events – cont.</vt:lpstr>
      <vt:lpstr>Understanding Logon Events – cont.</vt:lpstr>
      <vt:lpstr>Understanding Logon Events – cont. </vt:lpstr>
      <vt:lpstr>Understanding Logon Events – cont.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template</dc:title>
  <dc:creator>School of ICT</dc:creator>
  <cp:lastModifiedBy>Lee Yu Yee Dominic /CSF</cp:lastModifiedBy>
  <cp:revision>1030</cp:revision>
  <cp:lastPrinted>2015-01-13T01:54:30Z</cp:lastPrinted>
  <dcterms:created xsi:type="dcterms:W3CDTF">1995-05-28T16:29:18Z</dcterms:created>
  <dcterms:modified xsi:type="dcterms:W3CDTF">2022-12-13T10:46:37Z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2022-10-25T02:00:44Z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7ae6df84-3e9b-49d2-a8c2-a1917878db53</vt:lpwstr>
  </property>
  <property fmtid="{D5CDD505-2E9C-101B-9397-08002B2CF9AE}" pid="8" name="MSIP_Label_30286cb9-b49f-4646-87a5-340028348160_ContentBits">
    <vt:lpwstr>1</vt:lpwstr>
  </property>
</Properties>
</file>