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0"/>
  </p:notesMasterIdLst>
  <p:handoutMasterIdLst>
    <p:handoutMasterId r:id="rId31"/>
  </p:handoutMasterIdLst>
  <p:sldIdLst>
    <p:sldId id="376" r:id="rId2"/>
    <p:sldId id="380" r:id="rId3"/>
    <p:sldId id="508" r:id="rId4"/>
    <p:sldId id="504" r:id="rId5"/>
    <p:sldId id="505" r:id="rId6"/>
    <p:sldId id="506" r:id="rId7"/>
    <p:sldId id="507" r:id="rId8"/>
    <p:sldId id="509" r:id="rId9"/>
    <p:sldId id="510" r:id="rId10"/>
    <p:sldId id="526" r:id="rId11"/>
    <p:sldId id="514" r:id="rId12"/>
    <p:sldId id="511" r:id="rId13"/>
    <p:sldId id="512" r:id="rId14"/>
    <p:sldId id="513" r:id="rId15"/>
    <p:sldId id="515" r:id="rId16"/>
    <p:sldId id="517" r:id="rId17"/>
    <p:sldId id="527" r:id="rId18"/>
    <p:sldId id="525" r:id="rId19"/>
    <p:sldId id="524" r:id="rId20"/>
    <p:sldId id="528" r:id="rId21"/>
    <p:sldId id="516" r:id="rId22"/>
    <p:sldId id="519" r:id="rId23"/>
    <p:sldId id="520" r:id="rId24"/>
    <p:sldId id="521" r:id="rId25"/>
    <p:sldId id="522" r:id="rId26"/>
    <p:sldId id="523" r:id="rId27"/>
    <p:sldId id="460" r:id="rId28"/>
    <p:sldId id="437" r:id="rId29"/>
  </p:sldIdLst>
  <p:sldSz cx="9144000" cy="6858000" type="screen4x3"/>
  <p:notesSz cx="6784975" cy="9856788"/>
  <p:custDataLst>
    <p:tags r:id="rId32"/>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66FF"/>
    <a:srgbClr val="00CC00"/>
    <a:srgbClr val="99CCFF"/>
    <a:srgbClr val="CCFFFF"/>
    <a:srgbClr val="009900"/>
    <a:srgbClr val="800000"/>
    <a:srgbClr val="003300"/>
    <a:srgbClr val="0000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549" autoAdjust="0"/>
  </p:normalViewPr>
  <p:slideViewPr>
    <p:cSldViewPr>
      <p:cViewPr varScale="1">
        <p:scale>
          <a:sx n="75" d="100"/>
          <a:sy n="75" d="100"/>
        </p:scale>
        <p:origin x="166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B51BAEDC-3EA8-40FB-8006-5B478016EF15}"/>
    <pc:docChg chg="modSld">
      <pc:chgData name="Lee Yu Yee Dominic /CSF" userId="59ddad63-47f1-4317-b088-d34171f6460d" providerId="ADAL" clId="{B51BAEDC-3EA8-40FB-8006-5B478016EF15}" dt="2022-11-07T04:01:40.795" v="3" actId="20577"/>
      <pc:docMkLst>
        <pc:docMk/>
      </pc:docMkLst>
      <pc:sldChg chg="modSp mod">
        <pc:chgData name="Lee Yu Yee Dominic /CSF" userId="59ddad63-47f1-4317-b088-d34171f6460d" providerId="ADAL" clId="{B51BAEDC-3EA8-40FB-8006-5B478016EF15}" dt="2022-11-07T04:01:40.795" v="3" actId="20577"/>
        <pc:sldMkLst>
          <pc:docMk/>
          <pc:sldMk cId="1218509935" sldId="508"/>
        </pc:sldMkLst>
        <pc:spChg chg="mod">
          <ac:chgData name="Lee Yu Yee Dominic /CSF" userId="59ddad63-47f1-4317-b088-d34171f6460d" providerId="ADAL" clId="{B51BAEDC-3EA8-40FB-8006-5B478016EF15}" dt="2022-11-07T04:01:40.795" v="3" actId="20577"/>
          <ac:spMkLst>
            <pc:docMk/>
            <pc:sldMk cId="1218509935" sldId="508"/>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13615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81EA91C-682A-4264-9ABB-500530C55E10}" type="slidenum">
              <a:rPr lang="en-GB" smtClean="0"/>
              <a:pPr/>
              <a:t>7</a:t>
            </a:fld>
            <a:endParaRPr lang="en-GB"/>
          </a:p>
        </p:txBody>
      </p:sp>
    </p:spTree>
    <p:extLst>
      <p:ext uri="{BB962C8B-B14F-4D97-AF65-F5344CB8AC3E}">
        <p14:creationId xmlns:p14="http://schemas.microsoft.com/office/powerpoint/2010/main" val="195867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In Windows Vista, Internet Explorer 7 runs in Protected Mode, which helps protect users from attack by running the Internet Explorer process with greatly restricted privileges. Protected Mode significantly reduces the ability of an attack to write, alter, or destroy data on the user's machine or to install malicious code.</a:t>
            </a:r>
          </a:p>
          <a:p>
            <a:endParaRPr lang="en-SG" dirty="0"/>
          </a:p>
          <a:p>
            <a:r>
              <a:rPr lang="en-SG" dirty="0"/>
              <a:t>The Low integrity level is the level used by default for interaction with the Internet. As long as Internet Explorer is run in its default state, Protected Mode, all files and processes associated with it are assigned the Low integrity level. Some folders, such as the Temporary Internet Folder, are also assigned the Low integrity level by default.</a:t>
            </a:r>
          </a:p>
          <a:p>
            <a:endParaRPr lang="en-US" dirty="0"/>
          </a:p>
          <a:p>
            <a:r>
              <a:rPr lang="en-SG" dirty="0"/>
              <a:t>Protected Mode can be configured in Internet Explorer's Internet Options dialog. To configure Protected Mode, click the Security tab, select a Web content zone, and then change the Enable Protected Mode check box. By default, Protected Mode is enabled for the Internet, Intranet, and Restricted Sites zones. To verify that Internet Explorer is running in Protected mode, look for the words "Protected Mode: On" next to the Web content zone displayed in Internet Explorer's status bar.</a:t>
            </a:r>
          </a:p>
          <a:p>
            <a:endParaRPr lang="en-SG" dirty="0"/>
          </a:p>
          <a:p>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11</a:t>
            </a:fld>
            <a:endParaRPr lang="en-GB"/>
          </a:p>
        </p:txBody>
      </p:sp>
    </p:spTree>
    <p:extLst>
      <p:ext uri="{BB962C8B-B14F-4D97-AF65-F5344CB8AC3E}">
        <p14:creationId xmlns:p14="http://schemas.microsoft.com/office/powerpoint/2010/main" val="15418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28</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429390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3" name="TextBox 2">
            <a:extLst>
              <a:ext uri="{FF2B5EF4-FFF2-40B4-BE49-F238E27FC236}">
                <a16:creationId xmlns:a16="http://schemas.microsoft.com/office/drawing/2014/main" id="{A2666086-4C2D-4E94-B810-270CE96194E6}"/>
              </a:ext>
            </a:extLst>
          </p:cNvPr>
          <p:cNvSpPr txBox="1"/>
          <p:nvPr userDrawn="1"/>
        </p:nvSpPr>
        <p:spPr>
          <a:xfrm>
            <a:off x="7010400" y="6322367"/>
            <a:ext cx="2133600" cy="461665"/>
          </a:xfrm>
          <a:prstGeom prst="rect">
            <a:avLst/>
          </a:prstGeom>
          <a:noFill/>
        </p:spPr>
        <p:txBody>
          <a:bodyPr wrap="square" rtlCol="0">
            <a:spAutoFit/>
          </a:bodyPr>
          <a:lstStyle/>
          <a:p>
            <a:r>
              <a:rPr lang="en-SG" sz="1200" dirty="0">
                <a:latin typeface="+mn-lt"/>
              </a:rPr>
              <a:t>Last Update: 02/11/2022</a:t>
            </a:r>
          </a:p>
          <a:p>
            <a:r>
              <a:rPr lang="en-SG" sz="1200" dirty="0">
                <a:latin typeface="+mn-lt"/>
              </a:rPr>
              <a:t>Slide </a:t>
            </a:r>
            <a:fld id="{2528F06B-0F99-4874-B21E-D175DC2E14EE}" type="slidenum">
              <a:rPr lang="en-SG" sz="1200" smtClean="0">
                <a:latin typeface="+mn-lt"/>
              </a:rPr>
              <a:t>‹#›</a:t>
            </a:fld>
            <a:endParaRPr lang="en-SG" sz="1200" dirty="0">
              <a:latin typeface="+mn-lt"/>
            </a:endParaRPr>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EC6C0892-480A-402F-8185-E8BA23608072}"/>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Recycle_Bin_(Window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Windows </a:t>
            </a:r>
            <a:r>
              <a:rPr lang="en-GB" sz="4400" b="0" dirty="0" err="1">
                <a:solidFill>
                  <a:srgbClr val="0033CC"/>
                </a:solidFill>
                <a:effectLst>
                  <a:outerShdw blurRad="38100" dist="38100" dir="2700000" algn="tl">
                    <a:srgbClr val="C0C0C0"/>
                  </a:outerShdw>
                </a:effectLst>
              </a:rPr>
              <a:t>Artifacts</a:t>
            </a:r>
            <a:r>
              <a:rPr lang="en-GB" sz="4400" b="0" dirty="0">
                <a:solidFill>
                  <a:srgbClr val="0033CC"/>
                </a:solidFill>
                <a:effectLst>
                  <a:outerShdw blurRad="38100" dist="38100" dir="2700000" algn="tl">
                    <a:srgbClr val="C0C0C0"/>
                  </a:outerShdw>
                </a:effectLst>
              </a:rPr>
              <a:t> </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(2022/23),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10000"/>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Recycle Bin – cont. </a:t>
            </a:r>
            <a:endParaRPr lang="en-SG" dirty="0">
              <a:latin typeface="+mn-lt"/>
            </a:endParaRPr>
          </a:p>
        </p:txBody>
      </p:sp>
      <p:sp>
        <p:nvSpPr>
          <p:cNvPr id="3" name="Content Placeholder 2"/>
          <p:cNvSpPr>
            <a:spLocks noGrp="1"/>
          </p:cNvSpPr>
          <p:nvPr>
            <p:ph idx="1"/>
          </p:nvPr>
        </p:nvSpPr>
        <p:spPr>
          <a:xfrm>
            <a:off x="428596" y="1066800"/>
            <a:ext cx="8548718" cy="2433638"/>
          </a:xfrm>
        </p:spPr>
        <p:txBody>
          <a:bodyPr/>
          <a:lstStyle/>
          <a:p>
            <a:r>
              <a:rPr lang="en-US" sz="2800" b="0" kern="1200" dirty="0"/>
              <a:t>Read more on </a:t>
            </a:r>
            <a:r>
              <a:rPr lang="en-US" sz="2400" dirty="0">
                <a:hlinkClick r:id="rId2"/>
              </a:rPr>
              <a:t>http://en.wikipedia.org/wiki/Recycle_Bin_(Windows)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887074814"/>
              </p:ext>
            </p:extLst>
          </p:nvPr>
        </p:nvGraphicFramePr>
        <p:xfrm>
          <a:off x="685800" y="3124200"/>
          <a:ext cx="7391400" cy="1371599"/>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588895">
                  <a:extLst>
                    <a:ext uri="{9D8B030D-6E8A-4147-A177-3AD203B41FA5}">
                      <a16:colId xmlns:a16="http://schemas.microsoft.com/office/drawing/2014/main" val="20001"/>
                    </a:ext>
                  </a:extLst>
                </a:gridCol>
                <a:gridCol w="2364105">
                  <a:extLst>
                    <a:ext uri="{9D8B030D-6E8A-4147-A177-3AD203B41FA5}">
                      <a16:colId xmlns:a16="http://schemas.microsoft.com/office/drawing/2014/main" val="20002"/>
                    </a:ext>
                  </a:extLst>
                </a:gridCol>
              </a:tblGrid>
              <a:tr h="637891">
                <a:tc>
                  <a:txBody>
                    <a:bodyPr/>
                    <a:lstStyle/>
                    <a:p>
                      <a:r>
                        <a:rPr lang="en-US" dirty="0"/>
                        <a:t>Operating</a:t>
                      </a:r>
                      <a:r>
                        <a:rPr lang="en-US" baseline="0" dirty="0"/>
                        <a:t> System</a:t>
                      </a:r>
                      <a:endParaRPr lang="en-SG" dirty="0"/>
                    </a:p>
                  </a:txBody>
                  <a:tcPr/>
                </a:tc>
                <a:tc>
                  <a:txBody>
                    <a:bodyPr/>
                    <a:lstStyle/>
                    <a:p>
                      <a:r>
                        <a:rPr lang="en-US" dirty="0"/>
                        <a:t>Recycle</a:t>
                      </a:r>
                      <a:r>
                        <a:rPr lang="en-US" baseline="0" dirty="0"/>
                        <a:t> Bin Folder Name</a:t>
                      </a:r>
                      <a:endParaRPr lang="en-SG" dirty="0"/>
                    </a:p>
                  </a:txBody>
                  <a:tcPr/>
                </a:tc>
                <a:tc>
                  <a:txBody>
                    <a:bodyPr/>
                    <a:lstStyle/>
                    <a:p>
                      <a:r>
                        <a:rPr lang="en-US" dirty="0"/>
                        <a:t>INFO2 Record</a:t>
                      </a:r>
                      <a:r>
                        <a:rPr lang="en-US" baseline="0" dirty="0"/>
                        <a:t> Length</a:t>
                      </a:r>
                      <a:endParaRPr lang="en-SG" dirty="0"/>
                    </a:p>
                  </a:txBody>
                  <a:tcPr/>
                </a:tc>
                <a:extLst>
                  <a:ext uri="{0D108BD9-81ED-4DB2-BD59-A6C34878D82A}">
                    <a16:rowId xmlns:a16="http://schemas.microsoft.com/office/drawing/2014/main" val="10000"/>
                  </a:ext>
                </a:extLst>
              </a:tr>
              <a:tr h="366854">
                <a:tc>
                  <a:txBody>
                    <a:bodyPr/>
                    <a:lstStyle/>
                    <a:p>
                      <a:r>
                        <a:rPr lang="en-US" dirty="0"/>
                        <a:t>Windows 2000/XP</a:t>
                      </a:r>
                      <a:endParaRPr lang="en-SG" dirty="0"/>
                    </a:p>
                  </a:txBody>
                  <a:tcPr/>
                </a:tc>
                <a:tc>
                  <a:txBody>
                    <a:bodyPr/>
                    <a:lstStyle/>
                    <a:p>
                      <a:r>
                        <a:rPr lang="en-US" dirty="0"/>
                        <a:t>Recycler</a:t>
                      </a:r>
                      <a:endParaRPr lang="en-SG" dirty="0"/>
                    </a:p>
                  </a:txBody>
                  <a:tcPr/>
                </a:tc>
                <a:tc>
                  <a:txBody>
                    <a:bodyPr/>
                    <a:lstStyle/>
                    <a:p>
                      <a:r>
                        <a:rPr lang="en-US" dirty="0"/>
                        <a:t>800</a:t>
                      </a:r>
                      <a:endParaRPr lang="en-SG" dirty="0"/>
                    </a:p>
                  </a:txBody>
                  <a:tcPr/>
                </a:tc>
                <a:extLst>
                  <a:ext uri="{0D108BD9-81ED-4DB2-BD59-A6C34878D82A}">
                    <a16:rowId xmlns:a16="http://schemas.microsoft.com/office/drawing/2014/main" val="10001"/>
                  </a:ext>
                </a:extLst>
              </a:tr>
              <a:tr h="366854">
                <a:tc>
                  <a:txBody>
                    <a:bodyPr/>
                    <a:lstStyle/>
                    <a:p>
                      <a:r>
                        <a:rPr lang="en-US" dirty="0"/>
                        <a:t>Windows Vista/7/8/10/11</a:t>
                      </a:r>
                      <a:endParaRPr lang="en-SG" dirty="0"/>
                    </a:p>
                  </a:txBody>
                  <a:tcPr/>
                </a:tc>
                <a:tc>
                  <a:txBody>
                    <a:bodyPr/>
                    <a:lstStyle/>
                    <a:p>
                      <a:r>
                        <a:rPr lang="en-US" dirty="0"/>
                        <a:t>$Recycle.bin</a:t>
                      </a:r>
                      <a:endParaRPr lang="en-SG" dirty="0"/>
                    </a:p>
                  </a:txBody>
                  <a:tcPr/>
                </a:tc>
                <a:tc>
                  <a:txBody>
                    <a:bodyPr/>
                    <a:lstStyle/>
                    <a:p>
                      <a:r>
                        <a:rPr lang="en-US" dirty="0"/>
                        <a:t>No INFO2</a:t>
                      </a:r>
                      <a:r>
                        <a:rPr lang="en-US" baseline="0" dirty="0"/>
                        <a:t> file</a:t>
                      </a:r>
                      <a:endParaRPr lang="en-SG"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761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Low Folders</a:t>
            </a:r>
            <a:endParaRPr lang="en-SG" dirty="0">
              <a:latin typeface="+mn-lt"/>
            </a:endParaRPr>
          </a:p>
        </p:txBody>
      </p:sp>
      <p:sp>
        <p:nvSpPr>
          <p:cNvPr id="3" name="Content Placeholder 2"/>
          <p:cNvSpPr>
            <a:spLocks noGrp="1"/>
          </p:cNvSpPr>
          <p:nvPr>
            <p:ph idx="1"/>
          </p:nvPr>
        </p:nvSpPr>
        <p:spPr>
          <a:xfrm>
            <a:off x="381000" y="1000108"/>
            <a:ext cx="8477280" cy="5181600"/>
          </a:xfrm>
        </p:spPr>
        <p:txBody>
          <a:bodyPr/>
          <a:lstStyle/>
          <a:p>
            <a:r>
              <a:rPr lang="en-US" sz="2800" b="0" dirty="0"/>
              <a:t>Presence of low folders in </a:t>
            </a:r>
          </a:p>
          <a:p>
            <a:pPr lvl="1"/>
            <a:r>
              <a:rPr lang="en-US" sz="2400" b="0" dirty="0"/>
              <a:t>Cookies folder</a:t>
            </a:r>
          </a:p>
          <a:p>
            <a:pPr lvl="1"/>
            <a:r>
              <a:rPr lang="en-US" sz="2400" b="0" dirty="0"/>
              <a:t>Temporary Internet Files folder</a:t>
            </a:r>
          </a:p>
          <a:p>
            <a:pPr lvl="1"/>
            <a:r>
              <a:rPr lang="en-US" sz="2400" b="0" dirty="0"/>
              <a:t>History folder</a:t>
            </a:r>
          </a:p>
          <a:p>
            <a:r>
              <a:rPr lang="en-US" sz="2800" b="0" dirty="0"/>
              <a:t>Microsoft use it to protect system against malware (hence only presence in Internet Explorer).</a:t>
            </a:r>
          </a:p>
          <a:p>
            <a:r>
              <a:rPr lang="en-US" sz="2800" b="0" dirty="0"/>
              <a:t>Data placed in the low folder runs at the lowest possible level privilege.</a:t>
            </a:r>
          </a:p>
          <a:p>
            <a:r>
              <a:rPr lang="en-US" sz="2800" b="0" dirty="0"/>
              <a:t>Examiners must access into both the normal and low folders to have a complete investigation.</a:t>
            </a:r>
          </a:p>
          <a:p>
            <a:endParaRPr lang="en-US" sz="2800" b="0" dirty="0"/>
          </a:p>
        </p:txBody>
      </p:sp>
    </p:spTree>
    <p:extLst>
      <p:ext uri="{BB962C8B-B14F-4D97-AF65-F5344CB8AC3E}">
        <p14:creationId xmlns:p14="http://schemas.microsoft.com/office/powerpoint/2010/main" val="50049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Cookies Folder</a:t>
            </a:r>
            <a:endParaRPr lang="en-SG" dirty="0">
              <a:latin typeface="+mn-lt"/>
            </a:endParaRPr>
          </a:p>
        </p:txBody>
      </p:sp>
      <p:sp>
        <p:nvSpPr>
          <p:cNvPr id="3" name="Content Placeholder 2"/>
          <p:cNvSpPr>
            <a:spLocks noGrp="1"/>
          </p:cNvSpPr>
          <p:nvPr>
            <p:ph idx="1"/>
          </p:nvPr>
        </p:nvSpPr>
        <p:spPr>
          <a:xfrm>
            <a:off x="76200" y="785794"/>
            <a:ext cx="8960296" cy="5615006"/>
          </a:xfrm>
        </p:spPr>
        <p:txBody>
          <a:bodyPr/>
          <a:lstStyle/>
          <a:p>
            <a:r>
              <a:rPr lang="en-SG" sz="2800" b="0" dirty="0"/>
              <a:t>Cookie is a piece of text stored on a user's computer by their web browser.</a:t>
            </a:r>
          </a:p>
          <a:p>
            <a:r>
              <a:rPr lang="en-SG" sz="2800" b="0" dirty="0"/>
              <a:t>It is created by websites and placed on user’s computer.</a:t>
            </a:r>
          </a:p>
          <a:p>
            <a:r>
              <a:rPr lang="en-SG" sz="2800" b="0" dirty="0"/>
              <a:t> A cookie can be used for</a:t>
            </a:r>
          </a:p>
          <a:p>
            <a:pPr lvl="1"/>
            <a:r>
              <a:rPr lang="en-SG" sz="2400" b="0" dirty="0"/>
              <a:t>Authentication</a:t>
            </a:r>
          </a:p>
          <a:p>
            <a:pPr lvl="1"/>
            <a:r>
              <a:rPr lang="en-SG" sz="2400" b="0" dirty="0"/>
              <a:t>Storing site preferences</a:t>
            </a:r>
          </a:p>
          <a:p>
            <a:pPr lvl="1"/>
            <a:r>
              <a:rPr lang="en-SG" sz="2400" b="0" dirty="0"/>
              <a:t>Shopping cart contents</a:t>
            </a:r>
          </a:p>
          <a:p>
            <a:pPr lvl="1"/>
            <a:r>
              <a:rPr lang="en-SG" sz="2400" b="0" dirty="0"/>
              <a:t>The identifier for a server-based session</a:t>
            </a:r>
          </a:p>
        </p:txBody>
      </p:sp>
    </p:spTree>
    <p:extLst>
      <p:ext uri="{BB962C8B-B14F-4D97-AF65-F5344CB8AC3E}">
        <p14:creationId xmlns:p14="http://schemas.microsoft.com/office/powerpoint/2010/main" val="223143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Cookies Folder – cont.</a:t>
            </a:r>
          </a:p>
        </p:txBody>
      </p:sp>
      <p:sp>
        <p:nvSpPr>
          <p:cNvPr id="3" name="Content Placeholder 2"/>
          <p:cNvSpPr>
            <a:spLocks noGrp="1"/>
          </p:cNvSpPr>
          <p:nvPr>
            <p:ph idx="1"/>
          </p:nvPr>
        </p:nvSpPr>
        <p:spPr>
          <a:xfrm>
            <a:off x="381000" y="908720"/>
            <a:ext cx="8367464" cy="5339680"/>
          </a:xfrm>
        </p:spPr>
        <p:txBody>
          <a:bodyPr/>
          <a:lstStyle/>
          <a:p>
            <a:r>
              <a:rPr lang="en-US" sz="2400" b="0" dirty="0"/>
              <a:t>Cookie names – user </a:t>
            </a:r>
            <a:r>
              <a:rPr lang="en-US" sz="2400" b="0" dirty="0" err="1"/>
              <a:t>name@domain</a:t>
            </a:r>
            <a:r>
              <a:rPr lang="en-US" sz="2400" b="0" dirty="0"/>
              <a:t> name.txt</a:t>
            </a:r>
          </a:p>
          <a:p>
            <a:pPr marL="0" indent="0">
              <a:buNone/>
            </a:pPr>
            <a:endParaRPr lang="en-US" sz="2400" b="0" dirty="0"/>
          </a:p>
          <a:p>
            <a:r>
              <a:rPr lang="en-US" sz="2400" b="0" dirty="0"/>
              <a:t>Each cookie is contained in 1 file.</a:t>
            </a:r>
          </a:p>
          <a:p>
            <a:pPr marL="0" indent="0">
              <a:buNone/>
            </a:pPr>
            <a:endParaRPr lang="en-US" sz="2400" b="0" dirty="0"/>
          </a:p>
          <a:p>
            <a:r>
              <a:rPr lang="en-US" sz="2400" b="0" dirty="0"/>
              <a:t>The total collection of cookie files is under the management of index.dat, which contains data about each cookie and pointers to the cookie file to the originating web domain name.</a:t>
            </a:r>
          </a:p>
          <a:p>
            <a:pPr marL="0" indent="0">
              <a:buNone/>
            </a:pPr>
            <a:endParaRPr lang="en-US" sz="2400" b="0" dirty="0"/>
          </a:p>
          <a:p>
            <a:r>
              <a:rPr lang="en-US" sz="2400" b="0" dirty="0"/>
              <a:t>The index.dat file contains dates, and the cookie itself contains internal dates.</a:t>
            </a:r>
          </a:p>
          <a:p>
            <a:pPr marL="0" indent="0">
              <a:buNone/>
            </a:pPr>
            <a:endParaRPr lang="en-US" sz="2400" b="0" dirty="0"/>
          </a:p>
          <a:p>
            <a:r>
              <a:rPr lang="en-US" sz="2400" b="0" dirty="0"/>
              <a:t>The internal dates of a cookie describe when it was last modified by the website and its expiration date.</a:t>
            </a:r>
          </a:p>
        </p:txBody>
      </p:sp>
    </p:spTree>
    <p:extLst>
      <p:ext uri="{BB962C8B-B14F-4D97-AF65-F5344CB8AC3E}">
        <p14:creationId xmlns:p14="http://schemas.microsoft.com/office/powerpoint/2010/main" val="406709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Cookies Folder – cont.</a:t>
            </a:r>
          </a:p>
        </p:txBody>
      </p:sp>
      <p:sp>
        <p:nvSpPr>
          <p:cNvPr id="3" name="Content Placeholder 2"/>
          <p:cNvSpPr>
            <a:spLocks noGrp="1"/>
          </p:cNvSpPr>
          <p:nvPr>
            <p:ph idx="1"/>
          </p:nvPr>
        </p:nvSpPr>
        <p:spPr/>
        <p:txBody>
          <a:bodyPr/>
          <a:lstStyle/>
          <a:p>
            <a:r>
              <a:rPr lang="en-US" sz="2800" b="0" dirty="0"/>
              <a:t>To interpret cookies, forensic examiner may use cookie decoder such as </a:t>
            </a:r>
            <a:r>
              <a:rPr lang="en-US" sz="2800" b="0" dirty="0" err="1"/>
              <a:t>CookieView</a:t>
            </a:r>
            <a:r>
              <a:rPr lang="en-US" sz="2800" b="0" dirty="0"/>
              <a:t>, which works well with Encase.</a:t>
            </a:r>
          </a:p>
        </p:txBody>
      </p:sp>
      <p:pic>
        <p:nvPicPr>
          <p:cNvPr id="5" name="Picture 4"/>
          <p:cNvPicPr>
            <a:picLocks noChangeAspect="1"/>
          </p:cNvPicPr>
          <p:nvPr/>
        </p:nvPicPr>
        <p:blipFill>
          <a:blip r:embed="rId2"/>
          <a:stretch>
            <a:fillRect/>
          </a:stretch>
        </p:blipFill>
        <p:spPr>
          <a:xfrm>
            <a:off x="806886" y="2636912"/>
            <a:ext cx="7301627" cy="3178845"/>
          </a:xfrm>
          <a:prstGeom prst="rect">
            <a:avLst/>
          </a:prstGeom>
        </p:spPr>
      </p:pic>
    </p:spTree>
    <p:extLst>
      <p:ext uri="{BB962C8B-B14F-4D97-AF65-F5344CB8AC3E}">
        <p14:creationId xmlns:p14="http://schemas.microsoft.com/office/powerpoint/2010/main" val="86324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Temporary Internet Files (TIF)</a:t>
            </a:r>
            <a:endParaRPr lang="en-SG" dirty="0">
              <a:latin typeface="+mn-lt"/>
            </a:endParaRPr>
          </a:p>
        </p:txBody>
      </p:sp>
      <p:sp>
        <p:nvSpPr>
          <p:cNvPr id="3" name="Content Placeholder 2"/>
          <p:cNvSpPr>
            <a:spLocks noGrp="1"/>
          </p:cNvSpPr>
          <p:nvPr>
            <p:ph idx="1"/>
          </p:nvPr>
        </p:nvSpPr>
        <p:spPr>
          <a:xfrm>
            <a:off x="395536" y="1066800"/>
            <a:ext cx="8064896" cy="5181600"/>
          </a:xfrm>
        </p:spPr>
        <p:txBody>
          <a:bodyPr/>
          <a:lstStyle/>
          <a:p>
            <a:r>
              <a:rPr lang="en-US" sz="2800" b="0" dirty="0"/>
              <a:t>Mainly for Internet Explorer.</a:t>
            </a:r>
          </a:p>
          <a:p>
            <a:r>
              <a:rPr lang="en-US" sz="2800" b="0" dirty="0"/>
              <a:t>Store files that are downloaded and cached from the Internet.</a:t>
            </a:r>
          </a:p>
          <a:p>
            <a:r>
              <a:rPr lang="en-US" sz="2800" b="0" dirty="0"/>
              <a:t>Useful to track user’s web browsing history, including web mail (Gmail).</a:t>
            </a:r>
          </a:p>
          <a:p>
            <a:r>
              <a:rPr lang="en-US" sz="2800" b="0" dirty="0"/>
              <a:t>For earlier Windows OS :</a:t>
            </a:r>
          </a:p>
          <a:p>
            <a:pPr lvl="1"/>
            <a:r>
              <a:rPr lang="en-US" sz="2400" b="0" dirty="0"/>
              <a:t>C:\Users\%UserName%\AppData\Local\Microsoft\Windows\ Temporary Internet Files\</a:t>
            </a:r>
          </a:p>
          <a:p>
            <a:r>
              <a:rPr lang="en-US" sz="2800" b="0" dirty="0"/>
              <a:t>For Windows 10 :</a:t>
            </a:r>
          </a:p>
          <a:p>
            <a:pPr lvl="1"/>
            <a:r>
              <a:rPr lang="en-US" sz="2400" b="0" dirty="0"/>
              <a:t>C:\Users\%UserName%\AppData\Local\Microsoft\Windows\ </a:t>
            </a:r>
            <a:r>
              <a:rPr lang="en-US" sz="2400" b="0" dirty="0" err="1"/>
              <a:t>INetCache</a:t>
            </a:r>
            <a:r>
              <a:rPr lang="en-US" sz="2400" b="0" dirty="0"/>
              <a:t>\</a:t>
            </a:r>
          </a:p>
          <a:p>
            <a:endParaRPr lang="en-US" b="0" dirty="0"/>
          </a:p>
        </p:txBody>
      </p:sp>
    </p:spTree>
    <p:extLst>
      <p:ext uri="{BB962C8B-B14F-4D97-AF65-F5344CB8AC3E}">
        <p14:creationId xmlns:p14="http://schemas.microsoft.com/office/powerpoint/2010/main" val="490140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Internet Explorer</a:t>
            </a:r>
            <a:endParaRPr lang="en-SG" dirty="0">
              <a:latin typeface="+mn-lt"/>
            </a:endParaRPr>
          </a:p>
        </p:txBody>
      </p:sp>
      <p:sp>
        <p:nvSpPr>
          <p:cNvPr id="3" name="Content Placeholder 2"/>
          <p:cNvSpPr>
            <a:spLocks noGrp="1"/>
          </p:cNvSpPr>
          <p:nvPr>
            <p:ph idx="1"/>
          </p:nvPr>
        </p:nvSpPr>
        <p:spPr>
          <a:xfrm>
            <a:off x="381000" y="1066800"/>
            <a:ext cx="8439472" cy="5181600"/>
          </a:xfrm>
        </p:spPr>
        <p:txBody>
          <a:bodyPr/>
          <a:lstStyle/>
          <a:p>
            <a:r>
              <a:rPr lang="en-US" sz="2800" b="0" dirty="0"/>
              <a:t>Favorites, History are located in:</a:t>
            </a:r>
          </a:p>
          <a:p>
            <a:pPr lvl="1"/>
            <a:r>
              <a:rPr lang="en-US" sz="2000" b="0" dirty="0"/>
              <a:t>C:\Users\%UserName%\</a:t>
            </a:r>
            <a:r>
              <a:rPr lang="en-US" sz="2000" b="0" dirty="0">
                <a:solidFill>
                  <a:srgbClr val="FF0000"/>
                </a:solidFill>
              </a:rPr>
              <a:t>Favorites</a:t>
            </a:r>
          </a:p>
          <a:p>
            <a:pPr lvl="1"/>
            <a:r>
              <a:rPr lang="en-US" sz="2000" b="0" dirty="0"/>
              <a:t>C:\Users\%UserName%\AppData\Local\Microsoft\Windows\</a:t>
            </a:r>
            <a:r>
              <a:rPr lang="en-US" sz="2000" b="0" dirty="0">
                <a:solidFill>
                  <a:srgbClr val="FF0000"/>
                </a:solidFill>
              </a:rPr>
              <a:t>History</a:t>
            </a:r>
          </a:p>
          <a:p>
            <a:pPr lvl="2"/>
            <a:r>
              <a:rPr lang="en-US" sz="2000" b="0" dirty="0"/>
              <a:t>History.IE5  </a:t>
            </a:r>
          </a:p>
          <a:p>
            <a:pPr lvl="2"/>
            <a:r>
              <a:rPr lang="en-US" sz="2000" b="0" dirty="0"/>
              <a:t>Low\History.IE5 – contains Internet data resulting from browsing in the protected mode</a:t>
            </a:r>
          </a:p>
          <a:p>
            <a:endParaRPr lang="en-US" sz="2800" b="0" dirty="0"/>
          </a:p>
          <a:p>
            <a:r>
              <a:rPr lang="en-US" sz="2800" b="0" dirty="0"/>
              <a:t>Cookies are located in:</a:t>
            </a:r>
          </a:p>
          <a:p>
            <a:pPr lvl="1"/>
            <a:r>
              <a:rPr lang="en-US" sz="2000" b="0" dirty="0"/>
              <a:t>C:\Users\%UserName%\AppData\Roaming\Microsoft\Windows\Cookies</a:t>
            </a:r>
          </a:p>
          <a:p>
            <a:pPr lvl="1"/>
            <a:r>
              <a:rPr lang="en-US" sz="2000" b="0" dirty="0"/>
              <a:t>C:\Users\%UserName%\AppData\Roaming\Microsoft\Windows\Cookies\Low -  for applications running under low privilege</a:t>
            </a:r>
          </a:p>
          <a:p>
            <a:pPr lvl="1"/>
            <a:endParaRPr lang="en-US" sz="2000" b="0" dirty="0"/>
          </a:p>
        </p:txBody>
      </p:sp>
    </p:spTree>
    <p:extLst>
      <p:ext uri="{BB962C8B-B14F-4D97-AF65-F5344CB8AC3E}">
        <p14:creationId xmlns:p14="http://schemas.microsoft.com/office/powerpoint/2010/main" val="20712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Other browsers – Google Chrome</a:t>
            </a:r>
          </a:p>
        </p:txBody>
      </p:sp>
      <p:sp>
        <p:nvSpPr>
          <p:cNvPr id="3" name="Content Placeholder 2"/>
          <p:cNvSpPr>
            <a:spLocks noGrp="1"/>
          </p:cNvSpPr>
          <p:nvPr>
            <p:ph idx="1"/>
          </p:nvPr>
        </p:nvSpPr>
        <p:spPr/>
        <p:txBody>
          <a:bodyPr/>
          <a:lstStyle/>
          <a:p>
            <a:r>
              <a:rPr lang="en-US" sz="2800" b="0" dirty="0"/>
              <a:t>Bookmarks, History, Cookies are located in:</a:t>
            </a:r>
          </a:p>
          <a:p>
            <a:pPr lvl="1"/>
            <a:r>
              <a:rPr lang="en-US" sz="2400" b="0" dirty="0"/>
              <a:t>C:\Users \%</a:t>
            </a:r>
            <a:r>
              <a:rPr lang="en-US" sz="2400" b="0" dirty="0" err="1"/>
              <a:t>UserName</a:t>
            </a:r>
            <a:r>
              <a:rPr lang="en-US" sz="2400" b="0" dirty="0"/>
              <a:t>%\ </a:t>
            </a:r>
            <a:r>
              <a:rPr lang="en-US" sz="2400" b="0" dirty="0" err="1"/>
              <a:t>AppData</a:t>
            </a:r>
            <a:r>
              <a:rPr lang="en-US" sz="2400" b="0"/>
              <a:t>\Local\Google\Chrome\    User </a:t>
            </a:r>
            <a:r>
              <a:rPr lang="en-US" sz="2400" b="0" dirty="0"/>
              <a:t>Data\Default\</a:t>
            </a:r>
          </a:p>
          <a:p>
            <a:endParaRPr lang="en-US" sz="2800" b="0" dirty="0"/>
          </a:p>
          <a:p>
            <a:r>
              <a:rPr lang="en-US" sz="2800" b="0" dirty="0"/>
              <a:t>These files use SQLite database format.</a:t>
            </a:r>
          </a:p>
          <a:p>
            <a:endParaRPr lang="en-US" dirty="0"/>
          </a:p>
        </p:txBody>
      </p:sp>
    </p:spTree>
    <p:extLst>
      <p:ext uri="{BB962C8B-B14F-4D97-AF65-F5344CB8AC3E}">
        <p14:creationId xmlns:p14="http://schemas.microsoft.com/office/powerpoint/2010/main" val="3904434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Other browsers - Mozilla Firefox</a:t>
            </a:r>
          </a:p>
        </p:txBody>
      </p:sp>
      <p:sp>
        <p:nvSpPr>
          <p:cNvPr id="3" name="Content Placeholder 2"/>
          <p:cNvSpPr>
            <a:spLocks noGrp="1"/>
          </p:cNvSpPr>
          <p:nvPr>
            <p:ph idx="1"/>
          </p:nvPr>
        </p:nvSpPr>
        <p:spPr/>
        <p:txBody>
          <a:bodyPr/>
          <a:lstStyle/>
          <a:p>
            <a:r>
              <a:rPr lang="en-US" sz="2800" b="0" dirty="0"/>
              <a:t>Bookmarks, History are located in:</a:t>
            </a:r>
          </a:p>
          <a:p>
            <a:pPr lvl="1"/>
            <a:r>
              <a:rPr lang="en-US" sz="2400" b="0" dirty="0"/>
              <a:t>C:\Users \%</a:t>
            </a:r>
            <a:r>
              <a:rPr lang="en-US" sz="2400" b="0" dirty="0" err="1"/>
              <a:t>UserName</a:t>
            </a:r>
            <a:r>
              <a:rPr lang="en-US" sz="2400" b="0" dirty="0"/>
              <a:t>%\</a:t>
            </a:r>
            <a:r>
              <a:rPr lang="en-US" sz="2400" b="0" dirty="0" err="1"/>
              <a:t>AppData</a:t>
            </a:r>
            <a:r>
              <a:rPr lang="en-US" sz="2400" b="0" dirty="0"/>
              <a:t>\Roaming\</a:t>
            </a:r>
            <a:r>
              <a:rPr lang="en-US" sz="2400" b="0" dirty="0" err="1"/>
              <a:t>mozilla</a:t>
            </a:r>
            <a:r>
              <a:rPr lang="en-US" sz="2400" b="0" dirty="0"/>
              <a:t>\Firefox\ Profiles\</a:t>
            </a:r>
            <a:r>
              <a:rPr lang="en-US" sz="2400" b="0" i="1" dirty="0" err="1"/>
              <a:t>xx</a:t>
            </a:r>
            <a:r>
              <a:rPr lang="en-US" sz="2400" b="0" dirty="0" err="1"/>
              <a:t>.default</a:t>
            </a:r>
            <a:r>
              <a:rPr lang="en-US" sz="2400" b="0" dirty="0"/>
              <a:t>\</a:t>
            </a:r>
            <a:r>
              <a:rPr lang="en-US" sz="2400" b="0" i="1" dirty="0" err="1"/>
              <a:t>places.sqlite</a:t>
            </a:r>
            <a:r>
              <a:rPr lang="en-US" sz="2400" b="0" dirty="0"/>
              <a:t> </a:t>
            </a:r>
          </a:p>
          <a:p>
            <a:endParaRPr lang="en-US" sz="2800" b="0" dirty="0"/>
          </a:p>
          <a:p>
            <a:r>
              <a:rPr lang="en-US" sz="2800" b="0" dirty="0"/>
              <a:t>Cookies are located in:</a:t>
            </a:r>
          </a:p>
          <a:p>
            <a:pPr lvl="1"/>
            <a:r>
              <a:rPr lang="en-US" sz="2400" b="0" dirty="0"/>
              <a:t>C:\Users \%</a:t>
            </a:r>
            <a:r>
              <a:rPr lang="en-US" sz="2400" b="0" dirty="0" err="1"/>
              <a:t>UserName</a:t>
            </a:r>
            <a:r>
              <a:rPr lang="en-US" sz="2400" b="0" dirty="0"/>
              <a:t>%\</a:t>
            </a:r>
            <a:r>
              <a:rPr lang="en-US" sz="2400" b="0" dirty="0" err="1"/>
              <a:t>AppData</a:t>
            </a:r>
            <a:r>
              <a:rPr lang="en-US" sz="2400" b="0" dirty="0"/>
              <a:t>\Roaming\</a:t>
            </a:r>
            <a:r>
              <a:rPr lang="en-US" sz="2400" b="0" dirty="0" err="1"/>
              <a:t>mozilla</a:t>
            </a:r>
            <a:r>
              <a:rPr lang="en-US" sz="2400" b="0" dirty="0"/>
              <a:t>\Firefox\ Profiles\</a:t>
            </a:r>
            <a:r>
              <a:rPr lang="en-US" sz="2400" b="0" i="1" dirty="0" err="1"/>
              <a:t>xx</a:t>
            </a:r>
            <a:r>
              <a:rPr lang="en-US" sz="2400" b="0" dirty="0" err="1"/>
              <a:t>.default</a:t>
            </a:r>
            <a:r>
              <a:rPr lang="en-US" sz="2400" b="0" dirty="0"/>
              <a:t>\</a:t>
            </a:r>
            <a:r>
              <a:rPr lang="en-US" sz="2400" b="0" i="1" dirty="0" err="1"/>
              <a:t>cookies.sqlite</a:t>
            </a:r>
            <a:endParaRPr lang="en-US" sz="2400" b="0" i="1" dirty="0"/>
          </a:p>
        </p:txBody>
      </p:sp>
    </p:spTree>
    <p:extLst>
      <p:ext uri="{BB962C8B-B14F-4D97-AF65-F5344CB8AC3E}">
        <p14:creationId xmlns:p14="http://schemas.microsoft.com/office/powerpoint/2010/main" val="165897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Email Folder</a:t>
            </a:r>
          </a:p>
        </p:txBody>
      </p:sp>
      <p:sp>
        <p:nvSpPr>
          <p:cNvPr id="3" name="Content Placeholder 2"/>
          <p:cNvSpPr>
            <a:spLocks noGrp="1"/>
          </p:cNvSpPr>
          <p:nvPr>
            <p:ph idx="1"/>
          </p:nvPr>
        </p:nvSpPr>
        <p:spPr>
          <a:xfrm>
            <a:off x="381000" y="1295400"/>
            <a:ext cx="8153400" cy="3429000"/>
          </a:xfrm>
        </p:spPr>
        <p:txBody>
          <a:bodyPr/>
          <a:lstStyle/>
          <a:p>
            <a:r>
              <a:rPr lang="en-US" sz="2800" b="0" dirty="0"/>
              <a:t>Windows 10 comes with a Windows Mail application.</a:t>
            </a:r>
          </a:p>
          <a:p>
            <a:pPr lvl="1"/>
            <a:r>
              <a:rPr lang="en-US" sz="2400" b="0" dirty="0"/>
              <a:t>C:\Users\%UserName%\AppData\Local\Comms\Unistore\data\</a:t>
            </a:r>
          </a:p>
          <a:p>
            <a:endParaRPr lang="en-US" sz="2800" b="0" dirty="0"/>
          </a:p>
          <a:p>
            <a:r>
              <a:rPr lang="en-US" sz="2800" b="0" dirty="0">
                <a:solidFill>
                  <a:srgbClr val="000000"/>
                </a:solidFill>
              </a:rPr>
              <a:t>Windows 11</a:t>
            </a:r>
            <a:endParaRPr lang="en-US" sz="2400" b="0" dirty="0"/>
          </a:p>
          <a:p>
            <a:pPr lvl="1"/>
            <a:r>
              <a:rPr lang="en-US" sz="2400" b="0" dirty="0"/>
              <a:t>C:\Users\username\AppData\Local\Microsoft\Windows Mail</a:t>
            </a:r>
            <a:endParaRPr lang="en-US" sz="2000" b="0" dirty="0"/>
          </a:p>
        </p:txBody>
      </p:sp>
    </p:spTree>
    <p:extLst>
      <p:ext uri="{BB962C8B-B14F-4D97-AF65-F5344CB8AC3E}">
        <p14:creationId xmlns:p14="http://schemas.microsoft.com/office/powerpoint/2010/main" val="344965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a:xfrm>
            <a:off x="381000" y="838200"/>
            <a:ext cx="8153400" cy="5410200"/>
          </a:xfrm>
        </p:spPr>
        <p:txBody>
          <a:bodyPr/>
          <a:lstStyle/>
          <a:p>
            <a:pPr marL="0" indent="0">
              <a:buFont typeface="Wingdings" pitchFamily="2" charset="2"/>
              <a:buNone/>
            </a:pPr>
            <a:r>
              <a:rPr lang="en-US" sz="2400" b="0" dirty="0"/>
              <a:t>At the end of this, you will get to know more about:</a:t>
            </a:r>
          </a:p>
          <a:p>
            <a:pPr marL="457200" indent="-457200"/>
            <a:r>
              <a:rPr lang="en-US" sz="2000" b="0" dirty="0"/>
              <a:t>Windows system files and folders</a:t>
            </a:r>
          </a:p>
          <a:p>
            <a:pPr marL="457200" indent="-457200"/>
            <a:r>
              <a:rPr lang="en-US" sz="2000" b="0" dirty="0"/>
              <a:t>Windows user files and folders</a:t>
            </a:r>
          </a:p>
          <a:p>
            <a:pPr marL="857250" lvl="1" indent="-457200"/>
            <a:r>
              <a:rPr lang="en-US" sz="1800" b="0" dirty="0"/>
              <a:t>Root Folder</a:t>
            </a:r>
          </a:p>
          <a:p>
            <a:pPr marL="857250" lvl="1" indent="-457200"/>
            <a:r>
              <a:rPr lang="en-US" sz="1800" b="0" dirty="0"/>
              <a:t>Recycle Bin</a:t>
            </a:r>
          </a:p>
          <a:p>
            <a:pPr marL="857250" lvl="1" indent="-457200"/>
            <a:r>
              <a:rPr lang="en-US" sz="1800" b="0" dirty="0"/>
              <a:t>Low folder </a:t>
            </a:r>
          </a:p>
          <a:p>
            <a:pPr marL="857250" lvl="1" indent="-457200"/>
            <a:r>
              <a:rPr lang="en-US" sz="1800" b="0" dirty="0"/>
              <a:t>Cookies Folder</a:t>
            </a:r>
          </a:p>
          <a:p>
            <a:pPr marL="857250" lvl="1" indent="-457200"/>
            <a:r>
              <a:rPr lang="en-US" sz="1800" b="0" dirty="0"/>
              <a:t>Temporary Internet Files</a:t>
            </a:r>
          </a:p>
          <a:p>
            <a:pPr marL="857250" lvl="1" indent="-457200"/>
            <a:r>
              <a:rPr lang="en-US" sz="1800" b="0" dirty="0"/>
              <a:t>History/Favorites Folder</a:t>
            </a:r>
          </a:p>
          <a:p>
            <a:pPr marL="857250" lvl="1" indent="-457200"/>
            <a:r>
              <a:rPr lang="en-US" sz="1800" b="0" dirty="0"/>
              <a:t>Email Folder</a:t>
            </a:r>
          </a:p>
          <a:p>
            <a:pPr marL="857250" lvl="1" indent="-457200"/>
            <a:r>
              <a:rPr lang="en-US" sz="1800" b="0" dirty="0"/>
              <a:t>Skype Folder</a:t>
            </a:r>
          </a:p>
          <a:p>
            <a:pPr marL="857250" lvl="1" indent="-457200"/>
            <a:r>
              <a:rPr lang="en-US" sz="1800" b="0" dirty="0"/>
              <a:t>Recent Folder</a:t>
            </a:r>
          </a:p>
          <a:p>
            <a:pPr marL="857250" lvl="1" indent="-457200"/>
            <a:r>
              <a:rPr lang="en-US" sz="1800" b="0" dirty="0"/>
              <a:t>My Documents</a:t>
            </a:r>
          </a:p>
          <a:p>
            <a:pPr marL="857250" lvl="1" indent="-457200"/>
            <a:r>
              <a:rPr lang="en-US" sz="1800" b="0" dirty="0"/>
              <a:t>Sent To Folder</a:t>
            </a:r>
          </a:p>
          <a:p>
            <a:pPr marL="857250" lvl="1" indent="-457200"/>
            <a:r>
              <a:rPr lang="en-US" sz="1800" b="0" dirty="0"/>
              <a:t>Temp Folder</a:t>
            </a:r>
          </a:p>
          <a:p>
            <a:pPr marL="857250" lvl="1" indent="-457200"/>
            <a:r>
              <a:rPr lang="en-US" sz="1800" b="0" dirty="0"/>
              <a:t>Desktop Folders</a:t>
            </a:r>
            <a:endParaRPr lang="en-GB" sz="1800" b="0" dirty="0"/>
          </a:p>
          <a:p>
            <a:pPr marL="857250" lvl="1" indent="-457200"/>
            <a:endParaRPr lang="en-US" sz="2000" b="0" dirty="0"/>
          </a:p>
          <a:p>
            <a:pPr marL="0" indent="0">
              <a:buNone/>
            </a:pPr>
            <a:endParaRPr lang="en-GB" b="0" dirty="0"/>
          </a:p>
          <a:p>
            <a:pPr marL="457200" indent="-457200"/>
            <a:endParaRPr lang="en-GB" b="0" dirty="0"/>
          </a:p>
          <a:p>
            <a:pPr marL="457200" indent="-457200">
              <a:buNone/>
            </a:pPr>
            <a:endParaRPr lang="en-GB" b="0" dirty="0"/>
          </a:p>
          <a:p>
            <a:pPr marL="0" indent="0">
              <a:buFont typeface="Wingdings" pitchFamily="2" charset="2"/>
              <a:buNone/>
            </a:pPr>
            <a:endParaRPr lang="en-GB"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Online Communication Tools - Skype, </a:t>
            </a:r>
            <a:r>
              <a:rPr lang="en-US" dirty="0"/>
              <a:t>MS Team </a:t>
            </a:r>
            <a:endParaRPr lang="en-US" dirty="0">
              <a:latin typeface="+mn-lt"/>
            </a:endParaRPr>
          </a:p>
        </p:txBody>
      </p:sp>
      <p:sp>
        <p:nvSpPr>
          <p:cNvPr id="5" name="Content Placeholder 4"/>
          <p:cNvSpPr>
            <a:spLocks noGrp="1"/>
          </p:cNvSpPr>
          <p:nvPr>
            <p:ph idx="1"/>
          </p:nvPr>
        </p:nvSpPr>
        <p:spPr>
          <a:xfrm>
            <a:off x="381000" y="1066800"/>
            <a:ext cx="8610600" cy="5181600"/>
          </a:xfrm>
        </p:spPr>
        <p:txBody>
          <a:bodyPr/>
          <a:lstStyle/>
          <a:p>
            <a:r>
              <a:rPr lang="en-US" sz="2800" b="0" dirty="0"/>
              <a:t>Skype client store the instant messaging history in:</a:t>
            </a:r>
          </a:p>
          <a:p>
            <a:pPr lvl="1"/>
            <a:r>
              <a:rPr lang="en-US" sz="2400" b="0" dirty="0"/>
              <a:t>C:\Users\%UserName%\AppData\Roaming\Skype\&lt;aliases&gt;\main.db</a:t>
            </a:r>
          </a:p>
          <a:p>
            <a:pPr marL="0" indent="0">
              <a:buNone/>
            </a:pPr>
            <a:endParaRPr lang="en-US" sz="2800" b="0" dirty="0"/>
          </a:p>
          <a:p>
            <a:r>
              <a:rPr lang="en-US" sz="2800" b="0" dirty="0"/>
              <a:t>MS Team client store the conversations in:</a:t>
            </a:r>
            <a:endParaRPr lang="en-US" sz="2400" b="0" dirty="0"/>
          </a:p>
          <a:p>
            <a:pPr lvl="1"/>
            <a:r>
              <a:rPr lang="en-US" sz="2400" b="0" dirty="0"/>
              <a:t>Office 365 Group Mailbox, in a hidden folder called Conversation History\Team Chat. Private chats are stored in the posting user's mailbox, in a hidden folder called Conversation History\Team Chat.</a:t>
            </a:r>
            <a:endParaRPr lang="en-US" sz="2000" b="0" dirty="0"/>
          </a:p>
          <a:p>
            <a:pPr marL="0" indent="0">
              <a:buNone/>
            </a:pPr>
            <a:endParaRPr lang="en-US" dirty="0"/>
          </a:p>
        </p:txBody>
      </p:sp>
    </p:spTree>
    <p:extLst>
      <p:ext uri="{BB962C8B-B14F-4D97-AF65-F5344CB8AC3E}">
        <p14:creationId xmlns:p14="http://schemas.microsoft.com/office/powerpoint/2010/main" val="3220077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Recent Folders</a:t>
            </a:r>
            <a:endParaRPr lang="en-SG" dirty="0">
              <a:latin typeface="+mn-lt"/>
            </a:endParaRPr>
          </a:p>
        </p:txBody>
      </p:sp>
      <p:sp>
        <p:nvSpPr>
          <p:cNvPr id="3" name="Content Placeholder 2"/>
          <p:cNvSpPr>
            <a:spLocks noGrp="1"/>
          </p:cNvSpPr>
          <p:nvPr>
            <p:ph idx="1"/>
          </p:nvPr>
        </p:nvSpPr>
        <p:spPr>
          <a:xfrm>
            <a:off x="381000" y="1066800"/>
            <a:ext cx="7620000" cy="5181600"/>
          </a:xfrm>
        </p:spPr>
        <p:txBody>
          <a:bodyPr/>
          <a:lstStyle/>
          <a:p>
            <a:r>
              <a:rPr lang="en-US" sz="2800" b="0" dirty="0"/>
              <a:t>C:\Users\%UserName%\AppData\Roaming\Microsoft\Windows\Recent</a:t>
            </a:r>
          </a:p>
          <a:p>
            <a:endParaRPr lang="en-US" sz="2800" b="0" dirty="0"/>
          </a:p>
          <a:p>
            <a:r>
              <a:rPr lang="en-US" sz="2800" b="0" dirty="0"/>
              <a:t>Contains link files that links to recently accessed files, folders, and applications.</a:t>
            </a:r>
          </a:p>
          <a:p>
            <a:endParaRPr lang="en-SG" dirty="0"/>
          </a:p>
        </p:txBody>
      </p:sp>
    </p:spTree>
    <p:extLst>
      <p:ext uri="{BB962C8B-B14F-4D97-AF65-F5344CB8AC3E}">
        <p14:creationId xmlns:p14="http://schemas.microsoft.com/office/powerpoint/2010/main" val="246037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My Documents</a:t>
            </a:r>
            <a:endParaRPr lang="en-SG" dirty="0">
              <a:latin typeface="+mn-lt"/>
            </a:endParaRPr>
          </a:p>
        </p:txBody>
      </p:sp>
      <p:sp>
        <p:nvSpPr>
          <p:cNvPr id="3" name="Content Placeholder 2"/>
          <p:cNvSpPr>
            <a:spLocks noGrp="1"/>
          </p:cNvSpPr>
          <p:nvPr>
            <p:ph idx="1"/>
          </p:nvPr>
        </p:nvSpPr>
        <p:spPr>
          <a:xfrm>
            <a:off x="428596" y="1000108"/>
            <a:ext cx="8153400" cy="4857784"/>
          </a:xfrm>
        </p:spPr>
        <p:txBody>
          <a:bodyPr/>
          <a:lstStyle/>
          <a:p>
            <a:endParaRPr lang="en-US" sz="2000" dirty="0"/>
          </a:p>
          <a:p>
            <a:pPr lvl="1"/>
            <a:endParaRPr lang="en-US" sz="2000" dirty="0"/>
          </a:p>
        </p:txBody>
      </p:sp>
      <p:sp>
        <p:nvSpPr>
          <p:cNvPr id="5" name="Content Placeholder 2"/>
          <p:cNvSpPr txBox="1">
            <a:spLocks/>
          </p:cNvSpPr>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Default location where all compliant applications store user-generated data.</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From Windows Vista onwards, this folder is renamed as Documents folder.</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C:\Users\%UserName%\Documents</a:t>
            </a:r>
            <a:endParaRPr kumimoji="1" lang="en-SG"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endParaRPr kumimoji="1" lang="en-US" sz="24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3838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Sent To Folder</a:t>
            </a:r>
            <a:endParaRPr lang="en-SG" dirty="0">
              <a:latin typeface="+mn-lt"/>
            </a:endParaRPr>
          </a:p>
        </p:txBody>
      </p:sp>
      <p:sp>
        <p:nvSpPr>
          <p:cNvPr id="3" name="Content Placeholder 2"/>
          <p:cNvSpPr>
            <a:spLocks noGrp="1"/>
          </p:cNvSpPr>
          <p:nvPr>
            <p:ph idx="1"/>
          </p:nvPr>
        </p:nvSpPr>
        <p:spPr>
          <a:xfrm>
            <a:off x="381000" y="1166834"/>
            <a:ext cx="8153400" cy="5048248"/>
          </a:xfrm>
        </p:spPr>
        <p:txBody>
          <a:bodyPr/>
          <a:lstStyle/>
          <a:p>
            <a:pPr lvl="1"/>
            <a:endParaRPr lang="en-US" sz="2400" dirty="0"/>
          </a:p>
          <a:p>
            <a:pPr lvl="1"/>
            <a:endParaRPr lang="en-US" sz="2400" dirty="0"/>
          </a:p>
          <a:p>
            <a:pPr lvl="1">
              <a:buNone/>
            </a:pPr>
            <a:endParaRPr lang="en-US" sz="2400" dirty="0"/>
          </a:p>
        </p:txBody>
      </p:sp>
      <p:sp>
        <p:nvSpPr>
          <p:cNvPr id="5" name="Content Placeholder 2"/>
          <p:cNvSpPr txBox="1">
            <a:spLocks/>
          </p:cNvSpPr>
          <p:nvPr/>
        </p:nvSpPr>
        <p:spPr bwMode="auto">
          <a:xfrm>
            <a:off x="381000" y="908720"/>
            <a:ext cx="86868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Contains within this folder are the options that  a user has when the user right-click on an object and choose Send To.</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Default selections include Documents, Mail Recipient, Desktop and the drives.</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Installed applications may add additional options to this folder and the user has the ability to create entries as well.</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C:\Users\%UserName%\AppData\Roaming\Microsoft\Windows\SendTo</a:t>
            </a:r>
            <a:endParaRPr kumimoji="1" lang="en-SG"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endParaRPr kumimoji="1" lang="en-US" sz="24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703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Temp Folder</a:t>
            </a:r>
            <a:endParaRPr lang="en-SG" dirty="0">
              <a:latin typeface="+mn-lt"/>
            </a:endParaRPr>
          </a:p>
        </p:txBody>
      </p:sp>
      <p:sp>
        <p:nvSpPr>
          <p:cNvPr id="3" name="Content Placeholder 2"/>
          <p:cNvSpPr>
            <a:spLocks noGrp="1"/>
          </p:cNvSpPr>
          <p:nvPr>
            <p:ph idx="1"/>
          </p:nvPr>
        </p:nvSpPr>
        <p:spPr>
          <a:xfrm>
            <a:off x="381000" y="962044"/>
            <a:ext cx="8191528" cy="5181600"/>
          </a:xfrm>
        </p:spPr>
        <p:txBody>
          <a:bodyPr/>
          <a:lstStyle/>
          <a:p>
            <a:r>
              <a:rPr lang="en-SG" sz="2800" b="0" kern="1200" dirty="0"/>
              <a:t>Contains temporary files created by Windows as various programs are running and different processes are taking place.</a:t>
            </a:r>
          </a:p>
          <a:p>
            <a:pPr marL="0" indent="0">
              <a:buNone/>
            </a:pPr>
            <a:endParaRPr lang="en-SG" sz="2800" b="0" kern="1200" dirty="0"/>
          </a:p>
          <a:p>
            <a:r>
              <a:rPr lang="en-SG" sz="2800" b="0" kern="1200" dirty="0"/>
              <a:t>They are often exact copies of files stored elsewhere on the computer. At other times they are exact duplicates of files which are waiting their turn to be processed by the computer.</a:t>
            </a:r>
          </a:p>
        </p:txBody>
      </p:sp>
    </p:spTree>
    <p:extLst>
      <p:ext uri="{BB962C8B-B14F-4D97-AF65-F5344CB8AC3E}">
        <p14:creationId xmlns:p14="http://schemas.microsoft.com/office/powerpoint/2010/main" val="15591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Temp Folder – cont.</a:t>
            </a:r>
            <a:endParaRPr lang="en-SG" dirty="0">
              <a:latin typeface="+mn-lt"/>
            </a:endParaRPr>
          </a:p>
        </p:txBody>
      </p:sp>
      <p:sp>
        <p:nvSpPr>
          <p:cNvPr id="3" name="Content Placeholder 2"/>
          <p:cNvSpPr>
            <a:spLocks noGrp="1"/>
          </p:cNvSpPr>
          <p:nvPr>
            <p:ph idx="1"/>
          </p:nvPr>
        </p:nvSpPr>
        <p:spPr>
          <a:xfrm>
            <a:off x="381000" y="962044"/>
            <a:ext cx="8191528" cy="5181600"/>
          </a:xfrm>
        </p:spPr>
        <p:txBody>
          <a:bodyPr/>
          <a:lstStyle/>
          <a:p>
            <a:r>
              <a:rPr lang="en-SG" sz="2800" b="0" kern="1200" dirty="0"/>
              <a:t>For example, a print job going to a laser printer will create a temporary file called an EMF (enhanced windows metafiles). EMF's (miniature pictures of the original) can often be found in the Temp directory months after laser printer was used. Many other kinds of files can be found in the Temp directory as well (e.g., automatic document recovery files).</a:t>
            </a:r>
          </a:p>
          <a:p>
            <a:pPr marL="0" indent="0">
              <a:buNone/>
            </a:pPr>
            <a:endParaRPr lang="en-US" sz="2800" b="0" kern="1200" dirty="0"/>
          </a:p>
          <a:p>
            <a:r>
              <a:rPr lang="en-US" sz="2800" b="0" kern="1200" dirty="0"/>
              <a:t>C:\Users\%UserName%\AppData\Local\Temp</a:t>
            </a:r>
            <a:endParaRPr lang="en-SG" sz="2800" b="0" kern="1200" dirty="0"/>
          </a:p>
        </p:txBody>
      </p:sp>
    </p:spTree>
    <p:extLst>
      <p:ext uri="{BB962C8B-B14F-4D97-AF65-F5344CB8AC3E}">
        <p14:creationId xmlns:p14="http://schemas.microsoft.com/office/powerpoint/2010/main" val="1326904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Desktop Folder</a:t>
            </a:r>
            <a:endParaRPr lang="en-SG" dirty="0">
              <a:latin typeface="+mn-lt"/>
            </a:endParaRPr>
          </a:p>
        </p:txBody>
      </p:sp>
      <p:sp>
        <p:nvSpPr>
          <p:cNvPr id="3" name="Content Placeholder 2"/>
          <p:cNvSpPr>
            <a:spLocks noGrp="1"/>
          </p:cNvSpPr>
          <p:nvPr>
            <p:ph idx="1"/>
          </p:nvPr>
        </p:nvSpPr>
        <p:spPr>
          <a:xfrm>
            <a:off x="381000" y="980728"/>
            <a:ext cx="8153400" cy="5020040"/>
          </a:xfrm>
        </p:spPr>
        <p:txBody>
          <a:bodyPr/>
          <a:lstStyle/>
          <a:p>
            <a:r>
              <a:rPr lang="en-US" sz="2800" b="0" kern="1200" dirty="0"/>
              <a:t>Contains items that populate the user’s Desktop.</a:t>
            </a:r>
          </a:p>
          <a:p>
            <a:r>
              <a:rPr lang="en-US" sz="2800" b="0" kern="1200" dirty="0"/>
              <a:t>Items within this folder are those that the user has intentionally  placed or those which applications have generated during installation.</a:t>
            </a:r>
          </a:p>
          <a:p>
            <a:r>
              <a:rPr lang="en-US" sz="2800" b="0" kern="1200" dirty="0"/>
              <a:t>Desktop folder of All Users account must be evaluated as well as any items present within the All Users Desktop folder can appear on the Desktop of the specific user.</a:t>
            </a:r>
          </a:p>
          <a:p>
            <a:r>
              <a:rPr lang="en-US" sz="2800" b="0" kern="1200" dirty="0"/>
              <a:t>In Windows Vista onwards, the All Users folder has been replaced with a folder called “Public”.</a:t>
            </a:r>
          </a:p>
          <a:p>
            <a:r>
              <a:rPr lang="en-US" sz="2800" b="0" kern="1200" dirty="0"/>
              <a:t>C:\Users\%UserName%\Desktop</a:t>
            </a:r>
            <a:endParaRPr lang="en-SG" sz="2800" b="0" kern="1200" dirty="0"/>
          </a:p>
        </p:txBody>
      </p:sp>
    </p:spTree>
    <p:extLst>
      <p:ext uri="{BB962C8B-B14F-4D97-AF65-F5344CB8AC3E}">
        <p14:creationId xmlns:p14="http://schemas.microsoft.com/office/powerpoint/2010/main" val="242466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p:txBody>
          <a:bodyPr/>
          <a:lstStyle/>
          <a:p>
            <a:r>
              <a:rPr lang="en-US" sz="2800" b="0" kern="1200" dirty="0"/>
              <a:t>It is important to evaluate through the entire Windows directory to do a full investigation.</a:t>
            </a:r>
          </a:p>
          <a:p>
            <a:pPr marL="0" indent="0">
              <a:buNone/>
            </a:pPr>
            <a:endParaRPr lang="en-US" sz="2800" b="0" kern="1200" dirty="0"/>
          </a:p>
          <a:p>
            <a:r>
              <a:rPr lang="en-US" sz="2800" b="0" kern="1200" dirty="0"/>
              <a:t>Understanding the various locations of important folders/files in different versions of Windows is an essential knowledge of an investigator.</a:t>
            </a:r>
          </a:p>
          <a:p>
            <a:endParaRPr lang="en-SG" sz="2800" dirty="0"/>
          </a:p>
          <a:p>
            <a:pPr marL="0" indent="0">
              <a:buNone/>
            </a:pPr>
            <a:endParaRPr lang="en-SG" dirty="0"/>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dirty="0">
                <a:latin typeface="+mn-lt"/>
              </a:rPr>
              <a:t>Reference Books</a:t>
            </a:r>
            <a:endParaRPr lang="en-GB" sz="3600" dirty="0">
              <a:latin typeface="+mn-lt"/>
            </a:endParaRPr>
          </a:p>
        </p:txBody>
      </p:sp>
      <p:sp>
        <p:nvSpPr>
          <p:cNvPr id="22531" name="Rectangle 3"/>
          <p:cNvSpPr>
            <a:spLocks noGrp="1" noChangeArrowheads="1"/>
          </p:cNvSpPr>
          <p:nvPr>
            <p:ph type="body" sz="half" idx="1"/>
          </p:nvPr>
        </p:nvSpPr>
        <p:spPr>
          <a:xfrm>
            <a:off x="1371600" y="1295400"/>
            <a:ext cx="7543800" cy="4387850"/>
          </a:xfrm>
        </p:spPr>
        <p:txBody>
          <a:bodyPr/>
          <a:lstStyle/>
          <a:p>
            <a:pPr lvl="1"/>
            <a:r>
              <a:rPr lang="en-US" b="0" dirty="0"/>
              <a:t>The Official </a:t>
            </a:r>
            <a:r>
              <a:rPr lang="en-US" b="0" dirty="0" err="1"/>
              <a:t>EnCase</a:t>
            </a:r>
            <a:r>
              <a:rPr lang="en-US" b="0" dirty="0"/>
              <a:t> Certified Examiner Study Guide, Second Edition, Steve Bunting, Guidance Software</a:t>
            </a:r>
          </a:p>
          <a:p>
            <a:pPr lvl="1"/>
            <a:r>
              <a:rPr lang="en-US" b="0" dirty="0"/>
              <a:t>EC-Council, </a:t>
            </a:r>
            <a:r>
              <a:rPr lang="en-US" b="0" i="1" dirty="0"/>
              <a:t>Computer Hacking Forensic Investigator</a:t>
            </a:r>
            <a:r>
              <a:rPr lang="en-US" b="0" dirty="0"/>
              <a:t>.</a:t>
            </a:r>
          </a:p>
          <a:p>
            <a:pPr lvl="1"/>
            <a:r>
              <a:rPr lang="en-US" b="0" dirty="0"/>
              <a:t>Guidance Software, </a:t>
            </a:r>
            <a:r>
              <a:rPr lang="en-US" b="0" dirty="0" err="1"/>
              <a:t>Inc</a:t>
            </a:r>
            <a:r>
              <a:rPr lang="en-US" b="0" dirty="0"/>
              <a:t>, </a:t>
            </a:r>
            <a:r>
              <a:rPr lang="en-US" b="0" i="1" dirty="0" err="1"/>
              <a:t>EnCase</a:t>
            </a:r>
            <a:r>
              <a:rPr lang="en-US" b="0" i="1" dirty="0"/>
              <a:t>  Computer Forensics I &amp; II</a:t>
            </a:r>
            <a:r>
              <a:rPr lang="en-US" b="0" dirty="0"/>
              <a:t>.</a:t>
            </a:r>
          </a:p>
          <a:p>
            <a:pPr lvl="1"/>
            <a:r>
              <a:rPr lang="en-US" b="0" dirty="0"/>
              <a:t>Jason T. </a:t>
            </a:r>
            <a:r>
              <a:rPr lang="en-US" b="0" dirty="0" err="1"/>
              <a:t>Luttgens</a:t>
            </a:r>
            <a:r>
              <a:rPr lang="en-US" b="0" dirty="0"/>
              <a:t>, Matthew Pepe, Kevin </a:t>
            </a:r>
            <a:r>
              <a:rPr lang="en-US" b="0" dirty="0" err="1"/>
              <a:t>Mandia</a:t>
            </a:r>
            <a:r>
              <a:rPr lang="en-US" b="0" dirty="0"/>
              <a:t>, </a:t>
            </a:r>
            <a:r>
              <a:rPr lang="en-US" b="0" i="1" dirty="0"/>
              <a:t>Incident Response &amp; Computer Forensics (3</a:t>
            </a:r>
            <a:r>
              <a:rPr lang="en-US" b="0" i="1" baseline="30000" dirty="0"/>
              <a:t>rd</a:t>
            </a:r>
            <a:r>
              <a:rPr lang="en-US" b="0" i="1" dirty="0"/>
              <a:t> Edition)</a:t>
            </a:r>
            <a:r>
              <a:rPr lang="en-US" b="0" dirty="0"/>
              <a:t>, McGraw-Hill Education </a:t>
            </a:r>
            <a:endParaRPr lang="en-SG" b="0" dirty="0"/>
          </a:p>
          <a:p>
            <a:pPr lvl="1"/>
            <a:endParaRPr lang="en-US" b="0" dirty="0"/>
          </a:p>
          <a:p>
            <a:pPr lvl="1">
              <a:buFont typeface="Wingdings" pitchFamily="2" charset="2"/>
              <a:buNone/>
            </a:pPr>
            <a:endParaRPr lang="en-US" dirty="0"/>
          </a:p>
        </p:txBody>
      </p:sp>
      <p:pic>
        <p:nvPicPr>
          <p:cNvPr id="22532" name="Picture 5" descr="j0295917"/>
          <p:cNvPicPr>
            <a:picLocks noChangeAspect="1" noChangeArrowheads="1"/>
          </p:cNvPicPr>
          <p:nvPr/>
        </p:nvPicPr>
        <p:blipFill>
          <a:blip r:embed="rId3"/>
          <a:srcRect/>
          <a:stretch>
            <a:fillRect/>
          </a:stretch>
        </p:blipFill>
        <p:spPr bwMode="auto">
          <a:xfrm>
            <a:off x="0" y="1219200"/>
            <a:ext cx="1905000" cy="1373188"/>
          </a:xfrm>
          <a:prstGeom prst="rect">
            <a:avLst/>
          </a:prstGeom>
          <a:noFill/>
          <a:ln w="9525">
            <a:noFill/>
            <a:miter lim="800000"/>
            <a:headEnd/>
            <a:tailEnd/>
          </a:ln>
        </p:spPr>
      </p:pic>
      <p:graphicFrame>
        <p:nvGraphicFramePr>
          <p:cNvPr id="2" name="Object 1"/>
          <p:cNvGraphicFramePr>
            <a:graphicFrameLocks noChangeAspect="1"/>
          </p:cNvGraphicFramePr>
          <p:nvPr>
            <p:extLst>
              <p:ext uri="{D42A27DB-BD31-4B8C-83A1-F6EECF244321}">
                <p14:modId xmlns:p14="http://schemas.microsoft.com/office/powerpoint/2010/main" val="231754913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2" name="Object 1"/>
                      <p:cNvPicPr/>
                      <p:nvPr/>
                    </p:nvPicPr>
                    <p:blipFill>
                      <a:blip r:embed="rId5"/>
                      <a:stretch>
                        <a:fillRect/>
                      </a:stretch>
                    </p:blipFill>
                    <p:spPr>
                      <a:xfrm>
                        <a:off x="4514850" y="3321050"/>
                        <a:ext cx="114300" cy="2159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44328117"/>
              </p:ext>
            </p:extLst>
          </p:nvPr>
        </p:nvGraphicFramePr>
        <p:xfrm>
          <a:off x="6400800" y="2286000"/>
          <a:ext cx="165100" cy="177800"/>
        </p:xfrm>
        <a:graphic>
          <a:graphicData uri="http://schemas.openxmlformats.org/presentationml/2006/ole">
            <mc:AlternateContent xmlns:mc="http://schemas.openxmlformats.org/markup-compatibility/2006">
              <mc:Choice xmlns:v="urn:schemas-microsoft-com:vml" Requires="v">
                <p:oleObj name="Equation" r:id="rId6" imgW="164880" imgH="177480" progId="Equation.3">
                  <p:embed/>
                </p:oleObj>
              </mc:Choice>
              <mc:Fallback>
                <p:oleObj name="Equation" r:id="rId6" imgW="164880" imgH="177480" progId="Equation.3">
                  <p:embed/>
                  <p:pic>
                    <p:nvPicPr>
                      <p:cNvPr id="3" name="Object 2"/>
                      <p:cNvPicPr/>
                      <p:nvPr/>
                    </p:nvPicPr>
                    <p:blipFill>
                      <a:blip r:embed="rId7"/>
                      <a:stretch>
                        <a:fillRect/>
                      </a:stretch>
                    </p:blipFill>
                    <p:spPr>
                      <a:xfrm>
                        <a:off x="6400800" y="2286000"/>
                        <a:ext cx="165100" cy="1778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Default New Installation System Folder and User Profile Folder Names</a:t>
            </a:r>
            <a:endParaRPr lang="en-SG"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1725915"/>
              </p:ext>
            </p:extLst>
          </p:nvPr>
        </p:nvGraphicFramePr>
        <p:xfrm>
          <a:off x="571500" y="4334035"/>
          <a:ext cx="7658100" cy="148336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2552700">
                  <a:extLst>
                    <a:ext uri="{9D8B030D-6E8A-4147-A177-3AD203B41FA5}">
                      <a16:colId xmlns:a16="http://schemas.microsoft.com/office/drawing/2014/main" val="20002"/>
                    </a:ext>
                  </a:extLst>
                </a:gridCol>
              </a:tblGrid>
              <a:tr h="370840">
                <a:tc>
                  <a:txBody>
                    <a:bodyPr/>
                    <a:lstStyle/>
                    <a:p>
                      <a:r>
                        <a:rPr lang="en-US" dirty="0"/>
                        <a:t>Operating System</a:t>
                      </a:r>
                      <a:endParaRPr lang="en-SG" dirty="0"/>
                    </a:p>
                  </a:txBody>
                  <a:tcPr/>
                </a:tc>
                <a:tc>
                  <a:txBody>
                    <a:bodyPr/>
                    <a:lstStyle/>
                    <a:p>
                      <a:r>
                        <a:rPr lang="en-US" dirty="0"/>
                        <a:t>Default System Folder</a:t>
                      </a:r>
                      <a:endParaRPr lang="en-SG" dirty="0"/>
                    </a:p>
                  </a:txBody>
                  <a:tcPr/>
                </a:tc>
                <a:tc>
                  <a:txBody>
                    <a:bodyPr/>
                    <a:lstStyle/>
                    <a:p>
                      <a:r>
                        <a:rPr lang="en-US" dirty="0"/>
                        <a:t>User Profile Folders</a:t>
                      </a:r>
                      <a:endParaRPr lang="en-SG" dirty="0"/>
                    </a:p>
                  </a:txBody>
                  <a:tcPr/>
                </a:tc>
                <a:extLst>
                  <a:ext uri="{0D108BD9-81ED-4DB2-BD59-A6C34878D82A}">
                    <a16:rowId xmlns:a16="http://schemas.microsoft.com/office/drawing/2014/main" val="10000"/>
                  </a:ext>
                </a:extLst>
              </a:tr>
              <a:tr h="370840">
                <a:tc>
                  <a:txBody>
                    <a:bodyPr/>
                    <a:lstStyle/>
                    <a:p>
                      <a:r>
                        <a:rPr lang="en-US" dirty="0"/>
                        <a:t>Windows 2000</a:t>
                      </a:r>
                      <a:endParaRPr lang="en-SG" dirty="0"/>
                    </a:p>
                  </a:txBody>
                  <a:tcPr/>
                </a:tc>
                <a:tc>
                  <a:txBody>
                    <a:bodyPr/>
                    <a:lstStyle/>
                    <a:p>
                      <a:r>
                        <a:rPr lang="en-US" dirty="0"/>
                        <a:t>C:\WINNT</a:t>
                      </a:r>
                      <a:endParaRPr lang="en-SG" dirty="0"/>
                    </a:p>
                  </a:txBody>
                  <a:tcPr/>
                </a:tc>
                <a:tc>
                  <a:txBody>
                    <a:bodyPr/>
                    <a:lstStyle/>
                    <a:p>
                      <a:r>
                        <a:rPr lang="en-US" dirty="0"/>
                        <a:t>C:\Documents and Settings</a:t>
                      </a:r>
                      <a:endParaRPr lang="en-SG" dirty="0"/>
                    </a:p>
                  </a:txBody>
                  <a:tcPr/>
                </a:tc>
                <a:extLst>
                  <a:ext uri="{0D108BD9-81ED-4DB2-BD59-A6C34878D82A}">
                    <a16:rowId xmlns:a16="http://schemas.microsoft.com/office/drawing/2014/main" val="10001"/>
                  </a:ext>
                </a:extLst>
              </a:tr>
              <a:tr h="370840">
                <a:tc>
                  <a:txBody>
                    <a:bodyPr/>
                    <a:lstStyle/>
                    <a:p>
                      <a:r>
                        <a:rPr lang="en-US" dirty="0"/>
                        <a:t>Windows XP</a:t>
                      </a:r>
                      <a:endParaRPr lang="en-SG" dirty="0"/>
                    </a:p>
                  </a:txBody>
                  <a:tcPr/>
                </a:tc>
                <a:tc>
                  <a:txBody>
                    <a:bodyPr/>
                    <a:lstStyle/>
                    <a:p>
                      <a:r>
                        <a:rPr lang="en-US" dirty="0"/>
                        <a:t>C:\Windows</a:t>
                      </a:r>
                      <a:endParaRPr lang="en-SG" dirty="0"/>
                    </a:p>
                  </a:txBody>
                  <a:tcPr/>
                </a:tc>
                <a:tc>
                  <a:txBody>
                    <a:bodyPr/>
                    <a:lstStyle/>
                    <a:p>
                      <a:r>
                        <a:rPr lang="en-US" dirty="0"/>
                        <a:t>C:\Documents</a:t>
                      </a:r>
                      <a:r>
                        <a:rPr lang="en-US" baseline="0" dirty="0"/>
                        <a:t> and Settings</a:t>
                      </a:r>
                      <a:endParaRPr lang="en-SG"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Windows Vista/7/8/10</a:t>
                      </a:r>
                      <a:endParaRPr lang="en-SG" dirty="0"/>
                    </a:p>
                  </a:txBody>
                  <a:tcPr/>
                </a:tc>
                <a:tc>
                  <a:txBody>
                    <a:bodyPr/>
                    <a:lstStyle/>
                    <a:p>
                      <a:r>
                        <a:rPr lang="en-US" dirty="0"/>
                        <a:t>C:\Windows</a:t>
                      </a:r>
                      <a:endParaRPr lang="en-SG" dirty="0"/>
                    </a:p>
                  </a:txBody>
                  <a:tcPr/>
                </a:tc>
                <a:tc>
                  <a:txBody>
                    <a:bodyPr/>
                    <a:lstStyle/>
                    <a:p>
                      <a:r>
                        <a:rPr lang="en-US" dirty="0"/>
                        <a:t>C:\Users</a:t>
                      </a:r>
                      <a:endParaRPr lang="en-SG" dirty="0"/>
                    </a:p>
                  </a:txBody>
                  <a:tcP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bwMode="auto">
          <a:xfrm>
            <a:off x="381000" y="1066800"/>
            <a:ext cx="8153400" cy="2719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tx2"/>
              </a:buClr>
              <a:buSzPct val="140000"/>
              <a:buFont typeface="Wingdings" pitchFamily="2" charset="2"/>
              <a:buChar char="§"/>
              <a:defRPr/>
            </a:pPr>
            <a:r>
              <a:rPr kumimoji="1" lang="en-US" sz="2800" dirty="0">
                <a:latin typeface="+mn-lt"/>
              </a:rPr>
              <a:t>Folder structure of a Windows OS can provide evidence by itself.</a:t>
            </a: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SG" sz="2800" dirty="0">
                <a:latin typeface="+mn-lt"/>
              </a:rPr>
              <a:t>By looking at the directory structure, examiners should be able to determine the Windows version.</a:t>
            </a: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Navigating and locating operating system artifacts is important to examiners and we should be familiar with the Windows directory structure for each versions.</a:t>
            </a: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err="1">
                <a:latin typeface="+mn-lt"/>
              </a:rPr>
              <a:t>rmb</a:t>
            </a: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endParaRPr kumimoji="1" lang="en-SG"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1850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User Files and Folders</a:t>
            </a:r>
          </a:p>
        </p:txBody>
      </p:sp>
      <p:sp>
        <p:nvSpPr>
          <p:cNvPr id="3" name="Content Placeholder 2"/>
          <p:cNvSpPr>
            <a:spLocks noGrp="1"/>
          </p:cNvSpPr>
          <p:nvPr>
            <p:ph idx="1"/>
          </p:nvPr>
        </p:nvSpPr>
        <p:spPr/>
        <p:txBody>
          <a:bodyPr/>
          <a:lstStyle/>
          <a:p>
            <a:r>
              <a:rPr lang="en-US" b="0" dirty="0"/>
              <a:t>A series of folders and files is created whether the person logs on locally or authenticates through the network.</a:t>
            </a:r>
          </a:p>
          <a:p>
            <a:pPr>
              <a:buNone/>
            </a:pPr>
            <a:endParaRPr lang="en-US" sz="2400" dirty="0"/>
          </a:p>
        </p:txBody>
      </p:sp>
    </p:spTree>
    <p:extLst>
      <p:ext uri="{BB962C8B-B14F-4D97-AF65-F5344CB8AC3E}">
        <p14:creationId xmlns:p14="http://schemas.microsoft.com/office/powerpoint/2010/main" val="206930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Root Folder</a:t>
            </a:r>
            <a:endParaRPr lang="en-SG" dirty="0">
              <a:latin typeface="+mn-lt"/>
            </a:endParaRPr>
          </a:p>
        </p:txBody>
      </p:sp>
      <p:sp>
        <p:nvSpPr>
          <p:cNvPr id="3" name="Content Placeholder 2"/>
          <p:cNvSpPr>
            <a:spLocks noGrp="1"/>
          </p:cNvSpPr>
          <p:nvPr>
            <p:ph idx="1"/>
          </p:nvPr>
        </p:nvSpPr>
        <p:spPr>
          <a:xfrm>
            <a:off x="444001" y="1064330"/>
            <a:ext cx="8153400" cy="4676788"/>
          </a:xfrm>
        </p:spPr>
        <p:txBody>
          <a:bodyPr/>
          <a:lstStyle/>
          <a:p>
            <a:r>
              <a:rPr lang="en-US" b="0" dirty="0"/>
              <a:t>The Root folder is named after the user’s login name.</a:t>
            </a:r>
          </a:p>
          <a:p>
            <a:r>
              <a:rPr lang="en-US" b="0" dirty="0"/>
              <a:t>Folders containing the user’s documents, configuration and environment data are created as subfolders under root folder.</a:t>
            </a:r>
          </a:p>
          <a:p>
            <a:pPr lvl="1"/>
            <a:r>
              <a:rPr lang="en-US" sz="2400" b="0" dirty="0"/>
              <a:t>Application Data</a:t>
            </a:r>
          </a:p>
          <a:p>
            <a:pPr lvl="1"/>
            <a:r>
              <a:rPr lang="en-US" sz="2400" b="0" dirty="0"/>
              <a:t>Cookies</a:t>
            </a:r>
          </a:p>
          <a:p>
            <a:pPr lvl="1"/>
            <a:r>
              <a:rPr lang="en-US" sz="2400" b="0" dirty="0"/>
              <a:t>Desktop</a:t>
            </a:r>
          </a:p>
          <a:p>
            <a:pPr lvl="1"/>
            <a:r>
              <a:rPr lang="en-US" sz="2400" b="0" dirty="0"/>
              <a:t>Favorites</a:t>
            </a:r>
          </a:p>
          <a:p>
            <a:pPr lvl="1"/>
            <a:r>
              <a:rPr lang="en-US" sz="2400" b="0" dirty="0"/>
              <a:t>Etc.</a:t>
            </a:r>
          </a:p>
          <a:p>
            <a:endParaRPr lang="en-SG" sz="2800" b="0" dirty="0"/>
          </a:p>
        </p:txBody>
      </p:sp>
    </p:spTree>
    <p:extLst>
      <p:ext uri="{BB962C8B-B14F-4D97-AF65-F5344CB8AC3E}">
        <p14:creationId xmlns:p14="http://schemas.microsoft.com/office/powerpoint/2010/main" val="242712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NTUSER.DAT in Root Folder</a:t>
            </a:r>
            <a:endParaRPr lang="en-SG" dirty="0">
              <a:latin typeface="+mn-lt"/>
            </a:endParaRPr>
          </a:p>
        </p:txBody>
      </p:sp>
      <p:sp>
        <p:nvSpPr>
          <p:cNvPr id="3" name="Content Placeholder 2"/>
          <p:cNvSpPr>
            <a:spLocks noGrp="1"/>
          </p:cNvSpPr>
          <p:nvPr>
            <p:ph idx="1"/>
          </p:nvPr>
        </p:nvSpPr>
        <p:spPr>
          <a:xfrm>
            <a:off x="381000" y="785794"/>
            <a:ext cx="8763000" cy="5538806"/>
          </a:xfrm>
        </p:spPr>
        <p:txBody>
          <a:bodyPr/>
          <a:lstStyle/>
          <a:p>
            <a:r>
              <a:rPr lang="en-US" sz="2400" b="0" dirty="0"/>
              <a:t>Every user profile created on a Windows operating system has an NTUSER.DAT file. A user profile contains personal files and preference settings that are specific to each user.</a:t>
            </a:r>
          </a:p>
          <a:p>
            <a:pPr marL="0" indent="0">
              <a:buNone/>
            </a:pPr>
            <a:endParaRPr lang="en-US" sz="2400" b="0" dirty="0"/>
          </a:p>
          <a:p>
            <a:r>
              <a:rPr lang="en-US" sz="2400" b="0" dirty="0"/>
              <a:t>The NTUSER.DAT file is a registry file. Each user's NTUSER.DAT file contains the registry settings for their individual account.</a:t>
            </a:r>
          </a:p>
          <a:p>
            <a:pPr marL="0" indent="0">
              <a:buNone/>
            </a:pPr>
            <a:endParaRPr lang="en-US" sz="2400" b="0" dirty="0"/>
          </a:p>
          <a:p>
            <a:r>
              <a:rPr lang="en-US" sz="2400" b="0" dirty="0"/>
              <a:t>This file is updated by the operating system when the user logs out.</a:t>
            </a:r>
          </a:p>
          <a:p>
            <a:pPr marL="0" indent="0">
              <a:buNone/>
            </a:pPr>
            <a:endParaRPr lang="en-US" sz="2400" b="0" dirty="0"/>
          </a:p>
          <a:p>
            <a:r>
              <a:rPr lang="en-US" sz="2400" b="0" dirty="0"/>
              <a:t>Last written time can be used to possibly determine when the user last logged out.</a:t>
            </a:r>
          </a:p>
          <a:p>
            <a:pPr marL="0" indent="0">
              <a:buNone/>
            </a:pPr>
            <a:endParaRPr lang="en-US" sz="2400" b="0" dirty="0"/>
          </a:p>
          <a:p>
            <a:r>
              <a:rPr lang="en-US" sz="2400" b="0" dirty="0"/>
              <a:t>A registry viewer is required to view registry hives such as NTUSER.DAT.</a:t>
            </a:r>
          </a:p>
          <a:p>
            <a:endParaRPr lang="en-SG" sz="2800" b="0" dirty="0"/>
          </a:p>
        </p:txBody>
      </p:sp>
    </p:spTree>
    <p:extLst>
      <p:ext uri="{BB962C8B-B14F-4D97-AF65-F5344CB8AC3E}">
        <p14:creationId xmlns:p14="http://schemas.microsoft.com/office/powerpoint/2010/main" val="263006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419224" y="1223962"/>
            <a:ext cx="6653329" cy="4653310"/>
          </a:xfrm>
          <a:prstGeom prst="rect">
            <a:avLst/>
          </a:prstGeom>
        </p:spPr>
      </p:pic>
      <p:sp>
        <p:nvSpPr>
          <p:cNvPr id="2" name="Title 1"/>
          <p:cNvSpPr>
            <a:spLocks noGrp="1"/>
          </p:cNvSpPr>
          <p:nvPr>
            <p:ph type="title"/>
          </p:nvPr>
        </p:nvSpPr>
        <p:spPr/>
        <p:txBody>
          <a:bodyPr/>
          <a:lstStyle/>
          <a:p>
            <a:r>
              <a:rPr lang="en-US" dirty="0">
                <a:latin typeface="+mn-lt"/>
              </a:rPr>
              <a:t>NTUSER.DAT in Root Folder – cont.</a:t>
            </a:r>
          </a:p>
        </p:txBody>
      </p:sp>
      <p:sp>
        <p:nvSpPr>
          <p:cNvPr id="7" name="Oval 6"/>
          <p:cNvSpPr/>
          <p:nvPr/>
        </p:nvSpPr>
        <p:spPr bwMode="auto">
          <a:xfrm>
            <a:off x="5004048" y="5157192"/>
            <a:ext cx="1008112" cy="21602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Oval 7"/>
          <p:cNvSpPr/>
          <p:nvPr/>
        </p:nvSpPr>
        <p:spPr bwMode="auto">
          <a:xfrm>
            <a:off x="1906726" y="2672916"/>
            <a:ext cx="1008112" cy="21602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TextBox 8"/>
          <p:cNvSpPr txBox="1"/>
          <p:nvPr/>
        </p:nvSpPr>
        <p:spPr>
          <a:xfrm>
            <a:off x="530292" y="2564904"/>
            <a:ext cx="991558" cy="584775"/>
          </a:xfrm>
          <a:prstGeom prst="rect">
            <a:avLst/>
          </a:prstGeom>
          <a:noFill/>
        </p:spPr>
        <p:txBody>
          <a:bodyPr wrap="square" rtlCol="0">
            <a:spAutoFit/>
          </a:bodyPr>
          <a:lstStyle/>
          <a:p>
            <a:r>
              <a:rPr lang="en-US" sz="1600" b="1" dirty="0">
                <a:solidFill>
                  <a:srgbClr val="FF0000"/>
                </a:solidFill>
              </a:rPr>
              <a:t>Root folder</a:t>
            </a:r>
          </a:p>
        </p:txBody>
      </p:sp>
      <p:cxnSp>
        <p:nvCxnSpPr>
          <p:cNvPr id="11" name="Straight Arrow Connector 10"/>
          <p:cNvCxnSpPr/>
          <p:nvPr/>
        </p:nvCxnSpPr>
        <p:spPr bwMode="auto">
          <a:xfrm>
            <a:off x="1399664" y="2780928"/>
            <a:ext cx="383331" cy="0"/>
          </a:xfrm>
          <a:prstGeom prst="straightConnector1">
            <a:avLst/>
          </a:prstGeom>
          <a:solidFill>
            <a:schemeClr val="accent1"/>
          </a:solidFill>
          <a:ln w="254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76474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Recycle Bin</a:t>
            </a:r>
            <a:endParaRPr lang="en-SG" dirty="0">
              <a:latin typeface="+mn-lt"/>
            </a:endParaRPr>
          </a:p>
        </p:txBody>
      </p:sp>
      <p:sp>
        <p:nvSpPr>
          <p:cNvPr id="3" name="Content Placeholder 2"/>
          <p:cNvSpPr>
            <a:spLocks noGrp="1"/>
          </p:cNvSpPr>
          <p:nvPr>
            <p:ph idx="1"/>
          </p:nvPr>
        </p:nvSpPr>
        <p:spPr>
          <a:xfrm>
            <a:off x="381000" y="990600"/>
            <a:ext cx="8548718" cy="2294384"/>
          </a:xfrm>
        </p:spPr>
        <p:txBody>
          <a:bodyPr/>
          <a:lstStyle/>
          <a:p>
            <a:r>
              <a:rPr lang="en-SG" sz="2800" b="0" kern="1200" dirty="0"/>
              <a:t>By default, when a user deletes a file in Windows, the file is placed in the Recycle Bin.</a:t>
            </a:r>
          </a:p>
          <a:p>
            <a:pPr marL="0" indent="0">
              <a:buNone/>
            </a:pPr>
            <a:endParaRPr lang="en-SG" sz="2800" b="0" kern="1200" dirty="0"/>
          </a:p>
          <a:p>
            <a:r>
              <a:rPr lang="en-US" sz="2800" b="0" kern="1200" dirty="0"/>
              <a:t>In Windows 2000/XP, the deleted files original file name and path, date and time of deletion are stored in a hidden file called INFO2.</a:t>
            </a:r>
          </a:p>
          <a:p>
            <a:endParaRPr lang="en-SG" sz="2400" dirty="0"/>
          </a:p>
        </p:txBody>
      </p:sp>
    </p:spTree>
    <p:extLst>
      <p:ext uri="{BB962C8B-B14F-4D97-AF65-F5344CB8AC3E}">
        <p14:creationId xmlns:p14="http://schemas.microsoft.com/office/powerpoint/2010/main" val="348312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Recycle Bin – cont.</a:t>
            </a:r>
            <a:endParaRPr lang="en-SG" dirty="0">
              <a:latin typeface="+mn-lt"/>
            </a:endParaRPr>
          </a:p>
        </p:txBody>
      </p:sp>
      <p:sp>
        <p:nvSpPr>
          <p:cNvPr id="3" name="Content Placeholder 2"/>
          <p:cNvSpPr>
            <a:spLocks noGrp="1"/>
          </p:cNvSpPr>
          <p:nvPr>
            <p:ph idx="1"/>
          </p:nvPr>
        </p:nvSpPr>
        <p:spPr>
          <a:xfrm>
            <a:off x="428596" y="1066800"/>
            <a:ext cx="8548718" cy="2433638"/>
          </a:xfrm>
        </p:spPr>
        <p:txBody>
          <a:bodyPr/>
          <a:lstStyle/>
          <a:p>
            <a:r>
              <a:rPr lang="en-US" sz="2400" b="0" dirty="0"/>
              <a:t>In Windows Vista/7/8/10</a:t>
            </a:r>
            <a:r>
              <a:rPr lang="en-US" sz="2400" dirty="0"/>
              <a:t>, </a:t>
            </a:r>
            <a:r>
              <a:rPr lang="en-US" sz="2400" b="0" dirty="0"/>
              <a:t>no more INFO2 file and renaming the deleted files/folders.</a:t>
            </a:r>
          </a:p>
          <a:p>
            <a:r>
              <a:rPr lang="en-US" sz="2400" b="0" dirty="0"/>
              <a:t>Individual index files that begin with $I</a:t>
            </a:r>
          </a:p>
          <a:p>
            <a:pPr lvl="1"/>
            <a:r>
              <a:rPr lang="en-SG" sz="2000" b="0" i="1" dirty="0"/>
              <a:t>$I&lt;number&gt;.&lt;original extension&gt;</a:t>
            </a:r>
            <a:r>
              <a:rPr lang="en-SG" sz="2000" b="0" dirty="0"/>
              <a:t> </a:t>
            </a:r>
            <a:endParaRPr lang="en-US" sz="2000" b="0" dirty="0"/>
          </a:p>
          <a:p>
            <a:r>
              <a:rPr lang="en-US" sz="2400" b="0" dirty="0"/>
              <a:t>Deleted file name is renamed and begins with $R</a:t>
            </a:r>
          </a:p>
          <a:p>
            <a:pPr lvl="1"/>
            <a:r>
              <a:rPr lang="en-SG" sz="2000" b="0" i="1" dirty="0"/>
              <a:t>$R&lt;number&gt;.&lt;original extension&gt;</a:t>
            </a:r>
          </a:p>
          <a:p>
            <a:r>
              <a:rPr lang="en-SG" sz="2400" b="0" dirty="0"/>
              <a:t>Recycle bin is located at C:\Users\%UserName%\$RECYCLE.BIN\&lt;SID&gt;</a:t>
            </a:r>
          </a:p>
          <a:p>
            <a:pPr lvl="1"/>
            <a:r>
              <a:rPr lang="en-SG" sz="2000" b="0" dirty="0"/>
              <a:t>SID: Security Identifier</a:t>
            </a:r>
          </a:p>
        </p:txBody>
      </p:sp>
    </p:spTree>
    <p:extLst>
      <p:ext uri="{BB962C8B-B14F-4D97-AF65-F5344CB8AC3E}">
        <p14:creationId xmlns:p14="http://schemas.microsoft.com/office/powerpoint/2010/main" val="752538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9830</TotalTime>
  <Words>1885</Words>
  <Application>Microsoft Office PowerPoint</Application>
  <PresentationFormat>On-screen Show (4:3)</PresentationFormat>
  <Paragraphs>219</Paragraphs>
  <Slides>28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Arial Narrow</vt:lpstr>
      <vt:lpstr>Calibri</vt:lpstr>
      <vt:lpstr>Tahoma</vt:lpstr>
      <vt:lpstr>Verdana</vt:lpstr>
      <vt:lpstr>Wingdings</vt:lpstr>
      <vt:lpstr>Contport</vt:lpstr>
      <vt:lpstr>Equation</vt:lpstr>
      <vt:lpstr>PowerPoint Presentation</vt:lpstr>
      <vt:lpstr>Objectives</vt:lpstr>
      <vt:lpstr>Default New Installation System Folder and User Profile Folder Names</vt:lpstr>
      <vt:lpstr>User Files and Folders</vt:lpstr>
      <vt:lpstr>Root Folder</vt:lpstr>
      <vt:lpstr>NTUSER.DAT in Root Folder</vt:lpstr>
      <vt:lpstr>NTUSER.DAT in Root Folder – cont.</vt:lpstr>
      <vt:lpstr>Recycle Bin</vt:lpstr>
      <vt:lpstr>Recycle Bin – cont.</vt:lpstr>
      <vt:lpstr>Recycle Bin – cont. </vt:lpstr>
      <vt:lpstr>Low Folders</vt:lpstr>
      <vt:lpstr>Cookies Folder</vt:lpstr>
      <vt:lpstr>Cookies Folder – cont.</vt:lpstr>
      <vt:lpstr>Cookies Folder – cont.</vt:lpstr>
      <vt:lpstr>Temporary Internet Files (TIF)</vt:lpstr>
      <vt:lpstr>Internet Explorer</vt:lpstr>
      <vt:lpstr>Other browsers – Google Chrome</vt:lpstr>
      <vt:lpstr>Other browsers - Mozilla Firefox</vt:lpstr>
      <vt:lpstr>Email Folder</vt:lpstr>
      <vt:lpstr>Online Communication Tools - Skype, MS Team </vt:lpstr>
      <vt:lpstr>Recent Folders</vt:lpstr>
      <vt:lpstr>My Documents</vt:lpstr>
      <vt:lpstr>Sent To Folder</vt:lpstr>
      <vt:lpstr>Temp Folder</vt:lpstr>
      <vt:lpstr>Temp Folder – cont.</vt:lpstr>
      <vt:lpstr>Desktop Folder</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Lee Yu Yee Dominic /CSF</cp:lastModifiedBy>
  <cp:revision>653</cp:revision>
  <cp:lastPrinted>2000-08-04T01:42:18Z</cp:lastPrinted>
  <dcterms:created xsi:type="dcterms:W3CDTF">1995-05-28T16:29:18Z</dcterms:created>
  <dcterms:modified xsi:type="dcterms:W3CDTF">2022-11-07T04:07:13Z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ohj2@np.edu.sg</vt:lpwstr>
  </property>
  <property fmtid="{D5CDD505-2E9C-101B-9397-08002B2CF9AE}" pid="5" name="MSIP_Label_84f81056-721b-4b22-8334-0449c6cc893e_SetDate">
    <vt:lpwstr>2019-10-30T09:12:07.6993856Z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087853d0-3e64-44ad-bdcb-01213073024d</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2022-11-02T10:45:23Z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c21a67e8-3b94-46af-8af8-a1e4775d1a14</vt:lpwstr>
  </property>
  <property fmtid="{D5CDD505-2E9C-101B-9397-08002B2CF9AE}" pid="16" name="MSIP_Label_30286cb9-b49f-4646-87a5-340028348160_ContentBits">
    <vt:lpwstr>1</vt:lpwstr>
  </property>
</Properties>
</file>