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76" r:id="rId2"/>
    <p:sldId id="531" r:id="rId3"/>
    <p:sldId id="554" r:id="rId4"/>
    <p:sldId id="555" r:id="rId5"/>
    <p:sldId id="556" r:id="rId6"/>
    <p:sldId id="557" r:id="rId7"/>
    <p:sldId id="501" r:id="rId8"/>
    <p:sldId id="558" r:id="rId9"/>
    <p:sldId id="486" r:id="rId10"/>
    <p:sldId id="478" r:id="rId11"/>
    <p:sldId id="528" r:id="rId12"/>
    <p:sldId id="530" r:id="rId13"/>
    <p:sldId id="482" r:id="rId14"/>
    <p:sldId id="505" r:id="rId15"/>
    <p:sldId id="526" r:id="rId16"/>
    <p:sldId id="504" r:id="rId17"/>
    <p:sldId id="529" r:id="rId18"/>
    <p:sldId id="483" r:id="rId19"/>
    <p:sldId id="521" r:id="rId20"/>
    <p:sldId id="522" r:id="rId21"/>
    <p:sldId id="460" r:id="rId22"/>
    <p:sldId id="437" r:id="rId23"/>
  </p:sldIdLst>
  <p:sldSz cx="9144000" cy="6858000" type="screen4x3"/>
  <p:notesSz cx="6784975" cy="9856788"/>
  <p:custDataLst>
    <p:tags r:id="rId26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CC00"/>
    <a:srgbClr val="009900"/>
    <a:srgbClr val="800000"/>
    <a:srgbClr val="000099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48" autoAdjust="0"/>
    <p:restoredTop sz="80601" autoAdjust="0"/>
  </p:normalViewPr>
  <p:slideViewPr>
    <p:cSldViewPr>
      <p:cViewPr varScale="1">
        <p:scale>
          <a:sx n="89" d="100"/>
          <a:sy n="89" d="100"/>
        </p:scale>
        <p:origin x="1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25DF35EC-9984-4C44-9944-FE4688944B58}"/>
    <pc:docChg chg="modSld">
      <pc:chgData name="Lee Yu Yee Dominic /CSF" userId="59ddad63-47f1-4317-b088-d34171f6460d" providerId="ADAL" clId="{25DF35EC-9984-4C44-9944-FE4688944B58}" dt="2022-12-11T04:21:43.472" v="80" actId="20577"/>
      <pc:docMkLst>
        <pc:docMk/>
      </pc:docMkLst>
      <pc:sldChg chg="modSp mod">
        <pc:chgData name="Lee Yu Yee Dominic /CSF" userId="59ddad63-47f1-4317-b088-d34171f6460d" providerId="ADAL" clId="{25DF35EC-9984-4C44-9944-FE4688944B58}" dt="2022-12-11T04:21:43.472" v="80" actId="20577"/>
        <pc:sldMkLst>
          <pc:docMk/>
          <pc:sldMk cId="872959828" sldId="555"/>
        </pc:sldMkLst>
        <pc:spChg chg="mod">
          <ac:chgData name="Lee Yu Yee Dominic /CSF" userId="59ddad63-47f1-4317-b088-d34171f6460d" providerId="ADAL" clId="{25DF35EC-9984-4C44-9944-FE4688944B58}" dt="2022-12-11T04:21:43.472" v="80" actId="20577"/>
          <ac:spMkLst>
            <pc:docMk/>
            <pc:sldMk cId="872959828" sldId="55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fld id="{981EA91C-682A-4264-9ABB-500530C55E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68DAB-D927-432F-BAF4-14E4C6CD2D09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295947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(Resilient File System)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the latest development of Microsoft introduced with Windows 8 and now available for Windows 10. The file system architecture absolutely differs from other Windows file systems and is mainly organized in a form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B+-tree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has high tolerance to failures due to new features included into the system. And, namely,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Copy-on-Write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): no metadata is modified without being copied; data is not written over the existing data, but into new disk space. With any file modifications, a new copy of metadata is stored into free storage space, and then the system creates a link from older metadata to the newer one. Thus, the system stores significant quantity of older backups in different places providing easy file recovery unless this storage space is overwritten.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https://www.ufsexplorer.com/articles/file-systems-basics.php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3103-D580-4CF5-B1AA-F9B7C0B68BD6}" type="slidenum">
              <a:rPr lang="en-GB"/>
              <a:pPr/>
              <a:t>22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29187" cy="36972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7062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 Publisher: Cisco Press, Thomson Learning</a:t>
            </a:r>
          </a:p>
          <a:p>
            <a:pPr>
              <a:buFontTx/>
              <a:buChar char="•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10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24F30DD-3833-4699-9071-53B055338EC3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A70D10B6-495A-4E5A-82CC-FC79817E8E25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</a:t>
            </a:r>
            <a:fld id="{1C03BFBB-5B0A-4B81-B724-61598F635569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  slide</a:t>
            </a:r>
            <a:fld id="{26078C50-D7FF-4F3B-9E08-71D5368D3168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  slide</a:t>
            </a:r>
            <a:fld id="{CD1E3C00-1CCA-42EC-B01C-177DBAD4B2D1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C26A06C-9070-4A8E-B687-61C947234CD4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378752D7-BD66-4972-98AF-6E8DAE2B30BE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A945A3D-922A-4F70-9C87-005A23351DFE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4D887614-A9B7-4631-AE2F-C75E25F11505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A064A8E4-5CFD-40C7-A9F8-40CC00C3BCDF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DB0E967E-D904-4044-9324-686F4808CDEA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461A602D-37C2-4D03-9F6E-2E562A0C300F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slide</a:t>
            </a:r>
            <a:fld id="{2E602F3E-0719-4583-AC03-0746AA0F36EA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3352800" y="6477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altLang="zh-CN" sz="1200" dirty="0">
                <a:latin typeface="Arial Narrow" pitchFamily="34" charset="0"/>
              </a:rPr>
              <a:t>C</a:t>
            </a:r>
            <a:r>
              <a:rPr lang="en-US" sz="1200" dirty="0">
                <a:latin typeface="Arial Narrow" pitchFamily="34" charset="0"/>
              </a:rPr>
              <a:t>SF/IT </a:t>
            </a:r>
          </a:p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     Year 2/3, Semester 4/6</a:t>
            </a:r>
          </a:p>
        </p:txBody>
      </p:sp>
      <p:sp>
        <p:nvSpPr>
          <p:cNvPr id="48145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4" name="Picture 22" descr="School of ICT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652120" y="6324475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Last update: </a:t>
            </a:r>
            <a:fld id="{BF6F1D9A-2995-41D6-8A71-D8192B8B90AC}" type="datetime1">
              <a:rPr lang="en-US" sz="1200" smtClean="0">
                <a:latin typeface="Arial Narrow" pitchFamily="34" charset="0"/>
              </a:rPr>
              <a:t>12/11/2022</a:t>
            </a:fld>
            <a:endParaRPr lang="en-US" sz="1200" dirty="0">
              <a:latin typeface="Arial Narrow" pitchFamily="34" charset="0"/>
            </a:endParaRP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D6255153-00AD-424B-9829-4A64F740511A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43" r:id="rId12"/>
    <p:sldLayoutId id="21474838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UyMy7Ihk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2Gxqv3bJCk" TargetMode="External"/><Relationship Id="rId4" Type="http://schemas.openxmlformats.org/officeDocument/2006/relationships/hyperlink" Target="https://www.youtube.com/watch?v=V2Gxqv3bJCk&amp;list=PLdWRtaJr2DkAIrj-PEzhLy-4faRkhY_2m&amp;index=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844824"/>
            <a:ext cx="6857999" cy="1594908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File System</a:t>
            </a:r>
            <a:r>
              <a:rPr lang="en-GB" sz="44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GB" sz="4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 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DF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14600" y="38100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sz="48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endParaRPr kumimoji="1" lang="en-GB" sz="3600" b="1" dirty="0">
              <a:solidFill>
                <a:srgbClr val="FF0000"/>
              </a:solidFill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</a:t>
            </a:r>
            <a:r>
              <a:rPr kumimoji="1" lang="en-US" altLang="zh-CN" dirty="0">
                <a:latin typeface="Arial Narrow" pitchFamily="34" charset="0"/>
              </a:rPr>
              <a:t>C</a:t>
            </a:r>
            <a:r>
              <a:rPr kumimoji="1" lang="en-GB" dirty="0">
                <a:latin typeface="Arial Narrow" pitchFamily="34" charset="0"/>
              </a:rPr>
              <a:t>SF/IT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2/3 (20</a:t>
            </a:r>
            <a:r>
              <a:rPr kumimoji="1" lang="en-US" altLang="zh-CN" dirty="0">
                <a:latin typeface="Arial Narrow" pitchFamily="34" charset="0"/>
              </a:rPr>
              <a:t>22</a:t>
            </a:r>
            <a:r>
              <a:rPr kumimoji="1" lang="en-GB" dirty="0">
                <a:latin typeface="Arial Narrow" pitchFamily="34" charset="0"/>
              </a:rPr>
              <a:t>/2</a:t>
            </a:r>
            <a:r>
              <a:rPr kumimoji="1" lang="en-US" dirty="0">
                <a:latin typeface="Arial Narrow" pitchFamily="34" charset="0"/>
              </a:rPr>
              <a:t>3</a:t>
            </a:r>
            <a:r>
              <a:rPr kumimoji="1" lang="en-GB" dirty="0">
                <a:latin typeface="Arial Narrow" pitchFamily="34" charset="0"/>
              </a:rPr>
              <a:t>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1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pic>
        <p:nvPicPr>
          <p:cNvPr id="16392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79912" y="3811369"/>
            <a:ext cx="3233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sz="3600" b="1" dirty="0">
                <a:solidFill>
                  <a:srgbClr val="FF0000"/>
                </a:solidFill>
                <a:latin typeface="Arial Narrow" pitchFamily="34" charset="0"/>
              </a:rPr>
              <a:t>Digital Forensics</a:t>
            </a:r>
            <a:endParaRPr lang="en-US" sz="36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51816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8991600" cy="785794"/>
          </a:xfrm>
        </p:spPr>
        <p:txBody>
          <a:bodyPr/>
          <a:lstStyle/>
          <a:p>
            <a:r>
              <a:rPr lang="en-US" dirty="0"/>
              <a:t>Master Boot Record (MBR)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dirty="0"/>
              <a:t>MBR is the </a:t>
            </a:r>
            <a:r>
              <a:rPr lang="en-SG" b="0" dirty="0">
                <a:solidFill>
                  <a:srgbClr val="FF0000"/>
                </a:solidFill>
              </a:rPr>
              <a:t>512-bytes boot sector </a:t>
            </a:r>
            <a:r>
              <a:rPr lang="en-SG" b="0" dirty="0"/>
              <a:t>that is the first sector (absolute sector 0) of a partitioned data storage device such as a hard disk.</a:t>
            </a:r>
          </a:p>
          <a:p>
            <a:pPr lvl="1"/>
            <a:r>
              <a:rPr lang="en-SG" b="0" dirty="0"/>
              <a:t>It holds a disk's primary partition table </a:t>
            </a:r>
            <a:r>
              <a:rPr lang="en-US" b="0" dirty="0">
                <a:sym typeface="Wingdings" pitchFamily="2" charset="2"/>
              </a:rPr>
              <a:t>(4-entries)</a:t>
            </a:r>
            <a:r>
              <a:rPr lang="en-SG" b="0" dirty="0"/>
              <a:t>.</a:t>
            </a:r>
          </a:p>
          <a:p>
            <a:pPr lvl="1"/>
            <a:r>
              <a:rPr lang="en-US" b="0" dirty="0">
                <a:sym typeface="Wingdings" pitchFamily="2" charset="2"/>
              </a:rPr>
              <a:t>Each partition table entry list the starting sector, the number of sectors, and the type.</a:t>
            </a:r>
          </a:p>
          <a:p>
            <a:pPr lvl="1"/>
            <a:r>
              <a:rPr lang="en-SG" b="0" dirty="0"/>
              <a:t>It tells the computer how the hard drive is partitioned, and how to load the operating system(s).</a:t>
            </a:r>
          </a:p>
          <a:p>
            <a:pPr lvl="1"/>
            <a:r>
              <a:rPr lang="en-US" b="0" dirty="0">
                <a:sym typeface="Wingdings" pitchFamily="2" charset="2"/>
              </a:rPr>
              <a:t>It also holds the boot instructions.</a:t>
            </a:r>
            <a:endParaRPr lang="en-SG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4724400" y="2447500"/>
            <a:ext cx="1752600" cy="1828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439472" cy="1600200"/>
          </a:xfrm>
        </p:spPr>
        <p:txBody>
          <a:bodyPr/>
          <a:lstStyle/>
          <a:p>
            <a:r>
              <a:rPr lang="en-US" sz="2800" b="0" dirty="0"/>
              <a:t>Partition table is located in the 1</a:t>
            </a:r>
            <a:r>
              <a:rPr lang="en-US" sz="2800" b="0" baseline="30000" dirty="0"/>
              <a:t>st</a:t>
            </a:r>
            <a:r>
              <a:rPr lang="en-US" sz="2800" b="0" dirty="0"/>
              <a:t> sector of the drive (MBR). </a:t>
            </a:r>
          </a:p>
          <a:p>
            <a:r>
              <a:rPr lang="en-US" sz="2800" b="0" dirty="0"/>
              <a:t>Each partition entry is 16 bytes long.</a:t>
            </a:r>
            <a:endParaRPr lang="en-SG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62000" y="1143000"/>
            <a:ext cx="64008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166267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MBR      (512 bytes)</a:t>
            </a:r>
            <a:endParaRPr lang="en-SG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3000" y="1524000"/>
            <a:ext cx="3352800" cy="156966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369" y="11612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Partition Table</a:t>
            </a:r>
            <a:endParaRPr lang="en-SG" dirty="0"/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 bwMode="auto">
          <a:xfrm>
            <a:off x="1143000" y="2308830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143000" y="1905000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43000" y="2667000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76800" y="2577070"/>
            <a:ext cx="1371600" cy="1156730"/>
          </a:xfrm>
          <a:prstGeom prst="rect">
            <a:avLst/>
          </a:prstGeom>
          <a:solidFill>
            <a:srgbClr val="00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Master Boot Code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1" y="151831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Entry 1 – 1</a:t>
            </a:r>
            <a:r>
              <a:rPr lang="en-US" sz="2000" baseline="30000" dirty="0"/>
              <a:t>st</a:t>
            </a:r>
            <a:r>
              <a:rPr lang="en-US" sz="2000" dirty="0"/>
              <a:t> partition</a:t>
            </a:r>
            <a:endParaRPr lang="en-SG" sz="2000" dirty="0"/>
          </a:p>
        </p:txBody>
      </p:sp>
      <p:sp>
        <p:nvSpPr>
          <p:cNvPr id="20" name="Rectangle 19"/>
          <p:cNvSpPr/>
          <p:nvPr/>
        </p:nvSpPr>
        <p:spPr>
          <a:xfrm>
            <a:off x="1143001" y="2308830"/>
            <a:ext cx="298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Entry 3 – 3</a:t>
            </a:r>
            <a:r>
              <a:rPr lang="en-US" sz="2000" baseline="30000" dirty="0"/>
              <a:t>rd</a:t>
            </a:r>
            <a:r>
              <a:rPr lang="en-US" sz="2000" dirty="0"/>
              <a:t> partition</a:t>
            </a:r>
            <a:endParaRPr lang="en-SG" sz="2000" dirty="0"/>
          </a:p>
        </p:txBody>
      </p:sp>
      <p:sp>
        <p:nvSpPr>
          <p:cNvPr id="21" name="Rectangle 20"/>
          <p:cNvSpPr/>
          <p:nvPr/>
        </p:nvSpPr>
        <p:spPr>
          <a:xfrm>
            <a:off x="1130491" y="1918423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Entry 2 – 2</a:t>
            </a:r>
            <a:r>
              <a:rPr lang="en-US" sz="2000" baseline="30000" dirty="0"/>
              <a:t>nd</a:t>
            </a:r>
            <a:r>
              <a:rPr lang="en-US" sz="2000" dirty="0"/>
              <a:t> partition</a:t>
            </a:r>
            <a:endParaRPr lang="en-SG" sz="2000" dirty="0"/>
          </a:p>
        </p:txBody>
      </p:sp>
      <p:sp>
        <p:nvSpPr>
          <p:cNvPr id="22" name="Rectangle 21"/>
          <p:cNvSpPr/>
          <p:nvPr/>
        </p:nvSpPr>
        <p:spPr>
          <a:xfrm>
            <a:off x="1130491" y="2667000"/>
            <a:ext cx="3066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Entry 4 – 4</a:t>
            </a:r>
            <a:r>
              <a:rPr lang="en-US" sz="2000" baseline="30000" dirty="0"/>
              <a:t>th</a:t>
            </a:r>
            <a:r>
              <a:rPr lang="en-US" sz="2000" dirty="0"/>
              <a:t> partition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51190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200800" cy="52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8991600" cy="785794"/>
          </a:xfrm>
        </p:spPr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737462" cy="432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699792" y="2564904"/>
            <a:ext cx="115212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99792" y="3789040"/>
            <a:ext cx="2736304" cy="43204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Connector 8"/>
          <p:cNvCxnSpPr>
            <a:stCxn id="3" idx="7"/>
          </p:cNvCxnSpPr>
          <p:nvPr/>
        </p:nvCxnSpPr>
        <p:spPr bwMode="auto">
          <a:xfrm flipV="1">
            <a:off x="3683195" y="1268760"/>
            <a:ext cx="888805" cy="13594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512547" y="908720"/>
            <a:ext cx="24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Master Boot Code</a:t>
            </a:r>
            <a:endParaRPr lang="en-SG" sz="1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4842162"/>
            <a:ext cx="12241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0x55AA</a:t>
            </a:r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master boot code performs the following:</a:t>
            </a:r>
          </a:p>
          <a:p>
            <a:pPr lvl="1"/>
            <a:r>
              <a:rPr lang="en-US" b="0" dirty="0"/>
              <a:t>Scans the partition table for active partition.</a:t>
            </a:r>
          </a:p>
          <a:p>
            <a:pPr lvl="1"/>
            <a:r>
              <a:rPr lang="en-US" b="0" dirty="0"/>
              <a:t>Finds the starting sector of the active partition.</a:t>
            </a:r>
          </a:p>
          <a:p>
            <a:pPr lvl="1"/>
            <a:r>
              <a:rPr lang="en-US" b="0" dirty="0"/>
              <a:t>Loads a copy of the boot sector </a:t>
            </a:r>
            <a:r>
              <a:rPr lang="en-US" b="0" dirty="0">
                <a:solidFill>
                  <a:srgbClr val="FF0000"/>
                </a:solidFill>
              </a:rPr>
              <a:t>(in VBR)</a:t>
            </a:r>
            <a:r>
              <a:rPr lang="en-US" b="0" dirty="0"/>
              <a:t> from the active partition into memory (RAM).</a:t>
            </a:r>
          </a:p>
          <a:p>
            <a:pPr lvl="1"/>
            <a:r>
              <a:rPr lang="en-US" b="0" dirty="0"/>
              <a:t>Transfer control to the executable code in the boot sector.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15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6" y="1699261"/>
            <a:ext cx="757718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878540" y="1516029"/>
            <a:ext cx="648072" cy="14405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878540" y="8644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 of Partition Table</a:t>
            </a:r>
            <a:endParaRPr lang="en-SG" sz="1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6030940" y="3829227"/>
            <a:ext cx="324036" cy="420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76805" y="40649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MBR Signature</a:t>
            </a:r>
            <a:endParaRPr lang="en-SG" sz="1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8086" y="4434288"/>
            <a:ext cx="8153400" cy="1747040"/>
          </a:xfrm>
        </p:spPr>
        <p:txBody>
          <a:bodyPr/>
          <a:lstStyle/>
          <a:p>
            <a:r>
              <a:rPr lang="en-SG" sz="2800" b="0" dirty="0"/>
              <a:t>The partition table at offset </a:t>
            </a:r>
            <a:r>
              <a:rPr lang="en-SG" sz="2800" dirty="0"/>
              <a:t>0x1BE</a:t>
            </a:r>
            <a:r>
              <a:rPr lang="en-SG" sz="2800" b="0" dirty="0"/>
              <a:t> in the MBR is used to identify the type and location of partitions on a hard disk, and has a standard layout independent of any operating system. 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04763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At the end of the MBR is a two-byte structure called a signature word or end of sector marker, which is always set to 0x55AA.</a:t>
            </a:r>
          </a:p>
          <a:p>
            <a:pPr lvl="1"/>
            <a:r>
              <a:rPr lang="en-US" b="0" dirty="0"/>
              <a:t>If the signature word is not 0x55AA, hard drive will not boot until they are changed to this hex value.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49035"/>
            <a:ext cx="52578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0317" y="4978633"/>
            <a:ext cx="12241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0x55AA</a:t>
            </a:r>
            <a:endParaRPr lang="en-SG" sz="1600" dirty="0"/>
          </a:p>
        </p:txBody>
      </p:sp>
      <p:sp>
        <p:nvSpPr>
          <p:cNvPr id="6" name="Oval 5"/>
          <p:cNvSpPr/>
          <p:nvPr/>
        </p:nvSpPr>
        <p:spPr bwMode="auto">
          <a:xfrm>
            <a:off x="3779912" y="4978633"/>
            <a:ext cx="115212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367464" cy="5267672"/>
          </a:xfrm>
        </p:spPr>
        <p:txBody>
          <a:bodyPr/>
          <a:lstStyle/>
          <a:p>
            <a:r>
              <a:rPr lang="en-SG" sz="2800" b="0" dirty="0"/>
              <a:t>The partition table holds information to identify the type, size and location of the partition, and whether it is active or not. </a:t>
            </a:r>
          </a:p>
          <a:p>
            <a:r>
              <a:rPr lang="en-SG" sz="2800" b="0" dirty="0"/>
              <a:t>There can be either four primary </a:t>
            </a:r>
            <a:r>
              <a:rPr lang="en-SG" sz="2800" dirty="0"/>
              <a:t>or</a:t>
            </a:r>
            <a:r>
              <a:rPr lang="en-SG" sz="2800" b="0" dirty="0"/>
              <a:t> three primary and one extended partitions. Each partition table entries is 16 </a:t>
            </a:r>
            <a:r>
              <a:rPr lang="en-SG" sz="2800" b="0"/>
              <a:t>bytes long.</a:t>
            </a:r>
            <a:endParaRPr lang="en-SG" sz="2800" b="0" dirty="0"/>
          </a:p>
          <a:p>
            <a:r>
              <a:rPr lang="en-SG" sz="2800" b="0" dirty="0"/>
              <a:t>In each entry in the partition table is: </a:t>
            </a:r>
          </a:p>
          <a:p>
            <a:pPr lvl="1"/>
            <a:r>
              <a:rPr lang="en-SG" sz="2200" b="0" dirty="0"/>
              <a:t>0x0 - Boot Indicator: 0x00 inactive partition, 0x80 active partition </a:t>
            </a:r>
          </a:p>
          <a:p>
            <a:pPr lvl="1"/>
            <a:r>
              <a:rPr lang="en-SG" sz="2200" b="0" dirty="0"/>
              <a:t>0x1 - Cylinder/Head/Sector address of first sector in the partition, 3 bytes </a:t>
            </a:r>
          </a:p>
          <a:p>
            <a:pPr lvl="1"/>
            <a:r>
              <a:rPr lang="en-SG" sz="2200" b="0" dirty="0"/>
              <a:t>0x4 - System ID: 0x07 NTFS </a:t>
            </a:r>
          </a:p>
          <a:p>
            <a:pPr lvl="1"/>
            <a:r>
              <a:rPr lang="en-SG" sz="2200" b="0" dirty="0"/>
              <a:t>0x5 - CHS address of last sector in the partition, 3 bytes </a:t>
            </a:r>
          </a:p>
          <a:p>
            <a:pPr lvl="1"/>
            <a:r>
              <a:rPr lang="en-SG" sz="2200" b="0" dirty="0"/>
              <a:t>The last 4 bytes represents the size of the partition in number of sectors.</a:t>
            </a:r>
          </a:p>
          <a:p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8991600" cy="785794"/>
          </a:xfrm>
        </p:spPr>
        <p:txBody>
          <a:bodyPr/>
          <a:lstStyle/>
          <a:p>
            <a:r>
              <a:rPr lang="en-US" dirty="0"/>
              <a:t>Boot Sectors of a partitioned hard disk drive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00372"/>
            <a:ext cx="8429684" cy="1962144"/>
          </a:xfrm>
        </p:spPr>
        <p:txBody>
          <a:bodyPr/>
          <a:lstStyle/>
          <a:p>
            <a:r>
              <a:rPr lang="en-SG" sz="2800" b="0" dirty="0"/>
              <a:t>Example: </a:t>
            </a:r>
          </a:p>
          <a:p>
            <a:pPr lvl="1"/>
            <a:r>
              <a:rPr lang="en-SG" sz="2400" b="0" dirty="0"/>
              <a:t>The drive has two partitions, each partition contains its own VBR.</a:t>
            </a:r>
          </a:p>
          <a:p>
            <a:pPr lvl="1"/>
            <a:r>
              <a:rPr lang="en-SG" sz="2400" b="0" dirty="0"/>
              <a:t>Each VBR contains information about its partition.</a:t>
            </a:r>
          </a:p>
          <a:p>
            <a:pPr lvl="1"/>
            <a:r>
              <a:rPr lang="en-SG" sz="2400" b="0" dirty="0"/>
              <a:t>When BIOS hands control over to the boot sectors, the MBR takes control and starts the boot process and refers to the VBR to point it to the partition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18</a:t>
            </a:fld>
            <a:endParaRPr lang="en-US"/>
          </a:p>
        </p:txBody>
      </p:sp>
      <p:pic>
        <p:nvPicPr>
          <p:cNvPr id="86018" name="Picture 2" descr="Computer boot s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00108"/>
            <a:ext cx="4895883" cy="1776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XP Partition Layout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153400" cy="2133600"/>
          </a:xfrm>
        </p:spPr>
        <p:txBody>
          <a:bodyPr/>
          <a:lstStyle/>
          <a:p>
            <a:r>
              <a:rPr lang="en-US" sz="2800" b="0" dirty="0"/>
              <a:t>The starting sector for Windows XP is sector 63.</a:t>
            </a:r>
          </a:p>
          <a:p>
            <a:r>
              <a:rPr lang="en-US" sz="2800" b="0" dirty="0"/>
              <a:t>63 is one track of a physical disk image and the first partition was selected to start after track 0.</a:t>
            </a:r>
            <a:endParaRPr lang="en-SG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40675" y="916759"/>
            <a:ext cx="6955525" cy="2678667"/>
            <a:chOff x="740675" y="916759"/>
            <a:chExt cx="6955525" cy="2678667"/>
          </a:xfrm>
        </p:grpSpPr>
        <p:sp>
          <p:nvSpPr>
            <p:cNvPr id="5" name="Rectangle 4"/>
            <p:cNvSpPr/>
            <p:nvPr/>
          </p:nvSpPr>
          <p:spPr bwMode="auto">
            <a:xfrm>
              <a:off x="1581150" y="1600200"/>
              <a:ext cx="6115050" cy="990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600200"/>
              <a:ext cx="381000" cy="990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121920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</a:t>
              </a:r>
              <a:endParaRPr lang="en-SG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0700" y="123967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63</a:t>
              </a:r>
              <a:endParaRPr lang="en-SG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9622" y="916759"/>
              <a:ext cx="149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Sector</a:t>
              </a:r>
              <a:endParaRPr lang="en-SG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35790" y="2715118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Unallocated Space</a:t>
              </a:r>
              <a:endParaRPr lang="en-SG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675" y="2856762"/>
              <a:ext cx="1371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MBR (Partition Table)</a:t>
              </a:r>
              <a:endParaRPr lang="en-SG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1581150" y="2590800"/>
              <a:ext cx="0" cy="2659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1790700" y="2362200"/>
              <a:ext cx="419100" cy="36158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988290" y="1941611"/>
              <a:ext cx="272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Windows C:\ Partition</a:t>
              </a:r>
              <a:endParaRPr lang="en-SG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7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/>
              <a:t>At the end of this, you will get to know more about:</a:t>
            </a:r>
          </a:p>
          <a:p>
            <a:pPr marL="457200" indent="-457200"/>
            <a:r>
              <a:rPr lang="en-GB" b="0" dirty="0"/>
              <a:t>The concept of partitioning</a:t>
            </a:r>
          </a:p>
          <a:p>
            <a:pPr marL="457200" indent="-457200"/>
            <a:r>
              <a:rPr lang="en-GB" b="0" dirty="0"/>
              <a:t>Disk structure</a:t>
            </a:r>
          </a:p>
          <a:p>
            <a:pPr marL="457200" indent="-457200"/>
            <a:r>
              <a:rPr lang="en-GB" b="0" dirty="0"/>
              <a:t>The structure of Master Boot Record</a:t>
            </a:r>
          </a:p>
          <a:p>
            <a:pPr marL="857250" lvl="1" indent="-457200"/>
            <a:r>
              <a:rPr lang="en-GB" b="0" dirty="0"/>
              <a:t>Master boot code</a:t>
            </a:r>
          </a:p>
          <a:p>
            <a:pPr marL="857250" lvl="1" indent="-457200"/>
            <a:r>
              <a:rPr lang="en-GB" b="0" dirty="0"/>
              <a:t>Partition table</a:t>
            </a:r>
          </a:p>
          <a:p>
            <a:pPr marL="457200" indent="-457200"/>
            <a:r>
              <a:rPr lang="en-GB" b="0" dirty="0"/>
              <a:t>Windows partition layout</a:t>
            </a:r>
          </a:p>
          <a:p>
            <a:pPr marL="457200" indent="-457200"/>
            <a:endParaRPr lang="en-GB" sz="2000" b="0" dirty="0"/>
          </a:p>
          <a:p>
            <a:pPr marL="0" indent="0">
              <a:buNone/>
            </a:pPr>
            <a:endParaRPr lang="en-GB" b="0" dirty="0"/>
          </a:p>
          <a:p>
            <a:pPr marL="457200" indent="-457200">
              <a:buNone/>
            </a:pPr>
            <a:endParaRPr lang="en-GB" b="0" dirty="0"/>
          </a:p>
          <a:p>
            <a:pPr marL="0" indent="0">
              <a:buFont typeface="Wingdings" pitchFamily="2" charset="2"/>
              <a:buNone/>
            </a:pPr>
            <a:endParaRPr lang="en-GB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    slide</a:t>
            </a:r>
            <a:fld id="{DAD697E0-695F-4D4F-A5DE-CBD70EEE5EB8}" type="slidenum">
              <a:rPr lang="en-US">
                <a:solidFill>
                  <a:srgbClr val="FF0000"/>
                </a:solidFill>
              </a:rPr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7 (and later OS) Partition Layout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95426"/>
            <a:ext cx="8153400" cy="2348174"/>
          </a:xfrm>
        </p:spPr>
        <p:txBody>
          <a:bodyPr/>
          <a:lstStyle/>
          <a:p>
            <a:r>
              <a:rPr lang="en-US" sz="2800" b="0" dirty="0"/>
              <a:t>In Win 7, the 1</a:t>
            </a:r>
            <a:r>
              <a:rPr lang="en-US" sz="2800" b="0" baseline="30000" dirty="0"/>
              <a:t>st</a:t>
            </a:r>
            <a:r>
              <a:rPr lang="en-US" sz="2800" b="0" dirty="0"/>
              <a:t> partition is not C: but called SYSTEM_DRV</a:t>
            </a:r>
          </a:p>
          <a:p>
            <a:pPr lvl="1"/>
            <a:r>
              <a:rPr lang="en-US" sz="2400" b="0" dirty="0"/>
              <a:t>This partition is a part of boot process that contains utilities, and a registry hive called Boot Configuration Data (BCD) to aid hardware/firmware to boot Windows OS.</a:t>
            </a:r>
          </a:p>
          <a:p>
            <a:r>
              <a:rPr lang="en-US" sz="2800" b="0" dirty="0"/>
              <a:t>The 2</a:t>
            </a:r>
            <a:r>
              <a:rPr lang="en-US" sz="2800" b="0" baseline="30000" dirty="0"/>
              <a:t>nd</a:t>
            </a:r>
            <a:r>
              <a:rPr lang="en-US" sz="2800" b="0" dirty="0"/>
              <a:t> partition is C:\.</a:t>
            </a:r>
            <a:endParaRPr lang="en-SG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9622" y="916759"/>
            <a:ext cx="14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Sector</a:t>
            </a:r>
            <a:endParaRPr lang="en-SG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0675" y="1109036"/>
            <a:ext cx="6955525" cy="2486390"/>
            <a:chOff x="740675" y="1109036"/>
            <a:chExt cx="6955525" cy="2486390"/>
          </a:xfrm>
        </p:grpSpPr>
        <p:sp>
          <p:nvSpPr>
            <p:cNvPr id="5" name="Rectangle 4"/>
            <p:cNvSpPr/>
            <p:nvPr/>
          </p:nvSpPr>
          <p:spPr bwMode="auto">
            <a:xfrm>
              <a:off x="1581150" y="1600200"/>
              <a:ext cx="6115050" cy="990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600200"/>
              <a:ext cx="381000" cy="990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121920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</a:t>
              </a:r>
              <a:endParaRPr lang="en-SG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1007" y="1239672"/>
              <a:ext cx="807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2048</a:t>
              </a:r>
              <a:endParaRPr lang="en-SG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40256" y="2849587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Unallocated Space</a:t>
              </a:r>
              <a:endParaRPr lang="en-SG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675" y="2856762"/>
              <a:ext cx="1371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MBR (Partition Table)</a:t>
              </a:r>
              <a:endParaRPr lang="en-SG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1581150" y="2590800"/>
              <a:ext cx="0" cy="2659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1790700" y="2362201"/>
              <a:ext cx="321575" cy="4873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893806" y="1931592"/>
              <a:ext cx="272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Windows C:\ Partition</a:t>
              </a:r>
              <a:endParaRPr lang="en-SG" sz="1800" dirty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96410" y="1609004"/>
              <a:ext cx="1203990" cy="981796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860" y="1854648"/>
              <a:ext cx="1007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System Partition</a:t>
              </a:r>
              <a:endParaRPr lang="en-SG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8405" y="1109036"/>
              <a:ext cx="129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~1200 MB Later</a:t>
              </a:r>
              <a:endParaRPr lang="en-S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48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single hard disk can have up to 4 primary partitions, or 3 primary and 1 extended partition.</a:t>
            </a:r>
          </a:p>
          <a:p>
            <a:r>
              <a:rPr lang="en-US" b="0" dirty="0"/>
              <a:t>A partitioned disk has a master boot record that contains information about partitions on the disk.</a:t>
            </a:r>
          </a:p>
          <a:p>
            <a:r>
              <a:rPr lang="en-SG" b="0" dirty="0"/>
              <a:t>The partition table holds information to identify the type, size and location of the partition, and whether it is active or not. </a:t>
            </a:r>
          </a:p>
          <a:p>
            <a:r>
              <a:rPr lang="en-SG" b="0" dirty="0"/>
              <a:t>Windows 7 (and later OS) has a system partition starting at sector 2048.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62000"/>
          </a:xfrm>
        </p:spPr>
        <p:txBody>
          <a:bodyPr/>
          <a:lstStyle/>
          <a:p>
            <a:r>
              <a:rPr lang="en-US" sz="3600"/>
              <a:t>Reference Books</a:t>
            </a:r>
            <a:endParaRPr lang="en-GB" sz="36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295400"/>
            <a:ext cx="7543800" cy="4387850"/>
          </a:xfrm>
        </p:spPr>
        <p:txBody>
          <a:bodyPr/>
          <a:lstStyle/>
          <a:p>
            <a:pPr lvl="1"/>
            <a:r>
              <a:rPr lang="en-US" b="0" dirty="0"/>
              <a:t>EC-Council, </a:t>
            </a:r>
            <a:r>
              <a:rPr lang="en-US" b="0" i="1" dirty="0"/>
              <a:t>Computer Forensics: Investigating Hard Disks, File and Operating Systems</a:t>
            </a:r>
            <a:r>
              <a:rPr lang="en-US" b="0" dirty="0"/>
              <a:t>, Course Technology, </a:t>
            </a:r>
            <a:r>
              <a:rPr lang="en-US" b="0" dirty="0" err="1"/>
              <a:t>Cengage</a:t>
            </a:r>
            <a:r>
              <a:rPr lang="en-US" b="0" dirty="0"/>
              <a:t> Learning.</a:t>
            </a:r>
          </a:p>
          <a:p>
            <a:pPr lvl="1"/>
            <a:r>
              <a:rPr lang="en-US" b="0" dirty="0"/>
              <a:t>Brian Carrier, (2005). </a:t>
            </a:r>
            <a:r>
              <a:rPr lang="en-US" b="0" i="1" dirty="0"/>
              <a:t>File System Forensic Analysis.</a:t>
            </a:r>
            <a:r>
              <a:rPr lang="en-US" b="0" dirty="0"/>
              <a:t> Addison-Wesley, Pearson Education.</a:t>
            </a:r>
          </a:p>
          <a:p>
            <a:pPr lvl="1"/>
            <a:r>
              <a:rPr lang="en-US" b="0" dirty="0"/>
              <a:t>Albert J. Marcella, Jr. Frederic </a:t>
            </a:r>
            <a:r>
              <a:rPr lang="en-US" b="0" dirty="0" err="1"/>
              <a:t>Guillossou</a:t>
            </a:r>
            <a:r>
              <a:rPr lang="en-US" b="0" dirty="0"/>
              <a:t> (2012). </a:t>
            </a:r>
            <a:r>
              <a:rPr lang="en-US" b="0" i="1" dirty="0"/>
              <a:t>Cyber Forensics – From Data to Digital Evidence</a:t>
            </a:r>
            <a:r>
              <a:rPr lang="en-US" b="0" dirty="0"/>
              <a:t>. Wiley Corporate F&amp;A.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2532" name="Picture 5" descr="j02959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1905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6CCC7CCB-90B5-407D-AEB5-6659230D9EC1}" type="slidenum">
              <a:rPr lang="en-US">
                <a:solidFill>
                  <a:srgbClr val="FF0000"/>
                </a:solidFill>
              </a:rPr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Partitioning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Primary partitioning</a:t>
            </a:r>
          </a:p>
          <a:p>
            <a:pPr lvl="1"/>
            <a:r>
              <a:rPr lang="en-SG" b="0" dirty="0"/>
              <a:t>The subdividing of a hard disk drive. </a:t>
            </a:r>
          </a:p>
          <a:p>
            <a:pPr lvl="1"/>
            <a:r>
              <a:rPr lang="en-US" b="0" dirty="0"/>
              <a:t>A single hard disk can have up to 4 </a:t>
            </a:r>
            <a:r>
              <a:rPr lang="en-SG" b="0" dirty="0"/>
              <a:t>primary</a:t>
            </a:r>
            <a:r>
              <a:rPr lang="en-US" b="0" dirty="0"/>
              <a:t> partitions</a:t>
            </a:r>
            <a:r>
              <a:rPr lang="en-SG" b="0" dirty="0"/>
              <a:t>. </a:t>
            </a:r>
          </a:p>
          <a:p>
            <a:pPr lvl="1"/>
            <a:r>
              <a:rPr lang="en-SG" b="0" dirty="0"/>
              <a:t>If there are multiple operating systems on the disk, each one is typically assigned to its own primary partition.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</a:t>
            </a:r>
            <a:r>
              <a:rPr lang="en-US" dirty="0" err="1"/>
              <a:t>vs</a:t>
            </a:r>
            <a:r>
              <a:rPr lang="en-US" dirty="0"/>
              <a:t> Partitions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partition is a collection of (physically) consecutive sectors.</a:t>
            </a:r>
          </a:p>
          <a:p>
            <a:r>
              <a:rPr lang="en-US" b="0" dirty="0"/>
              <a:t>A volume is a collection of (logically) </a:t>
            </a:r>
            <a:r>
              <a:rPr lang="en-US" b="0"/>
              <a:t>addressable sectors</a:t>
            </a:r>
            <a:endParaRPr lang="en-US" b="0" dirty="0">
              <a:sym typeface="Wingdings" pitchFamily="2" charset="2"/>
            </a:endParaRPr>
          </a:p>
          <a:p>
            <a:pPr lvl="1"/>
            <a:r>
              <a:rPr lang="en-US" b="0" dirty="0">
                <a:sym typeface="Wingdings" pitchFamily="2" charset="2"/>
              </a:rPr>
              <a:t>Data contained in the volume may appear consecutive, but only </a:t>
            </a:r>
            <a:r>
              <a:rPr lang="en-US" b="0" u="sng" dirty="0">
                <a:sym typeface="Wingdings" pitchFamily="2" charset="2"/>
              </a:rPr>
              <a:t>logically</a:t>
            </a:r>
            <a:r>
              <a:rPr lang="en-US" b="0" dirty="0">
                <a:sym typeface="Wingdings" pitchFamily="2" charset="2"/>
              </a:rPr>
              <a:t>.</a:t>
            </a:r>
          </a:p>
          <a:p>
            <a:r>
              <a:rPr lang="en-US" b="0" dirty="0"/>
              <a:t>Typically when a partition is created on a single hard disk, it automatically becomes a volume and is assigned a drive letter (e.g. C:, D:, etc.).</a:t>
            </a:r>
            <a:endParaRPr lang="en-SG" b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28556"/>
            <a:ext cx="8991600" cy="685800"/>
          </a:xfrm>
        </p:spPr>
        <p:txBody>
          <a:bodyPr/>
          <a:lstStyle/>
          <a:p>
            <a:r>
              <a:rPr lang="en-US" dirty="0"/>
              <a:t>Physical and Logical Drives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Physical device - 1 physical drive, Disk 0</a:t>
            </a:r>
          </a:p>
          <a:p>
            <a:r>
              <a:rPr lang="en-US" b="0" dirty="0"/>
              <a:t>Logical volume – 3 logical volumes, C, D and S Drives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7" y="2563170"/>
            <a:ext cx="5987961" cy="36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11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Partitioning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Extended partition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One of the 4 primary partitions may be subdivided into multiple partitions (volumes), therefore allowing 2 or more volumes to exist within one partition.</a:t>
            </a:r>
          </a:p>
          <a:p>
            <a:pPr marL="457200" lvl="1" indent="0">
              <a:buNone/>
            </a:pPr>
            <a:endParaRPr lang="en-US" b="0" dirty="0"/>
          </a:p>
          <a:p>
            <a:pPr lvl="1"/>
            <a:r>
              <a:rPr lang="en-US" b="0" dirty="0"/>
              <a:t>This subdivided partition is referred to as an </a:t>
            </a:r>
            <a:r>
              <a:rPr lang="en-US" b="0" u="sng" dirty="0"/>
              <a:t>extended</a:t>
            </a:r>
            <a:r>
              <a:rPr lang="en-US" b="0" dirty="0"/>
              <a:t> partition.</a:t>
            </a:r>
            <a:endParaRPr lang="en-SG" b="0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 System?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5588"/>
            <a:ext cx="8812088" cy="5181600"/>
          </a:xfrm>
        </p:spPr>
        <p:txBody>
          <a:bodyPr/>
          <a:lstStyle/>
          <a:p>
            <a:r>
              <a:rPr lang="en-US" b="0" dirty="0"/>
              <a:t>File systems provide a mechanism for users to store data in a hierarchy of files and directories.</a:t>
            </a:r>
          </a:p>
          <a:p>
            <a:endParaRPr lang="en-US" sz="2000" b="0" dirty="0"/>
          </a:p>
          <a:p>
            <a:r>
              <a:rPr lang="en-US" b="0" dirty="0"/>
              <a:t>It consists of structural and user data that are organized such that the computer knows where to find them.</a:t>
            </a:r>
          </a:p>
          <a:p>
            <a:endParaRPr lang="en-US" sz="2000" b="0" dirty="0"/>
          </a:p>
          <a:p>
            <a:r>
              <a:rPr lang="en-US" b="0" dirty="0"/>
              <a:t>Windows File System:</a:t>
            </a:r>
          </a:p>
          <a:p>
            <a:pPr lvl="1"/>
            <a:r>
              <a:rPr lang="en-US" sz="2400" b="0" dirty="0"/>
              <a:t>FAT 12/16/32 (File Allocation Table)</a:t>
            </a:r>
          </a:p>
          <a:p>
            <a:pPr lvl="1"/>
            <a:r>
              <a:rPr lang="en-US" sz="2400" b="0" dirty="0"/>
              <a:t>NTFS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New Technology File System</a:t>
            </a:r>
            <a:r>
              <a:rPr lang="zh-CN" altLang="en-US" sz="2400" b="0" dirty="0"/>
              <a:t>）</a:t>
            </a:r>
            <a:endParaRPr lang="en-US" sz="2400" b="0" dirty="0"/>
          </a:p>
          <a:p>
            <a:pPr lvl="1"/>
            <a:r>
              <a:rPr lang="en-SG" sz="2400" b="0" dirty="0" err="1"/>
              <a:t>ReFS</a:t>
            </a:r>
            <a:r>
              <a:rPr lang="en-SG" sz="2400" b="0" dirty="0"/>
              <a:t> (Resilient File System)</a:t>
            </a:r>
          </a:p>
          <a:p>
            <a:pPr lvl="1"/>
            <a:endParaRPr lang="en-SG" sz="1000" b="0" dirty="0"/>
          </a:p>
          <a:p>
            <a:pPr marL="457200" lvl="1" indent="0">
              <a:buNone/>
            </a:pPr>
            <a:r>
              <a:rPr lang="en-SG" sz="1800" b="0" i="1" dirty="0">
                <a:hlinkClick r:id="rId3"/>
              </a:rPr>
              <a:t>https://www.youtube.com/watch?v=mzUyMy7Ihk0</a:t>
            </a:r>
            <a:endParaRPr lang="en-SG" sz="1800" b="0" i="1" dirty="0"/>
          </a:p>
          <a:p>
            <a:pPr marL="457200" lvl="1" indent="0">
              <a:buNone/>
            </a:pPr>
            <a:endParaRPr lang="en-SG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</a:t>
            </a:r>
          </a:p>
        </p:txBody>
      </p:sp>
      <p:pic>
        <p:nvPicPr>
          <p:cNvPr id="5" name="V2Gxqv3bJC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0135" y="980728"/>
            <a:ext cx="7959885" cy="44774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805264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https://www.youtube.com/watch?v=V2Gxqv3bJCk&amp;list=PLdWRtaJr2DkAIrj-PEzhLy-4faRkhY_2m&amp;index=7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75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Purpose of file system:</a:t>
            </a:r>
          </a:p>
          <a:p>
            <a:pPr lvl="1"/>
            <a:r>
              <a:rPr lang="en-US" b="0" dirty="0"/>
              <a:t>Track the name of the object (file/folder).</a:t>
            </a:r>
          </a:p>
          <a:p>
            <a:pPr lvl="1"/>
            <a:r>
              <a:rPr lang="en-US" b="0" dirty="0"/>
              <a:t>Track the starting cluster/allocation block of the object.</a:t>
            </a:r>
          </a:p>
          <a:p>
            <a:pPr lvl="1"/>
            <a:r>
              <a:rPr lang="en-US" b="0" dirty="0"/>
              <a:t>Track the fragmentation of the object (noncontiguous allocation blocks/clusters).</a:t>
            </a:r>
          </a:p>
          <a:p>
            <a:pPr lvl="1"/>
            <a:r>
              <a:rPr lang="en-US" b="0" dirty="0"/>
              <a:t>Track allocation blocks/cluster status on the volume.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  <a:endParaRPr lang="en-SG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76&quot;/&gt;&lt;/object&gt;&lt;object type=&quot;3&quot; unique_id=&quot;10006&quot;&gt;&lt;property id=&quot;20148&quot; value=&quot;5&quot;/&gt;&lt;property id=&quot;20300&quot; value=&quot;Slide 2 - &amp;quot;Objectives&amp;quot;&quot;/&gt;&lt;property id=&quot;20307&quot; value=&quot;380&quot;/&gt;&lt;/object&gt;&lt;object type=&quot;3&quot; unique_id=&quot;10008&quot;&gt;&lt;property id=&quot;20148&quot; value=&quot;5&quot;/&gt;&lt;property id=&quot;20300&quot; value=&quot;Slide 32 - &amp;quot;Reference Books&amp;quot;&quot;/&gt;&lt;property id=&quot;20307&quot; value=&quot;437&quot;/&gt;&lt;/object&gt;&lt;object type=&quot;3&quot; unique_id=&quot;10505&quot;&gt;&lt;property id=&quot;20148&quot; value=&quot;5&quot;/&gt;&lt;property id=&quot;20300&quot; value=&quot;Slide 4 - &amp;quot;Introduction to Physical Security&amp;quot;&quot;/&gt;&lt;property id=&quot;20307&quot; value=&quot;446&quot;/&gt;&lt;/object&gt;&lt;object type=&quot;3&quot; unique_id=&quot;10587&quot;&gt;&lt;property id=&quot;20148&quot; value=&quot;5&quot;/&gt;&lt;property id=&quot;20300&quot; value=&quot;Slide 8 - &amp;quot;Access Control&amp;quot;&quot;/&gt;&lt;property id=&quot;20307&quot; value=&quot;449&quot;/&gt;&lt;/object&gt;&lt;object type=&quot;3&quot; unique_id=&quot;10588&quot;&gt;&lt;property id=&quot;20148&quot; value=&quot;5&quot;/&gt;&lt;property id=&quot;20300&quot; value=&quot;Slide 21 - &amp;quot;Intrusion Detection&amp;quot;&quot;/&gt;&lt;property id=&quot;20307&quot; value=&quot;450&quot;/&gt;&lt;/object&gt;&lt;object type=&quot;3&quot; unique_id=&quot;10589&quot;&gt;&lt;property id=&quot;20148&quot; value=&quot;5&quot;/&gt;&lt;property id=&quot;20300&quot; value=&quot;Slide 18 - &amp;quot;Video Monitoring&amp;quot;&quot;/&gt;&lt;property id=&quot;20307&quot; value=&quot;451&quot;/&gt;&lt;/object&gt;&lt;object type=&quot;3&quot; unique_id=&quot;10787&quot;&gt;&lt;property id=&quot;20148&quot; value=&quot;5&quot;/&gt;&lt;property id=&quot;20300&quot; value=&quot;Slide 9 - &amp;quot;Facility Access Control&amp;quot;&quot;/&gt;&lt;property id=&quot;20307&quot; value=&quot;452&quot;/&gt;&lt;/object&gt;&lt;object type=&quot;3&quot; unique_id=&quot;10836&quot;&gt;&lt;property id=&quot;20148&quot; value=&quot;5&quot;/&gt;&lt;property id=&quot;20300&quot; value=&quot;Slide 14 - &amp;quot;Personnel Access Control&amp;quot;&quot;/&gt;&lt;property id=&quot;20307&quot; value=&quot;453&quot;/&gt;&lt;/object&gt;&lt;object type=&quot;3&quot; unique_id=&quot;10922&quot;&gt;&lt;property id=&quot;20148&quot; value=&quot;5&quot;/&gt;&lt;property id=&quot;20300&quot; value=&quot;Slide 17 - &amp;quot;Personnel Access Control – cont.&amp;quot;&quot;/&gt;&lt;property id=&quot;20307&quot; value=&quot;454&quot;/&gt;&lt;/object&gt;&lt;object type=&quot;3&quot; unique_id=&quot;11085&quot;&gt;&lt;property id=&quot;20148&quot; value=&quot;5&quot;/&gt;&lt;property id=&quot;20300&quot; value=&quot;Slide 10 - &amp;quot;Mechanical Locks&amp;quot;&quot;/&gt;&lt;property id=&quot;20307&quot; value=&quot;455&quot;/&gt;&lt;/object&gt;&lt;object type=&quot;3&quot; unique_id=&quot;11361&quot;&gt;&lt;property id=&quot;20148&quot; value=&quot;5&quot;/&gt;&lt;property id=&quot;20300&quot; value=&quot;Slide 12 - &amp;quot;Lock Picking&amp;quot;&quot;/&gt;&lt;property id=&quot;20307&quot; value=&quot;456&quot;/&gt;&lt;/object&gt;&lt;object type=&quot;3&quot; unique_id=&quot;11434&quot;&gt;&lt;property id=&quot;20148&quot; value=&quot;5&quot;/&gt;&lt;property id=&quot;20300&quot; value=&quot;Slide 19 - &amp;quot;Closed-Circuit TV (CCTV) System&amp;quot;&quot;/&gt;&lt;property id=&quot;20307&quot; value=&quot;457&quot;/&gt;&lt;/object&gt;&lt;object type=&quot;3&quot; unique_id=&quot;11591&quot;&gt;&lt;property id=&quot;20148&quot; value=&quot;5&quot;/&gt;&lt;property id=&quot;20300&quot; value=&quot;Slide 3 - &amp;quot;Why Physical Security?&amp;quot;&quot;/&gt;&lt;property id=&quot;20307&quot; value=&quot;459&quot;/&gt;&lt;/object&gt;&lt;object type=&quot;3&quot; unique_id=&quot;11812&quot;&gt;&lt;property id=&quot;20148&quot; value=&quot;5&quot;/&gt;&lt;property id=&quot;20300&quot; value=&quot;Slide 31 - &amp;quot;Summary&amp;quot;&quot;/&gt;&lt;property id=&quot;20307&quot; value=&quot;460&quot;/&gt;&lt;/object&gt;&lt;object type=&quot;3&quot; unique_id=&quot;11973&quot;&gt;&lt;property id=&quot;20148&quot; value=&quot;5&quot;/&gt;&lt;property id=&quot;20300&quot; value=&quot;Slide 5 - &amp;quot;Introduction to Physical Security – cont.&amp;quot;&quot;/&gt;&lt;property id=&quot;20307&quot; value=&quot;461&quot;/&gt;&lt;/object&gt;&lt;object type=&quot;3&quot; unique_id=&quot;12142&quot;&gt;&lt;property id=&quot;20148&quot; value=&quot;5&quot;/&gt;&lt;property id=&quot;20300&quot; value=&quot;Slide 11 - &amp;quot;Types of Tumbler Locks&amp;quot;&quot;/&gt;&lt;property id=&quot;20307&quot; value=&quot;462&quot;/&gt;&lt;/object&gt;&lt;object type=&quot;3&quot; unique_id=&quot;12253&quot;&gt;&lt;property id=&quot;20148&quot; value=&quot;5&quot;/&gt;&lt;property id=&quot;20300&quot; value=&quot;Slide 15 - &amp;quot;Biometric System &amp;quot;&quot;/&gt;&lt;property id=&quot;20307&quot; value=&quot;463&quot;/&gt;&lt;/object&gt;&lt;object type=&quot;3&quot; unique_id=&quot;12369&quot;&gt;&lt;property id=&quot;20148&quot; value=&quot;5&quot;/&gt;&lt;property id=&quot;20300&quot; value=&quot;Slide 20 - &amp;quot;Closed-Circuit TV (CCTV) System – cont.&amp;quot;&quot;/&gt;&lt;property id=&quot;20307&quot; value=&quot;464&quot;/&gt;&lt;/object&gt;&lt;object type=&quot;3&quot; unique_id=&quot;12682&quot;&gt;&lt;property id=&quot;20148&quot; value=&quot;5&quot;/&gt;&lt;property id=&quot;20300&quot; value=&quot;Slide 6 - &amp;quot;Physical Security Checklist&amp;quot;&quot;/&gt;&lt;property id=&quot;20307&quot; value=&quot;465&quot;/&gt;&lt;/object&gt;&lt;object type=&quot;3&quot; unique_id=&quot;12971&quot;&gt;&lt;property id=&quot;20148&quot; value=&quot;5&quot;/&gt;&lt;property id=&quot;20300&quot; value=&quot;Slide 16 - &amp;quot;Smart Cards&amp;quot;&quot;/&gt;&lt;property id=&quot;20307&quot; value=&quot;467&quot;/&gt;&lt;/object&gt;&lt;object type=&quot;3&quot; unique_id=&quot;12972&quot;&gt;&lt;property id=&quot;20148&quot; value=&quot;5&quot;/&gt;&lt;property id=&quot;20300&quot; value=&quot;Slide 22 - &amp;quot;Intrusion Detection Systems &amp;quot;&quot;/&gt;&lt;property id=&quot;20307&quot; value=&quot;466&quot;/&gt;&lt;/object&gt;&lt;object type=&quot;3&quot; unique_id=&quot;13289&quot;&gt;&lt;property id=&quot;20148&quot; value=&quot;5&quot;/&gt;&lt;property id=&quot;20300&quot; value=&quot;Slide 23 - &amp;quot;Intrusion Detection Systems – cont. &amp;quot;&quot;/&gt;&lt;property id=&quot;20307&quot; value=&quot;469&quot;/&gt;&lt;/object&gt;&lt;object type=&quot;3&quot; unique_id=&quot;13491&quot;&gt;&lt;property id=&quot;20148&quot; value=&quot;5&quot;/&gt;&lt;property id=&quot;20300&quot; value=&quot;Slide 7 - &amp;quot;Environmental Design&amp;quot;&quot;/&gt;&lt;property id=&quot;20307&quot; value=&quot;471&quot;/&gt;&lt;/object&gt;&lt;object type=&quot;3&quot; unique_id=&quot;13822&quot;&gt;&lt;property id=&quot;20148&quot; value=&quot;5&quot;/&gt;&lt;property id=&quot;20300&quot; value=&quot;Slide 25 - &amp;quot;Server Room&amp;quot;&quot;/&gt;&lt;property id=&quot;20307&quot; value=&quot;472&quot;/&gt;&lt;/object&gt;&lt;object type=&quot;3&quot; unique_id=&quot;14164&quot;&gt;&lt;property id=&quot;20148&quot; value=&quot;5&quot;/&gt;&lt;property id=&quot;20300&quot; value=&quot;Slide 26 - &amp;quot;A Secured Server Room&amp;quot;&quot;/&gt;&lt;property id=&quot;20307&quot; value=&quot;473&quot;/&gt;&lt;/object&gt;&lt;object type=&quot;3&quot; unique_id=&quot;14194&quot;&gt;&lt;property id=&quot;20148&quot; value=&quot;5&quot;/&gt;&lt;property id=&quot;20300&quot; value=&quot;Slide 27 - &amp;quot;Physical Attacks on Windows OS&amp;quot;&quot;/&gt;&lt;property id=&quot;20307&quot; value=&quot;474&quot;/&gt;&lt;/object&gt;&lt;object type=&quot;3&quot; unique_id=&quot;20844&quot;&gt;&lt;property id=&quot;20148&quot; value=&quot;5&quot;/&gt;&lt;property id=&quot;20300&quot; value=&quot;Slide 28 - &amp;quot;Offline Attacks&amp;quot;&quot;/&gt;&lt;property id=&quot;20307&quot; value=&quot;475&quot;/&gt;&lt;/object&gt;&lt;object type=&quot;3&quot; unique_id=&quot;21000&quot;&gt;&lt;property id=&quot;20148&quot; value=&quot;5&quot;/&gt;&lt;property id=&quot;20300&quot; value=&quot;Slide 30 - &amp;quot;Countermeasures&amp;quot;&quot;/&gt;&lt;property id=&quot;20307&quot; value=&quot;476&quot;/&gt;&lt;/object&gt;&lt;object type=&quot;3&quot; unique_id=&quot;21316&quot;&gt;&lt;property id=&quot;20148&quot; value=&quot;5&quot;/&gt;&lt;property id=&quot;20300&quot; value=&quot;Slide 29 - &amp;quot;Online Attacks&amp;quot;&quot;/&gt;&lt;property id=&quot;20307&quot; value=&quot;477&quot;/&gt;&lt;/object&gt;&lt;object type=&quot;3&quot; unique_id=&quot;21349&quot;&gt;&lt;property id=&quot;20148&quot; value=&quot;5&quot;/&gt;&lt;property id=&quot;20300&quot; value=&quot;Slide 24 - &amp;quot;Response &amp;quot;&quot;/&gt;&lt;property id=&quot;20307&quot; value=&quot;478&quot;/&gt;&lt;/object&gt;&lt;object type=&quot;3&quot; unique_id=&quot;21383&quot;&gt;&lt;property id=&quot;20148&quot; value=&quot;5&quot;/&gt;&lt;property id=&quot;20300&quot; value=&quot;Slide 13 - &amp;quot;Lock Picking – cont.&amp;quot;&quot;/&gt;&lt;property id=&quot;20307&quot; value=&quot;479&quot;/&gt;&lt;/object&gt;&lt;/object&gt;&lt;/object&gt;&lt;/database&gt;"/>
</p:tagLst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12209</TotalTime>
  <Words>1457</Words>
  <Application>Microsoft Office PowerPoint</Application>
  <PresentationFormat>On-screen Show (4:3)</PresentationFormat>
  <Paragraphs>171</Paragraphs>
  <Slides>22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Objectives</vt:lpstr>
      <vt:lpstr>Primary Partitioning</vt:lpstr>
      <vt:lpstr>Volumes vs Partitions</vt:lpstr>
      <vt:lpstr>Physical and Logical Drives</vt:lpstr>
      <vt:lpstr>Extended Partitioning</vt:lpstr>
      <vt:lpstr>What is a File System?</vt:lpstr>
      <vt:lpstr>File Allocation Table</vt:lpstr>
      <vt:lpstr>File System</vt:lpstr>
      <vt:lpstr>Master Boot Record (MBR)</vt:lpstr>
      <vt:lpstr>Master Boot Record (MBR) –cont.</vt:lpstr>
      <vt:lpstr>Disk Structure</vt:lpstr>
      <vt:lpstr>Master Boot Record (MBR) – cont.</vt:lpstr>
      <vt:lpstr>Master Boot Record (MBR) – cont.</vt:lpstr>
      <vt:lpstr>Master Boot Record (MBR) – cont.</vt:lpstr>
      <vt:lpstr>Master Boot Record (MBR) – cont.</vt:lpstr>
      <vt:lpstr>Partition Table</vt:lpstr>
      <vt:lpstr>Boot Sectors of a partitioned hard disk drive</vt:lpstr>
      <vt:lpstr>Windows XP Partition Layout</vt:lpstr>
      <vt:lpstr>Windows 7 (and later OS) Partition Layout</vt:lpstr>
      <vt:lpstr>Summary</vt:lpstr>
      <vt:lpstr>Reference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Lee Yu Yee Dominic /CSF</cp:lastModifiedBy>
  <cp:revision>725</cp:revision>
  <cp:lastPrinted>2000-08-04T01:42:18Z</cp:lastPrinted>
  <dcterms:created xsi:type="dcterms:W3CDTF">1995-05-28T16:29:18Z</dcterms:created>
  <dcterms:modified xsi:type="dcterms:W3CDTF">2022-12-11T04:21:52Z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ohj2@np.edu.sg</vt:lpwstr>
  </property>
  <property fmtid="{D5CDD505-2E9C-101B-9397-08002B2CF9AE}" pid="5" name="MSIP_Label_84f81056-721b-4b22-8334-0449c6cc893e_SetDate">
    <vt:lpwstr>2020-11-03T06:44:43.4198526Z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0f8bba61-80f4-4c37-b9b4-6373b31fff88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2022-11-02T10:58:14Z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b8eae185-6e6f-4806-8552-1bb2c0e22bf9</vt:lpwstr>
  </property>
  <property fmtid="{D5CDD505-2E9C-101B-9397-08002B2CF9AE}" pid="16" name="MSIP_Label_30286cb9-b49f-4646-87a5-340028348160_ContentBits">
    <vt:lpwstr>1</vt:lpwstr>
  </property>
</Properties>
</file>