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4" r:id="rId2"/>
    <p:sldId id="305" r:id="rId3"/>
    <p:sldId id="290" r:id="rId4"/>
    <p:sldId id="291" r:id="rId5"/>
    <p:sldId id="298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787" autoAdjust="0"/>
  </p:normalViewPr>
  <p:slideViewPr>
    <p:cSldViewPr snapToGrid="0">
      <p:cViewPr varScale="1">
        <p:scale>
          <a:sx n="111" d="100"/>
          <a:sy n="111" d="100"/>
        </p:scale>
        <p:origin x="3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4850D-D388-4017-88E6-02960895E020}" type="datetimeFigureOut">
              <a:rPr lang="en-US" smtClean="0"/>
              <a:t>24/10/2018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99AA7-9041-412C-BA95-0EB9F1B1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5ECD-0922-457C-8969-1F4439B98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Bloom’s Taxonomy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(2010).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Vanderbilt University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Retrieved from https://cft.vanderbilt.edu/guides-sub-pages/blooms-taxonomy/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99AA7-9041-412C-BA95-0EB9F1B100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http://www.skillsfuture.sg/skills-framework/ict#howcanibenefitfromit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99AA7-9041-412C-BA95-0EB9F1B100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E98-967A-433D-805E-2918049D7CF4}" type="datetime1">
              <a:rPr lang="en-US" smtClean="0"/>
              <a:t>24/10/2018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A470-7345-4438-AF8A-4ED1840A827A}" type="datetime1">
              <a:rPr lang="en-US" smtClean="0"/>
              <a:t>24/10/2018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236-0A0F-48C3-B94B-D125CB0D1AB2}" type="datetime1">
              <a:rPr lang="en-US" smtClean="0"/>
              <a:t>24/10/2018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5EFC-8786-4AA0-9288-459F7BDD501E}" type="datetime1">
              <a:rPr lang="en-US" smtClean="0"/>
              <a:t>24/10/2018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67B9-59DE-4730-9058-610833ABBF07}" type="datetime1">
              <a:rPr lang="en-US" smtClean="0"/>
              <a:t>24/10/2018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F5-8B04-4E1B-9D15-164B0383DB38}" type="datetime1">
              <a:rPr lang="en-US" smtClean="0"/>
              <a:t>24/10/2018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EA6B-092F-449B-ABC3-3BEE5BDFCF91}" type="datetime1">
              <a:rPr lang="en-US" smtClean="0"/>
              <a:t>24/10/2018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D36-3CBC-43EA-B053-8FD54C8B5568}" type="datetime1">
              <a:rPr lang="en-US" smtClean="0"/>
              <a:t>24/10/2018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0664884" y="5933067"/>
            <a:ext cx="2325921" cy="992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8" t="55901" r="5692" b="3502"/>
          <a:stretch/>
        </p:blipFill>
        <p:spPr>
          <a:xfrm>
            <a:off x="197347" y="-96252"/>
            <a:ext cx="3888000" cy="1703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 userDrawn="1"/>
        </p:nvCxnSpPr>
        <p:spPr>
          <a:xfrm>
            <a:off x="583885" y="6293680"/>
            <a:ext cx="1124492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Last update: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Sevice</a:t>
            </a:r>
            <a:r>
              <a:rPr lang="en-US" dirty="0"/>
              <a:t> Learning @ 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2" descr="School of ICT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71" y="6322255"/>
            <a:ext cx="1556657" cy="52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D53FEA-D731-4103-9753-094FF871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6"/>
            <a:ext cx="7315200" cy="58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91F7627-BA11-46D7-8648-9556BC1F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5" y="1560197"/>
            <a:ext cx="10769915" cy="461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08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7672-C4F8-4E51-92D8-8D23A6D77372}" type="datetime1">
              <a:rPr lang="en-US" smtClean="0"/>
              <a:t>24/10/2018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EE7F-9764-452E-9A23-1230A8A67637}" type="datetime1">
              <a:rPr lang="en-US" smtClean="0"/>
              <a:t>24/10/2018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0127-46AB-4902-AA4A-A1C9CC209468}" type="datetime1">
              <a:rPr lang="en-US" smtClean="0"/>
              <a:t>24/10/2018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Sevice Learning @ NP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4C8D-A11A-4AC5-9B62-62D460DC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49773" y="6368351"/>
            <a:ext cx="1124492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2926" y="-116219"/>
            <a:ext cx="6250330" cy="6276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5305602" y="2593945"/>
            <a:ext cx="649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4400" b="1" dirty="0">
                <a:latin typeface="Calibri" panose="020F0502020204030204" pitchFamily="34" charset="0"/>
              </a:rPr>
              <a:t> Out of SERVICE-LEARNING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1903" y="2624722"/>
            <a:ext cx="4456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solidFill>
                  <a:schemeClr val="bg1">
                    <a:lumMod val="65000"/>
                  </a:schemeClr>
                </a:solidFill>
              </a:rPr>
              <a:t>Getting the best</a:t>
            </a:r>
          </a:p>
        </p:txBody>
      </p:sp>
      <p:pic>
        <p:nvPicPr>
          <p:cNvPr id="10" name="Picture 22" descr="School of I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6172200"/>
            <a:ext cx="1714500" cy="5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71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D9D15-2505-44E8-9DEE-FA8C7DC8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5A06-11D6-4D20-9709-8A4A74C6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0A3522-5EAA-470C-A3EA-BF6E4E8A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Critical Thinking Standards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2F4FE-16F3-491A-80A7-B2B2525E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991008"/>
            <a:ext cx="9418320" cy="5292528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2477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8C49D-1C04-4D06-8692-A6D75E83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9D21F-4054-428A-9D11-6A7F75FD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E5CDA-88FA-4F43-A851-F8EB722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Assessment Rubric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0332CD-5F99-4283-AF4E-F9A79916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97" y="1103802"/>
            <a:ext cx="9936805" cy="5103336"/>
          </a:xfrm>
          <a:prstGeom prst="rect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37168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27EC8-3638-4F78-8F5B-B39EB4EF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9B96-609A-4CB3-B46D-F07D3DD5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74658A-0CE8-43ED-A912-02FACD2F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Assessment Rubric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A22A1-8BBF-4989-A4B8-8E39CC8A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5" y="954590"/>
            <a:ext cx="10228895" cy="52902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53425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76D32-F10E-4F8B-877A-4F0DA921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0427-B5B5-4191-A43E-F093831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681E5E-F0C1-42F6-AF66-D60858D9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6"/>
            <a:ext cx="7780020" cy="589464"/>
          </a:xfrm>
        </p:spPr>
        <p:txBody>
          <a:bodyPr>
            <a:normAutofit/>
          </a:bodyPr>
          <a:lstStyle/>
          <a:p>
            <a:r>
              <a:rPr lang="en-US" dirty="0"/>
              <a:t>Example – Academic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318EF-748A-45E6-AC21-CBDA3C6E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8150"/>
            <a:ext cx="10698480" cy="5191451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74584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AD48-2B6F-4952-95C6-7D3DFFD2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0D4C-B01C-473E-86E0-22C13FCD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659F8F-9DA0-48EE-824D-46771CAC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6"/>
            <a:ext cx="8061960" cy="589464"/>
          </a:xfrm>
        </p:spPr>
        <p:txBody>
          <a:bodyPr>
            <a:noAutofit/>
          </a:bodyPr>
          <a:lstStyle/>
          <a:p>
            <a:r>
              <a:rPr lang="en-US" sz="3000" dirty="0"/>
              <a:t>Example – Personal Growth and Civic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20CF5-326E-4EA7-A8A0-1B48635F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08704"/>
            <a:ext cx="10988040" cy="4893532"/>
          </a:xfrm>
          <a:prstGeom prst="rect">
            <a:avLst/>
          </a:prstGeom>
          <a:solidFill>
            <a:srgbClr val="7030A0">
              <a:alpha val="0"/>
            </a:srgbClr>
          </a:solidFill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9018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D9793-FEEB-4BCF-A809-7F993FD3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E2FE1-2908-452F-AFA5-034D2D5E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B82D46-5752-4F79-8FBF-58826456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6"/>
            <a:ext cx="7452360" cy="58946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Skills &amp; Competencies for </a:t>
            </a:r>
            <a:r>
              <a:rPr lang="en-US" dirty="0" err="1"/>
              <a:t>Infocomm</a:t>
            </a:r>
            <a:r>
              <a:rPr lang="en-US" dirty="0"/>
              <a:t>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AEC7E-3BDA-4482-8927-538A2C73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076"/>
            <a:ext cx="2651760" cy="84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5E4A0-DD55-462E-A963-4264ADF2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7" y="1478870"/>
            <a:ext cx="10933613" cy="449538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06465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2585-D894-433B-8E9C-E9C18CCD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6CE4-3A3F-4507-A864-732237AA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DF50A7-6FB1-4802-8EB5-E0D611CA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Pre-trip Reflection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90C0EAC-4C18-41B2-A6AA-F57125E4C03F}"/>
              </a:ext>
            </a:extLst>
          </p:cNvPr>
          <p:cNvSpPr txBox="1">
            <a:spLocks/>
          </p:cNvSpPr>
          <p:nvPr/>
        </p:nvSpPr>
        <p:spPr>
          <a:xfrm>
            <a:off x="838200" y="1736726"/>
            <a:ext cx="10424160" cy="41916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I am going for this service project because ….. (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why did I go for this training?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My perception and understanding of the beneficiaries that I am going to serve before meeting and serving the beneficiaries (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how well you understand about the beneficiaries and VWO?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I will need to do/think/consider …. when working with someone with the community (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describe what you need to do/think/consider and explain why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I feel …. excited/worried/scared/concerned (state your feelings) knowing that I am going to work with someone from the community that I don’t know.  (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examine your feelings and explain why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For this project, I can contribute by … (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examine your skills, ability, interest, strength and weaknesses that are needed to contribute and why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3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CD943-D5FB-41B1-A4FE-30E62DF4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Service-Learning </a:t>
            </a:r>
            <a:r>
              <a:rPr lang="en-US" dirty="0"/>
              <a:t>@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6C61-A759-4AFF-9BA4-28A27E4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7747BD-5AF0-4486-AD9E-B4D5EF32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E7BE774-0F0F-4055-9DA4-896C6B32679F}"/>
              </a:ext>
            </a:extLst>
          </p:cNvPr>
          <p:cNvSpPr txBox="1">
            <a:spLocks/>
          </p:cNvSpPr>
          <p:nvPr/>
        </p:nvSpPr>
        <p:spPr>
          <a:xfrm>
            <a:off x="838200" y="1736726"/>
            <a:ext cx="10424160" cy="4191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Understand the S-L Implementation Stage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Reflective Cycle, </a:t>
            </a:r>
            <a:r>
              <a:rPr lang="en-US" sz="2000" dirty="0">
                <a:latin typeface="Calibri" panose="020F0502020204030204" pitchFamily="34" charset="0"/>
              </a:rPr>
              <a:t>Gibb</a:t>
            </a:r>
            <a:endParaRPr lang="en-US" sz="32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Learning Objectives of S-L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DEAL Reflection Model, </a:t>
            </a:r>
            <a:r>
              <a:rPr lang="en-US" sz="2000" dirty="0">
                <a:latin typeface="Calibri" panose="020F0502020204030204" pitchFamily="34" charset="0"/>
              </a:rPr>
              <a:t>Ash, S. L., &amp; Clayton, P. H.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Bloom Taxonomy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</a:rPr>
              <a:t>SkillsFuture</a:t>
            </a:r>
            <a:r>
              <a:rPr lang="en-US" sz="3200" dirty="0">
                <a:latin typeface="Calibri" panose="020F0502020204030204" pitchFamily="34" charset="0"/>
              </a:rPr>
              <a:t> - Generic Skills &amp; Competencies for </a:t>
            </a:r>
            <a:r>
              <a:rPr lang="en-US" sz="3200" dirty="0" err="1">
                <a:latin typeface="Calibri" panose="020F0502020204030204" pitchFamily="34" charset="0"/>
              </a:rPr>
              <a:t>Infocomm</a:t>
            </a:r>
            <a:r>
              <a:rPr lang="en-US" sz="3200" dirty="0">
                <a:latin typeface="Calibri" panose="020F0502020204030204" pitchFamily="34" charset="0"/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77273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D585F-96B6-4CDB-8032-0EA86814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1A71-F692-4512-B585-1AC4238F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712055-EC4C-4EDA-B51E-6671EF8D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652145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Service-Learning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6ADE7-FCFC-4AB2-A8C9-3852EAFD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65" y="1146575"/>
            <a:ext cx="6905670" cy="51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EFCE8-9BD9-4A7F-9B92-F2975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 smtClean="0"/>
              <a:t>-</a:t>
            </a:r>
            <a:r>
              <a:rPr lang="en-US" dirty="0" smtClean="0"/>
              <a:t>Learning </a:t>
            </a:r>
            <a:r>
              <a:rPr lang="en-US" dirty="0"/>
              <a:t>@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6E082-E5FA-4E5B-B748-44C8E1B1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DD1AA2-5916-4520-8FB3-56D7A87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629285"/>
          </a:xfrm>
        </p:spPr>
        <p:txBody>
          <a:bodyPr/>
          <a:lstStyle/>
          <a:p>
            <a:r>
              <a:rPr lang="en-US" dirty="0"/>
              <a:t>Reflection – Reflective Cycle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57EAF-0332-4459-8264-0C81CBC7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1035099"/>
            <a:ext cx="4956811" cy="5206062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5399809F-2758-49F6-8EDA-865FFF12E739}"/>
              </a:ext>
            </a:extLst>
          </p:cNvPr>
          <p:cNvSpPr txBox="1">
            <a:spLocks/>
          </p:cNvSpPr>
          <p:nvPr/>
        </p:nvSpPr>
        <p:spPr>
          <a:xfrm>
            <a:off x="5732145" y="1273810"/>
            <a:ext cx="5406390" cy="4624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Good reflection links </a:t>
            </a:r>
            <a:r>
              <a:rPr lang="en-US" u="sng" dirty="0">
                <a:latin typeface="Calibri" panose="020F0502020204030204" pitchFamily="34" charset="0"/>
              </a:rPr>
              <a:t>service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u="sng" dirty="0">
                <a:latin typeface="Calibri" panose="020F0502020204030204" pitchFamily="34" charset="0"/>
              </a:rPr>
              <a:t>learning</a:t>
            </a:r>
            <a:r>
              <a:rPr lang="en-US" dirty="0">
                <a:latin typeface="Calibri" panose="020F0502020204030204" pitchFamily="34" charset="0"/>
              </a:rPr>
              <a:t>, is structure by learning objectives, occurs regularly, provides opportunities for feedback and allows students to consider civic and social values.</a:t>
            </a:r>
          </a:p>
        </p:txBody>
      </p:sp>
    </p:spTree>
    <p:extLst>
      <p:ext uri="{BB962C8B-B14F-4D97-AF65-F5344CB8AC3E}">
        <p14:creationId xmlns:p14="http://schemas.microsoft.com/office/powerpoint/2010/main" val="19020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254F5-A057-43ED-9115-F25C93B6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DEA7B-B358-48F4-BE3C-71BCD147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6C504F-3580-45B0-A3E0-40835506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S-L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563BA-E597-4B07-94E7-43B04457447C}"/>
              </a:ext>
            </a:extLst>
          </p:cNvPr>
          <p:cNvSpPr>
            <a:spLocks noGrp="1"/>
          </p:cNvSpPr>
          <p:nvPr>
            <p:ph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EA3A8-3CC0-45AE-BD2D-24837159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40" y="1685925"/>
            <a:ext cx="4932930" cy="44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D0E04-6522-457B-B4A3-69B4CA41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Sevice 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88CEF-03EC-4B7D-81D0-80490F30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E83F72-F23E-44FC-8C51-F58813D8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9" y="84206"/>
            <a:ext cx="7637145" cy="8703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DEAL Reflection Model</a:t>
            </a:r>
            <a:r>
              <a:rPr lang="en" sz="6000" b="1" kern="0" dirty="0">
                <a:solidFill>
                  <a:srgbClr val="000000"/>
                </a:solidFill>
                <a:latin typeface="Comfortaa"/>
                <a:sym typeface="Comfortaa"/>
              </a:rPr>
              <a:t/>
            </a:r>
            <a:br>
              <a:rPr lang="en" sz="6000" b="1" kern="0" dirty="0">
                <a:solidFill>
                  <a:srgbClr val="000000"/>
                </a:solidFill>
                <a:latin typeface="Comfortaa"/>
                <a:sym typeface="Comfortaa"/>
              </a:rPr>
            </a:br>
            <a:r>
              <a:rPr lang="en" sz="1800" kern="0" dirty="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Ash, S. L., &amp; Clayton, P. H. (2009)</a:t>
            </a:r>
            <a:endParaRPr lang="en-US" dirty="0"/>
          </a:p>
        </p:txBody>
      </p:sp>
      <p:cxnSp>
        <p:nvCxnSpPr>
          <p:cNvPr id="12" name="Google Shape;434;p74">
            <a:extLst>
              <a:ext uri="{FF2B5EF4-FFF2-40B4-BE49-F238E27FC236}">
                <a16:creationId xmlns:a16="http://schemas.microsoft.com/office/drawing/2014/main" id="{9F957C3C-7D6F-4AE7-A525-938FC1054FAC}"/>
              </a:ext>
            </a:extLst>
          </p:cNvPr>
          <p:cNvCxnSpPr>
            <a:cxnSpLocks/>
          </p:cNvCxnSpPr>
          <p:nvPr/>
        </p:nvCxnSpPr>
        <p:spPr>
          <a:xfrm flipV="1">
            <a:off x="132817" y="2261804"/>
            <a:ext cx="8156117" cy="409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37;p74">
            <a:extLst>
              <a:ext uri="{FF2B5EF4-FFF2-40B4-BE49-F238E27FC236}">
                <a16:creationId xmlns:a16="http://schemas.microsoft.com/office/drawing/2014/main" id="{01FD700C-2F59-4C43-A259-C19D7EF67AB5}"/>
              </a:ext>
            </a:extLst>
          </p:cNvPr>
          <p:cNvCxnSpPr>
            <a:cxnSpLocks/>
          </p:cNvCxnSpPr>
          <p:nvPr/>
        </p:nvCxnSpPr>
        <p:spPr>
          <a:xfrm>
            <a:off x="132817" y="4137817"/>
            <a:ext cx="77389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38;p74">
            <a:extLst>
              <a:ext uri="{FF2B5EF4-FFF2-40B4-BE49-F238E27FC236}">
                <a16:creationId xmlns:a16="http://schemas.microsoft.com/office/drawing/2014/main" id="{B76E7BBC-B733-4EF8-914F-B5320110AFA1}"/>
              </a:ext>
            </a:extLst>
          </p:cNvPr>
          <p:cNvSpPr txBox="1"/>
          <p:nvPr/>
        </p:nvSpPr>
        <p:spPr>
          <a:xfrm>
            <a:off x="2437870" y="2366974"/>
            <a:ext cx="4092470" cy="144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xamine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Reflection prompts by categories </a:t>
            </a:r>
            <a:b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of learning objectives </a:t>
            </a:r>
            <a:r>
              <a:rPr lang="en-US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based on </a:t>
            </a:r>
            <a:r>
              <a:rPr lang="en-US" b="1" u="sng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6 levels</a:t>
            </a:r>
            <a:r>
              <a:rPr lang="en-US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from Bloom Taxonomy </a:t>
            </a:r>
            <a:endParaRPr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" name="Google Shape;439;p74">
            <a:extLst>
              <a:ext uri="{FF2B5EF4-FFF2-40B4-BE49-F238E27FC236}">
                <a16:creationId xmlns:a16="http://schemas.microsoft.com/office/drawing/2014/main" id="{82D0BFA0-3E36-485E-B98F-A3E48A2036F7}"/>
              </a:ext>
            </a:extLst>
          </p:cNvPr>
          <p:cNvSpPr txBox="1"/>
          <p:nvPr/>
        </p:nvSpPr>
        <p:spPr>
          <a:xfrm>
            <a:off x="2408643" y="4268308"/>
            <a:ext cx="8156116" cy="182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rticulate </a:t>
            </a:r>
            <a:r>
              <a:rPr lang="en" sz="3000" b="1" dirty="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earning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What did I learn? </a:t>
            </a:r>
            <a:r>
              <a:rPr lang="en-US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 learnt that ….</a:t>
            </a:r>
            <a:endParaRPr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How did I learn it? </a:t>
            </a:r>
            <a:r>
              <a:rPr lang="en-US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 leant this when ….</a:t>
            </a:r>
            <a:endParaRPr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Why is it important? </a:t>
            </a:r>
            <a:r>
              <a:rPr lang="en-US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This learning matters because…</a:t>
            </a:r>
            <a:endParaRPr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What will i do because of it? </a:t>
            </a:r>
            <a:r>
              <a:rPr lang="en-US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In light of this learning, in the future I will …</a:t>
            </a:r>
            <a:endParaRPr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E5ACC1-76B8-4714-BA9A-D4677375A0F6}"/>
              </a:ext>
            </a:extLst>
          </p:cNvPr>
          <p:cNvGrpSpPr/>
          <p:nvPr/>
        </p:nvGrpSpPr>
        <p:grpSpPr>
          <a:xfrm>
            <a:off x="6448267" y="1060976"/>
            <a:ext cx="3941603" cy="4396850"/>
            <a:chOff x="4624160" y="1263251"/>
            <a:chExt cx="3435125" cy="3875948"/>
          </a:xfrm>
        </p:grpSpPr>
        <p:sp>
          <p:nvSpPr>
            <p:cNvPr id="11" name="Google Shape;433;p74">
              <a:extLst>
                <a:ext uri="{FF2B5EF4-FFF2-40B4-BE49-F238E27FC236}">
                  <a16:creationId xmlns:a16="http://schemas.microsoft.com/office/drawing/2014/main" id="{D94E2EF2-2190-4218-9AD7-4D6C01B2D978}"/>
                </a:ext>
              </a:extLst>
            </p:cNvPr>
            <p:cNvSpPr/>
            <p:nvPr/>
          </p:nvSpPr>
          <p:spPr>
            <a:xfrm rot="10800000">
              <a:off x="4624160" y="2310274"/>
              <a:ext cx="3435125" cy="2828925"/>
            </a:xfrm>
            <a:prstGeom prst="flowChartExtra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;p74">
              <a:extLst>
                <a:ext uri="{FF2B5EF4-FFF2-40B4-BE49-F238E27FC236}">
                  <a16:creationId xmlns:a16="http://schemas.microsoft.com/office/drawing/2014/main" id="{B52D6881-BBEE-4238-AFCD-6203876D7352}"/>
                </a:ext>
              </a:extLst>
            </p:cNvPr>
            <p:cNvSpPr/>
            <p:nvPr/>
          </p:nvSpPr>
          <p:spPr>
            <a:xfrm rot="10800000">
              <a:off x="5630185" y="3975574"/>
              <a:ext cx="1423075" cy="1163625"/>
            </a:xfrm>
            <a:prstGeom prst="flowChartExtra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;p74">
              <a:extLst>
                <a:ext uri="{FF2B5EF4-FFF2-40B4-BE49-F238E27FC236}">
                  <a16:creationId xmlns:a16="http://schemas.microsoft.com/office/drawing/2014/main" id="{539C0358-8D10-45C6-AA97-6DC7544F7EFA}"/>
                </a:ext>
              </a:extLst>
            </p:cNvPr>
            <p:cNvSpPr/>
            <p:nvPr/>
          </p:nvSpPr>
          <p:spPr>
            <a:xfrm flipH="1">
              <a:off x="4624160" y="1263251"/>
              <a:ext cx="3435125" cy="1047025"/>
            </a:xfrm>
            <a:prstGeom prst="flowChartExtract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440;p74">
              <a:extLst>
                <a:ext uri="{FF2B5EF4-FFF2-40B4-BE49-F238E27FC236}">
                  <a16:creationId xmlns:a16="http://schemas.microsoft.com/office/drawing/2014/main" id="{94BFAE84-8B77-4FA7-9D01-0C6B663BAE4A}"/>
                </a:ext>
              </a:extLst>
            </p:cNvPr>
            <p:cNvGrpSpPr/>
            <p:nvPr/>
          </p:nvGrpSpPr>
          <p:grpSpPr>
            <a:xfrm>
              <a:off x="4756360" y="2704013"/>
              <a:ext cx="3080125" cy="1047033"/>
              <a:chOff x="5919925" y="-29311"/>
              <a:chExt cx="3080125" cy="1047033"/>
            </a:xfrm>
          </p:grpSpPr>
          <p:grpSp>
            <p:nvGrpSpPr>
              <p:cNvPr id="19" name="Google Shape;441;p74">
                <a:extLst>
                  <a:ext uri="{FF2B5EF4-FFF2-40B4-BE49-F238E27FC236}">
                    <a16:creationId xmlns:a16="http://schemas.microsoft.com/office/drawing/2014/main" id="{3E7217C9-0679-4DE7-9993-1AD70EF58613}"/>
                  </a:ext>
                </a:extLst>
              </p:cNvPr>
              <p:cNvGrpSpPr/>
              <p:nvPr/>
            </p:nvGrpSpPr>
            <p:grpSpPr>
              <a:xfrm>
                <a:off x="5919936" y="-29311"/>
                <a:ext cx="3080109" cy="1047033"/>
                <a:chOff x="4973588" y="2168263"/>
                <a:chExt cx="2310313" cy="770104"/>
              </a:xfrm>
            </p:grpSpPr>
            <p:sp>
              <p:nvSpPr>
                <p:cNvPr id="23" name="Google Shape;442;p74">
                  <a:extLst>
                    <a:ext uri="{FF2B5EF4-FFF2-40B4-BE49-F238E27FC236}">
                      <a16:creationId xmlns:a16="http://schemas.microsoft.com/office/drawing/2014/main" id="{A4F98B5B-2C19-495B-A19E-ADFF061B9C94}"/>
                    </a:ext>
                  </a:extLst>
                </p:cNvPr>
                <p:cNvSpPr/>
                <p:nvPr/>
              </p:nvSpPr>
              <p:spPr>
                <a:xfrm>
                  <a:off x="4973588" y="2168263"/>
                  <a:ext cx="770100" cy="7701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24" name="Google Shape;443;p74">
                  <a:extLst>
                    <a:ext uri="{FF2B5EF4-FFF2-40B4-BE49-F238E27FC236}">
                      <a16:creationId xmlns:a16="http://schemas.microsoft.com/office/drawing/2014/main" id="{FA2BA1BD-4DB8-4F17-8489-019BF1F3DA82}"/>
                    </a:ext>
                  </a:extLst>
                </p:cNvPr>
                <p:cNvSpPr/>
                <p:nvPr/>
              </p:nvSpPr>
              <p:spPr>
                <a:xfrm>
                  <a:off x="5743685" y="2168263"/>
                  <a:ext cx="770100" cy="770100"/>
                </a:xfrm>
                <a:prstGeom prst="ellipse">
                  <a:avLst/>
                </a:prstGeom>
                <a:solidFill>
                  <a:srgbClr val="66FF66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25" name="Google Shape;444;p74">
                  <a:extLst>
                    <a:ext uri="{FF2B5EF4-FFF2-40B4-BE49-F238E27FC236}">
                      <a16:creationId xmlns:a16="http://schemas.microsoft.com/office/drawing/2014/main" id="{A10F9994-190A-49E5-AB1D-649B66B6BB34}"/>
                    </a:ext>
                  </a:extLst>
                </p:cNvPr>
                <p:cNvSpPr/>
                <p:nvPr/>
              </p:nvSpPr>
              <p:spPr>
                <a:xfrm>
                  <a:off x="6513800" y="2168266"/>
                  <a:ext cx="770100" cy="770100"/>
                </a:xfrm>
                <a:prstGeom prst="ellipse">
                  <a:avLst/>
                </a:prstGeom>
                <a:solidFill>
                  <a:srgbClr val="00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  <p:sp>
            <p:nvSpPr>
              <p:cNvPr id="20" name="Google Shape;445;p74">
                <a:extLst>
                  <a:ext uri="{FF2B5EF4-FFF2-40B4-BE49-F238E27FC236}">
                    <a16:creationId xmlns:a16="http://schemas.microsoft.com/office/drawing/2014/main" id="{6A644597-E269-4594-95F7-7E848317B0D0}"/>
                  </a:ext>
                </a:extLst>
              </p:cNvPr>
              <p:cNvSpPr txBox="1"/>
              <p:nvPr/>
            </p:nvSpPr>
            <p:spPr>
              <a:xfrm>
                <a:off x="5919925" y="240406"/>
                <a:ext cx="1027200" cy="50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omfortaa"/>
                    <a:ea typeface="Comfortaa"/>
                    <a:cs typeface="Comfortaa"/>
                    <a:sym typeface="Comfortaa"/>
                  </a:rPr>
                  <a:t>Academic </a:t>
                </a:r>
                <a:endParaRPr sz="1200" b="1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omfortaa"/>
                    <a:ea typeface="Comfortaa"/>
                    <a:cs typeface="Comfortaa"/>
                    <a:sym typeface="Comfortaa"/>
                  </a:rPr>
                  <a:t>Learning</a:t>
                </a:r>
                <a:endParaRPr sz="1200" b="1" dirty="0"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1" name="Google Shape;446;p74">
                <a:extLst>
                  <a:ext uri="{FF2B5EF4-FFF2-40B4-BE49-F238E27FC236}">
                    <a16:creationId xmlns:a16="http://schemas.microsoft.com/office/drawing/2014/main" id="{ED7540D3-A202-46B7-99AC-982DF264D3BF}"/>
                  </a:ext>
                </a:extLst>
              </p:cNvPr>
              <p:cNvSpPr txBox="1"/>
              <p:nvPr/>
            </p:nvSpPr>
            <p:spPr>
              <a:xfrm>
                <a:off x="6946388" y="240406"/>
                <a:ext cx="1027200" cy="50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omfortaa"/>
                    <a:ea typeface="Comfortaa"/>
                    <a:cs typeface="Comfortaa"/>
                    <a:sym typeface="Comfortaa"/>
                  </a:rPr>
                  <a:t>Civic</a:t>
                </a:r>
                <a:endParaRPr sz="1200" b="1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omfortaa"/>
                    <a:ea typeface="Comfortaa"/>
                    <a:cs typeface="Comfortaa"/>
                    <a:sym typeface="Comfortaa"/>
                  </a:rPr>
                  <a:t>Learning</a:t>
                </a:r>
                <a:endParaRPr sz="1200" b="1" dirty="0"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2" name="Google Shape;447;p74">
                <a:extLst>
                  <a:ext uri="{FF2B5EF4-FFF2-40B4-BE49-F238E27FC236}">
                    <a16:creationId xmlns:a16="http://schemas.microsoft.com/office/drawing/2014/main" id="{1F8CBEBF-210E-48DE-93F4-78281D6A133A}"/>
                  </a:ext>
                </a:extLst>
              </p:cNvPr>
              <p:cNvSpPr txBox="1"/>
              <p:nvPr/>
            </p:nvSpPr>
            <p:spPr>
              <a:xfrm>
                <a:off x="7972850" y="240406"/>
                <a:ext cx="1027200" cy="50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Comfortaa"/>
                    <a:ea typeface="Comfortaa"/>
                    <a:cs typeface="Comfortaa"/>
                    <a:sym typeface="Comfortaa"/>
                  </a:rPr>
                  <a:t>Personal Growth</a:t>
                </a:r>
                <a:endParaRPr sz="1200" b="1" dirty="0"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sp>
          <p:nvSpPr>
            <p:cNvPr id="26" name="Google Shape;448;p74">
              <a:extLst>
                <a:ext uri="{FF2B5EF4-FFF2-40B4-BE49-F238E27FC236}">
                  <a16:creationId xmlns:a16="http://schemas.microsoft.com/office/drawing/2014/main" id="{EC2CCA10-864F-4D09-929C-AE727687326D}"/>
                </a:ext>
              </a:extLst>
            </p:cNvPr>
            <p:cNvSpPr txBox="1"/>
            <p:nvPr/>
          </p:nvSpPr>
          <p:spPr>
            <a:xfrm>
              <a:off x="5215510" y="2357899"/>
              <a:ext cx="2252400" cy="5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Learning Objectives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7" name="Google Shape;449;p74">
            <a:extLst>
              <a:ext uri="{FF2B5EF4-FFF2-40B4-BE49-F238E27FC236}">
                <a16:creationId xmlns:a16="http://schemas.microsoft.com/office/drawing/2014/main" id="{AD57C5FB-028B-4F9C-BA15-3851D35B8088}"/>
              </a:ext>
            </a:extLst>
          </p:cNvPr>
          <p:cNvSpPr txBox="1"/>
          <p:nvPr/>
        </p:nvSpPr>
        <p:spPr>
          <a:xfrm>
            <a:off x="2408643" y="1321216"/>
            <a:ext cx="4580840" cy="94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 sz="3000" dirty="0">
                <a:latin typeface="Comfortaa"/>
                <a:ea typeface="Comfortaa"/>
                <a:cs typeface="Comfortaa"/>
                <a:sym typeface="Comfortaa"/>
              </a:rPr>
              <a:t>escribe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What? When? Where? Who? Why?</a:t>
            </a:r>
            <a:endParaRPr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" name="Google Shape;449;p74">
            <a:extLst>
              <a:ext uri="{FF2B5EF4-FFF2-40B4-BE49-F238E27FC236}">
                <a16:creationId xmlns:a16="http://schemas.microsoft.com/office/drawing/2014/main" id="{47A0803B-DAF9-4B43-9F6C-D07F34D62DFE}"/>
              </a:ext>
            </a:extLst>
          </p:cNvPr>
          <p:cNvSpPr txBox="1"/>
          <p:nvPr/>
        </p:nvSpPr>
        <p:spPr>
          <a:xfrm>
            <a:off x="132817" y="1441192"/>
            <a:ext cx="1410765" cy="5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6600CC"/>
                </a:solidFill>
                <a:latin typeface="Comfortaa"/>
                <a:ea typeface="Comfortaa"/>
                <a:cs typeface="Comfortaa"/>
                <a:sym typeface="Comfortaa"/>
              </a:rPr>
              <a:t>What</a:t>
            </a:r>
            <a:endParaRPr b="1" dirty="0">
              <a:solidFill>
                <a:srgbClr val="6600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" name="Google Shape;449;p74">
            <a:extLst>
              <a:ext uri="{FF2B5EF4-FFF2-40B4-BE49-F238E27FC236}">
                <a16:creationId xmlns:a16="http://schemas.microsoft.com/office/drawing/2014/main" id="{212AFF36-42E0-4F39-B90D-CC73B554A0FD}"/>
              </a:ext>
            </a:extLst>
          </p:cNvPr>
          <p:cNvSpPr txBox="1"/>
          <p:nvPr/>
        </p:nvSpPr>
        <p:spPr>
          <a:xfrm>
            <a:off x="113078" y="2905244"/>
            <a:ext cx="2141712" cy="5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6600CC"/>
                </a:solidFill>
                <a:latin typeface="Comfortaa"/>
                <a:ea typeface="Comfortaa"/>
                <a:cs typeface="Comfortaa"/>
                <a:sym typeface="Comfortaa"/>
              </a:rPr>
              <a:t>So What</a:t>
            </a:r>
            <a:endParaRPr b="1" dirty="0">
              <a:solidFill>
                <a:srgbClr val="6600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" name="Google Shape;449;p74">
            <a:extLst>
              <a:ext uri="{FF2B5EF4-FFF2-40B4-BE49-F238E27FC236}">
                <a16:creationId xmlns:a16="http://schemas.microsoft.com/office/drawing/2014/main" id="{1A196055-9A89-435D-AD52-F7556FEF111A}"/>
              </a:ext>
            </a:extLst>
          </p:cNvPr>
          <p:cNvSpPr txBox="1"/>
          <p:nvPr/>
        </p:nvSpPr>
        <p:spPr>
          <a:xfrm>
            <a:off x="132817" y="4729703"/>
            <a:ext cx="2141712" cy="5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6600CC"/>
                </a:solidFill>
                <a:latin typeface="Comfortaa"/>
                <a:ea typeface="Comfortaa"/>
                <a:cs typeface="Comfortaa"/>
                <a:sym typeface="Comfortaa"/>
              </a:rPr>
              <a:t>Now What</a:t>
            </a:r>
            <a:endParaRPr b="1" dirty="0">
              <a:solidFill>
                <a:srgbClr val="6600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8918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689E1-8B73-4DE3-88CE-2BF1E781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update: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EE298-17AB-4996-AEC9-E9C15590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 smtClean="0"/>
              <a:t>-</a:t>
            </a:r>
            <a:r>
              <a:rPr lang="en-US" dirty="0" smtClean="0"/>
              <a:t>Learning </a:t>
            </a:r>
            <a:r>
              <a:rPr lang="en-US" dirty="0"/>
              <a:t>@ 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460D-2E93-49A5-B5A0-C488C7E8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97E03-7416-4DDC-B870-4213F786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8660A-4019-47BE-8DAA-00505A8C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" y="-1"/>
            <a:ext cx="11613371" cy="6388073"/>
          </a:xfrm>
          <a:prstGeom prst="rect">
            <a:avLst/>
          </a:prstGeom>
        </p:spPr>
      </p:pic>
      <p:sp>
        <p:nvSpPr>
          <p:cNvPr id="10" name="Google Shape;449;p74">
            <a:extLst>
              <a:ext uri="{FF2B5EF4-FFF2-40B4-BE49-F238E27FC236}">
                <a16:creationId xmlns:a16="http://schemas.microsoft.com/office/drawing/2014/main" id="{4E939651-63F0-474C-87B9-73A625EA0964}"/>
              </a:ext>
            </a:extLst>
          </p:cNvPr>
          <p:cNvSpPr txBox="1"/>
          <p:nvPr/>
        </p:nvSpPr>
        <p:spPr>
          <a:xfrm>
            <a:off x="417878" y="1731764"/>
            <a:ext cx="2141712" cy="5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6600CC"/>
                </a:solidFill>
                <a:latin typeface="Comfortaa"/>
                <a:ea typeface="Comfortaa"/>
                <a:cs typeface="Comfortaa"/>
                <a:sym typeface="Comfortaa"/>
              </a:rPr>
              <a:t>6 Levels</a:t>
            </a:r>
            <a:endParaRPr b="1" dirty="0">
              <a:solidFill>
                <a:srgbClr val="6600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59611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A32BC-071D-400C-BA0C-0075719F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AE39-7FE4-48FA-9608-91C56B09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01F9A9-E3BB-4B4E-AAC7-85D07AEF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– Example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2F08C-9C65-4C74-81C3-BF123875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856736"/>
            <a:ext cx="4763038" cy="2855987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30D89-A709-43DD-9077-436ACF443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49" y="2207330"/>
            <a:ext cx="5402154" cy="1873179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23651-1300-46D7-ABE5-C9F7F0EE6021}"/>
              </a:ext>
            </a:extLst>
          </p:cNvPr>
          <p:cNvCxnSpPr>
            <a:cxnSpLocks/>
          </p:cNvCxnSpPr>
          <p:nvPr/>
        </p:nvCxnSpPr>
        <p:spPr>
          <a:xfrm flipV="1">
            <a:off x="5623112" y="3132489"/>
            <a:ext cx="863414" cy="111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2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D0069-7D25-4EEE-BD28-FE3421E6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Service-Learning @ NP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2684C-AD4B-4877-AAF7-A229E355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4C8D-A11A-4AC5-9B62-62D460DCD19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9473F4-B46B-4896-B56C-25D7B925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 – Example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F8513-20DC-4E2D-97C3-0E628492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07" y="1693431"/>
            <a:ext cx="9020426" cy="4174916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3196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437</Words>
  <Application>Microsoft Office PowerPoint</Application>
  <PresentationFormat>Widescreen</PresentationFormat>
  <Paragraphs>87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Comfortaa</vt:lpstr>
      <vt:lpstr>Arial</vt:lpstr>
      <vt:lpstr>Calibri</vt:lpstr>
      <vt:lpstr>Tahoma</vt:lpstr>
      <vt:lpstr>1_Office Theme</vt:lpstr>
      <vt:lpstr>PowerPoint Presentation</vt:lpstr>
      <vt:lpstr>Learning Objectives</vt:lpstr>
      <vt:lpstr>Implementing Service-Learning</vt:lpstr>
      <vt:lpstr>Reflection – Reflective Cycle</vt:lpstr>
      <vt:lpstr>Learning Objectives of S-L</vt:lpstr>
      <vt:lpstr>DEAL Reflection Model Ash, S. L., &amp; Clayton, P. H. (2009)</vt:lpstr>
      <vt:lpstr>PowerPoint Presentation</vt:lpstr>
      <vt:lpstr>Reflection – Example 1</vt:lpstr>
      <vt:lpstr>Reflection  – Example 2 </vt:lpstr>
      <vt:lpstr>4 Critical Thinking Standards</vt:lpstr>
      <vt:lpstr>Example of Assessment Rubric</vt:lpstr>
      <vt:lpstr>Example of Assessment Rubric</vt:lpstr>
      <vt:lpstr>Example – Academic Learning</vt:lpstr>
      <vt:lpstr>Example – Personal Growth and Civic Learning</vt:lpstr>
      <vt:lpstr>Generic Skills &amp; Competencies for Infocomm Technology</vt:lpstr>
      <vt:lpstr>Pre-trip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 Yu Yee</dc:creator>
  <cp:lastModifiedBy>Goh-Chin Siew Ngee Sharon</cp:lastModifiedBy>
  <cp:revision>31</cp:revision>
  <dcterms:created xsi:type="dcterms:W3CDTF">2018-10-24T01:52:23Z</dcterms:created>
  <dcterms:modified xsi:type="dcterms:W3CDTF">2018-10-24T09:52:13Z</dcterms:modified>
</cp:coreProperties>
</file>