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4"/>
  </p:notesMasterIdLst>
  <p:handoutMasterIdLst>
    <p:handoutMasterId r:id="rId15"/>
  </p:handoutMasterIdLst>
  <p:sldIdLst>
    <p:sldId id="273" r:id="rId2"/>
    <p:sldId id="261" r:id="rId3"/>
    <p:sldId id="264" r:id="rId4"/>
    <p:sldId id="276" r:id="rId5"/>
    <p:sldId id="277" r:id="rId6"/>
    <p:sldId id="257" r:id="rId7"/>
    <p:sldId id="258" r:id="rId8"/>
    <p:sldId id="265" r:id="rId9"/>
    <p:sldId id="266" r:id="rId10"/>
    <p:sldId id="278" r:id="rId11"/>
    <p:sldId id="280" r:id="rId12"/>
    <p:sldId id="27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360036"/>
    <a:srgbClr val="660033"/>
    <a:srgbClr val="640064"/>
    <a:srgbClr val="660066"/>
    <a:srgbClr val="42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3" autoAdjust="0"/>
    <p:restoredTop sz="93475" autoAdjust="0"/>
  </p:normalViewPr>
  <p:slideViewPr>
    <p:cSldViewPr>
      <p:cViewPr varScale="1">
        <p:scale>
          <a:sx n="60" d="100"/>
          <a:sy n="60" d="100"/>
        </p:scale>
        <p:origin x="1396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9F136-3D68-4EE5-8D8D-2CABB1227D1F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3DF01D4-A8AC-4B32-AA30-9A44B77FE7A7}">
      <dgm:prSet phldrT="[Text]"/>
      <dgm:spPr/>
      <dgm:t>
        <a:bodyPr/>
        <a:lstStyle/>
        <a:p>
          <a:r>
            <a:rPr lang="en-US" dirty="0"/>
            <a:t>Module Synopsis</a:t>
          </a:r>
        </a:p>
      </dgm:t>
    </dgm:pt>
    <dgm:pt modelId="{9A45478B-D06F-4CE8-AE4C-854B28E0A607}" type="parTrans" cxnId="{C6232486-D29D-4232-9630-8A400E4520AF}">
      <dgm:prSet/>
      <dgm:spPr/>
      <dgm:t>
        <a:bodyPr/>
        <a:lstStyle/>
        <a:p>
          <a:endParaRPr lang="en-US"/>
        </a:p>
      </dgm:t>
    </dgm:pt>
    <dgm:pt modelId="{477AA489-F6CA-4706-BDE4-358B70C3EEB2}" type="sibTrans" cxnId="{C6232486-D29D-4232-9630-8A400E4520AF}">
      <dgm:prSet/>
      <dgm:spPr/>
      <dgm:t>
        <a:bodyPr/>
        <a:lstStyle/>
        <a:p>
          <a:endParaRPr lang="en-US"/>
        </a:p>
      </dgm:t>
    </dgm:pt>
    <dgm:pt modelId="{363E6A80-2F11-4CE1-8BEF-41BFFC2B6EF9}">
      <dgm:prSet phldrT="[Text]"/>
      <dgm:spPr/>
      <dgm:t>
        <a:bodyPr/>
        <a:lstStyle/>
        <a:p>
          <a:r>
            <a:rPr lang="en-US" dirty="0"/>
            <a:t>Indicative Topics</a:t>
          </a:r>
        </a:p>
      </dgm:t>
    </dgm:pt>
    <dgm:pt modelId="{F1970B4A-7626-43D8-B4DC-0DE339419FE5}" type="parTrans" cxnId="{A319C895-0E1D-4785-A42A-56E5B9D6B627}">
      <dgm:prSet/>
      <dgm:spPr/>
      <dgm:t>
        <a:bodyPr/>
        <a:lstStyle/>
        <a:p>
          <a:endParaRPr lang="en-US"/>
        </a:p>
      </dgm:t>
    </dgm:pt>
    <dgm:pt modelId="{4A31652B-0624-43DF-844D-98689C9547E3}" type="sibTrans" cxnId="{A319C895-0E1D-4785-A42A-56E5B9D6B627}">
      <dgm:prSet/>
      <dgm:spPr/>
      <dgm:t>
        <a:bodyPr/>
        <a:lstStyle/>
        <a:p>
          <a:endParaRPr lang="en-US"/>
        </a:p>
      </dgm:t>
    </dgm:pt>
    <dgm:pt modelId="{2F20209E-6B19-47FE-94FF-4DABC57EEA3B}">
      <dgm:prSet phldrT="[Text]"/>
      <dgm:spPr/>
      <dgm:t>
        <a:bodyPr/>
        <a:lstStyle/>
        <a:p>
          <a:r>
            <a:rPr lang="en-US" dirty="0"/>
            <a:t>Assessment</a:t>
          </a:r>
        </a:p>
      </dgm:t>
    </dgm:pt>
    <dgm:pt modelId="{384A3275-DDF7-4CB7-ACF3-8030164A67DF}" type="parTrans" cxnId="{B7361CDE-090D-4C43-BFD7-BF478B76D36F}">
      <dgm:prSet/>
      <dgm:spPr/>
      <dgm:t>
        <a:bodyPr/>
        <a:lstStyle/>
        <a:p>
          <a:endParaRPr lang="en-US"/>
        </a:p>
      </dgm:t>
    </dgm:pt>
    <dgm:pt modelId="{AF416A09-61BD-49CB-99D8-37DDDAAC97E8}" type="sibTrans" cxnId="{B7361CDE-090D-4C43-BFD7-BF478B76D36F}">
      <dgm:prSet/>
      <dgm:spPr/>
      <dgm:t>
        <a:bodyPr/>
        <a:lstStyle/>
        <a:p>
          <a:endParaRPr lang="en-US"/>
        </a:p>
      </dgm:t>
    </dgm:pt>
    <dgm:pt modelId="{8F2D0D9D-7EB5-4F3D-B791-56CF486EF86A}">
      <dgm:prSet phldrT="[Text]"/>
      <dgm:spPr/>
      <dgm:t>
        <a:bodyPr/>
        <a:lstStyle/>
        <a:p>
          <a:r>
            <a:rPr lang="en-US" dirty="0"/>
            <a:t>Administrative Matters</a:t>
          </a:r>
        </a:p>
      </dgm:t>
    </dgm:pt>
    <dgm:pt modelId="{10616415-76FC-4A89-A959-2775AFE5488E}" type="parTrans" cxnId="{B46E0ECB-CC98-49D9-9F9F-BA3AACAD038C}">
      <dgm:prSet/>
      <dgm:spPr/>
      <dgm:t>
        <a:bodyPr/>
        <a:lstStyle/>
        <a:p>
          <a:endParaRPr lang="en-US"/>
        </a:p>
      </dgm:t>
    </dgm:pt>
    <dgm:pt modelId="{36F37220-B6D6-4532-8A3D-67D570A8C6EC}" type="sibTrans" cxnId="{B46E0ECB-CC98-49D9-9F9F-BA3AACAD038C}">
      <dgm:prSet/>
      <dgm:spPr/>
      <dgm:t>
        <a:bodyPr/>
        <a:lstStyle/>
        <a:p>
          <a:endParaRPr lang="en-US"/>
        </a:p>
      </dgm:t>
    </dgm:pt>
    <dgm:pt modelId="{F02D983A-5D06-4059-99F3-C3587DEF38BE}" type="pres">
      <dgm:prSet presAssocID="{5E49F136-3D68-4EE5-8D8D-2CABB1227D1F}" presName="outerComposite" presStyleCnt="0">
        <dgm:presLayoutVars>
          <dgm:chMax val="5"/>
          <dgm:dir/>
          <dgm:resizeHandles val="exact"/>
        </dgm:presLayoutVars>
      </dgm:prSet>
      <dgm:spPr/>
    </dgm:pt>
    <dgm:pt modelId="{07E5B2C9-D338-4E5D-814B-CCA87CDBA9DB}" type="pres">
      <dgm:prSet presAssocID="{5E49F136-3D68-4EE5-8D8D-2CABB1227D1F}" presName="dummyMaxCanvas" presStyleCnt="0">
        <dgm:presLayoutVars/>
      </dgm:prSet>
      <dgm:spPr/>
    </dgm:pt>
    <dgm:pt modelId="{CBF70D08-5574-4BEF-AE90-EB04943852CE}" type="pres">
      <dgm:prSet presAssocID="{5E49F136-3D68-4EE5-8D8D-2CABB1227D1F}" presName="FourNodes_1" presStyleLbl="node1" presStyleIdx="0" presStyleCnt="4" custLinFactNeighborX="-16854" custLinFactNeighborY="-77369">
        <dgm:presLayoutVars>
          <dgm:bulletEnabled val="1"/>
        </dgm:presLayoutVars>
      </dgm:prSet>
      <dgm:spPr/>
    </dgm:pt>
    <dgm:pt modelId="{8F2D44E1-0CDA-48E0-A068-3D21310E8C84}" type="pres">
      <dgm:prSet presAssocID="{5E49F136-3D68-4EE5-8D8D-2CABB1227D1F}" presName="FourNodes_2" presStyleLbl="node1" presStyleIdx="1" presStyleCnt="4">
        <dgm:presLayoutVars>
          <dgm:bulletEnabled val="1"/>
        </dgm:presLayoutVars>
      </dgm:prSet>
      <dgm:spPr/>
    </dgm:pt>
    <dgm:pt modelId="{F2B4050D-0514-45F1-89F9-FCC7E7622303}" type="pres">
      <dgm:prSet presAssocID="{5E49F136-3D68-4EE5-8D8D-2CABB1227D1F}" presName="FourNodes_3" presStyleLbl="node1" presStyleIdx="2" presStyleCnt="4">
        <dgm:presLayoutVars>
          <dgm:bulletEnabled val="1"/>
        </dgm:presLayoutVars>
      </dgm:prSet>
      <dgm:spPr/>
    </dgm:pt>
    <dgm:pt modelId="{19AA9E90-5E02-4CE6-A071-D041F7FBFDAC}" type="pres">
      <dgm:prSet presAssocID="{5E49F136-3D68-4EE5-8D8D-2CABB1227D1F}" presName="FourNodes_4" presStyleLbl="node1" presStyleIdx="3" presStyleCnt="4">
        <dgm:presLayoutVars>
          <dgm:bulletEnabled val="1"/>
        </dgm:presLayoutVars>
      </dgm:prSet>
      <dgm:spPr/>
    </dgm:pt>
    <dgm:pt modelId="{DFD1E285-DAAF-4290-9DF3-3BC3E7EE118A}" type="pres">
      <dgm:prSet presAssocID="{5E49F136-3D68-4EE5-8D8D-2CABB1227D1F}" presName="FourConn_1-2" presStyleLbl="fgAccFollowNode1" presStyleIdx="0" presStyleCnt="3">
        <dgm:presLayoutVars>
          <dgm:bulletEnabled val="1"/>
        </dgm:presLayoutVars>
      </dgm:prSet>
      <dgm:spPr/>
    </dgm:pt>
    <dgm:pt modelId="{83CC3293-E09B-40CA-8EB2-8A06A57E055C}" type="pres">
      <dgm:prSet presAssocID="{5E49F136-3D68-4EE5-8D8D-2CABB1227D1F}" presName="FourConn_2-3" presStyleLbl="fgAccFollowNode1" presStyleIdx="1" presStyleCnt="3">
        <dgm:presLayoutVars>
          <dgm:bulletEnabled val="1"/>
        </dgm:presLayoutVars>
      </dgm:prSet>
      <dgm:spPr/>
    </dgm:pt>
    <dgm:pt modelId="{D672A2EA-BE6C-4BC2-9841-28A7253252D2}" type="pres">
      <dgm:prSet presAssocID="{5E49F136-3D68-4EE5-8D8D-2CABB1227D1F}" presName="FourConn_3-4" presStyleLbl="fgAccFollowNode1" presStyleIdx="2" presStyleCnt="3">
        <dgm:presLayoutVars>
          <dgm:bulletEnabled val="1"/>
        </dgm:presLayoutVars>
      </dgm:prSet>
      <dgm:spPr/>
    </dgm:pt>
    <dgm:pt modelId="{81179F78-E539-4F33-B68B-CC5759A914A3}" type="pres">
      <dgm:prSet presAssocID="{5E49F136-3D68-4EE5-8D8D-2CABB1227D1F}" presName="FourNodes_1_text" presStyleLbl="node1" presStyleIdx="3" presStyleCnt="4">
        <dgm:presLayoutVars>
          <dgm:bulletEnabled val="1"/>
        </dgm:presLayoutVars>
      </dgm:prSet>
      <dgm:spPr/>
    </dgm:pt>
    <dgm:pt modelId="{2CE3CAB3-7860-445F-8FEC-633B4A4DBCB6}" type="pres">
      <dgm:prSet presAssocID="{5E49F136-3D68-4EE5-8D8D-2CABB1227D1F}" presName="FourNodes_2_text" presStyleLbl="node1" presStyleIdx="3" presStyleCnt="4">
        <dgm:presLayoutVars>
          <dgm:bulletEnabled val="1"/>
        </dgm:presLayoutVars>
      </dgm:prSet>
      <dgm:spPr/>
    </dgm:pt>
    <dgm:pt modelId="{36F40AEE-4D75-4F34-8F49-4214EF142AAD}" type="pres">
      <dgm:prSet presAssocID="{5E49F136-3D68-4EE5-8D8D-2CABB1227D1F}" presName="FourNodes_3_text" presStyleLbl="node1" presStyleIdx="3" presStyleCnt="4">
        <dgm:presLayoutVars>
          <dgm:bulletEnabled val="1"/>
        </dgm:presLayoutVars>
      </dgm:prSet>
      <dgm:spPr/>
    </dgm:pt>
    <dgm:pt modelId="{D7C673EA-D87A-4A50-BE41-15C55C1B10F4}" type="pres">
      <dgm:prSet presAssocID="{5E49F136-3D68-4EE5-8D8D-2CABB1227D1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24ABB18-C89A-4035-B84A-C3E67D926C0A}" type="presOf" srcId="{2F20209E-6B19-47FE-94FF-4DABC57EEA3B}" destId="{F2B4050D-0514-45F1-89F9-FCC7E7622303}" srcOrd="0" destOrd="0" presId="urn:microsoft.com/office/officeart/2005/8/layout/vProcess5"/>
    <dgm:cxn modelId="{F600FF25-6915-4F59-8C1E-AF79EB8CDF3C}" type="presOf" srcId="{5E49F136-3D68-4EE5-8D8D-2CABB1227D1F}" destId="{F02D983A-5D06-4059-99F3-C3587DEF38BE}" srcOrd="0" destOrd="0" presId="urn:microsoft.com/office/officeart/2005/8/layout/vProcess5"/>
    <dgm:cxn modelId="{978B5B5C-8FC3-4FC9-9795-47938B22685B}" type="presOf" srcId="{AF416A09-61BD-49CB-99D8-37DDDAAC97E8}" destId="{D672A2EA-BE6C-4BC2-9841-28A7253252D2}" srcOrd="0" destOrd="0" presId="urn:microsoft.com/office/officeart/2005/8/layout/vProcess5"/>
    <dgm:cxn modelId="{EBD4C165-91F1-4818-9D0C-C86B1B4E7D7D}" type="presOf" srcId="{477AA489-F6CA-4706-BDE4-358B70C3EEB2}" destId="{DFD1E285-DAAF-4290-9DF3-3BC3E7EE118A}" srcOrd="0" destOrd="0" presId="urn:microsoft.com/office/officeart/2005/8/layout/vProcess5"/>
    <dgm:cxn modelId="{0EEFB279-3B68-4FB0-90FB-5C899C643345}" type="presOf" srcId="{8F2D0D9D-7EB5-4F3D-B791-56CF486EF86A}" destId="{19AA9E90-5E02-4CE6-A071-D041F7FBFDAC}" srcOrd="0" destOrd="0" presId="urn:microsoft.com/office/officeart/2005/8/layout/vProcess5"/>
    <dgm:cxn modelId="{CFFF1780-2063-4428-8F55-8F384D111FEB}" type="presOf" srcId="{8F2D0D9D-7EB5-4F3D-B791-56CF486EF86A}" destId="{D7C673EA-D87A-4A50-BE41-15C55C1B10F4}" srcOrd="1" destOrd="0" presId="urn:microsoft.com/office/officeart/2005/8/layout/vProcess5"/>
    <dgm:cxn modelId="{C6232486-D29D-4232-9630-8A400E4520AF}" srcId="{5E49F136-3D68-4EE5-8D8D-2CABB1227D1F}" destId="{43DF01D4-A8AC-4B32-AA30-9A44B77FE7A7}" srcOrd="0" destOrd="0" parTransId="{9A45478B-D06F-4CE8-AE4C-854B28E0A607}" sibTransId="{477AA489-F6CA-4706-BDE4-358B70C3EEB2}"/>
    <dgm:cxn modelId="{A5F07593-25E2-4178-B065-BB2D0C3A2A1C}" type="presOf" srcId="{363E6A80-2F11-4CE1-8BEF-41BFFC2B6EF9}" destId="{8F2D44E1-0CDA-48E0-A068-3D21310E8C84}" srcOrd="0" destOrd="0" presId="urn:microsoft.com/office/officeart/2005/8/layout/vProcess5"/>
    <dgm:cxn modelId="{A319C895-0E1D-4785-A42A-56E5B9D6B627}" srcId="{5E49F136-3D68-4EE5-8D8D-2CABB1227D1F}" destId="{363E6A80-2F11-4CE1-8BEF-41BFFC2B6EF9}" srcOrd="1" destOrd="0" parTransId="{F1970B4A-7626-43D8-B4DC-0DE339419FE5}" sibTransId="{4A31652B-0624-43DF-844D-98689C9547E3}"/>
    <dgm:cxn modelId="{D7FB879F-CEAF-4C81-AE69-75623DA06E5F}" type="presOf" srcId="{43DF01D4-A8AC-4B32-AA30-9A44B77FE7A7}" destId="{CBF70D08-5574-4BEF-AE90-EB04943852CE}" srcOrd="0" destOrd="0" presId="urn:microsoft.com/office/officeart/2005/8/layout/vProcess5"/>
    <dgm:cxn modelId="{4AE0EDAA-955C-4CD9-8B2D-522203979F42}" type="presOf" srcId="{2F20209E-6B19-47FE-94FF-4DABC57EEA3B}" destId="{36F40AEE-4D75-4F34-8F49-4214EF142AAD}" srcOrd="1" destOrd="0" presId="urn:microsoft.com/office/officeart/2005/8/layout/vProcess5"/>
    <dgm:cxn modelId="{5ED80DAC-EB26-46DA-8A79-5D2087B18234}" type="presOf" srcId="{363E6A80-2F11-4CE1-8BEF-41BFFC2B6EF9}" destId="{2CE3CAB3-7860-445F-8FEC-633B4A4DBCB6}" srcOrd="1" destOrd="0" presId="urn:microsoft.com/office/officeart/2005/8/layout/vProcess5"/>
    <dgm:cxn modelId="{B46E0ECB-CC98-49D9-9F9F-BA3AACAD038C}" srcId="{5E49F136-3D68-4EE5-8D8D-2CABB1227D1F}" destId="{8F2D0D9D-7EB5-4F3D-B791-56CF486EF86A}" srcOrd="3" destOrd="0" parTransId="{10616415-76FC-4A89-A959-2775AFE5488E}" sibTransId="{36F37220-B6D6-4532-8A3D-67D570A8C6EC}"/>
    <dgm:cxn modelId="{B7361CDE-090D-4C43-BFD7-BF478B76D36F}" srcId="{5E49F136-3D68-4EE5-8D8D-2CABB1227D1F}" destId="{2F20209E-6B19-47FE-94FF-4DABC57EEA3B}" srcOrd="2" destOrd="0" parTransId="{384A3275-DDF7-4CB7-ACF3-8030164A67DF}" sibTransId="{AF416A09-61BD-49CB-99D8-37DDDAAC97E8}"/>
    <dgm:cxn modelId="{5C15FBF2-C18F-48E6-9266-0FB2818C6B88}" type="presOf" srcId="{43DF01D4-A8AC-4B32-AA30-9A44B77FE7A7}" destId="{81179F78-E539-4F33-B68B-CC5759A914A3}" srcOrd="1" destOrd="0" presId="urn:microsoft.com/office/officeart/2005/8/layout/vProcess5"/>
    <dgm:cxn modelId="{DD3846FB-D356-4277-AEE7-532323F5B377}" type="presOf" srcId="{4A31652B-0624-43DF-844D-98689C9547E3}" destId="{83CC3293-E09B-40CA-8EB2-8A06A57E055C}" srcOrd="0" destOrd="0" presId="urn:microsoft.com/office/officeart/2005/8/layout/vProcess5"/>
    <dgm:cxn modelId="{C774EA0E-797C-4C93-9D92-297340616E34}" type="presParOf" srcId="{F02D983A-5D06-4059-99F3-C3587DEF38BE}" destId="{07E5B2C9-D338-4E5D-814B-CCA87CDBA9DB}" srcOrd="0" destOrd="0" presId="urn:microsoft.com/office/officeart/2005/8/layout/vProcess5"/>
    <dgm:cxn modelId="{974E00F6-F148-404A-979A-78AFC9530A57}" type="presParOf" srcId="{F02D983A-5D06-4059-99F3-C3587DEF38BE}" destId="{CBF70D08-5574-4BEF-AE90-EB04943852CE}" srcOrd="1" destOrd="0" presId="urn:microsoft.com/office/officeart/2005/8/layout/vProcess5"/>
    <dgm:cxn modelId="{0C5305A3-4678-4D0F-A6D5-CB3390406890}" type="presParOf" srcId="{F02D983A-5D06-4059-99F3-C3587DEF38BE}" destId="{8F2D44E1-0CDA-48E0-A068-3D21310E8C84}" srcOrd="2" destOrd="0" presId="urn:microsoft.com/office/officeart/2005/8/layout/vProcess5"/>
    <dgm:cxn modelId="{81426E0A-A1F9-4AD2-98BF-49F70AFE264F}" type="presParOf" srcId="{F02D983A-5D06-4059-99F3-C3587DEF38BE}" destId="{F2B4050D-0514-45F1-89F9-FCC7E7622303}" srcOrd="3" destOrd="0" presId="urn:microsoft.com/office/officeart/2005/8/layout/vProcess5"/>
    <dgm:cxn modelId="{DA2C590A-86D1-477E-8581-3AF4422A1E01}" type="presParOf" srcId="{F02D983A-5D06-4059-99F3-C3587DEF38BE}" destId="{19AA9E90-5E02-4CE6-A071-D041F7FBFDAC}" srcOrd="4" destOrd="0" presId="urn:microsoft.com/office/officeart/2005/8/layout/vProcess5"/>
    <dgm:cxn modelId="{0E0207DC-783D-4BDA-8CC4-B4A9F009A397}" type="presParOf" srcId="{F02D983A-5D06-4059-99F3-C3587DEF38BE}" destId="{DFD1E285-DAAF-4290-9DF3-3BC3E7EE118A}" srcOrd="5" destOrd="0" presId="urn:microsoft.com/office/officeart/2005/8/layout/vProcess5"/>
    <dgm:cxn modelId="{C3100DED-3F1E-4376-8423-107B0385CAE6}" type="presParOf" srcId="{F02D983A-5D06-4059-99F3-C3587DEF38BE}" destId="{83CC3293-E09B-40CA-8EB2-8A06A57E055C}" srcOrd="6" destOrd="0" presId="urn:microsoft.com/office/officeart/2005/8/layout/vProcess5"/>
    <dgm:cxn modelId="{11D2EC7B-8D80-4C0B-BDBE-0B697DED15BE}" type="presParOf" srcId="{F02D983A-5D06-4059-99F3-C3587DEF38BE}" destId="{D672A2EA-BE6C-4BC2-9841-28A7253252D2}" srcOrd="7" destOrd="0" presId="urn:microsoft.com/office/officeart/2005/8/layout/vProcess5"/>
    <dgm:cxn modelId="{BFEC52AA-C377-40D1-A6A3-3CF092CD440B}" type="presParOf" srcId="{F02D983A-5D06-4059-99F3-C3587DEF38BE}" destId="{81179F78-E539-4F33-B68B-CC5759A914A3}" srcOrd="8" destOrd="0" presId="urn:microsoft.com/office/officeart/2005/8/layout/vProcess5"/>
    <dgm:cxn modelId="{FB7FEFBB-6CF7-4F0F-BF03-0ACA36FA6572}" type="presParOf" srcId="{F02D983A-5D06-4059-99F3-C3587DEF38BE}" destId="{2CE3CAB3-7860-445F-8FEC-633B4A4DBCB6}" srcOrd="9" destOrd="0" presId="urn:microsoft.com/office/officeart/2005/8/layout/vProcess5"/>
    <dgm:cxn modelId="{9E58E7F5-1F4C-4ADD-9F49-67B763CEBE64}" type="presParOf" srcId="{F02D983A-5D06-4059-99F3-C3587DEF38BE}" destId="{36F40AEE-4D75-4F34-8F49-4214EF142AAD}" srcOrd="10" destOrd="0" presId="urn:microsoft.com/office/officeart/2005/8/layout/vProcess5"/>
    <dgm:cxn modelId="{AE470AAC-83B6-4375-92A4-7EFA27A23F41}" type="presParOf" srcId="{F02D983A-5D06-4059-99F3-C3587DEF38BE}" destId="{D7C673EA-D87A-4A50-BE41-15C55C1B10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B72CC-2706-49FE-8BBE-1DDD93614C3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B49C23-9196-4DE9-8D3A-E3ACC09EDB78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</a:rPr>
            <a:t>FP1</a:t>
          </a:r>
          <a:r>
            <a:rPr lang="en-US" dirty="0"/>
            <a:t> </a:t>
          </a:r>
        </a:p>
      </dgm:t>
    </dgm:pt>
    <dgm:pt modelId="{1371F032-5757-40BC-9823-5E690C920F48}" type="parTrans" cxnId="{ED70D6EB-5D0F-48AA-95D4-549DB67529D8}">
      <dgm:prSet/>
      <dgm:spPr/>
      <dgm:t>
        <a:bodyPr/>
        <a:lstStyle/>
        <a:p>
          <a:endParaRPr lang="en-US"/>
        </a:p>
      </dgm:t>
    </dgm:pt>
    <dgm:pt modelId="{6E4B0864-0004-4211-9231-B9589FBC52AF}" type="sibTrans" cxnId="{ED70D6EB-5D0F-48AA-95D4-549DB67529D8}">
      <dgm:prSet/>
      <dgm:spPr/>
      <dgm:t>
        <a:bodyPr/>
        <a:lstStyle/>
        <a:p>
          <a:endParaRPr lang="en-US"/>
        </a:p>
      </dgm:t>
    </dgm:pt>
    <dgm:pt modelId="{DB8F0731-16E2-4B91-9741-92126928D99E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</a:rPr>
            <a:t>FP2</a:t>
          </a:r>
        </a:p>
      </dgm:t>
    </dgm:pt>
    <dgm:pt modelId="{5FFA44B2-0E0D-4F51-9992-467E68E0B711}" type="parTrans" cxnId="{9C884394-AD4D-4660-8496-4B510CBE7460}">
      <dgm:prSet/>
      <dgm:spPr/>
      <dgm:t>
        <a:bodyPr/>
        <a:lstStyle/>
        <a:p>
          <a:endParaRPr lang="en-US"/>
        </a:p>
      </dgm:t>
    </dgm:pt>
    <dgm:pt modelId="{0491D999-844D-43DB-88BA-915BA37B73D2}" type="sibTrans" cxnId="{9C884394-AD4D-4660-8496-4B510CBE7460}">
      <dgm:prSet/>
      <dgm:spPr/>
      <dgm:t>
        <a:bodyPr/>
        <a:lstStyle/>
        <a:p>
          <a:endParaRPr lang="en-US"/>
        </a:p>
      </dgm:t>
    </dgm:pt>
    <dgm:pt modelId="{33AE485E-60BB-4592-A764-FD56A05A2A1B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</a:rPr>
            <a:t>FP3</a:t>
          </a:r>
        </a:p>
      </dgm:t>
    </dgm:pt>
    <dgm:pt modelId="{97EBDC7F-1FDF-4F63-91E9-D4BAF201F1F6}" type="parTrans" cxnId="{30EE78E9-3BA9-4F95-BA7B-0A4F023B902A}">
      <dgm:prSet/>
      <dgm:spPr/>
      <dgm:t>
        <a:bodyPr/>
        <a:lstStyle/>
        <a:p>
          <a:endParaRPr lang="en-US"/>
        </a:p>
      </dgm:t>
    </dgm:pt>
    <dgm:pt modelId="{4B79C4CB-E6EC-46C0-9582-A90D2B1CDD0F}" type="sibTrans" cxnId="{30EE78E9-3BA9-4F95-BA7B-0A4F023B902A}">
      <dgm:prSet/>
      <dgm:spPr/>
      <dgm:t>
        <a:bodyPr/>
        <a:lstStyle/>
        <a:p>
          <a:endParaRPr lang="en-US"/>
        </a:p>
      </dgm:t>
    </dgm:pt>
    <dgm:pt modelId="{4CAF96DF-A781-4347-8E89-C8D142E4B41B}">
      <dgm:prSet/>
      <dgm:spPr/>
      <dgm:t>
        <a:bodyPr/>
        <a:lstStyle/>
        <a:p>
          <a:r>
            <a:rPr lang="en-US" dirty="0"/>
            <a:t>Immersion into the polytechnic</a:t>
          </a:r>
        </a:p>
      </dgm:t>
    </dgm:pt>
    <dgm:pt modelId="{3DDDA9AE-2A3C-4085-A670-CD7AA68CA551}" type="parTrans" cxnId="{AEF12F27-4568-4A3F-9997-345A26372BD8}">
      <dgm:prSet/>
      <dgm:spPr/>
      <dgm:t>
        <a:bodyPr/>
        <a:lstStyle/>
        <a:p>
          <a:endParaRPr lang="en-US"/>
        </a:p>
      </dgm:t>
    </dgm:pt>
    <dgm:pt modelId="{95749A31-16FB-40C1-A086-DF95A23B1D29}" type="sibTrans" cxnId="{AEF12F27-4568-4A3F-9997-345A26372BD8}">
      <dgm:prSet/>
      <dgm:spPr/>
      <dgm:t>
        <a:bodyPr/>
        <a:lstStyle/>
        <a:p>
          <a:endParaRPr lang="en-US"/>
        </a:p>
      </dgm:t>
    </dgm:pt>
    <dgm:pt modelId="{B6951EA3-8608-4445-A43F-EC0A04498D47}">
      <dgm:prSet/>
      <dgm:spPr/>
      <dgm:t>
        <a:bodyPr/>
        <a:lstStyle/>
        <a:p>
          <a:r>
            <a:rPr lang="en-US" dirty="0"/>
            <a:t>Mentor-mentee bonding </a:t>
          </a:r>
        </a:p>
      </dgm:t>
    </dgm:pt>
    <dgm:pt modelId="{FEE989AB-A530-4CE9-B146-1A2122693394}" type="parTrans" cxnId="{5DC48D8F-B149-45B1-BBE7-59F1C94201AD}">
      <dgm:prSet/>
      <dgm:spPr/>
      <dgm:t>
        <a:bodyPr/>
        <a:lstStyle/>
        <a:p>
          <a:endParaRPr lang="en-US"/>
        </a:p>
      </dgm:t>
    </dgm:pt>
    <dgm:pt modelId="{343EC986-1BDE-49CF-8E79-B660298985E1}" type="sibTrans" cxnId="{5DC48D8F-B149-45B1-BBE7-59F1C94201AD}">
      <dgm:prSet/>
      <dgm:spPr/>
      <dgm:t>
        <a:bodyPr/>
        <a:lstStyle/>
        <a:p>
          <a:endParaRPr lang="en-US"/>
        </a:p>
      </dgm:t>
    </dgm:pt>
    <dgm:pt modelId="{297A8B97-DA49-4906-8DDF-803D4814604E}">
      <dgm:prSet/>
      <dgm:spPr/>
      <dgm:t>
        <a:bodyPr/>
        <a:lstStyle/>
        <a:p>
          <a:r>
            <a:rPr lang="en-US" dirty="0"/>
            <a:t>Career goal setting</a:t>
          </a:r>
        </a:p>
      </dgm:t>
    </dgm:pt>
    <dgm:pt modelId="{7056EC7D-4D1F-41B4-BF0A-DC1934060401}" type="parTrans" cxnId="{EB56483A-26AF-45F3-A3FD-93D34D50FDB2}">
      <dgm:prSet/>
      <dgm:spPr/>
      <dgm:t>
        <a:bodyPr/>
        <a:lstStyle/>
        <a:p>
          <a:endParaRPr lang="en-US"/>
        </a:p>
      </dgm:t>
    </dgm:pt>
    <dgm:pt modelId="{16C20DBB-9F4A-4904-9311-77E1C6B81696}" type="sibTrans" cxnId="{EB56483A-26AF-45F3-A3FD-93D34D50FDB2}">
      <dgm:prSet/>
      <dgm:spPr/>
      <dgm:t>
        <a:bodyPr/>
        <a:lstStyle/>
        <a:p>
          <a:endParaRPr lang="en-US"/>
        </a:p>
      </dgm:t>
    </dgm:pt>
    <dgm:pt modelId="{F3E7E943-0DF9-4149-816C-4879F222BA95}">
      <dgm:prSet/>
      <dgm:spPr/>
      <dgm:t>
        <a:bodyPr/>
        <a:lstStyle/>
        <a:p>
          <a:r>
            <a:rPr lang="en-US" dirty="0"/>
            <a:t>Engage with the </a:t>
          </a:r>
          <a:r>
            <a:rPr lang="en-US" u="none" dirty="0"/>
            <a:t>local community through Service-Learning</a:t>
          </a:r>
        </a:p>
      </dgm:t>
    </dgm:pt>
    <dgm:pt modelId="{1F67CC17-AA03-4701-83C2-F31CB6B133B8}" type="parTrans" cxnId="{C4195D1C-47FA-405B-A329-57182659AEF3}">
      <dgm:prSet/>
      <dgm:spPr/>
      <dgm:t>
        <a:bodyPr/>
        <a:lstStyle/>
        <a:p>
          <a:endParaRPr lang="en-US"/>
        </a:p>
      </dgm:t>
    </dgm:pt>
    <dgm:pt modelId="{50C9402E-3F1D-4E20-A3A3-1E03E0593E16}" type="sibTrans" cxnId="{C4195D1C-47FA-405B-A329-57182659AEF3}">
      <dgm:prSet/>
      <dgm:spPr/>
      <dgm:t>
        <a:bodyPr/>
        <a:lstStyle/>
        <a:p>
          <a:endParaRPr lang="en-US"/>
        </a:p>
      </dgm:t>
    </dgm:pt>
    <dgm:pt modelId="{E4DC12EE-8AA4-4D91-809F-DC1CE46C1B1D}">
      <dgm:prSet/>
      <dgm:spPr/>
      <dgm:t>
        <a:bodyPr/>
        <a:lstStyle/>
        <a:p>
          <a:r>
            <a:rPr lang="en-US" u="none" dirty="0"/>
            <a:t>Engage with the industry through participation in industry seminars / visits </a:t>
          </a:r>
        </a:p>
      </dgm:t>
    </dgm:pt>
    <dgm:pt modelId="{AC7904D6-23E7-45BF-837C-28728907C3BA}" type="parTrans" cxnId="{7177095C-5426-4650-A6E1-4AA280192A44}">
      <dgm:prSet/>
      <dgm:spPr/>
      <dgm:t>
        <a:bodyPr/>
        <a:lstStyle/>
        <a:p>
          <a:endParaRPr lang="en-US"/>
        </a:p>
      </dgm:t>
    </dgm:pt>
    <dgm:pt modelId="{877BE7EE-BA67-4494-9735-0F0F07EB1C5C}" type="sibTrans" cxnId="{7177095C-5426-4650-A6E1-4AA280192A44}">
      <dgm:prSet/>
      <dgm:spPr/>
      <dgm:t>
        <a:bodyPr/>
        <a:lstStyle/>
        <a:p>
          <a:endParaRPr lang="en-US"/>
        </a:p>
      </dgm:t>
    </dgm:pt>
    <dgm:pt modelId="{B955BB45-5A0A-409F-90CD-9F622F888616}">
      <dgm:prSet/>
      <dgm:spPr/>
      <dgm:t>
        <a:bodyPr/>
        <a:lstStyle/>
        <a:p>
          <a:r>
            <a:rPr lang="en-US" dirty="0"/>
            <a:t>Readiness for internship through career networking sessions</a:t>
          </a:r>
        </a:p>
      </dgm:t>
    </dgm:pt>
    <dgm:pt modelId="{0C5F80C5-494F-4C68-B79A-9986D4FFC590}" type="parTrans" cxnId="{97C50D1D-B446-4741-983D-F42A31A8AB02}">
      <dgm:prSet/>
      <dgm:spPr/>
      <dgm:t>
        <a:bodyPr/>
        <a:lstStyle/>
        <a:p>
          <a:endParaRPr lang="en-US"/>
        </a:p>
      </dgm:t>
    </dgm:pt>
    <dgm:pt modelId="{3844B3B0-FE71-4084-BD46-E05A33E4629E}" type="sibTrans" cxnId="{97C50D1D-B446-4741-983D-F42A31A8AB02}">
      <dgm:prSet/>
      <dgm:spPr/>
      <dgm:t>
        <a:bodyPr/>
        <a:lstStyle/>
        <a:p>
          <a:endParaRPr lang="en-US"/>
        </a:p>
      </dgm:t>
    </dgm:pt>
    <dgm:pt modelId="{55AED760-DA09-417B-8ECE-DBC610A7ACED}">
      <dgm:prSet/>
      <dgm:spPr/>
      <dgm:t>
        <a:bodyPr/>
        <a:lstStyle/>
        <a:p>
          <a:r>
            <a:rPr lang="en-US" dirty="0"/>
            <a:t>Readiness for further studies through university talks / visits and career exhibition </a:t>
          </a:r>
        </a:p>
      </dgm:t>
    </dgm:pt>
    <dgm:pt modelId="{EF7288FD-B45C-4E0C-8DE2-810C60388B34}" type="parTrans" cxnId="{C63EDF6A-F3EB-4411-A6EA-7BF9B04445F6}">
      <dgm:prSet/>
      <dgm:spPr/>
      <dgm:t>
        <a:bodyPr/>
        <a:lstStyle/>
        <a:p>
          <a:endParaRPr lang="en-US"/>
        </a:p>
      </dgm:t>
    </dgm:pt>
    <dgm:pt modelId="{06A5504B-ACC6-4D30-8355-2DC070C64F09}" type="sibTrans" cxnId="{C63EDF6A-F3EB-4411-A6EA-7BF9B04445F6}">
      <dgm:prSet/>
      <dgm:spPr/>
      <dgm:t>
        <a:bodyPr/>
        <a:lstStyle/>
        <a:p>
          <a:endParaRPr lang="en-US"/>
        </a:p>
      </dgm:t>
    </dgm:pt>
    <dgm:pt modelId="{F318948B-B92A-4772-A1D2-EF2BB5A1DFF2}">
      <dgm:prSet/>
      <dgm:spPr/>
      <dgm:t>
        <a:bodyPr/>
        <a:lstStyle/>
        <a:p>
          <a:r>
            <a:rPr lang="en-US" dirty="0"/>
            <a:t>Financial Literacy I</a:t>
          </a:r>
        </a:p>
      </dgm:t>
    </dgm:pt>
    <dgm:pt modelId="{146F7E07-3D4F-4247-8D66-7D206AA44539}" type="parTrans" cxnId="{2DF4925F-1A55-43F2-864E-3218AC4AFBEA}">
      <dgm:prSet/>
      <dgm:spPr/>
      <dgm:t>
        <a:bodyPr/>
        <a:lstStyle/>
        <a:p>
          <a:endParaRPr lang="en-US"/>
        </a:p>
      </dgm:t>
    </dgm:pt>
    <dgm:pt modelId="{FB5CEE4E-4F6B-490F-BC28-6E7707DE0DA5}" type="sibTrans" cxnId="{2DF4925F-1A55-43F2-864E-3218AC4AFBEA}">
      <dgm:prSet/>
      <dgm:spPr/>
      <dgm:t>
        <a:bodyPr/>
        <a:lstStyle/>
        <a:p>
          <a:endParaRPr lang="en-US"/>
        </a:p>
      </dgm:t>
    </dgm:pt>
    <dgm:pt modelId="{B7028F6F-D7E7-4078-A854-E5EA1340F381}">
      <dgm:prSet/>
      <dgm:spPr/>
      <dgm:t>
        <a:bodyPr/>
        <a:lstStyle/>
        <a:p>
          <a:r>
            <a:rPr lang="en-US" u="none" dirty="0"/>
            <a:t>Financial Literacy II</a:t>
          </a:r>
        </a:p>
      </dgm:t>
    </dgm:pt>
    <dgm:pt modelId="{21ECC42E-61DD-42E3-8A04-09DC70B5B390}" type="parTrans" cxnId="{44BDC069-EA01-43CB-AC33-1B6D915DAD91}">
      <dgm:prSet/>
      <dgm:spPr/>
      <dgm:t>
        <a:bodyPr/>
        <a:lstStyle/>
        <a:p>
          <a:endParaRPr lang="en-US"/>
        </a:p>
      </dgm:t>
    </dgm:pt>
    <dgm:pt modelId="{31499389-92E1-4F2B-83B8-F6E4F7026666}" type="sibTrans" cxnId="{44BDC069-EA01-43CB-AC33-1B6D915DAD91}">
      <dgm:prSet/>
      <dgm:spPr/>
      <dgm:t>
        <a:bodyPr/>
        <a:lstStyle/>
        <a:p>
          <a:endParaRPr lang="en-US"/>
        </a:p>
      </dgm:t>
    </dgm:pt>
    <dgm:pt modelId="{A957BA34-AFD7-441E-BEB5-7F3E303D573A}">
      <dgm:prSet/>
      <dgm:spPr/>
      <dgm:t>
        <a:bodyPr/>
        <a:lstStyle/>
        <a:p>
          <a:r>
            <a:rPr lang="en-US" dirty="0"/>
            <a:t>Financial Literacy III</a:t>
          </a:r>
        </a:p>
      </dgm:t>
    </dgm:pt>
    <dgm:pt modelId="{9F8218BF-AB24-4B48-A535-DB7EB6FD899C}" type="parTrans" cxnId="{E94AA72C-A114-49E7-AA48-2CE4D5280B87}">
      <dgm:prSet/>
      <dgm:spPr/>
      <dgm:t>
        <a:bodyPr/>
        <a:lstStyle/>
        <a:p>
          <a:endParaRPr lang="en-US"/>
        </a:p>
      </dgm:t>
    </dgm:pt>
    <dgm:pt modelId="{3F737BBB-F9B7-45C1-ABFC-2780541E1E2C}" type="sibTrans" cxnId="{E94AA72C-A114-49E7-AA48-2CE4D5280B87}">
      <dgm:prSet/>
      <dgm:spPr/>
      <dgm:t>
        <a:bodyPr/>
        <a:lstStyle/>
        <a:p>
          <a:endParaRPr lang="en-US"/>
        </a:p>
      </dgm:t>
    </dgm:pt>
    <dgm:pt modelId="{EFDAA635-2843-457A-8F04-F3094688F929}" type="pres">
      <dgm:prSet presAssocID="{93EB72CC-2706-49FE-8BBE-1DDD93614C35}" presName="linearFlow" presStyleCnt="0">
        <dgm:presLayoutVars>
          <dgm:dir/>
          <dgm:animLvl val="lvl"/>
          <dgm:resizeHandles val="exact"/>
        </dgm:presLayoutVars>
      </dgm:prSet>
      <dgm:spPr/>
    </dgm:pt>
    <dgm:pt modelId="{ADFF8FB8-7E75-4DAA-9DB7-D411D216C3CA}" type="pres">
      <dgm:prSet presAssocID="{57B49C23-9196-4DE9-8D3A-E3ACC09EDB78}" presName="composite" presStyleCnt="0"/>
      <dgm:spPr/>
    </dgm:pt>
    <dgm:pt modelId="{13C6B525-CF1D-43D9-9A07-06F3D979C62D}" type="pres">
      <dgm:prSet presAssocID="{57B49C23-9196-4DE9-8D3A-E3ACC09EDB7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235AA58-1F50-4548-8074-9C656CDBF214}" type="pres">
      <dgm:prSet presAssocID="{57B49C23-9196-4DE9-8D3A-E3ACC09EDB78}" presName="descendantText" presStyleLbl="alignAcc1" presStyleIdx="0" presStyleCnt="3">
        <dgm:presLayoutVars>
          <dgm:bulletEnabled val="1"/>
        </dgm:presLayoutVars>
      </dgm:prSet>
      <dgm:spPr/>
    </dgm:pt>
    <dgm:pt modelId="{A09764E5-8E0B-4EFB-ACAE-8F915408EACC}" type="pres">
      <dgm:prSet presAssocID="{6E4B0864-0004-4211-9231-B9589FBC52AF}" presName="sp" presStyleCnt="0"/>
      <dgm:spPr/>
    </dgm:pt>
    <dgm:pt modelId="{F7AA7087-B971-43F1-BE30-6379D5772541}" type="pres">
      <dgm:prSet presAssocID="{DB8F0731-16E2-4B91-9741-92126928D99E}" presName="composite" presStyleCnt="0"/>
      <dgm:spPr/>
    </dgm:pt>
    <dgm:pt modelId="{94B906BA-8915-498E-B19D-55E6A57D93F7}" type="pres">
      <dgm:prSet presAssocID="{DB8F0731-16E2-4B91-9741-92126928D99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713C986-8557-4918-AD2D-0129F7CFFF89}" type="pres">
      <dgm:prSet presAssocID="{DB8F0731-16E2-4B91-9741-92126928D99E}" presName="descendantText" presStyleLbl="alignAcc1" presStyleIdx="1" presStyleCnt="3">
        <dgm:presLayoutVars>
          <dgm:bulletEnabled val="1"/>
        </dgm:presLayoutVars>
      </dgm:prSet>
      <dgm:spPr/>
    </dgm:pt>
    <dgm:pt modelId="{9BE9FAAB-FB42-4634-B15A-3CDAB3B4CBF3}" type="pres">
      <dgm:prSet presAssocID="{0491D999-844D-43DB-88BA-915BA37B73D2}" presName="sp" presStyleCnt="0"/>
      <dgm:spPr/>
    </dgm:pt>
    <dgm:pt modelId="{4A2DA259-803E-43A0-A485-60ADDC54A5A9}" type="pres">
      <dgm:prSet presAssocID="{33AE485E-60BB-4592-A764-FD56A05A2A1B}" presName="composite" presStyleCnt="0"/>
      <dgm:spPr/>
    </dgm:pt>
    <dgm:pt modelId="{EBF09262-75F1-4E20-82B6-7F729F7809E9}" type="pres">
      <dgm:prSet presAssocID="{33AE485E-60BB-4592-A764-FD56A05A2A1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3167A38-16F2-4A8F-BACD-DD717C9B2E43}" type="pres">
      <dgm:prSet presAssocID="{33AE485E-60BB-4592-A764-FD56A05A2A1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4195D1C-47FA-405B-A329-57182659AEF3}" srcId="{DB8F0731-16E2-4B91-9741-92126928D99E}" destId="{F3E7E943-0DF9-4149-816C-4879F222BA95}" srcOrd="0" destOrd="0" parTransId="{1F67CC17-AA03-4701-83C2-F31CB6B133B8}" sibTransId="{50C9402E-3F1D-4E20-A3A3-1E03E0593E16}"/>
    <dgm:cxn modelId="{97C50D1D-B446-4741-983D-F42A31A8AB02}" srcId="{33AE485E-60BB-4592-A764-FD56A05A2A1B}" destId="{B955BB45-5A0A-409F-90CD-9F622F888616}" srcOrd="0" destOrd="0" parTransId="{0C5F80C5-494F-4C68-B79A-9986D4FFC590}" sibTransId="{3844B3B0-FE71-4084-BD46-E05A33E4629E}"/>
    <dgm:cxn modelId="{DE316323-5079-4EE7-AB94-456EB4C54317}" type="presOf" srcId="{DB8F0731-16E2-4B91-9741-92126928D99E}" destId="{94B906BA-8915-498E-B19D-55E6A57D93F7}" srcOrd="0" destOrd="0" presId="urn:microsoft.com/office/officeart/2005/8/layout/chevron2"/>
    <dgm:cxn modelId="{AEF12F27-4568-4A3F-9997-345A26372BD8}" srcId="{57B49C23-9196-4DE9-8D3A-E3ACC09EDB78}" destId="{4CAF96DF-A781-4347-8E89-C8D142E4B41B}" srcOrd="0" destOrd="0" parTransId="{3DDDA9AE-2A3C-4085-A670-CD7AA68CA551}" sibTransId="{95749A31-16FB-40C1-A086-DF95A23B1D29}"/>
    <dgm:cxn modelId="{66B3D629-9E58-4594-8DC0-2DD3D296E347}" type="presOf" srcId="{F3E7E943-0DF9-4149-816C-4879F222BA95}" destId="{F713C986-8557-4918-AD2D-0129F7CFFF89}" srcOrd="0" destOrd="0" presId="urn:microsoft.com/office/officeart/2005/8/layout/chevron2"/>
    <dgm:cxn modelId="{E94AA72C-A114-49E7-AA48-2CE4D5280B87}" srcId="{33AE485E-60BB-4592-A764-FD56A05A2A1B}" destId="{A957BA34-AFD7-441E-BEB5-7F3E303D573A}" srcOrd="2" destOrd="0" parTransId="{9F8218BF-AB24-4B48-A535-DB7EB6FD899C}" sibTransId="{3F737BBB-F9B7-45C1-ABFC-2780541E1E2C}"/>
    <dgm:cxn modelId="{5F458B31-588E-4D33-9256-3340CDC2CFC8}" type="presOf" srcId="{55AED760-DA09-417B-8ECE-DBC610A7ACED}" destId="{83167A38-16F2-4A8F-BACD-DD717C9B2E43}" srcOrd="0" destOrd="1" presId="urn:microsoft.com/office/officeart/2005/8/layout/chevron2"/>
    <dgm:cxn modelId="{EB56483A-26AF-45F3-A3FD-93D34D50FDB2}" srcId="{57B49C23-9196-4DE9-8D3A-E3ACC09EDB78}" destId="{297A8B97-DA49-4906-8DDF-803D4814604E}" srcOrd="1" destOrd="0" parTransId="{7056EC7D-4D1F-41B4-BF0A-DC1934060401}" sibTransId="{16C20DBB-9F4A-4904-9311-77E1C6B81696}"/>
    <dgm:cxn modelId="{7177095C-5426-4650-A6E1-4AA280192A44}" srcId="{DB8F0731-16E2-4B91-9741-92126928D99E}" destId="{E4DC12EE-8AA4-4D91-809F-DC1CE46C1B1D}" srcOrd="1" destOrd="0" parTransId="{AC7904D6-23E7-45BF-837C-28728907C3BA}" sibTransId="{877BE7EE-BA67-4494-9735-0F0F07EB1C5C}"/>
    <dgm:cxn modelId="{07957F5C-5637-4B4C-8203-DAA47591E13F}" type="presOf" srcId="{A957BA34-AFD7-441E-BEB5-7F3E303D573A}" destId="{83167A38-16F2-4A8F-BACD-DD717C9B2E43}" srcOrd="0" destOrd="2" presId="urn:microsoft.com/office/officeart/2005/8/layout/chevron2"/>
    <dgm:cxn modelId="{2DF4925F-1A55-43F2-864E-3218AC4AFBEA}" srcId="{57B49C23-9196-4DE9-8D3A-E3ACC09EDB78}" destId="{F318948B-B92A-4772-A1D2-EF2BB5A1DFF2}" srcOrd="3" destOrd="0" parTransId="{146F7E07-3D4F-4247-8D66-7D206AA44539}" sibTransId="{FB5CEE4E-4F6B-490F-BC28-6E7707DE0DA5}"/>
    <dgm:cxn modelId="{6CB81261-D4C2-4984-8121-8F0DD46B541E}" type="presOf" srcId="{297A8B97-DA49-4906-8DDF-803D4814604E}" destId="{C235AA58-1F50-4548-8074-9C656CDBF214}" srcOrd="0" destOrd="1" presId="urn:microsoft.com/office/officeart/2005/8/layout/chevron2"/>
    <dgm:cxn modelId="{44BDC069-EA01-43CB-AC33-1B6D915DAD91}" srcId="{DB8F0731-16E2-4B91-9741-92126928D99E}" destId="{B7028F6F-D7E7-4078-A854-E5EA1340F381}" srcOrd="2" destOrd="0" parTransId="{21ECC42E-61DD-42E3-8A04-09DC70B5B390}" sibTransId="{31499389-92E1-4F2B-83B8-F6E4F7026666}"/>
    <dgm:cxn modelId="{C63EDF6A-F3EB-4411-A6EA-7BF9B04445F6}" srcId="{33AE485E-60BB-4592-A764-FD56A05A2A1B}" destId="{55AED760-DA09-417B-8ECE-DBC610A7ACED}" srcOrd="1" destOrd="0" parTransId="{EF7288FD-B45C-4E0C-8DE2-810C60388B34}" sibTransId="{06A5504B-ACC6-4D30-8355-2DC070C64F09}"/>
    <dgm:cxn modelId="{8A5EB26F-60FD-4A0D-BAFC-3FBF06658D51}" type="presOf" srcId="{F318948B-B92A-4772-A1D2-EF2BB5A1DFF2}" destId="{C235AA58-1F50-4548-8074-9C656CDBF214}" srcOrd="0" destOrd="3" presId="urn:microsoft.com/office/officeart/2005/8/layout/chevron2"/>
    <dgm:cxn modelId="{DBE4B178-B0FB-47D5-B38C-9EA1049BB6BF}" type="presOf" srcId="{93EB72CC-2706-49FE-8BBE-1DDD93614C35}" destId="{EFDAA635-2843-457A-8F04-F3094688F929}" srcOrd="0" destOrd="0" presId="urn:microsoft.com/office/officeart/2005/8/layout/chevron2"/>
    <dgm:cxn modelId="{8E534782-D889-469F-8517-AE95B6CCBB8E}" type="presOf" srcId="{B955BB45-5A0A-409F-90CD-9F622F888616}" destId="{83167A38-16F2-4A8F-BACD-DD717C9B2E43}" srcOrd="0" destOrd="0" presId="urn:microsoft.com/office/officeart/2005/8/layout/chevron2"/>
    <dgm:cxn modelId="{5DC48D8F-B149-45B1-BBE7-59F1C94201AD}" srcId="{57B49C23-9196-4DE9-8D3A-E3ACC09EDB78}" destId="{B6951EA3-8608-4445-A43F-EC0A04498D47}" srcOrd="2" destOrd="0" parTransId="{FEE989AB-A530-4CE9-B146-1A2122693394}" sibTransId="{343EC986-1BDE-49CF-8E79-B660298985E1}"/>
    <dgm:cxn modelId="{9C884394-AD4D-4660-8496-4B510CBE7460}" srcId="{93EB72CC-2706-49FE-8BBE-1DDD93614C35}" destId="{DB8F0731-16E2-4B91-9741-92126928D99E}" srcOrd="1" destOrd="0" parTransId="{5FFA44B2-0E0D-4F51-9992-467E68E0B711}" sibTransId="{0491D999-844D-43DB-88BA-915BA37B73D2}"/>
    <dgm:cxn modelId="{3E03C699-A47B-41A2-BB3C-4D0267955EE2}" type="presOf" srcId="{E4DC12EE-8AA4-4D91-809F-DC1CE46C1B1D}" destId="{F713C986-8557-4918-AD2D-0129F7CFFF89}" srcOrd="0" destOrd="1" presId="urn:microsoft.com/office/officeart/2005/8/layout/chevron2"/>
    <dgm:cxn modelId="{D7A5B5B0-FB5A-42C3-A16D-68A8848250E3}" type="presOf" srcId="{B6951EA3-8608-4445-A43F-EC0A04498D47}" destId="{C235AA58-1F50-4548-8074-9C656CDBF214}" srcOrd="0" destOrd="2" presId="urn:microsoft.com/office/officeart/2005/8/layout/chevron2"/>
    <dgm:cxn modelId="{16BE13DC-713A-4634-BEEF-C8DC3CA52A7E}" type="presOf" srcId="{4CAF96DF-A781-4347-8E89-C8D142E4B41B}" destId="{C235AA58-1F50-4548-8074-9C656CDBF214}" srcOrd="0" destOrd="0" presId="urn:microsoft.com/office/officeart/2005/8/layout/chevron2"/>
    <dgm:cxn modelId="{30EE78E9-3BA9-4F95-BA7B-0A4F023B902A}" srcId="{93EB72CC-2706-49FE-8BBE-1DDD93614C35}" destId="{33AE485E-60BB-4592-A764-FD56A05A2A1B}" srcOrd="2" destOrd="0" parTransId="{97EBDC7F-1FDF-4F63-91E9-D4BAF201F1F6}" sibTransId="{4B79C4CB-E6EC-46C0-9582-A90D2B1CDD0F}"/>
    <dgm:cxn modelId="{F866A5E9-CF95-479D-B452-E092E570D453}" type="presOf" srcId="{33AE485E-60BB-4592-A764-FD56A05A2A1B}" destId="{EBF09262-75F1-4E20-82B6-7F729F7809E9}" srcOrd="0" destOrd="0" presId="urn:microsoft.com/office/officeart/2005/8/layout/chevron2"/>
    <dgm:cxn modelId="{ED70D6EB-5D0F-48AA-95D4-549DB67529D8}" srcId="{93EB72CC-2706-49FE-8BBE-1DDD93614C35}" destId="{57B49C23-9196-4DE9-8D3A-E3ACC09EDB78}" srcOrd="0" destOrd="0" parTransId="{1371F032-5757-40BC-9823-5E690C920F48}" sibTransId="{6E4B0864-0004-4211-9231-B9589FBC52AF}"/>
    <dgm:cxn modelId="{CB289BF1-E990-4F31-AE4B-0D94CC37DA9E}" type="presOf" srcId="{B7028F6F-D7E7-4078-A854-E5EA1340F381}" destId="{F713C986-8557-4918-AD2D-0129F7CFFF89}" srcOrd="0" destOrd="2" presId="urn:microsoft.com/office/officeart/2005/8/layout/chevron2"/>
    <dgm:cxn modelId="{BF2AD3F3-0EAF-4D90-B983-D288FAD41A94}" type="presOf" srcId="{57B49C23-9196-4DE9-8D3A-E3ACC09EDB78}" destId="{13C6B525-CF1D-43D9-9A07-06F3D979C62D}" srcOrd="0" destOrd="0" presId="urn:microsoft.com/office/officeart/2005/8/layout/chevron2"/>
    <dgm:cxn modelId="{E70CDE8D-E319-49BE-B684-190B0EAE257F}" type="presParOf" srcId="{EFDAA635-2843-457A-8F04-F3094688F929}" destId="{ADFF8FB8-7E75-4DAA-9DB7-D411D216C3CA}" srcOrd="0" destOrd="0" presId="urn:microsoft.com/office/officeart/2005/8/layout/chevron2"/>
    <dgm:cxn modelId="{AB3202C1-4BAE-4560-B4D9-A86D4EB1C443}" type="presParOf" srcId="{ADFF8FB8-7E75-4DAA-9DB7-D411D216C3CA}" destId="{13C6B525-CF1D-43D9-9A07-06F3D979C62D}" srcOrd="0" destOrd="0" presId="urn:microsoft.com/office/officeart/2005/8/layout/chevron2"/>
    <dgm:cxn modelId="{D12CD186-0529-4CD3-BEB2-06BD9A6E0599}" type="presParOf" srcId="{ADFF8FB8-7E75-4DAA-9DB7-D411D216C3CA}" destId="{C235AA58-1F50-4548-8074-9C656CDBF214}" srcOrd="1" destOrd="0" presId="urn:microsoft.com/office/officeart/2005/8/layout/chevron2"/>
    <dgm:cxn modelId="{E8558A6D-E2B3-45DF-8D6A-3185368AC7C4}" type="presParOf" srcId="{EFDAA635-2843-457A-8F04-F3094688F929}" destId="{A09764E5-8E0B-4EFB-ACAE-8F915408EACC}" srcOrd="1" destOrd="0" presId="urn:microsoft.com/office/officeart/2005/8/layout/chevron2"/>
    <dgm:cxn modelId="{B28F151D-8CEA-483C-AF46-D9B33C09FDA4}" type="presParOf" srcId="{EFDAA635-2843-457A-8F04-F3094688F929}" destId="{F7AA7087-B971-43F1-BE30-6379D5772541}" srcOrd="2" destOrd="0" presId="urn:microsoft.com/office/officeart/2005/8/layout/chevron2"/>
    <dgm:cxn modelId="{3035E6C1-49FF-4026-8384-2A93A0A87CF1}" type="presParOf" srcId="{F7AA7087-B971-43F1-BE30-6379D5772541}" destId="{94B906BA-8915-498E-B19D-55E6A57D93F7}" srcOrd="0" destOrd="0" presId="urn:microsoft.com/office/officeart/2005/8/layout/chevron2"/>
    <dgm:cxn modelId="{E1C53184-51D0-4157-B6E0-93F7537A5E0B}" type="presParOf" srcId="{F7AA7087-B971-43F1-BE30-6379D5772541}" destId="{F713C986-8557-4918-AD2D-0129F7CFFF89}" srcOrd="1" destOrd="0" presId="urn:microsoft.com/office/officeart/2005/8/layout/chevron2"/>
    <dgm:cxn modelId="{5EBEF1E2-5301-4445-A8DA-76D97153BB88}" type="presParOf" srcId="{EFDAA635-2843-457A-8F04-F3094688F929}" destId="{9BE9FAAB-FB42-4634-B15A-3CDAB3B4CBF3}" srcOrd="3" destOrd="0" presId="urn:microsoft.com/office/officeart/2005/8/layout/chevron2"/>
    <dgm:cxn modelId="{64B4869A-222F-43DD-89B7-9D21CC637E3A}" type="presParOf" srcId="{EFDAA635-2843-457A-8F04-F3094688F929}" destId="{4A2DA259-803E-43A0-A485-60ADDC54A5A9}" srcOrd="4" destOrd="0" presId="urn:microsoft.com/office/officeart/2005/8/layout/chevron2"/>
    <dgm:cxn modelId="{BA89205A-E0D3-49D2-B81B-E677A8FB55EA}" type="presParOf" srcId="{4A2DA259-803E-43A0-A485-60ADDC54A5A9}" destId="{EBF09262-75F1-4E20-82B6-7F729F7809E9}" srcOrd="0" destOrd="0" presId="urn:microsoft.com/office/officeart/2005/8/layout/chevron2"/>
    <dgm:cxn modelId="{1C136607-72F9-47BA-BAE6-392C2931A48C}" type="presParOf" srcId="{4A2DA259-803E-43A0-A485-60ADDC54A5A9}" destId="{83167A38-16F2-4A8F-BACD-DD717C9B2E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70D08-5574-4BEF-AE90-EB04943852CE}">
      <dsp:nvSpPr>
        <dsp:cNvPr id="0" name=""/>
        <dsp:cNvSpPr/>
      </dsp:nvSpPr>
      <dsp:spPr>
        <a:xfrm>
          <a:off x="0" y="0"/>
          <a:ext cx="5425440" cy="7879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Module Synopsis</a:t>
          </a:r>
        </a:p>
      </dsp:txBody>
      <dsp:txXfrm>
        <a:off x="23077" y="23077"/>
        <a:ext cx="4508647" cy="741754"/>
      </dsp:txXfrm>
    </dsp:sp>
    <dsp:sp modelId="{8F2D44E1-0CDA-48E0-A068-3D21310E8C84}">
      <dsp:nvSpPr>
        <dsp:cNvPr id="0" name=""/>
        <dsp:cNvSpPr/>
      </dsp:nvSpPr>
      <dsp:spPr>
        <a:xfrm>
          <a:off x="454380" y="931164"/>
          <a:ext cx="5425440" cy="7879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Indicative Topics</a:t>
          </a:r>
        </a:p>
      </dsp:txBody>
      <dsp:txXfrm>
        <a:off x="477457" y="954241"/>
        <a:ext cx="4412765" cy="741754"/>
      </dsp:txXfrm>
    </dsp:sp>
    <dsp:sp modelId="{F2B4050D-0514-45F1-89F9-FCC7E7622303}">
      <dsp:nvSpPr>
        <dsp:cNvPr id="0" name=""/>
        <dsp:cNvSpPr/>
      </dsp:nvSpPr>
      <dsp:spPr>
        <a:xfrm>
          <a:off x="901979" y="1862328"/>
          <a:ext cx="5425440" cy="7879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Assessment</a:t>
          </a:r>
        </a:p>
      </dsp:txBody>
      <dsp:txXfrm>
        <a:off x="925056" y="1885405"/>
        <a:ext cx="4419547" cy="741754"/>
      </dsp:txXfrm>
    </dsp:sp>
    <dsp:sp modelId="{19AA9E90-5E02-4CE6-A071-D041F7FBFDAC}">
      <dsp:nvSpPr>
        <dsp:cNvPr id="0" name=""/>
        <dsp:cNvSpPr/>
      </dsp:nvSpPr>
      <dsp:spPr>
        <a:xfrm>
          <a:off x="1356359" y="2793491"/>
          <a:ext cx="5425440" cy="7879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Administrative Matters</a:t>
          </a:r>
        </a:p>
      </dsp:txBody>
      <dsp:txXfrm>
        <a:off x="1379436" y="2816568"/>
        <a:ext cx="4412765" cy="741754"/>
      </dsp:txXfrm>
    </dsp:sp>
    <dsp:sp modelId="{DFD1E285-DAAF-4290-9DF3-3BC3E7EE118A}">
      <dsp:nvSpPr>
        <dsp:cNvPr id="0" name=""/>
        <dsp:cNvSpPr/>
      </dsp:nvSpPr>
      <dsp:spPr>
        <a:xfrm>
          <a:off x="4913299" y="603465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028531" y="603465"/>
        <a:ext cx="281677" cy="385385"/>
      </dsp:txXfrm>
    </dsp:sp>
    <dsp:sp modelId="{83CC3293-E09B-40CA-8EB2-8A06A57E055C}">
      <dsp:nvSpPr>
        <dsp:cNvPr id="0" name=""/>
        <dsp:cNvSpPr/>
      </dsp:nvSpPr>
      <dsp:spPr>
        <a:xfrm>
          <a:off x="5367680" y="1534629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82912" y="1534629"/>
        <a:ext cx="281677" cy="385385"/>
      </dsp:txXfrm>
    </dsp:sp>
    <dsp:sp modelId="{D672A2EA-BE6C-4BC2-9841-28A7253252D2}">
      <dsp:nvSpPr>
        <dsp:cNvPr id="0" name=""/>
        <dsp:cNvSpPr/>
      </dsp:nvSpPr>
      <dsp:spPr>
        <a:xfrm>
          <a:off x="5815279" y="2465793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930511" y="2465793"/>
        <a:ext cx="281677" cy="385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6B525-CF1D-43D9-9A07-06F3D979C62D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7030A0"/>
              </a:solidFill>
            </a:rPr>
            <a:t>FP1</a:t>
          </a:r>
          <a:r>
            <a:rPr lang="en-US" sz="3000" kern="1200" dirty="0"/>
            <a:t> </a:t>
          </a:r>
        </a:p>
      </dsp:txBody>
      <dsp:txXfrm rot="-5400000">
        <a:off x="1" y="520688"/>
        <a:ext cx="1039018" cy="445294"/>
      </dsp:txXfrm>
    </dsp:sp>
    <dsp:sp modelId="{C235AA58-1F50-4548-8074-9C656CDBF214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Immersion into the polytechnic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Career goal setting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Mentor-mentee bonding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Financial Literacy I</a:t>
          </a:r>
        </a:p>
      </dsp:txBody>
      <dsp:txXfrm rot="-5400000">
        <a:off x="1039018" y="48278"/>
        <a:ext cx="5009883" cy="870607"/>
      </dsp:txXfrm>
    </dsp:sp>
    <dsp:sp modelId="{94B906BA-8915-498E-B19D-55E6A57D93F7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7030A0"/>
              </a:solidFill>
            </a:rPr>
            <a:t>FP2</a:t>
          </a:r>
        </a:p>
      </dsp:txBody>
      <dsp:txXfrm rot="-5400000">
        <a:off x="1" y="1809352"/>
        <a:ext cx="1039018" cy="445294"/>
      </dsp:txXfrm>
    </dsp:sp>
    <dsp:sp modelId="{F713C986-8557-4918-AD2D-0129F7CFFF89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Engage with the </a:t>
          </a:r>
          <a:r>
            <a:rPr lang="en-US" sz="1400" u="none" kern="1200" dirty="0"/>
            <a:t>local community through Service-Learning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u="none" kern="1200" dirty="0"/>
            <a:t>Engage with the industry through participation in industry seminars / visits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u="none" kern="1200" dirty="0"/>
            <a:t>Financial Literacy II</a:t>
          </a:r>
        </a:p>
      </dsp:txBody>
      <dsp:txXfrm rot="-5400000">
        <a:off x="1039018" y="1336942"/>
        <a:ext cx="5009883" cy="870607"/>
      </dsp:txXfrm>
    </dsp:sp>
    <dsp:sp modelId="{EBF09262-75F1-4E20-82B6-7F729F7809E9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7030A0"/>
              </a:solidFill>
            </a:rPr>
            <a:t>FP3</a:t>
          </a:r>
        </a:p>
      </dsp:txBody>
      <dsp:txXfrm rot="-5400000">
        <a:off x="1" y="3098016"/>
        <a:ext cx="1039018" cy="445294"/>
      </dsp:txXfrm>
    </dsp:sp>
    <dsp:sp modelId="{83167A38-16F2-4A8F-BACD-DD717C9B2E43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Readiness for internship through career networking sessions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Readiness for further studies through university talks / visits and career exhibition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Financial Literacy III</a:t>
          </a:r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0E3E-C64B-41A4-A508-8CE0ED81C3D3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26A7D-2792-4F03-9F91-B961D07F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B286DB-C50B-484C-A5B6-2AE944CA4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677A4F0-2CA1-49D4-B77A-F92BCB745907}" type="slidenum">
              <a:rPr lang="en-GB" altLang="en-US" sz="1000" smtClean="0">
                <a:latin typeface="Arial" panose="020B0604020202020204" pitchFamily="34" charset="0"/>
              </a:rPr>
              <a:pPr/>
              <a:t>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9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0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447800" cy="5940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FP2 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K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05000" y="2018046"/>
            <a:ext cx="6629400" cy="7017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 sz="4400" baseline="0"/>
            </a:lvl1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lang="en-US" dirty="0"/>
              <a:t>&lt;&lt;Title&gt;&gt;</a:t>
            </a:r>
          </a:p>
        </p:txBody>
      </p:sp>
      <p:pic>
        <p:nvPicPr>
          <p:cNvPr id="8" name="Picture 16" descr="School of I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15" y="53009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895600" y="38100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2000" b="1" dirty="0">
                <a:latin typeface="Arial Narrow" pitchFamily="34" charset="0"/>
              </a:rPr>
              <a:t>Fundamentals for IT Professionals II (FP2)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Diploma in Cybersecurity &amp; Digital Forensics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>
                <a:latin typeface="Arial Narrow" pitchFamily="34" charset="0"/>
              </a:rPr>
              <a:t>Year </a:t>
            </a:r>
            <a:r>
              <a:rPr kumimoji="1" lang="en-GB" sz="1800" dirty="0">
                <a:latin typeface="Arial Narrow" pitchFamily="34" charset="0"/>
              </a:rPr>
              <a:t>2 </a:t>
            </a:r>
            <a:r>
              <a:rPr kumimoji="1" lang="en-GB" sz="1800">
                <a:latin typeface="Arial Narrow" pitchFamily="34" charset="0"/>
              </a:rPr>
              <a:t>(2022/23), </a:t>
            </a:r>
            <a:r>
              <a:rPr kumimoji="1" lang="en-GB" sz="1800" dirty="0">
                <a:latin typeface="Arial Narrow" pitchFamily="34" charset="0"/>
              </a:rPr>
              <a:t>Semester 4</a:t>
            </a:r>
            <a:endParaRPr kumimoji="1" lang="en-GB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232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06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22238"/>
            <a:ext cx="21907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22238"/>
            <a:ext cx="64198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solidFill>
                  <a:srgbClr val="660033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rgbClr val="660033"/>
                </a:solidFill>
              </a:defRPr>
            </a:lvl4pPr>
            <a:lvl5pPr>
              <a:defRPr>
                <a:solidFill>
                  <a:srgbClr val="6600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45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5587"/>
            <a:ext cx="7772400" cy="1362075"/>
          </a:xfrm>
        </p:spPr>
        <p:txBody>
          <a:bodyPr anchor="t"/>
          <a:lstStyle>
            <a:lvl1pPr algn="ctr">
              <a:defRPr sz="4000" b="1" cap="none" baseline="0">
                <a:solidFill>
                  <a:srgbClr val="CC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95400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76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j022938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68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0" y="1905000"/>
            <a:ext cx="3124200" cy="2590799"/>
          </a:xfr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SG" sz="4000" b="0" kern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4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84238"/>
            <a:ext cx="44196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4238"/>
            <a:ext cx="43815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76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51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61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95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779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CIS2-low.jpg"/>
          <p:cNvPicPr>
            <a:picLocks noChangeAspect="1"/>
          </p:cNvPicPr>
          <p:nvPr/>
        </p:nvPicPr>
        <p:blipFill>
          <a:blip r:embed="rId13" cstate="print"/>
          <a:srcRect t="2107"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84238"/>
            <a:ext cx="8991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800080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22238"/>
            <a:ext cx="8991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371600" y="6302375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itchFamily="34" charset="0"/>
              </a:rPr>
              <a:t>Diploma </a:t>
            </a:r>
            <a:r>
              <a:rPr lang="en-US" altLang="en-US" sz="1200">
                <a:latin typeface="Arial Narrow" pitchFamily="34" charset="0"/>
              </a:rPr>
              <a:t>in CSF</a:t>
            </a:r>
            <a:br>
              <a:rPr lang="en-US" altLang="en-US" sz="1200" dirty="0">
                <a:latin typeface="Arial Narrow" pitchFamily="34" charset="0"/>
              </a:rPr>
            </a:br>
            <a:r>
              <a:rPr lang="en-US" altLang="en-US" sz="1200">
                <a:latin typeface="Arial Narrow" pitchFamily="34" charset="0"/>
              </a:rPr>
              <a:t>FP2 AY22/23, </a:t>
            </a:r>
            <a:r>
              <a:rPr lang="en-US" altLang="en-US" sz="1200" dirty="0">
                <a:latin typeface="Arial Narrow" pitchFamily="34" charset="0"/>
              </a:rPr>
              <a:t>Sem 4</a:t>
            </a:r>
          </a:p>
        </p:txBody>
      </p:sp>
      <p:pic>
        <p:nvPicPr>
          <p:cNvPr id="13" name="Picture 22" descr="School of IC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72200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5"/>
          <p:cNvSpPr txBox="1">
            <a:spLocks noChangeArrowheads="1"/>
          </p:cNvSpPr>
          <p:nvPr/>
        </p:nvSpPr>
        <p:spPr bwMode="auto">
          <a:xfrm>
            <a:off x="4457700" y="63023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  Last update</a:t>
            </a:r>
            <a:r>
              <a:rPr lang="en-US"/>
              <a:t>: 10/10/2022</a:t>
            </a:r>
            <a:endParaRPr lang="en-US" dirty="0"/>
          </a:p>
        </p:txBody>
      </p:sp>
      <p:sp>
        <p:nvSpPr>
          <p:cNvPr id="15" name="Rectangle 15"/>
          <p:cNvSpPr txBox="1">
            <a:spLocks noChangeArrowheads="1"/>
          </p:cNvSpPr>
          <p:nvPr/>
        </p:nvSpPr>
        <p:spPr bwMode="auto">
          <a:xfrm>
            <a:off x="7086600" y="6275387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Lecture</a:t>
            </a:r>
            <a:r>
              <a:rPr lang="en-US" baseline="0" dirty="0"/>
              <a:t> 1</a:t>
            </a:r>
          </a:p>
          <a:p>
            <a:pPr>
              <a:defRPr/>
            </a:pPr>
            <a:r>
              <a:rPr lang="en-US" baseline="0" dirty="0"/>
              <a:t>Slide </a:t>
            </a:r>
            <a:fld id="{D684DC87-7C2B-4413-A3B2-900CE8D7D012}" type="slidenum">
              <a:rPr lang="en-US" baseline="0" smtClean="0"/>
              <a:t>‹#›</a:t>
            </a:fld>
            <a:endParaRPr lang="en-US" dirty="0"/>
          </a:p>
        </p:txBody>
      </p:sp>
      <p:sp>
        <p:nvSpPr>
          <p:cNvPr id="4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E4F11155-F913-4413-8827-0323BF9E7D1B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292812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6400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640064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40064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640064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40064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2017713"/>
            <a:ext cx="6629400" cy="1541462"/>
          </a:xfrm>
        </p:spPr>
        <p:txBody>
          <a:bodyPr/>
          <a:lstStyle/>
          <a:p>
            <a:pPr>
              <a:defRPr/>
            </a:pPr>
            <a:endParaRPr lang="en-GB" altLang="en-US" dirty="0"/>
          </a:p>
          <a:p>
            <a:pPr eaLnBrk="1" hangingPunct="1">
              <a:lnSpc>
                <a:spcPct val="130000"/>
              </a:lnSpc>
              <a:defRPr/>
            </a:pPr>
            <a:endParaRPr lang="en-GB" altLang="en-US" sz="4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defRPr/>
            </a:pPr>
            <a:r>
              <a:rPr lang="en-US" sz="4400" kern="0" dirty="0">
                <a:solidFill>
                  <a:srgbClr val="640064"/>
                </a:solidFill>
                <a:latin typeface="Arial"/>
                <a:cs typeface="+mn-cs"/>
              </a:rPr>
              <a:t>Module Introduction</a:t>
            </a:r>
          </a:p>
        </p:txBody>
      </p:sp>
    </p:spTree>
    <p:extLst>
      <p:ext uri="{BB962C8B-B14F-4D97-AF65-F5344CB8AC3E}">
        <p14:creationId xmlns:p14="http://schemas.microsoft.com/office/powerpoint/2010/main" val="63861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FP2 Assignment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assignment submissions </a:t>
            </a:r>
            <a:r>
              <a:rPr lang="en-US"/>
              <a:t>in BrightSpace.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9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(15%)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4800600"/>
          </a:xfrm>
        </p:spPr>
        <p:txBody>
          <a:bodyPr/>
          <a:lstStyle/>
          <a:p>
            <a:r>
              <a:rPr lang="en-US" sz="2400" dirty="0"/>
              <a:t>Complete Financial Literacy II, Industry Networking &amp; Mentorship modules </a:t>
            </a:r>
            <a:r>
              <a:rPr lang="en-US" sz="2400"/>
              <a:t>in BrightSpace </a:t>
            </a:r>
            <a:r>
              <a:rPr lang="en-US" sz="2400" dirty="0"/>
              <a:t>(5%)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</a:endParaRPr>
          </a:p>
          <a:p>
            <a:r>
              <a:rPr lang="en-US" sz="2400" dirty="0"/>
              <a:t>Update </a:t>
            </a:r>
            <a:r>
              <a:rPr lang="en-US" sz="2400" dirty="0" err="1"/>
              <a:t>ePortfolio</a:t>
            </a:r>
            <a:r>
              <a:rPr lang="en-US" sz="2400" dirty="0"/>
              <a:t> on S-L &amp; Industry engagement (10%)</a:t>
            </a:r>
          </a:p>
          <a:p>
            <a:pPr lvl="1"/>
            <a:r>
              <a:rPr lang="en-US" sz="2000" dirty="0"/>
              <a:t>User guide is provided </a:t>
            </a:r>
            <a:r>
              <a:rPr lang="en-US" sz="2000"/>
              <a:t>in Brightspace</a:t>
            </a:r>
            <a:endParaRPr lang="en-US" sz="2000" dirty="0"/>
          </a:p>
          <a:p>
            <a:pPr lvl="1"/>
            <a:r>
              <a:rPr lang="en-US" sz="2000" dirty="0"/>
              <a:t>Problem with login, please email: John_LIM@np.edu.sg</a:t>
            </a:r>
          </a:p>
          <a:p>
            <a:endParaRPr lang="en-US" sz="2000" dirty="0"/>
          </a:p>
          <a:p>
            <a:pPr marL="0" lvl="1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Date Due: 28 Jan 2022, 8:30am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26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Have Fun !!</a:t>
            </a:r>
          </a:p>
        </p:txBody>
      </p:sp>
    </p:spTree>
    <p:extLst>
      <p:ext uri="{BB962C8B-B14F-4D97-AF65-F5344CB8AC3E}">
        <p14:creationId xmlns:p14="http://schemas.microsoft.com/office/powerpoint/2010/main" val="200257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988091"/>
              </p:ext>
            </p:extLst>
          </p:nvPr>
        </p:nvGraphicFramePr>
        <p:xfrm>
          <a:off x="1181100" y="1447800"/>
          <a:ext cx="67818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156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Synopsis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60438"/>
            <a:ext cx="8991600" cy="4983162"/>
          </a:xfrm>
        </p:spPr>
        <p:txBody>
          <a:bodyPr/>
          <a:lstStyle/>
          <a:p>
            <a:pPr lvl="0"/>
            <a:r>
              <a:rPr lang="en-US" dirty="0"/>
              <a:t>Course-based experience in which students can engage with the </a:t>
            </a:r>
            <a:r>
              <a:rPr lang="en-US" u="sng" dirty="0"/>
              <a:t>local community </a:t>
            </a:r>
          </a:p>
          <a:p>
            <a:pPr lvl="2"/>
            <a:r>
              <a:rPr lang="en-US" dirty="0"/>
              <a:t>Participation in Service-Learning projects that leverage students’ discipline knowledge and skills to meet identified needs.</a:t>
            </a:r>
          </a:p>
          <a:p>
            <a:pPr lvl="2"/>
            <a:r>
              <a:rPr lang="en-US" dirty="0"/>
              <a:t>Through iterative and guided reflection on the service experience, students gain a broader appreciation of their discipline and an enhanced sense of personal voice, empathy and civic responsibility.</a:t>
            </a:r>
          </a:p>
          <a:p>
            <a:pPr lvl="0"/>
            <a:r>
              <a:rPr lang="en-US" dirty="0"/>
              <a:t>Course-based experience in which students can engage with the </a:t>
            </a:r>
            <a:r>
              <a:rPr lang="en-US" u="sng" dirty="0"/>
              <a:t>industry</a:t>
            </a:r>
          </a:p>
          <a:p>
            <a:pPr lvl="2"/>
            <a:r>
              <a:rPr lang="en-US" dirty="0"/>
              <a:t>Industry talks and seminars are </a:t>
            </a:r>
            <a:r>
              <a:rPr lang="en-US" dirty="0" err="1"/>
              <a:t>organised</a:t>
            </a:r>
            <a:r>
              <a:rPr lang="en-US" dirty="0"/>
              <a:t> to keep students up-to-date on emerging trends so as to build up their interpersonal, team and networking skills with the community and industry.</a:t>
            </a:r>
          </a:p>
        </p:txBody>
      </p:sp>
    </p:spTree>
    <p:extLst>
      <p:ext uri="{BB962C8B-B14F-4D97-AF65-F5344CB8AC3E}">
        <p14:creationId xmlns:p14="http://schemas.microsoft.com/office/powerpoint/2010/main" val="282458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Modules in the Course Structure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80905"/>
              </p:ext>
            </p:extLst>
          </p:nvPr>
        </p:nvGraphicFramePr>
        <p:xfrm>
          <a:off x="609592" y="914400"/>
          <a:ext cx="7772408" cy="488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344">
                  <a:extLst>
                    <a:ext uri="{9D8B030D-6E8A-4147-A177-3AD203B41FA5}">
                      <a16:colId xmlns:a16="http://schemas.microsoft.com/office/drawing/2014/main" val="2691271929"/>
                    </a:ext>
                  </a:extLst>
                </a:gridCol>
                <a:gridCol w="1110344">
                  <a:extLst>
                    <a:ext uri="{9D8B030D-6E8A-4147-A177-3AD203B41FA5}">
                      <a16:colId xmlns:a16="http://schemas.microsoft.com/office/drawing/2014/main" val="974976726"/>
                    </a:ext>
                  </a:extLst>
                </a:gridCol>
                <a:gridCol w="1110344">
                  <a:extLst>
                    <a:ext uri="{9D8B030D-6E8A-4147-A177-3AD203B41FA5}">
                      <a16:colId xmlns:a16="http://schemas.microsoft.com/office/drawing/2014/main" val="344466818"/>
                    </a:ext>
                  </a:extLst>
                </a:gridCol>
                <a:gridCol w="1110344">
                  <a:extLst>
                    <a:ext uri="{9D8B030D-6E8A-4147-A177-3AD203B41FA5}">
                      <a16:colId xmlns:a16="http://schemas.microsoft.com/office/drawing/2014/main" val="3129711676"/>
                    </a:ext>
                  </a:extLst>
                </a:gridCol>
                <a:gridCol w="1110344">
                  <a:extLst>
                    <a:ext uri="{9D8B030D-6E8A-4147-A177-3AD203B41FA5}">
                      <a16:colId xmlns:a16="http://schemas.microsoft.com/office/drawing/2014/main" val="594768692"/>
                    </a:ext>
                  </a:extLst>
                </a:gridCol>
                <a:gridCol w="1110344">
                  <a:extLst>
                    <a:ext uri="{9D8B030D-6E8A-4147-A177-3AD203B41FA5}">
                      <a16:colId xmlns:a16="http://schemas.microsoft.com/office/drawing/2014/main" val="786901077"/>
                    </a:ext>
                  </a:extLst>
                </a:gridCol>
                <a:gridCol w="1110344">
                  <a:extLst>
                    <a:ext uri="{9D8B030D-6E8A-4147-A177-3AD203B41FA5}">
                      <a16:colId xmlns:a16="http://schemas.microsoft.com/office/drawing/2014/main" val="3070293119"/>
                    </a:ext>
                  </a:extLst>
                </a:gridCol>
              </a:tblGrid>
              <a:tr h="7674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Course</a:t>
                      </a:r>
                      <a:endParaRPr lang="en-US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Level 1.1</a:t>
                      </a:r>
                      <a:endParaRPr lang="en-US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Level 1.2</a:t>
                      </a:r>
                      <a:endParaRPr lang="en-US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Level </a:t>
                      </a:r>
                      <a:endParaRPr lang="en-US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2.1</a:t>
                      </a:r>
                      <a:endParaRPr lang="en-US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Level </a:t>
                      </a:r>
                      <a:endParaRPr lang="en-US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2.2</a:t>
                      </a:r>
                      <a:endParaRPr lang="en-US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Level </a:t>
                      </a:r>
                      <a:endParaRPr lang="en-US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3.1</a:t>
                      </a:r>
                      <a:endParaRPr lang="en-US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Level </a:t>
                      </a:r>
                      <a:endParaRPr lang="en-US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3.2</a:t>
                      </a:r>
                      <a:endParaRPr lang="en-US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6890"/>
                  </a:ext>
                </a:extLst>
              </a:tr>
              <a:tr h="1029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IT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FP1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highlight>
                            <a:srgbClr val="D3D3D3"/>
                          </a:highlight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FP2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FP3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026452"/>
                  </a:ext>
                </a:extLst>
              </a:tr>
              <a:tr h="1029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DS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FP1</a:t>
                      </a:r>
                      <a:endParaRPr lang="en-US" sz="20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highlight>
                            <a:srgbClr val="D3D3D3"/>
                          </a:highlight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FP2</a:t>
                      </a: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FP3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19610"/>
                  </a:ext>
                </a:extLst>
              </a:tr>
              <a:tr h="1029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CSF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FP1</a:t>
                      </a:r>
                      <a:endParaRPr lang="en-US" sz="20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highlight>
                            <a:srgbClr val="D3D3D3"/>
                          </a:highlight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FP2 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FP3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1944"/>
                  </a:ext>
                </a:extLst>
              </a:tr>
              <a:tr h="1029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FP1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FP2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FP3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96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47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Modules in the Course Structure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9240340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24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FP2 Indicative Topics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1019"/>
              </p:ext>
            </p:extLst>
          </p:nvPr>
        </p:nvGraphicFramePr>
        <p:xfrm>
          <a:off x="1041400" y="827650"/>
          <a:ext cx="7086599" cy="5058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773669115"/>
                    </a:ext>
                  </a:extLst>
                </a:gridCol>
                <a:gridCol w="6248399">
                  <a:extLst>
                    <a:ext uri="{9D8B030D-6E8A-4147-A177-3AD203B41FA5}">
                      <a16:colId xmlns:a16="http://schemas.microsoft.com/office/drawing/2014/main" val="13312302"/>
                    </a:ext>
                  </a:extLst>
                </a:gridCol>
              </a:tblGrid>
              <a:tr h="28878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Week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Topic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132766"/>
                  </a:ext>
                </a:extLst>
              </a:tr>
              <a:tr h="3208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Module overview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What is </a:t>
                      </a:r>
                      <a:r>
                        <a:rPr lang="en-US" sz="1200" baseline="0" dirty="0" err="1"/>
                        <a:t>Service-Learning@NP</a:t>
                      </a:r>
                      <a:r>
                        <a:rPr lang="en-US" sz="1200" baseline="0" dirty="0"/>
                        <a:t>?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Student Guide to S-L@NP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Cultural Intelligence (CQ) in S-L Modules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Realize-IT S-L@ICT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Pre-service activity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76917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2 - 8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ASG1</a:t>
                      </a:r>
                      <a:r>
                        <a:rPr lang="en-US" sz="1200" baseline="0" dirty="0"/>
                        <a:t> – Reaching out to the community  (S-L)</a:t>
                      </a: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Preparation </a:t>
                      </a:r>
                      <a:r>
                        <a:rPr lang="en-US" sz="1200" baseline="0" dirty="0"/>
                        <a:t>of S-L activities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Execution / Presentation of S-L activities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4656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White Space Week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Financial Literacy </a:t>
                      </a:r>
                      <a:r>
                        <a:rPr lang="en-US" sz="1200" baseline="0"/>
                        <a:t>II – BrightSpace</a:t>
                      </a:r>
                      <a:endParaRPr lang="en-US" sz="12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5106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Consolidation of survey input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62638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Common Test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87094"/>
                  </a:ext>
                </a:extLst>
              </a:tr>
              <a:tr h="288781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10 – 11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Break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22342"/>
                  </a:ext>
                </a:extLst>
              </a:tr>
              <a:tr h="2903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Debrief on S-L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325264"/>
                  </a:ext>
                </a:extLst>
              </a:tr>
              <a:tr h="505257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12 </a:t>
                      </a:r>
                      <a:r>
                        <a:rPr lang="en-US" sz="1200" dirty="0"/>
                        <a:t>– 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ASG2 – Reaching out to the industry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Participation in 2 seminars / industry</a:t>
                      </a:r>
                      <a:r>
                        <a:rPr lang="en-US" sz="1200" baseline="0" dirty="0"/>
                        <a:t> talks (online)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Industry Networking &amp; Mentoring </a:t>
                      </a:r>
                      <a:r>
                        <a:rPr lang="en-US" sz="1200"/>
                        <a:t>– BrightSpace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160"/>
                  </a:ext>
                </a:extLst>
              </a:tr>
              <a:tr h="2887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Debrief on FP2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6045"/>
                  </a:ext>
                </a:extLst>
              </a:tr>
              <a:tr h="2887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 – 19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Study break and Exam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15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Assessment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469039"/>
              </p:ext>
            </p:extLst>
          </p:nvPr>
        </p:nvGraphicFramePr>
        <p:xfrm>
          <a:off x="304800" y="836429"/>
          <a:ext cx="8610601" cy="475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8383">
                  <a:extLst>
                    <a:ext uri="{9D8B030D-6E8A-4147-A177-3AD203B41FA5}">
                      <a16:colId xmlns:a16="http://schemas.microsoft.com/office/drawing/2014/main" val="4134709679"/>
                    </a:ext>
                  </a:extLst>
                </a:gridCol>
                <a:gridCol w="1410357">
                  <a:extLst>
                    <a:ext uri="{9D8B030D-6E8A-4147-A177-3AD203B41FA5}">
                      <a16:colId xmlns:a16="http://schemas.microsoft.com/office/drawing/2014/main" val="3769893071"/>
                    </a:ext>
                  </a:extLst>
                </a:gridCol>
                <a:gridCol w="1336128">
                  <a:extLst>
                    <a:ext uri="{9D8B030D-6E8A-4147-A177-3AD203B41FA5}">
                      <a16:colId xmlns:a16="http://schemas.microsoft.com/office/drawing/2014/main" val="3251657818"/>
                    </a:ext>
                  </a:extLst>
                </a:gridCol>
                <a:gridCol w="1855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656">
                <a:tc>
                  <a:txBody>
                    <a:bodyPr/>
                    <a:lstStyle/>
                    <a:p>
                      <a:r>
                        <a:rPr lang="en-US" sz="1800" b="1" dirty="0"/>
                        <a:t>Assessment Type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Week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Weightage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Due Date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87847"/>
                  </a:ext>
                </a:extLst>
              </a:tr>
              <a:tr h="1575832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ASG1 - Service-Learning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Participation / Service / Presentation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Reflection (pre &amp; post)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</a:t>
                      </a:r>
                    </a:p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 12 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r>
                        <a:rPr lang="en-US" sz="1600" dirty="0"/>
                        <a:t>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 Jan 2023, 8:30am</a:t>
                      </a:r>
                      <a:endParaRPr lang="en-US" sz="1600" dirty="0"/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  <a:p>
                      <a:pPr algn="ctr"/>
                      <a:r>
                        <a:rPr lang="en-US" sz="1600" dirty="0"/>
                        <a:t>2 weeks after project execution whichever is later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663018"/>
                  </a:ext>
                </a:extLst>
              </a:tr>
              <a:tr h="83426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ASG2 - Industry talks and seminars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Participation (2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programmes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Reflection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</a:t>
                      </a:r>
                    </a:p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– 15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27 Jan 2023, </a:t>
                      </a:r>
                      <a:r>
                        <a:rPr lang="en-US" sz="1600" dirty="0"/>
                        <a:t>8:30am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63723"/>
                  </a:ext>
                </a:extLst>
              </a:tr>
              <a:tr h="127699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 - Continuous assessment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 Literacy II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 Networking &amp; Mentorship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ePortfolio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update on S-L &amp;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Industry engagement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Week 5</a:t>
                      </a:r>
                    </a:p>
                    <a:p>
                      <a:pPr algn="ctr"/>
                      <a:r>
                        <a:rPr lang="en-US" sz="1600" dirty="0"/>
                        <a:t>Week 13</a:t>
                      </a:r>
                    </a:p>
                    <a:p>
                      <a:pPr algn="ctr"/>
                      <a:r>
                        <a:rPr lang="en-US" sz="1600" dirty="0"/>
                        <a:t>Throughout</a:t>
                      </a:r>
                      <a:r>
                        <a:rPr lang="en-US" sz="1600" baseline="0" dirty="0"/>
                        <a:t> semester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27 Jan 2023, </a:t>
                      </a:r>
                      <a:r>
                        <a:rPr lang="en-US" sz="1600" dirty="0"/>
                        <a:t>8:30am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94426"/>
                  </a:ext>
                </a:extLst>
              </a:tr>
              <a:tr h="5186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4085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5562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30-hour module (graded)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0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ASG1 - Service-Learning (65%)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" y="838200"/>
            <a:ext cx="8991600" cy="5029200"/>
          </a:xfrm>
        </p:spPr>
        <p:txBody>
          <a:bodyPr/>
          <a:lstStyle/>
          <a:p>
            <a:r>
              <a:rPr lang="en-US" sz="2400" dirty="0"/>
              <a:t>Preparation of S-L </a:t>
            </a:r>
            <a:r>
              <a:rPr lang="en-US" sz="2400" dirty="0" err="1"/>
              <a:t>programme</a:t>
            </a:r>
            <a:endParaRPr lang="en-US" sz="2400" dirty="0"/>
          </a:p>
          <a:p>
            <a:pPr lvl="1"/>
            <a:r>
              <a:rPr lang="en-US" sz="2000" dirty="0"/>
              <a:t>Background understanding of the beneficiaries of the S-L partner </a:t>
            </a:r>
          </a:p>
          <a:p>
            <a:pPr lvl="1"/>
            <a:r>
              <a:rPr lang="en-US" sz="2000" dirty="0"/>
              <a:t>Preparation of materials </a:t>
            </a:r>
          </a:p>
          <a:p>
            <a:r>
              <a:rPr lang="en-US" sz="2400" dirty="0"/>
              <a:t>Execution / Presentation of the S-L activity</a:t>
            </a:r>
          </a:p>
          <a:p>
            <a:pPr lvl="1"/>
            <a:r>
              <a:rPr lang="en-US" sz="2000" dirty="0"/>
              <a:t>Execution will differ depending on the nature of the S-L activity assigned to the group.</a:t>
            </a:r>
            <a:endParaRPr lang="en-US" sz="1600" dirty="0"/>
          </a:p>
          <a:p>
            <a:r>
              <a:rPr lang="en-US" sz="2400" dirty="0"/>
              <a:t>Reflection of the S-L </a:t>
            </a:r>
            <a:r>
              <a:rPr lang="en-US" sz="2400" dirty="0" err="1"/>
              <a:t>programme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Note: Seek permission before photo-taking &amp; DO NOT post on social media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Date Due</a:t>
            </a:r>
            <a:r>
              <a:rPr lang="en-US" sz="3200" b="1">
                <a:solidFill>
                  <a:srgbClr val="FF0000"/>
                </a:solidFill>
              </a:rPr>
              <a:t>: 6 Jan 2023, 8:30am </a:t>
            </a:r>
            <a:r>
              <a:rPr lang="en-US" sz="3200" b="1" dirty="0">
                <a:solidFill>
                  <a:srgbClr val="FF0000"/>
                </a:solidFill>
              </a:rPr>
              <a:t>OR 2 weeks after project execution whichever is later.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75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ASG2 – Participation in Industry (20%)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4800600"/>
          </a:xfrm>
        </p:spPr>
        <p:txBody>
          <a:bodyPr/>
          <a:lstStyle/>
          <a:p>
            <a:r>
              <a:rPr lang="en-US" sz="2400" dirty="0"/>
              <a:t>Participation in at least 2 course-related Industry Talks / Seminars</a:t>
            </a:r>
          </a:p>
          <a:p>
            <a:pPr lvl="1"/>
            <a:r>
              <a:rPr lang="en-US" sz="2000" dirty="0"/>
              <a:t>Evidence of attendance and participation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Reflection on Industry Talks / Seminars</a:t>
            </a:r>
          </a:p>
          <a:p>
            <a:pPr lvl="1"/>
            <a:r>
              <a:rPr lang="en-US" sz="2000" dirty="0"/>
              <a:t>Details and insight of the industry talks / seminars attended</a:t>
            </a:r>
          </a:p>
          <a:p>
            <a:pPr lvl="1"/>
            <a:r>
              <a:rPr lang="en-US" sz="2000" dirty="0"/>
              <a:t>Nature of the industry talks / seminars attended</a:t>
            </a:r>
          </a:p>
          <a:p>
            <a:pPr lvl="1"/>
            <a:r>
              <a:rPr lang="en-US" sz="2000" dirty="0"/>
              <a:t>Reason for choosing to attend these industry talks / seminars</a:t>
            </a:r>
          </a:p>
          <a:p>
            <a:pPr lvl="1"/>
            <a:r>
              <a:rPr lang="en-US" sz="2000" dirty="0"/>
              <a:t>Relevancy of the industry talks / seminars</a:t>
            </a:r>
          </a:p>
          <a:p>
            <a:pPr lvl="1"/>
            <a:r>
              <a:rPr lang="en-US" sz="2000" dirty="0"/>
              <a:t>Impactful of the industry talks / seminars</a:t>
            </a:r>
          </a:p>
          <a:p>
            <a:pPr lvl="1"/>
            <a:endParaRPr lang="en-US" sz="2000" dirty="0"/>
          </a:p>
          <a:p>
            <a:pPr marL="0" lvl="1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Date Due</a:t>
            </a:r>
            <a:r>
              <a:rPr lang="en-US" sz="3200" b="1">
                <a:solidFill>
                  <a:srgbClr val="FF0000"/>
                </a:solidFill>
              </a:rPr>
              <a:t>: 27 Jan 2023, </a:t>
            </a:r>
            <a:r>
              <a:rPr lang="en-US" sz="3200" b="1" dirty="0">
                <a:solidFill>
                  <a:srgbClr val="FF0000"/>
                </a:solidFill>
              </a:rPr>
              <a:t>8:30am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224754"/>
      </p:ext>
    </p:extLst>
  </p:cSld>
  <p:clrMapOvr>
    <a:masterClrMapping/>
  </p:clrMapOvr>
</p:sld>
</file>

<file path=ppt/theme/theme1.xml><?xml version="1.0" encoding="utf-8"?>
<a:theme xmlns:a="http://schemas.openxmlformats.org/drawingml/2006/main" name="NP ICT PRG2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P ICT PRG2" id="{AEBF74B4-0695-400E-87DF-A0BFA68DBDBF}" vid="{65809055-5926-4AAD-A6E8-E3F3A173840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NP ICT PRG2</Template>
  <TotalTime>9049</TotalTime>
  <Words>680</Words>
  <Application>Microsoft Office PowerPoint</Application>
  <PresentationFormat>On-screen Show (4:3)</PresentationFormat>
  <Paragraphs>168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SimSun</vt:lpstr>
      <vt:lpstr>Arial</vt:lpstr>
      <vt:lpstr>Arial Narrow</vt:lpstr>
      <vt:lpstr>Arial Rounded MT Bold</vt:lpstr>
      <vt:lpstr>Calibri</vt:lpstr>
      <vt:lpstr>Times New Roman</vt:lpstr>
      <vt:lpstr>Wingdings</vt:lpstr>
      <vt:lpstr>NP ICT PRG2</vt:lpstr>
      <vt:lpstr>PowerPoint Presentation</vt:lpstr>
      <vt:lpstr>PowerPoint Presentation</vt:lpstr>
      <vt:lpstr>Module Synopsis</vt:lpstr>
      <vt:lpstr>FP Modules in the Course Structure </vt:lpstr>
      <vt:lpstr>FP Modules in the Course Structure </vt:lpstr>
      <vt:lpstr>FP2 Indicative Topics</vt:lpstr>
      <vt:lpstr>Assessment</vt:lpstr>
      <vt:lpstr>ASG1 - Service-Learning (65%)</vt:lpstr>
      <vt:lpstr>ASG2 – Participation in Industry (20%)</vt:lpstr>
      <vt:lpstr>FP2 Assignment Submission</vt:lpstr>
      <vt:lpstr>CA (15%)</vt:lpstr>
      <vt:lpstr>Have Fun !!</vt:lpstr>
    </vt:vector>
  </TitlesOfParts>
  <Company>Ngee Ann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YANG (NP)</dc:creator>
  <cp:lastModifiedBy>Andy NG (NP)</cp:lastModifiedBy>
  <cp:revision>480</cp:revision>
  <dcterms:created xsi:type="dcterms:W3CDTF">2010-03-15T07:19:17Z</dcterms:created>
  <dcterms:modified xsi:type="dcterms:W3CDTF">2022-10-19T10:28:36Z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2022-10-19T10:28:36Z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b0e9291a-c8ea-4828-9425-b7a2521e773f</vt:lpwstr>
  </property>
  <property fmtid="{D5CDD505-2E9C-101B-9397-08002B2CF9AE}" pid="8" name="MSIP_Label_30286cb9-b49f-4646-87a5-340028348160_ContentBits">
    <vt:lpwstr>1</vt:lpwstr>
  </property>
</Properties>
</file>