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3" r:id="rId4"/>
  </p:sldMasterIdLst>
  <p:notesMasterIdLst>
    <p:notesMasterId r:id="rId18"/>
  </p:notesMasterIdLst>
  <p:handoutMasterIdLst>
    <p:handoutMasterId r:id="rId19"/>
  </p:handoutMasterIdLst>
  <p:sldIdLst>
    <p:sldId id="266" r:id="rId5"/>
    <p:sldId id="261" r:id="rId6"/>
    <p:sldId id="349" r:id="rId7"/>
    <p:sldId id="350" r:id="rId8"/>
    <p:sldId id="360" r:id="rId9"/>
    <p:sldId id="361" r:id="rId10"/>
    <p:sldId id="362" r:id="rId11"/>
    <p:sldId id="363" r:id="rId12"/>
    <p:sldId id="352" r:id="rId13"/>
    <p:sldId id="451" r:id="rId14"/>
    <p:sldId id="364" r:id="rId15"/>
    <p:sldId id="448" r:id="rId16"/>
    <p:sldId id="40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06">
          <p15:clr>
            <a:srgbClr val="A4A3A4"/>
          </p15:clr>
        </p15:guide>
        <p15:guide id="3" pos="2880">
          <p15:clr>
            <a:srgbClr val="A4A3A4"/>
          </p15:clr>
        </p15:guide>
        <p15:guide id="4" orient="horz" pos="2114">
          <p15:clr>
            <a:srgbClr val="A4A3A4"/>
          </p15:clr>
        </p15:guide>
        <p15:guide id="5" pos="2759">
          <p15:clr>
            <a:srgbClr val="A4A3A4"/>
          </p15:clr>
        </p15:guide>
        <p15:guide id="6" pos="20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08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04" d="100"/>
          <a:sy n="104" d="100"/>
        </p:scale>
        <p:origin x="1880" y="200"/>
      </p:cViewPr>
      <p:guideLst>
        <p:guide orient="horz" pos="2160"/>
        <p:guide pos="2406"/>
        <p:guide pos="2880"/>
        <p:guide orient="horz" pos="2114"/>
        <p:guide pos="2759"/>
        <p:guide pos="202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A7434-A34C-D840-A26F-22ED13A4DFD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B148E4E7-B938-5B46-845B-A75FA8E2B83A}">
      <dgm:prSet phldrT="[Text]"/>
      <dgm:spPr/>
      <dgm:t>
        <a:bodyPr/>
        <a:lstStyle/>
        <a:p>
          <a:r>
            <a:rPr lang="en-US" dirty="0"/>
            <a:t>Mission 3.3: Your First Razor Pages Application </a:t>
          </a:r>
        </a:p>
      </dgm:t>
    </dgm:pt>
    <dgm:pt modelId="{D28508D8-4CC0-3A45-8D34-BA8C8FD12DCE}" type="parTrans" cxnId="{3CC8EEB4-516B-6C46-8BFB-C1D802076070}">
      <dgm:prSet/>
      <dgm:spPr/>
      <dgm:t>
        <a:bodyPr/>
        <a:lstStyle/>
        <a:p>
          <a:endParaRPr lang="en-US"/>
        </a:p>
      </dgm:t>
    </dgm:pt>
    <dgm:pt modelId="{5C2352D7-EABA-2142-A8EB-56341F23FFB6}" type="sibTrans" cxnId="{3CC8EEB4-516B-6C46-8BFB-C1D802076070}">
      <dgm:prSet/>
      <dgm:spPr/>
      <dgm:t>
        <a:bodyPr/>
        <a:lstStyle/>
        <a:p>
          <a:endParaRPr lang="en-US"/>
        </a:p>
      </dgm:t>
    </dgm:pt>
    <dgm:pt modelId="{00F04993-7649-4BA3-A4F6-8B9A42B4F519}">
      <dgm:prSet phldrT="[Text]"/>
      <dgm:spPr/>
      <dgm:t>
        <a:bodyPr/>
        <a:lstStyle/>
        <a:p>
          <a:r>
            <a:rPr lang="en-US" baseline="0" dirty="0"/>
            <a:t>Mission 2.1: Secure Software Concepts</a:t>
          </a:r>
          <a:endParaRPr lang="en-US" dirty="0"/>
        </a:p>
      </dgm:t>
    </dgm:pt>
    <dgm:pt modelId="{65A8205C-BD26-4CF5-B341-CC2ABE32B283}" type="parTrans" cxnId="{AE6C10CB-16B0-4B38-BE63-4FD858475AB2}">
      <dgm:prSet/>
      <dgm:spPr/>
      <dgm:t>
        <a:bodyPr/>
        <a:lstStyle/>
        <a:p>
          <a:endParaRPr lang="en-US"/>
        </a:p>
      </dgm:t>
    </dgm:pt>
    <dgm:pt modelId="{50DE1C0C-543D-40F4-A672-623222BBEB70}" type="sibTrans" cxnId="{AE6C10CB-16B0-4B38-BE63-4FD858475AB2}">
      <dgm:prSet/>
      <dgm:spPr/>
      <dgm:t>
        <a:bodyPr/>
        <a:lstStyle/>
        <a:p>
          <a:endParaRPr lang="en-US"/>
        </a:p>
      </dgm:t>
    </dgm:pt>
    <dgm:pt modelId="{2514FF71-E799-4EAA-84EC-3BB67C2482B1}">
      <dgm:prSet phldrT="[Text]"/>
      <dgm:spPr/>
      <dgm:t>
        <a:bodyPr/>
        <a:lstStyle/>
        <a:p>
          <a:r>
            <a:rPr lang="en-US" dirty="0"/>
            <a:t>Secure Software Implementation Challenges</a:t>
          </a:r>
        </a:p>
      </dgm:t>
    </dgm:pt>
    <dgm:pt modelId="{5449C2E7-9FFF-439C-8432-DD471B730B33}" type="parTrans" cxnId="{56BC8ECA-921E-40F8-81F1-E8FBABC0F74E}">
      <dgm:prSet/>
      <dgm:spPr/>
      <dgm:t>
        <a:bodyPr/>
        <a:lstStyle/>
        <a:p>
          <a:endParaRPr lang="en-US"/>
        </a:p>
      </dgm:t>
    </dgm:pt>
    <dgm:pt modelId="{6936E64F-545C-4577-9072-D4C1AE7F5B42}" type="sibTrans" cxnId="{56BC8ECA-921E-40F8-81F1-E8FBABC0F74E}">
      <dgm:prSet/>
      <dgm:spPr/>
      <dgm:t>
        <a:bodyPr/>
        <a:lstStyle/>
        <a:p>
          <a:endParaRPr lang="en-US"/>
        </a:p>
      </dgm:t>
    </dgm:pt>
    <dgm:pt modelId="{9F99D337-DAE4-4EC4-93BB-84206C8AD1D7}">
      <dgm:prSet phldrT="[Text]"/>
      <dgm:spPr/>
      <dgm:t>
        <a:bodyPr/>
        <a:lstStyle/>
        <a:p>
          <a:r>
            <a:rPr lang="en-US"/>
            <a:t>Introduction to Razor Pages</a:t>
          </a:r>
        </a:p>
      </dgm:t>
    </dgm:pt>
    <dgm:pt modelId="{4AAFB402-284D-495F-865D-3205CBB822EA}" type="parTrans" cxnId="{901EACA0-5648-42C7-A055-A8746CA09B52}">
      <dgm:prSet/>
      <dgm:spPr/>
      <dgm:t>
        <a:bodyPr/>
        <a:lstStyle/>
        <a:p>
          <a:endParaRPr lang="en-SG"/>
        </a:p>
      </dgm:t>
    </dgm:pt>
    <dgm:pt modelId="{BC5084FF-6D3B-45DB-AF55-26717AA1D8DA}" type="sibTrans" cxnId="{901EACA0-5648-42C7-A055-A8746CA09B52}">
      <dgm:prSet/>
      <dgm:spPr/>
      <dgm:t>
        <a:bodyPr/>
        <a:lstStyle/>
        <a:p>
          <a:endParaRPr lang="en-SG"/>
        </a:p>
      </dgm:t>
    </dgm:pt>
    <dgm:pt modelId="{40FAFE26-C000-45F2-B750-AC1EBB2FA8AD}">
      <dgm:prSet phldrT="[Text]"/>
      <dgm:spPr/>
      <dgm:t>
        <a:bodyPr/>
        <a:lstStyle/>
        <a:p>
          <a:r>
            <a:rPr lang="en-US"/>
            <a:t>Holistic Security</a:t>
          </a:r>
          <a:endParaRPr lang="en-US" dirty="0"/>
        </a:p>
      </dgm:t>
    </dgm:pt>
    <dgm:pt modelId="{FCF4C77A-DD31-4052-8A23-7C7AAFA1C1D2}" type="parTrans" cxnId="{A128AFC4-DC68-4EF4-AE98-402AC573583A}">
      <dgm:prSet/>
      <dgm:spPr/>
      <dgm:t>
        <a:bodyPr/>
        <a:lstStyle/>
        <a:p>
          <a:endParaRPr lang="en-SG"/>
        </a:p>
      </dgm:t>
    </dgm:pt>
    <dgm:pt modelId="{8A85E236-70AB-45BD-8992-6145290D13E3}" type="sibTrans" cxnId="{A128AFC4-DC68-4EF4-AE98-402AC573583A}">
      <dgm:prSet/>
      <dgm:spPr/>
      <dgm:t>
        <a:bodyPr/>
        <a:lstStyle/>
        <a:p>
          <a:endParaRPr lang="en-SG"/>
        </a:p>
      </dgm:t>
    </dgm:pt>
    <dgm:pt modelId="{FACA2EB4-7352-3848-9C7B-BEC9D897A791}" type="pres">
      <dgm:prSet presAssocID="{E74A7434-A34C-D840-A26F-22ED13A4DFDD}" presName="Name0" presStyleCnt="0">
        <dgm:presLayoutVars>
          <dgm:chMax val="7"/>
          <dgm:chPref val="7"/>
          <dgm:dir/>
        </dgm:presLayoutVars>
      </dgm:prSet>
      <dgm:spPr/>
    </dgm:pt>
    <dgm:pt modelId="{312F260F-0160-C343-B3E6-1BFAA47C3917}" type="pres">
      <dgm:prSet presAssocID="{E74A7434-A34C-D840-A26F-22ED13A4DFDD}" presName="Name1" presStyleCnt="0"/>
      <dgm:spPr/>
    </dgm:pt>
    <dgm:pt modelId="{F0734DC9-3E71-164C-A000-E95149639F1E}" type="pres">
      <dgm:prSet presAssocID="{E74A7434-A34C-D840-A26F-22ED13A4DFDD}" presName="cycle" presStyleCnt="0"/>
      <dgm:spPr/>
    </dgm:pt>
    <dgm:pt modelId="{EFAE883E-5B32-9543-99CF-193EEB61D6C5}" type="pres">
      <dgm:prSet presAssocID="{E74A7434-A34C-D840-A26F-22ED13A4DFDD}" presName="srcNode" presStyleLbl="node1" presStyleIdx="0" presStyleCnt="5"/>
      <dgm:spPr/>
    </dgm:pt>
    <dgm:pt modelId="{04932873-04F1-1948-9D09-1DEBC426018D}" type="pres">
      <dgm:prSet presAssocID="{E74A7434-A34C-D840-A26F-22ED13A4DFDD}" presName="conn" presStyleLbl="parChTrans1D2" presStyleIdx="0" presStyleCnt="1"/>
      <dgm:spPr/>
    </dgm:pt>
    <dgm:pt modelId="{7D2544BA-1B36-4B41-B78C-90DCEC926C24}" type="pres">
      <dgm:prSet presAssocID="{E74A7434-A34C-D840-A26F-22ED13A4DFDD}" presName="extraNode" presStyleLbl="node1" presStyleIdx="0" presStyleCnt="5"/>
      <dgm:spPr/>
    </dgm:pt>
    <dgm:pt modelId="{0044D4CB-C82E-4642-92FE-FBF8D6533890}" type="pres">
      <dgm:prSet presAssocID="{E74A7434-A34C-D840-A26F-22ED13A4DFDD}" presName="dstNode" presStyleLbl="node1" presStyleIdx="0" presStyleCnt="5"/>
      <dgm:spPr/>
    </dgm:pt>
    <dgm:pt modelId="{BC28071E-34F1-437F-A3BA-D4113BCA90D9}" type="pres">
      <dgm:prSet presAssocID="{40FAFE26-C000-45F2-B750-AC1EBB2FA8AD}" presName="text_1" presStyleLbl="node1" presStyleIdx="0" presStyleCnt="5">
        <dgm:presLayoutVars>
          <dgm:bulletEnabled val="1"/>
        </dgm:presLayoutVars>
      </dgm:prSet>
      <dgm:spPr/>
    </dgm:pt>
    <dgm:pt modelId="{74A76CC8-C923-4803-927B-FB7D3494578C}" type="pres">
      <dgm:prSet presAssocID="{40FAFE26-C000-45F2-B750-AC1EBB2FA8AD}" presName="accent_1" presStyleCnt="0"/>
      <dgm:spPr/>
    </dgm:pt>
    <dgm:pt modelId="{F48132E3-75B9-4704-B78C-FD1C4C38C1F6}" type="pres">
      <dgm:prSet presAssocID="{40FAFE26-C000-45F2-B750-AC1EBB2FA8AD}" presName="accentRepeatNode" presStyleLbl="solidFgAcc1" presStyleIdx="0" presStyleCnt="5"/>
      <dgm:spPr/>
    </dgm:pt>
    <dgm:pt modelId="{27732A3E-96AC-450B-B251-EF3FCD22A0B0}" type="pres">
      <dgm:prSet presAssocID="{2514FF71-E799-4EAA-84EC-3BB67C2482B1}" presName="text_2" presStyleLbl="node1" presStyleIdx="1" presStyleCnt="5">
        <dgm:presLayoutVars>
          <dgm:bulletEnabled val="1"/>
        </dgm:presLayoutVars>
      </dgm:prSet>
      <dgm:spPr/>
    </dgm:pt>
    <dgm:pt modelId="{30E9061C-1307-4D40-A505-233B851766EA}" type="pres">
      <dgm:prSet presAssocID="{2514FF71-E799-4EAA-84EC-3BB67C2482B1}" presName="accent_2" presStyleCnt="0"/>
      <dgm:spPr/>
    </dgm:pt>
    <dgm:pt modelId="{EC2220A2-55CC-4B98-B97B-F0CA1612BE09}" type="pres">
      <dgm:prSet presAssocID="{2514FF71-E799-4EAA-84EC-3BB67C2482B1}" presName="accentRepeatNode" presStyleLbl="solidFgAcc1" presStyleIdx="1" presStyleCnt="5"/>
      <dgm:spPr/>
    </dgm:pt>
    <dgm:pt modelId="{13AFFDAA-1C77-4412-99EF-776D38341204}" type="pres">
      <dgm:prSet presAssocID="{9F99D337-DAE4-4EC4-93BB-84206C8AD1D7}" presName="text_3" presStyleLbl="node1" presStyleIdx="2" presStyleCnt="5">
        <dgm:presLayoutVars>
          <dgm:bulletEnabled val="1"/>
        </dgm:presLayoutVars>
      </dgm:prSet>
      <dgm:spPr/>
    </dgm:pt>
    <dgm:pt modelId="{0269CE58-EB40-422C-B104-728E5913A771}" type="pres">
      <dgm:prSet presAssocID="{9F99D337-DAE4-4EC4-93BB-84206C8AD1D7}" presName="accent_3" presStyleCnt="0"/>
      <dgm:spPr/>
    </dgm:pt>
    <dgm:pt modelId="{EAE950E0-4D03-4B96-B8D5-BED122FF6290}" type="pres">
      <dgm:prSet presAssocID="{9F99D337-DAE4-4EC4-93BB-84206C8AD1D7}" presName="accentRepeatNode" presStyleLbl="solidFgAcc1" presStyleIdx="2" presStyleCnt="5"/>
      <dgm:spPr/>
    </dgm:pt>
    <dgm:pt modelId="{CC8F64B9-4885-418B-B0C0-0A90FA9E90D6}" type="pres">
      <dgm:prSet presAssocID="{00F04993-7649-4BA3-A4F6-8B9A42B4F519}" presName="text_4" presStyleLbl="node1" presStyleIdx="3" presStyleCnt="5">
        <dgm:presLayoutVars>
          <dgm:bulletEnabled val="1"/>
        </dgm:presLayoutVars>
      </dgm:prSet>
      <dgm:spPr/>
    </dgm:pt>
    <dgm:pt modelId="{23A2743E-3FAF-4518-A47B-CC60496BE784}" type="pres">
      <dgm:prSet presAssocID="{00F04993-7649-4BA3-A4F6-8B9A42B4F519}" presName="accent_4" presStyleCnt="0"/>
      <dgm:spPr/>
    </dgm:pt>
    <dgm:pt modelId="{DFCC0320-E3A1-4F51-99C6-10D8A0021292}" type="pres">
      <dgm:prSet presAssocID="{00F04993-7649-4BA3-A4F6-8B9A42B4F519}" presName="accentRepeatNode" presStyleLbl="solidFgAcc1" presStyleIdx="3" presStyleCnt="5"/>
      <dgm:spPr/>
    </dgm:pt>
    <dgm:pt modelId="{B335854B-0768-405A-A4FB-41661294A135}" type="pres">
      <dgm:prSet presAssocID="{B148E4E7-B938-5B46-845B-A75FA8E2B83A}" presName="text_5" presStyleLbl="node1" presStyleIdx="4" presStyleCnt="5">
        <dgm:presLayoutVars>
          <dgm:bulletEnabled val="1"/>
        </dgm:presLayoutVars>
      </dgm:prSet>
      <dgm:spPr/>
    </dgm:pt>
    <dgm:pt modelId="{C5E72E73-B11B-48BF-B3BF-AED7FC552C18}" type="pres">
      <dgm:prSet presAssocID="{B148E4E7-B938-5B46-845B-A75FA8E2B83A}" presName="accent_5" presStyleCnt="0"/>
      <dgm:spPr/>
    </dgm:pt>
    <dgm:pt modelId="{19E19582-2832-C945-B57C-A337B7476B60}" type="pres">
      <dgm:prSet presAssocID="{B148E4E7-B938-5B46-845B-A75FA8E2B83A}" presName="accentRepeatNode" presStyleLbl="solidFgAcc1" presStyleIdx="4" presStyleCnt="5"/>
      <dgm:spPr/>
    </dgm:pt>
  </dgm:ptLst>
  <dgm:cxnLst>
    <dgm:cxn modelId="{23EBB80A-9EC3-4406-8C77-243832CC726F}" type="presOf" srcId="{8A85E236-70AB-45BD-8992-6145290D13E3}" destId="{04932873-04F1-1948-9D09-1DEBC426018D}" srcOrd="0" destOrd="0" presId="urn:microsoft.com/office/officeart/2008/layout/VerticalCurvedList"/>
    <dgm:cxn modelId="{0D374B1E-47CA-47EB-88C6-347F1A020A69}" type="presOf" srcId="{00F04993-7649-4BA3-A4F6-8B9A42B4F519}" destId="{CC8F64B9-4885-418B-B0C0-0A90FA9E90D6}" srcOrd="0" destOrd="0" presId="urn:microsoft.com/office/officeart/2008/layout/VerticalCurvedList"/>
    <dgm:cxn modelId="{875EE76E-C679-884E-B247-5D77D26C4217}" type="presOf" srcId="{E74A7434-A34C-D840-A26F-22ED13A4DFDD}" destId="{FACA2EB4-7352-3848-9C7B-BEC9D897A791}" srcOrd="0" destOrd="0" presId="urn:microsoft.com/office/officeart/2008/layout/VerticalCurvedList"/>
    <dgm:cxn modelId="{7280909D-B06D-4697-B612-6D0113752DDC}" type="presOf" srcId="{2514FF71-E799-4EAA-84EC-3BB67C2482B1}" destId="{27732A3E-96AC-450B-B251-EF3FCD22A0B0}" srcOrd="0" destOrd="0" presId="urn:microsoft.com/office/officeart/2008/layout/VerticalCurvedList"/>
    <dgm:cxn modelId="{901EACA0-5648-42C7-A055-A8746CA09B52}" srcId="{E74A7434-A34C-D840-A26F-22ED13A4DFDD}" destId="{9F99D337-DAE4-4EC4-93BB-84206C8AD1D7}" srcOrd="2" destOrd="0" parTransId="{4AAFB402-284D-495F-865D-3205CBB822EA}" sibTransId="{BC5084FF-6D3B-45DB-AF55-26717AA1D8DA}"/>
    <dgm:cxn modelId="{3CC8EEB4-516B-6C46-8BFB-C1D802076070}" srcId="{E74A7434-A34C-D840-A26F-22ED13A4DFDD}" destId="{B148E4E7-B938-5B46-845B-A75FA8E2B83A}" srcOrd="4" destOrd="0" parTransId="{D28508D8-4CC0-3A45-8D34-BA8C8FD12DCE}" sibTransId="{5C2352D7-EABA-2142-A8EB-56341F23FFB6}"/>
    <dgm:cxn modelId="{8C119BBB-29E9-4890-A009-1CA08977C09C}" type="presOf" srcId="{B148E4E7-B938-5B46-845B-A75FA8E2B83A}" destId="{B335854B-0768-405A-A4FB-41661294A135}" srcOrd="0" destOrd="0" presId="urn:microsoft.com/office/officeart/2008/layout/VerticalCurvedList"/>
    <dgm:cxn modelId="{A128AFC4-DC68-4EF4-AE98-402AC573583A}" srcId="{E74A7434-A34C-D840-A26F-22ED13A4DFDD}" destId="{40FAFE26-C000-45F2-B750-AC1EBB2FA8AD}" srcOrd="0" destOrd="0" parTransId="{FCF4C77A-DD31-4052-8A23-7C7AAFA1C1D2}" sibTransId="{8A85E236-70AB-45BD-8992-6145290D13E3}"/>
    <dgm:cxn modelId="{56BC8ECA-921E-40F8-81F1-E8FBABC0F74E}" srcId="{E74A7434-A34C-D840-A26F-22ED13A4DFDD}" destId="{2514FF71-E799-4EAA-84EC-3BB67C2482B1}" srcOrd="1" destOrd="0" parTransId="{5449C2E7-9FFF-439C-8432-DD471B730B33}" sibTransId="{6936E64F-545C-4577-9072-D4C1AE7F5B42}"/>
    <dgm:cxn modelId="{AE6C10CB-16B0-4B38-BE63-4FD858475AB2}" srcId="{E74A7434-A34C-D840-A26F-22ED13A4DFDD}" destId="{00F04993-7649-4BA3-A4F6-8B9A42B4F519}" srcOrd="3" destOrd="0" parTransId="{65A8205C-BD26-4CF5-B341-CC2ABE32B283}" sibTransId="{50DE1C0C-543D-40F4-A672-623222BBEB70}"/>
    <dgm:cxn modelId="{19ADD5DB-91DC-46A1-BF97-255160DCA61B}" type="presOf" srcId="{9F99D337-DAE4-4EC4-93BB-84206C8AD1D7}" destId="{13AFFDAA-1C77-4412-99EF-776D38341204}" srcOrd="0" destOrd="0" presId="urn:microsoft.com/office/officeart/2008/layout/VerticalCurvedList"/>
    <dgm:cxn modelId="{DB9DE7DF-ACFE-496E-A11F-926032BA38A5}" type="presOf" srcId="{40FAFE26-C000-45F2-B750-AC1EBB2FA8AD}" destId="{BC28071E-34F1-437F-A3BA-D4113BCA90D9}" srcOrd="0" destOrd="0" presId="urn:microsoft.com/office/officeart/2008/layout/VerticalCurvedList"/>
    <dgm:cxn modelId="{F91142D9-2AA9-3D48-9FCC-116AA35EE4EB}" type="presParOf" srcId="{FACA2EB4-7352-3848-9C7B-BEC9D897A791}" destId="{312F260F-0160-C343-B3E6-1BFAA47C3917}" srcOrd="0" destOrd="0" presId="urn:microsoft.com/office/officeart/2008/layout/VerticalCurvedList"/>
    <dgm:cxn modelId="{CD21C66C-931F-244E-B849-19D00B584855}" type="presParOf" srcId="{312F260F-0160-C343-B3E6-1BFAA47C3917}" destId="{F0734DC9-3E71-164C-A000-E95149639F1E}" srcOrd="0" destOrd="0" presId="urn:microsoft.com/office/officeart/2008/layout/VerticalCurvedList"/>
    <dgm:cxn modelId="{E55C2331-DBFB-6548-ADEF-A70370E75012}" type="presParOf" srcId="{F0734DC9-3E71-164C-A000-E95149639F1E}" destId="{EFAE883E-5B32-9543-99CF-193EEB61D6C5}" srcOrd="0" destOrd="0" presId="urn:microsoft.com/office/officeart/2008/layout/VerticalCurvedList"/>
    <dgm:cxn modelId="{A61F8211-B156-A142-B3B5-ECA105F11A60}" type="presParOf" srcId="{F0734DC9-3E71-164C-A000-E95149639F1E}" destId="{04932873-04F1-1948-9D09-1DEBC426018D}" srcOrd="1" destOrd="0" presId="urn:microsoft.com/office/officeart/2008/layout/VerticalCurvedList"/>
    <dgm:cxn modelId="{ABC4FC33-8BC6-E541-911B-C66F6B7D5032}" type="presParOf" srcId="{F0734DC9-3E71-164C-A000-E95149639F1E}" destId="{7D2544BA-1B36-4B41-B78C-90DCEC926C24}" srcOrd="2" destOrd="0" presId="urn:microsoft.com/office/officeart/2008/layout/VerticalCurvedList"/>
    <dgm:cxn modelId="{4351C39F-32F1-824B-AF7B-18463A2E4E0A}" type="presParOf" srcId="{F0734DC9-3E71-164C-A000-E95149639F1E}" destId="{0044D4CB-C82E-4642-92FE-FBF8D6533890}" srcOrd="3" destOrd="0" presId="urn:microsoft.com/office/officeart/2008/layout/VerticalCurvedList"/>
    <dgm:cxn modelId="{44E09920-0A8A-4AC1-8D11-3D173750C392}" type="presParOf" srcId="{312F260F-0160-C343-B3E6-1BFAA47C3917}" destId="{BC28071E-34F1-437F-A3BA-D4113BCA90D9}" srcOrd="1" destOrd="0" presId="urn:microsoft.com/office/officeart/2008/layout/VerticalCurvedList"/>
    <dgm:cxn modelId="{B16B3B15-776F-4B1B-8D72-C4A7F0ABCCA7}" type="presParOf" srcId="{312F260F-0160-C343-B3E6-1BFAA47C3917}" destId="{74A76CC8-C923-4803-927B-FB7D3494578C}" srcOrd="2" destOrd="0" presId="urn:microsoft.com/office/officeart/2008/layout/VerticalCurvedList"/>
    <dgm:cxn modelId="{C2E36355-7DF6-4E83-BDC5-CA157730C960}" type="presParOf" srcId="{74A76CC8-C923-4803-927B-FB7D3494578C}" destId="{F48132E3-75B9-4704-B78C-FD1C4C38C1F6}" srcOrd="0" destOrd="0" presId="urn:microsoft.com/office/officeart/2008/layout/VerticalCurvedList"/>
    <dgm:cxn modelId="{5353E0F4-192A-4779-935A-2B01BFD7EFB0}" type="presParOf" srcId="{312F260F-0160-C343-B3E6-1BFAA47C3917}" destId="{27732A3E-96AC-450B-B251-EF3FCD22A0B0}" srcOrd="3" destOrd="0" presId="urn:microsoft.com/office/officeart/2008/layout/VerticalCurvedList"/>
    <dgm:cxn modelId="{26D028D5-AE35-476D-B472-934014AD9429}" type="presParOf" srcId="{312F260F-0160-C343-B3E6-1BFAA47C3917}" destId="{30E9061C-1307-4D40-A505-233B851766EA}" srcOrd="4" destOrd="0" presId="urn:microsoft.com/office/officeart/2008/layout/VerticalCurvedList"/>
    <dgm:cxn modelId="{01FC852C-BFD2-4CA0-AA74-93E49958B1FE}" type="presParOf" srcId="{30E9061C-1307-4D40-A505-233B851766EA}" destId="{EC2220A2-55CC-4B98-B97B-F0CA1612BE09}" srcOrd="0" destOrd="0" presId="urn:microsoft.com/office/officeart/2008/layout/VerticalCurvedList"/>
    <dgm:cxn modelId="{F3733329-1A1E-4D0B-9907-B3A852C1781E}" type="presParOf" srcId="{312F260F-0160-C343-B3E6-1BFAA47C3917}" destId="{13AFFDAA-1C77-4412-99EF-776D38341204}" srcOrd="5" destOrd="0" presId="urn:microsoft.com/office/officeart/2008/layout/VerticalCurvedList"/>
    <dgm:cxn modelId="{11E8DAEA-A7D6-47CE-B8F4-D54637F8AC6B}" type="presParOf" srcId="{312F260F-0160-C343-B3E6-1BFAA47C3917}" destId="{0269CE58-EB40-422C-B104-728E5913A771}" srcOrd="6" destOrd="0" presId="urn:microsoft.com/office/officeart/2008/layout/VerticalCurvedList"/>
    <dgm:cxn modelId="{CBAF06C5-5B61-4F4B-BD14-543E3F7C6B7B}" type="presParOf" srcId="{0269CE58-EB40-422C-B104-728E5913A771}" destId="{EAE950E0-4D03-4B96-B8D5-BED122FF6290}" srcOrd="0" destOrd="0" presId="urn:microsoft.com/office/officeart/2008/layout/VerticalCurvedList"/>
    <dgm:cxn modelId="{6BF6D14A-865E-4BCC-9CF4-EC068EECE2AC}" type="presParOf" srcId="{312F260F-0160-C343-B3E6-1BFAA47C3917}" destId="{CC8F64B9-4885-418B-B0C0-0A90FA9E90D6}" srcOrd="7" destOrd="0" presId="urn:microsoft.com/office/officeart/2008/layout/VerticalCurvedList"/>
    <dgm:cxn modelId="{AB741C94-7ABE-4EA4-9CAC-76B81554A59A}" type="presParOf" srcId="{312F260F-0160-C343-B3E6-1BFAA47C3917}" destId="{23A2743E-3FAF-4518-A47B-CC60496BE784}" srcOrd="8" destOrd="0" presId="urn:microsoft.com/office/officeart/2008/layout/VerticalCurvedList"/>
    <dgm:cxn modelId="{C514E053-69C1-4907-AB57-47074C3F1887}" type="presParOf" srcId="{23A2743E-3FAF-4518-A47B-CC60496BE784}" destId="{DFCC0320-E3A1-4F51-99C6-10D8A0021292}" srcOrd="0" destOrd="0" presId="urn:microsoft.com/office/officeart/2008/layout/VerticalCurvedList"/>
    <dgm:cxn modelId="{064638A9-99B8-4A73-8772-4A1707BB5C3E}" type="presParOf" srcId="{312F260F-0160-C343-B3E6-1BFAA47C3917}" destId="{B335854B-0768-405A-A4FB-41661294A135}" srcOrd="9" destOrd="0" presId="urn:microsoft.com/office/officeart/2008/layout/VerticalCurvedList"/>
    <dgm:cxn modelId="{56475531-0FD8-47A3-80F8-BF8BD6643C31}" type="presParOf" srcId="{312F260F-0160-C343-B3E6-1BFAA47C3917}" destId="{C5E72E73-B11B-48BF-B3BF-AED7FC552C18}" srcOrd="10" destOrd="0" presId="urn:microsoft.com/office/officeart/2008/layout/VerticalCurvedList"/>
    <dgm:cxn modelId="{AAC75AAC-F1E2-4C31-941E-3747C9DA97E7}" type="presParOf" srcId="{C5E72E73-B11B-48BF-B3BF-AED7FC552C18}" destId="{19E19582-2832-C945-B57C-A337B7476B6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32873-04F1-1948-9D09-1DEBC426018D}">
      <dsp:nvSpPr>
        <dsp:cNvPr id="0" name=""/>
        <dsp:cNvSpPr/>
      </dsp:nvSpPr>
      <dsp:spPr>
        <a:xfrm>
          <a:off x="-5082866" y="-778677"/>
          <a:ext cx="6053155" cy="6053155"/>
        </a:xfrm>
        <a:prstGeom prst="blockArc">
          <a:avLst>
            <a:gd name="adj1" fmla="val 18900000"/>
            <a:gd name="adj2" fmla="val 2700000"/>
            <a:gd name="adj3" fmla="val 357"/>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28071E-34F1-437F-A3BA-D4113BCA90D9}">
      <dsp:nvSpPr>
        <dsp:cNvPr id="0" name=""/>
        <dsp:cNvSpPr/>
      </dsp:nvSpPr>
      <dsp:spPr>
        <a:xfrm>
          <a:off x="424439" y="280897"/>
          <a:ext cx="7666954" cy="562154"/>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Holistic Security</a:t>
          </a:r>
          <a:endParaRPr lang="en-US" sz="2900" kern="1200" dirty="0"/>
        </a:p>
      </dsp:txBody>
      <dsp:txXfrm>
        <a:off x="424439" y="280897"/>
        <a:ext cx="7666954" cy="562154"/>
      </dsp:txXfrm>
    </dsp:sp>
    <dsp:sp modelId="{F48132E3-75B9-4704-B78C-FD1C4C38C1F6}">
      <dsp:nvSpPr>
        <dsp:cNvPr id="0" name=""/>
        <dsp:cNvSpPr/>
      </dsp:nvSpPr>
      <dsp:spPr>
        <a:xfrm>
          <a:off x="73092" y="210628"/>
          <a:ext cx="702693" cy="702693"/>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7732A3E-96AC-450B-B251-EF3FCD22A0B0}">
      <dsp:nvSpPr>
        <dsp:cNvPr id="0" name=""/>
        <dsp:cNvSpPr/>
      </dsp:nvSpPr>
      <dsp:spPr>
        <a:xfrm>
          <a:off x="827262" y="1123860"/>
          <a:ext cx="7264130" cy="562154"/>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Secure Software Implementation Challenges</a:t>
          </a:r>
        </a:p>
      </dsp:txBody>
      <dsp:txXfrm>
        <a:off x="827262" y="1123860"/>
        <a:ext cx="7264130" cy="562154"/>
      </dsp:txXfrm>
    </dsp:sp>
    <dsp:sp modelId="{EC2220A2-55CC-4B98-B97B-F0CA1612BE09}">
      <dsp:nvSpPr>
        <dsp:cNvPr id="0" name=""/>
        <dsp:cNvSpPr/>
      </dsp:nvSpPr>
      <dsp:spPr>
        <a:xfrm>
          <a:off x="475916" y="1053590"/>
          <a:ext cx="702693" cy="702693"/>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3AFFDAA-1C77-4412-99EF-776D38341204}">
      <dsp:nvSpPr>
        <dsp:cNvPr id="0" name=""/>
        <dsp:cNvSpPr/>
      </dsp:nvSpPr>
      <dsp:spPr>
        <a:xfrm>
          <a:off x="950897" y="1966822"/>
          <a:ext cx="7140496" cy="562154"/>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Introduction to Razor Pages</a:t>
          </a:r>
        </a:p>
      </dsp:txBody>
      <dsp:txXfrm>
        <a:off x="950897" y="1966822"/>
        <a:ext cx="7140496" cy="562154"/>
      </dsp:txXfrm>
    </dsp:sp>
    <dsp:sp modelId="{EAE950E0-4D03-4B96-B8D5-BED122FF6290}">
      <dsp:nvSpPr>
        <dsp:cNvPr id="0" name=""/>
        <dsp:cNvSpPr/>
      </dsp:nvSpPr>
      <dsp:spPr>
        <a:xfrm>
          <a:off x="599550" y="1896553"/>
          <a:ext cx="702693" cy="702693"/>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C8F64B9-4885-418B-B0C0-0A90FA9E90D6}">
      <dsp:nvSpPr>
        <dsp:cNvPr id="0" name=""/>
        <dsp:cNvSpPr/>
      </dsp:nvSpPr>
      <dsp:spPr>
        <a:xfrm>
          <a:off x="827262" y="2809785"/>
          <a:ext cx="7264130" cy="562154"/>
        </a:xfrm>
        <a:prstGeom prst="rec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baseline="0" dirty="0"/>
            <a:t>Mission 2.1: Secure Software Concepts</a:t>
          </a:r>
          <a:endParaRPr lang="en-US" sz="2900" kern="1200" dirty="0"/>
        </a:p>
      </dsp:txBody>
      <dsp:txXfrm>
        <a:off x="827262" y="2809785"/>
        <a:ext cx="7264130" cy="562154"/>
      </dsp:txXfrm>
    </dsp:sp>
    <dsp:sp modelId="{DFCC0320-E3A1-4F51-99C6-10D8A0021292}">
      <dsp:nvSpPr>
        <dsp:cNvPr id="0" name=""/>
        <dsp:cNvSpPr/>
      </dsp:nvSpPr>
      <dsp:spPr>
        <a:xfrm>
          <a:off x="475916" y="2739515"/>
          <a:ext cx="702693" cy="702693"/>
        </a:xfrm>
        <a:prstGeom prst="ellipse">
          <a:avLst/>
        </a:prstGeom>
        <a:solidFill>
          <a:schemeClr val="lt1">
            <a:hueOff val="0"/>
            <a:satOff val="0"/>
            <a:lumOff val="0"/>
            <a:alphaOff val="0"/>
          </a:schemeClr>
        </a:solidFill>
        <a:ln w="100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335854B-0768-405A-A4FB-41661294A135}">
      <dsp:nvSpPr>
        <dsp:cNvPr id="0" name=""/>
        <dsp:cNvSpPr/>
      </dsp:nvSpPr>
      <dsp:spPr>
        <a:xfrm>
          <a:off x="424439" y="3652747"/>
          <a:ext cx="7666954" cy="562154"/>
        </a:xfrm>
        <a:prstGeom prst="rect">
          <a:avLst/>
        </a:prstGeom>
        <a:solidFill>
          <a:schemeClr val="accent6">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Mission 3.3: Your First Razor Pages Application </a:t>
          </a:r>
        </a:p>
      </dsp:txBody>
      <dsp:txXfrm>
        <a:off x="424439" y="3652747"/>
        <a:ext cx="7666954" cy="562154"/>
      </dsp:txXfrm>
    </dsp:sp>
    <dsp:sp modelId="{19E19582-2832-C945-B57C-A337B7476B60}">
      <dsp:nvSpPr>
        <dsp:cNvPr id="0" name=""/>
        <dsp:cNvSpPr/>
      </dsp:nvSpPr>
      <dsp:spPr>
        <a:xfrm>
          <a:off x="73092" y="3582478"/>
          <a:ext cx="702693" cy="702693"/>
        </a:xfrm>
        <a:prstGeom prst="ellipse">
          <a:avLst/>
        </a:prstGeom>
        <a:solidFill>
          <a:schemeClr val="lt1">
            <a:hueOff val="0"/>
            <a:satOff val="0"/>
            <a:lumOff val="0"/>
            <a:alphaOff val="0"/>
          </a:schemeClr>
        </a:solidFill>
        <a:ln w="10000"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071E09-4D64-8F4A-829F-AB9979018477}" type="datetimeFigureOut">
              <a:rPr lang="en-US" smtClean="0"/>
              <a:t>5/26/22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555F1F-6530-0F40-A2DC-34866158B479}" type="slidenum">
              <a:rPr lang="en-US" smtClean="0"/>
              <a:t>‹#›</a:t>
            </a:fld>
            <a:endParaRPr lang="en-US"/>
          </a:p>
        </p:txBody>
      </p:sp>
    </p:spTree>
    <p:extLst>
      <p:ext uri="{BB962C8B-B14F-4D97-AF65-F5344CB8AC3E}">
        <p14:creationId xmlns:p14="http://schemas.microsoft.com/office/powerpoint/2010/main" val="28098328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C9C0DB-AAA5-CD4C-A292-FDBB48A23E12}" type="datetimeFigureOut">
              <a:rPr lang="en-US" smtClean="0"/>
              <a:t>5/26/22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48B9CC-1317-584A-9837-71F74B280377}" type="slidenum">
              <a:rPr lang="en-US" smtClean="0"/>
              <a:t>‹#›</a:t>
            </a:fld>
            <a:endParaRPr lang="en-US"/>
          </a:p>
        </p:txBody>
      </p:sp>
    </p:spTree>
    <p:extLst>
      <p:ext uri="{BB962C8B-B14F-4D97-AF65-F5344CB8AC3E}">
        <p14:creationId xmlns:p14="http://schemas.microsoft.com/office/powerpoint/2010/main" val="30431883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20~24/4/15</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dirty="0"/>
              <a:t>School of ICT - CSF - Apr ‘22 – SSD: Secure Software Concepts</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2D2B3B-882E-40F3-A32F-6DD5169150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20~24/4/15</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A66EF6D-3DA9-AB4A-B046-714C943A02DA}"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School of ICT - CSF - Apr ‘22 – SSD: Secure Software Concepts</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20~24/4/15</a:t>
            </a:r>
          </a:p>
        </p:txBody>
      </p:sp>
      <p:sp>
        <p:nvSpPr>
          <p:cNvPr id="5" name="Footer Placeholder 4"/>
          <p:cNvSpPr>
            <a:spLocks noGrp="1"/>
          </p:cNvSpPr>
          <p:nvPr>
            <p:ph type="ftr" sz="quarter" idx="11"/>
          </p:nvPr>
        </p:nvSpPr>
        <p:spPr/>
        <p:txBody>
          <a:bodyPr/>
          <a:lstStyle/>
          <a:p>
            <a:r>
              <a:rPr lang="en-US" dirty="0"/>
              <a:t>School of ICT - CSF - Apr ‘22 – SSD: Secure Software Concepts</a:t>
            </a:r>
          </a:p>
        </p:txBody>
      </p:sp>
      <p:sp>
        <p:nvSpPr>
          <p:cNvPr id="6" name="Slide Number Placeholder 5"/>
          <p:cNvSpPr>
            <a:spLocks noGrp="1"/>
          </p:cNvSpPr>
          <p:nvPr>
            <p:ph type="sldNum" sz="quarter" idx="12"/>
          </p:nvPr>
        </p:nvSpPr>
        <p:spPr/>
        <p:txBody>
          <a:bodyPr/>
          <a:lstStyle/>
          <a:p>
            <a:fld id="{EA66EF6D-3DA9-AB4A-B046-714C943A02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20~24/4/15</a:t>
            </a:r>
          </a:p>
        </p:txBody>
      </p:sp>
      <p:sp>
        <p:nvSpPr>
          <p:cNvPr id="5" name="Footer Placeholder 4"/>
          <p:cNvSpPr>
            <a:spLocks noGrp="1"/>
          </p:cNvSpPr>
          <p:nvPr>
            <p:ph type="ftr" sz="quarter" idx="11"/>
          </p:nvPr>
        </p:nvSpPr>
        <p:spPr>
          <a:xfrm>
            <a:off x="457201" y="6248207"/>
            <a:ext cx="5573483" cy="365125"/>
          </a:xfrm>
        </p:spPr>
        <p:txBody>
          <a:bodyPr/>
          <a:lstStyle/>
          <a:p>
            <a:r>
              <a:rPr lang="en-US" dirty="0"/>
              <a:t>School of ICT - CSF - Apr ‘22 – SSD: Secure Software Concepts</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A66EF6D-3DA9-AB4A-B046-714C943A02D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20~24/4/15</a:t>
            </a:r>
          </a:p>
        </p:txBody>
      </p:sp>
      <p:sp>
        <p:nvSpPr>
          <p:cNvPr id="5" name="Footer Placeholder 4"/>
          <p:cNvSpPr>
            <a:spLocks noGrp="1"/>
          </p:cNvSpPr>
          <p:nvPr>
            <p:ph type="ftr" sz="quarter" idx="11"/>
          </p:nvPr>
        </p:nvSpPr>
        <p:spPr/>
        <p:txBody>
          <a:bodyPr/>
          <a:lstStyle/>
          <a:p>
            <a:r>
              <a:rPr lang="en-US" dirty="0"/>
              <a:t>School of ICT - CSF - Apr ‘22 – SSD: Secure Software Concepts</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A66EF6D-3DA9-AB4A-B046-714C943A02DA}"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userDrawn="1"/>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r>
              <a:rPr lang="en-US"/>
              <a:t>20~24/4/15</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A66EF6D-3DA9-AB4A-B046-714C943A02DA}" type="slidenum">
              <a:rPr lang="en-US" smtClean="0"/>
              <a:t>‹#›</a:t>
            </a:fld>
            <a:endParaRPr lang="en-US"/>
          </a:p>
        </p:txBody>
      </p:sp>
      <p:sp>
        <p:nvSpPr>
          <p:cNvPr id="14" name="Footer Placeholder 13"/>
          <p:cNvSpPr>
            <a:spLocks noGrp="1"/>
          </p:cNvSpPr>
          <p:nvPr>
            <p:ph type="ftr" sz="quarter" idx="12"/>
          </p:nvPr>
        </p:nvSpPr>
        <p:spPr/>
        <p:txBody>
          <a:bodyPr/>
          <a:lstStyle/>
          <a:p>
            <a:r>
              <a:rPr lang="en-US" dirty="0"/>
              <a:t>School of ICT - CSF - Apr ‘22 – SSD: Secure Software Concepts</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r>
              <a:rPr lang="en-US"/>
              <a:t>20~24/4/15</a:t>
            </a:r>
          </a:p>
        </p:txBody>
      </p:sp>
      <p:sp>
        <p:nvSpPr>
          <p:cNvPr id="10" name="Slide Number Placeholder 9"/>
          <p:cNvSpPr>
            <a:spLocks noGrp="1"/>
          </p:cNvSpPr>
          <p:nvPr>
            <p:ph type="sldNum" sz="quarter" idx="16"/>
          </p:nvPr>
        </p:nvSpPr>
        <p:spPr/>
        <p:txBody>
          <a:bodyPr rtlCol="0"/>
          <a:lstStyle/>
          <a:p>
            <a:fld id="{EA66EF6D-3DA9-AB4A-B046-714C943A02DA}" type="slidenum">
              <a:rPr lang="en-US" smtClean="0"/>
              <a:t>‹#›</a:t>
            </a:fld>
            <a:endParaRPr lang="en-US"/>
          </a:p>
        </p:txBody>
      </p:sp>
      <p:sp>
        <p:nvSpPr>
          <p:cNvPr id="12" name="Footer Placeholder 11"/>
          <p:cNvSpPr>
            <a:spLocks noGrp="1"/>
          </p:cNvSpPr>
          <p:nvPr>
            <p:ph type="ftr" sz="quarter" idx="17"/>
          </p:nvPr>
        </p:nvSpPr>
        <p:spPr/>
        <p:txBody>
          <a:bodyPr rtlCol="0"/>
          <a:lstStyle/>
          <a:p>
            <a:r>
              <a:rPr lang="en-US" dirty="0"/>
              <a:t>School of ICT - CSF - Apr ‘22 – SSD: Secure Software Concepts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20~24/4/15</a:t>
            </a:r>
          </a:p>
        </p:txBody>
      </p:sp>
      <p:sp>
        <p:nvSpPr>
          <p:cNvPr id="12" name="Slide Number Placeholder 11"/>
          <p:cNvSpPr>
            <a:spLocks noGrp="1"/>
          </p:cNvSpPr>
          <p:nvPr>
            <p:ph type="sldNum" sz="quarter" idx="16"/>
          </p:nvPr>
        </p:nvSpPr>
        <p:spPr/>
        <p:txBody>
          <a:bodyPr rtlCol="0"/>
          <a:lstStyle/>
          <a:p>
            <a:fld id="{EA66EF6D-3DA9-AB4A-B046-714C943A02DA}" type="slidenum">
              <a:rPr lang="en-US" smtClean="0"/>
              <a:t>‹#›</a:t>
            </a:fld>
            <a:endParaRPr lang="en-US"/>
          </a:p>
        </p:txBody>
      </p:sp>
      <p:sp>
        <p:nvSpPr>
          <p:cNvPr id="14" name="Footer Placeholder 13"/>
          <p:cNvSpPr>
            <a:spLocks noGrp="1"/>
          </p:cNvSpPr>
          <p:nvPr>
            <p:ph type="ftr" sz="quarter" idx="17"/>
          </p:nvPr>
        </p:nvSpPr>
        <p:spPr/>
        <p:txBody>
          <a:bodyPr rtlCol="0"/>
          <a:lstStyle/>
          <a:p>
            <a:r>
              <a:rPr lang="en-US" dirty="0"/>
              <a:t>School of ICT - CSF - Apr ‘22 – SSD: Secure Software Concepts</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20~24/4/15</a:t>
            </a:r>
          </a:p>
        </p:txBody>
      </p:sp>
      <p:sp>
        <p:nvSpPr>
          <p:cNvPr id="4" name="Footer Placeholder 3"/>
          <p:cNvSpPr>
            <a:spLocks noGrp="1"/>
          </p:cNvSpPr>
          <p:nvPr>
            <p:ph type="ftr" sz="quarter" idx="11"/>
          </p:nvPr>
        </p:nvSpPr>
        <p:spPr/>
        <p:txBody>
          <a:bodyPr/>
          <a:lstStyle/>
          <a:p>
            <a:r>
              <a:rPr lang="en-US" dirty="0"/>
              <a:t>School of ICT - CSF - Apr ‘22 – SSD: Secure Software Concepts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A66EF6D-3DA9-AB4A-B046-714C943A02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20~24/4/15</a:t>
            </a:r>
          </a:p>
        </p:txBody>
      </p:sp>
      <p:sp>
        <p:nvSpPr>
          <p:cNvPr id="3" name="Footer Placeholder 2"/>
          <p:cNvSpPr>
            <a:spLocks noGrp="1"/>
          </p:cNvSpPr>
          <p:nvPr>
            <p:ph type="ftr" sz="quarter" idx="11"/>
          </p:nvPr>
        </p:nvSpPr>
        <p:spPr/>
        <p:txBody>
          <a:bodyPr/>
          <a:lstStyle/>
          <a:p>
            <a:r>
              <a:rPr lang="en-US" dirty="0"/>
              <a:t>School of ICT - CSF - Apr ‘22 – SSD: Secure Software Concepts</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A66EF6D-3DA9-AB4A-B046-714C943A02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20~24/4/15</a:t>
            </a:r>
          </a:p>
        </p:txBody>
      </p:sp>
      <p:sp>
        <p:nvSpPr>
          <p:cNvPr id="6" name="Footer Placeholder 5"/>
          <p:cNvSpPr>
            <a:spLocks noGrp="1"/>
          </p:cNvSpPr>
          <p:nvPr>
            <p:ph type="ftr" sz="quarter" idx="11"/>
          </p:nvPr>
        </p:nvSpPr>
        <p:spPr/>
        <p:txBody>
          <a:bodyPr/>
          <a:lstStyle/>
          <a:p>
            <a:r>
              <a:rPr lang="en-US" dirty="0"/>
              <a:t>School of ICT - CSF - Apr ‘22 – SSD: Secure Software Concepts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E2D2B3B-882E-40F3-A32F-6DD516915044}" type="slidenum">
              <a:rPr lang="en-US" smtClean="0"/>
              <a:pPr/>
              <a:t>‹#›</a:t>
            </a:fld>
            <a:endParaRPr lang="en-US"/>
          </a:p>
        </p:txBody>
      </p:sp>
      <p:sp>
        <p:nvSpPr>
          <p:cNvPr id="3" name="Text Placeholder 2"/>
          <p:cNvSpPr>
            <a:spLocks noGrp="1"/>
          </p:cNvSpPr>
          <p:nvPr>
            <p:ph type="body" idx="2"/>
          </p:nvPr>
        </p:nvSpPr>
        <p:spPr>
          <a:xfrm>
            <a:off x="172454" y="1752600"/>
            <a:ext cx="2037346" cy="4419600"/>
          </a:xfrm>
          <a:solidFill>
            <a:schemeClr val="accent5">
              <a:lumMod val="75000"/>
            </a:schemeClr>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9533" y="273050"/>
            <a:ext cx="8759082"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a:xfrm>
            <a:off x="6096000" y="6248400"/>
            <a:ext cx="2852614" cy="365125"/>
          </a:xfrm>
        </p:spPr>
        <p:txBody>
          <a:bodyPr/>
          <a:lstStyle/>
          <a:p>
            <a:r>
              <a:rPr lang="en-US"/>
              <a:t>20~24/4/15</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E2D2B3B-882E-40F3-A32F-6DD516915044}" type="slidenum">
              <a:rPr lang="en-US" smtClean="0"/>
              <a:pPr/>
              <a:t>‹#›</a:t>
            </a:fld>
            <a:endParaRPr lang="en-US"/>
          </a:p>
        </p:txBody>
      </p:sp>
      <p:sp>
        <p:nvSpPr>
          <p:cNvPr id="3" name="Text Placeholder 2"/>
          <p:cNvSpPr>
            <a:spLocks noGrp="1"/>
          </p:cNvSpPr>
          <p:nvPr>
            <p:ph type="body" idx="2" hasCustomPrompt="1"/>
          </p:nvPr>
        </p:nvSpPr>
        <p:spPr>
          <a:xfrm>
            <a:off x="189533" y="1752600"/>
            <a:ext cx="1600200" cy="4419600"/>
          </a:xfrm>
          <a:solidFill>
            <a:schemeClr val="accent6"/>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normAutofit/>
          </a:bodyPr>
          <a:lstStyle>
            <a:lvl1pPr marL="0" indent="0">
              <a:spcAft>
                <a:spcPts val="1000"/>
              </a:spcAft>
              <a:buNone/>
              <a:defRPr sz="1400" baseline="0"/>
            </a:lvl1pPr>
            <a:lvl2pPr>
              <a:buNone/>
              <a:defRPr sz="1200"/>
            </a:lvl2pPr>
            <a:lvl3pPr>
              <a:buNone/>
              <a:defRPr sz="1000"/>
            </a:lvl3pPr>
            <a:lvl4pPr>
              <a:buNone/>
              <a:defRPr sz="900"/>
            </a:lvl4pPr>
            <a:lvl5pPr>
              <a:buNone/>
              <a:defRPr sz="900"/>
            </a:lvl5pPr>
          </a:lstStyle>
          <a:p>
            <a:pPr lvl="0" eaLnBrk="1" latinLnBrk="0" hangingPunct="1"/>
            <a:r>
              <a:rPr kumimoji="0" lang="en-US"/>
              <a:t>Module Overviews ABC123</a:t>
            </a:r>
            <a:br>
              <a:rPr kumimoji="0" lang="en-US"/>
            </a:br>
            <a:r>
              <a:rPr kumimoji="0" lang="en-US"/>
              <a:t>xyz</a:t>
            </a:r>
          </a:p>
        </p:txBody>
      </p:sp>
      <p:sp>
        <p:nvSpPr>
          <p:cNvPr id="9" name="Content Placeholder 8"/>
          <p:cNvSpPr>
            <a:spLocks noGrp="1"/>
          </p:cNvSpPr>
          <p:nvPr>
            <p:ph sz="quarter" idx="1"/>
          </p:nvPr>
        </p:nvSpPr>
        <p:spPr>
          <a:xfrm>
            <a:off x="1983153" y="1752600"/>
            <a:ext cx="6965461"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Footer Placeholder 5"/>
          <p:cNvSpPr>
            <a:spLocks noGrp="1"/>
          </p:cNvSpPr>
          <p:nvPr>
            <p:ph type="ftr" sz="quarter" idx="11"/>
          </p:nvPr>
        </p:nvSpPr>
        <p:spPr>
          <a:xfrm>
            <a:off x="609600" y="6248206"/>
            <a:ext cx="5421083" cy="365125"/>
          </a:xfrm>
        </p:spPr>
        <p:txBody>
          <a:bodyPr/>
          <a:lstStyle/>
          <a:p>
            <a:r>
              <a:rPr lang="en-US" dirty="0"/>
              <a:t>School of ICT - CSF - Apr ‘22 – SSD: Secure Software Concepts</a:t>
            </a:r>
          </a:p>
        </p:txBody>
      </p:sp>
    </p:spTree>
    <p:extLst>
      <p:ext uri="{BB962C8B-B14F-4D97-AF65-F5344CB8AC3E}">
        <p14:creationId xmlns:p14="http://schemas.microsoft.com/office/powerpoint/2010/main" val="34701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38952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20~24/4/15</a:t>
            </a:r>
          </a:p>
        </p:txBody>
      </p:sp>
      <p:sp>
        <p:nvSpPr>
          <p:cNvPr id="3" name="Footer Placeholder 2"/>
          <p:cNvSpPr>
            <a:spLocks noGrp="1"/>
          </p:cNvSpPr>
          <p:nvPr>
            <p:ph type="ftr" sz="quarter" idx="3"/>
          </p:nvPr>
        </p:nvSpPr>
        <p:spPr>
          <a:xfrm>
            <a:off x="609600" y="638932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a:t>School of ICT - CSF - Apr ‘22 – SSD: Secure Software Concepts</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A66EF6D-3DA9-AB4A-B046-714C943A02DA}" type="slidenum">
              <a:rPr lang="en-US" smtClean="0"/>
              <a:t>‹#›</a:t>
            </a:fld>
            <a:endParaRPr lang="en-US"/>
          </a:p>
        </p:txBody>
      </p:sp>
      <p:sp>
        <p:nvSpPr>
          <p:cNvPr id="4" name="MSIPCMContentMarking" descr="{&quot;HashCode&quot;:-1818968269,&quot;Placement&quot;:&quot;Header&quot;,&quot;Top&quot;:0.0,&quot;Left&quot;:0.0,&quot;SlideWidth&quot;:72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ts val="0"/>
              </a:spcBef>
              <a:spcAft>
                <a:spcPts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5" r:id="rId9"/>
    <p:sldLayoutId id="2147484062" r:id="rId10"/>
    <p:sldLayoutId id="2147484063" r:id="rId11"/>
    <p:sldLayoutId id="2147484064" r:id="rId12"/>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5.com/labs/articles/education/what-is-the-cia-triad" TargetMode="External"/><Relationship Id="rId2" Type="http://schemas.openxmlformats.org/officeDocument/2006/relationships/hyperlink" Target="https://www.csoonline.com/article/3519908/the-cia-triad-definition-components-and-examples.html"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microsoft.com/en-us/aspnet/core/tutorials/razor-pag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371600" y="2743200"/>
            <a:ext cx="7467600" cy="1673225"/>
          </a:xfrm>
        </p:spPr>
        <p:txBody>
          <a:bodyPr>
            <a:normAutofit/>
          </a:bodyPr>
          <a:lstStyle/>
          <a:p>
            <a:r>
              <a:rPr lang="en-US" sz="2300" dirty="0"/>
              <a:t>Diploma in CSF</a:t>
            </a:r>
          </a:p>
          <a:p>
            <a:r>
              <a:rPr lang="en-US" sz="2300" dirty="0"/>
              <a:t>Academic Year (AY) 22/23 – Semester 3 (April `22)</a:t>
            </a:r>
          </a:p>
        </p:txBody>
      </p:sp>
      <p:sp>
        <p:nvSpPr>
          <p:cNvPr id="2" name="Title 1"/>
          <p:cNvSpPr>
            <a:spLocks noGrp="1"/>
          </p:cNvSpPr>
          <p:nvPr>
            <p:ph type="title"/>
          </p:nvPr>
        </p:nvSpPr>
        <p:spPr>
          <a:xfrm>
            <a:off x="1371600" y="1600200"/>
            <a:ext cx="7772400" cy="990600"/>
          </a:xfrm>
        </p:spPr>
        <p:txBody>
          <a:bodyPr>
            <a:noAutofit/>
          </a:bodyPr>
          <a:lstStyle/>
          <a:p>
            <a:r>
              <a:rPr lang="en-US" sz="3100"/>
              <a:t>SECURE SOFTWARE DEVELOPMENT  (SSD)</a:t>
            </a:r>
          </a:p>
        </p:txBody>
      </p:sp>
      <p:pic>
        <p:nvPicPr>
          <p:cNvPr id="5" name="Picture 4"/>
          <p:cNvPicPr>
            <a:picLocks noChangeAspect="1"/>
          </p:cNvPicPr>
          <p:nvPr/>
        </p:nvPicPr>
        <p:blipFill>
          <a:blip r:embed="rId2"/>
          <a:stretch>
            <a:fillRect/>
          </a:stretch>
        </p:blipFill>
        <p:spPr>
          <a:xfrm>
            <a:off x="4420312" y="206017"/>
            <a:ext cx="4368800" cy="990600"/>
          </a:xfrm>
          <a:prstGeom prst="rect">
            <a:avLst/>
          </a:prstGeom>
        </p:spPr>
      </p:pic>
      <p:sp>
        <p:nvSpPr>
          <p:cNvPr id="8" name="Rectangle 7"/>
          <p:cNvSpPr/>
          <p:nvPr/>
        </p:nvSpPr>
        <p:spPr>
          <a:xfrm>
            <a:off x="1371600" y="3984983"/>
            <a:ext cx="7772400" cy="9906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7"/>
          <p:cNvSpPr txBox="1">
            <a:spLocks/>
          </p:cNvSpPr>
          <p:nvPr/>
        </p:nvSpPr>
        <p:spPr>
          <a:xfrm>
            <a:off x="1371600" y="3984982"/>
            <a:ext cx="7467600" cy="990601"/>
          </a:xfrm>
          <a:prstGeom prst="rect">
            <a:avLst/>
          </a:prstGeom>
        </p:spPr>
        <p:txBody>
          <a:bodyPr vert="horz" anchor="ctr">
            <a:normAutofit/>
          </a:bodyPr>
          <a:lstStyle>
            <a:lvl1pPr algn="l" rtl="0" eaLnBrk="1" latinLnBrk="0" hangingPunct="1">
              <a:spcBef>
                <a:spcPct val="0"/>
              </a:spcBef>
              <a:buNone/>
              <a:defRPr kumimoji="0" sz="4400" b="0" kern="1200" cap="all" baseline="0">
                <a:solidFill>
                  <a:srgbClr val="FFFFFF"/>
                </a:solidFill>
                <a:latin typeface="+mj-lt"/>
                <a:ea typeface="+mj-ea"/>
                <a:cs typeface="+mj-cs"/>
              </a:defRPr>
            </a:lvl1pPr>
          </a:lstStyle>
          <a:p>
            <a:r>
              <a:rPr lang="en-US"/>
              <a:t>Week 2</a:t>
            </a:r>
            <a:endParaRPr lang="en-US" dirty="0"/>
          </a:p>
        </p:txBody>
      </p:sp>
      <p:sp>
        <p:nvSpPr>
          <p:cNvPr id="10" name="Rectangle 9"/>
          <p:cNvSpPr/>
          <p:nvPr/>
        </p:nvSpPr>
        <p:spPr>
          <a:xfrm>
            <a:off x="1371600" y="5127984"/>
            <a:ext cx="7772400" cy="9906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7"/>
          <p:cNvSpPr txBox="1">
            <a:spLocks/>
          </p:cNvSpPr>
          <p:nvPr/>
        </p:nvSpPr>
        <p:spPr>
          <a:xfrm>
            <a:off x="1371600" y="5127983"/>
            <a:ext cx="7467600" cy="990601"/>
          </a:xfrm>
          <a:prstGeom prst="rect">
            <a:avLst/>
          </a:prstGeom>
        </p:spPr>
        <p:txBody>
          <a:bodyPr vert="horz" anchor="ctr">
            <a:normAutofit fontScale="77500" lnSpcReduction="20000"/>
          </a:bodyPr>
          <a:lstStyle>
            <a:lvl1pPr algn="l" rtl="0" eaLnBrk="1" latinLnBrk="0" hangingPunct="1">
              <a:spcBef>
                <a:spcPct val="0"/>
              </a:spcBef>
              <a:buNone/>
              <a:defRPr kumimoji="0" sz="4400" b="0" kern="1200" cap="all" baseline="0">
                <a:solidFill>
                  <a:srgbClr val="FFFFFF"/>
                </a:solidFill>
                <a:latin typeface="+mj-lt"/>
                <a:ea typeface="+mj-ea"/>
                <a:cs typeface="+mj-cs"/>
              </a:defRPr>
            </a:lvl1pPr>
          </a:lstStyle>
          <a:p>
            <a:r>
              <a:rPr lang="en-US"/>
              <a:t>Secure software concepts</a:t>
            </a:r>
          </a:p>
        </p:txBody>
      </p:sp>
      <p:pic>
        <p:nvPicPr>
          <p:cNvPr id="3" name="Picture 2" descr="ICT-logo-Color.jp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329950" y="206017"/>
            <a:ext cx="1905000" cy="977900"/>
          </a:xfrm>
          <a:prstGeom prst="rect">
            <a:avLst/>
          </a:prstGeom>
        </p:spPr>
      </p:pic>
      <p:sp>
        <p:nvSpPr>
          <p:cNvPr id="13" name="TextBox 12"/>
          <p:cNvSpPr txBox="1"/>
          <p:nvPr/>
        </p:nvSpPr>
        <p:spPr>
          <a:xfrm>
            <a:off x="6316002" y="6484078"/>
            <a:ext cx="2827998" cy="369332"/>
          </a:xfrm>
          <a:prstGeom prst="rect">
            <a:avLst/>
          </a:prstGeom>
          <a:noFill/>
        </p:spPr>
        <p:txBody>
          <a:bodyPr wrap="square" rtlCol="0">
            <a:spAutoFit/>
          </a:bodyPr>
          <a:lstStyle/>
          <a:p>
            <a:r>
              <a:rPr lang="en-US" dirty="0"/>
              <a:t>Last Updated: 6/04/2022</a:t>
            </a:r>
          </a:p>
        </p:txBody>
      </p:sp>
      <p:sp>
        <p:nvSpPr>
          <p:cNvPr id="12" name="Slide Number Placeholder 11"/>
          <p:cNvSpPr>
            <a:spLocks noGrp="1"/>
          </p:cNvSpPr>
          <p:nvPr>
            <p:ph type="sldNum" sz="quarter" idx="11"/>
          </p:nvPr>
        </p:nvSpPr>
        <p:spPr/>
        <p:txBody>
          <a:bodyPr/>
          <a:lstStyle/>
          <a:p>
            <a:fld id="{EA66EF6D-3DA9-AB4A-B046-714C943A02DA}" type="slidenum">
              <a:rPr lang="en-US" smtClean="0"/>
              <a:t>1</a:t>
            </a:fld>
            <a:endParaRPr lang="en-US"/>
          </a:p>
        </p:txBody>
      </p:sp>
      <p:sp>
        <p:nvSpPr>
          <p:cNvPr id="4" name="Footer Placeholder 3">
            <a:extLst>
              <a:ext uri="{FF2B5EF4-FFF2-40B4-BE49-F238E27FC236}">
                <a16:creationId xmlns:a16="http://schemas.microsoft.com/office/drawing/2014/main" id="{FFEFC785-7F86-40E2-B6FB-8D9CDD416197}"/>
              </a:ext>
            </a:extLst>
          </p:cNvPr>
          <p:cNvSpPr>
            <a:spLocks noGrp="1"/>
          </p:cNvSpPr>
          <p:nvPr>
            <p:ph type="ftr" sz="quarter" idx="12"/>
          </p:nvPr>
        </p:nvSpPr>
        <p:spPr/>
        <p:txBody>
          <a:bodyPr/>
          <a:lstStyle/>
          <a:p>
            <a:r>
              <a:rPr lang="en-US" dirty="0"/>
              <a:t>School of ICT - CSF - Apr ‘22 – SSD: Secure Software Concepts</a:t>
            </a:r>
          </a:p>
        </p:txBody>
      </p:sp>
    </p:spTree>
    <p:extLst>
      <p:ext uri="{BB962C8B-B14F-4D97-AF65-F5344CB8AC3E}">
        <p14:creationId xmlns:p14="http://schemas.microsoft.com/office/powerpoint/2010/main" val="285108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Open-Ended Question</a:t>
            </a:r>
          </a:p>
        </p:txBody>
      </p:sp>
      <p:sp>
        <p:nvSpPr>
          <p:cNvPr id="3" name="Footer Placeholder 2"/>
          <p:cNvSpPr>
            <a:spLocks noGrp="1"/>
          </p:cNvSpPr>
          <p:nvPr>
            <p:ph type="ftr" sz="quarter" idx="11"/>
          </p:nvPr>
        </p:nvSpPr>
        <p:spPr/>
        <p:txBody>
          <a:bodyPr/>
          <a:lstStyle/>
          <a:p>
            <a:r>
              <a:rPr lang="en-US" dirty="0"/>
              <a:t>School of ICT - CSF - Apr ‘22 – SSD: Secure Software Concepts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10</a:t>
            </a:fld>
            <a:endParaRPr lang="en-US"/>
          </a:p>
        </p:txBody>
      </p:sp>
      <p:sp>
        <p:nvSpPr>
          <p:cNvPr id="5" name="Content Placeholder 4"/>
          <p:cNvSpPr>
            <a:spLocks noGrp="1"/>
          </p:cNvSpPr>
          <p:nvPr>
            <p:ph sz="quarter" idx="1"/>
          </p:nvPr>
        </p:nvSpPr>
        <p:spPr>
          <a:xfrm>
            <a:off x="609600" y="4105073"/>
            <a:ext cx="7928237" cy="1906621"/>
          </a:xfrm>
          <a:ln w="12700">
            <a:solidFill>
              <a:schemeClr val="tx1"/>
            </a:solidFill>
          </a:ln>
        </p:spPr>
        <p:txBody>
          <a:bodyPr>
            <a:normAutofit fontScale="70000" lnSpcReduction="20000"/>
          </a:bodyPr>
          <a:lstStyle/>
          <a:p>
            <a:r>
              <a:rPr lang="en-US" dirty="0"/>
              <a:t>Go to Teams, create channel Week 2 (if not yet created)</a:t>
            </a:r>
          </a:p>
          <a:p>
            <a:pPr lvl="1"/>
            <a:r>
              <a:rPr lang="en-US" dirty="0"/>
              <a:t>In Week 2 channel, post question above in Teams in conversation, if not posted yet. (SSD module rep, please paste question, if not posted yet)</a:t>
            </a:r>
          </a:p>
          <a:p>
            <a:pPr lvl="1"/>
            <a:r>
              <a:rPr lang="en-US" dirty="0"/>
              <a:t>Answer question above in the Week 2 conversation. Do not create a separate conversation thread for the question.</a:t>
            </a:r>
          </a:p>
          <a:p>
            <a:pPr lvl="1"/>
            <a:r>
              <a:rPr lang="en-US" dirty="0"/>
              <a:t>Discuss/Comment on the answers given in the conversation thread .</a:t>
            </a:r>
          </a:p>
          <a:p>
            <a:pPr lvl="1"/>
            <a:endParaRPr lang="en-US" dirty="0"/>
          </a:p>
          <a:p>
            <a:pPr lvl="1"/>
            <a:endParaRPr lang="en-US" dirty="0"/>
          </a:p>
        </p:txBody>
      </p:sp>
      <p:sp>
        <p:nvSpPr>
          <p:cNvPr id="6" name="TextBox 5"/>
          <p:cNvSpPr txBox="1"/>
          <p:nvPr/>
        </p:nvSpPr>
        <p:spPr>
          <a:xfrm>
            <a:off x="533401" y="2013626"/>
            <a:ext cx="8004436" cy="1569660"/>
          </a:xfrm>
          <a:prstGeom prst="rect">
            <a:avLst/>
          </a:prstGeom>
          <a:solidFill>
            <a:srgbClr val="FFC000"/>
          </a:solidFill>
          <a:ln w="12700">
            <a:solidFill>
              <a:schemeClr val="tx1"/>
            </a:solidFill>
          </a:ln>
        </p:spPr>
        <p:txBody>
          <a:bodyPr wrap="square" rtlCol="0">
            <a:spAutoFit/>
          </a:bodyPr>
          <a:lstStyle/>
          <a:p>
            <a:r>
              <a:rPr lang="en-US" sz="2400" dirty="0" err="1"/>
              <a:t>Qn</a:t>
            </a:r>
            <a:r>
              <a:rPr lang="en-US" sz="2400" dirty="0"/>
              <a:t>: The proverbial wisdom is that security is as good as the weakest link. In truth, this actually refers to holistic security. </a:t>
            </a:r>
          </a:p>
          <a:p>
            <a:endParaRPr lang="en-US" sz="2400" dirty="0"/>
          </a:p>
          <a:p>
            <a:pPr algn="ctr"/>
            <a:r>
              <a:rPr lang="en-US" sz="2400" dirty="0"/>
              <a:t>Do you agree with statement above? Explain with reason(s).</a:t>
            </a:r>
          </a:p>
        </p:txBody>
      </p:sp>
    </p:spTree>
    <p:extLst>
      <p:ext uri="{BB962C8B-B14F-4D97-AF65-F5344CB8AC3E}">
        <p14:creationId xmlns:p14="http://schemas.microsoft.com/office/powerpoint/2010/main" val="273761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dirty="0"/>
              <a:t>Mission 2.1: Secure Software Concepts (CIA-AAAA-NP)</a:t>
            </a:r>
          </a:p>
        </p:txBody>
      </p:sp>
      <p:sp>
        <p:nvSpPr>
          <p:cNvPr id="5" name="Footer Placeholder 4"/>
          <p:cNvSpPr>
            <a:spLocks noGrp="1"/>
          </p:cNvSpPr>
          <p:nvPr>
            <p:ph type="ftr" sz="quarter" idx="11"/>
          </p:nvPr>
        </p:nvSpPr>
        <p:spPr/>
        <p:txBody>
          <a:bodyPr/>
          <a:lstStyle/>
          <a:p>
            <a:r>
              <a:rPr lang="en-US" dirty="0"/>
              <a:t>School of ICT - CSF - Apr ‘22 – SSD: Secure Software Concepts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11</a:t>
            </a:fld>
            <a:endParaRPr lang="en-US"/>
          </a:p>
        </p:txBody>
      </p:sp>
      <p:sp>
        <p:nvSpPr>
          <p:cNvPr id="7" name="Content Placeholder 6"/>
          <p:cNvSpPr>
            <a:spLocks noGrp="1"/>
          </p:cNvSpPr>
          <p:nvPr>
            <p:ph sz="quarter" idx="1"/>
          </p:nvPr>
        </p:nvSpPr>
        <p:spPr>
          <a:xfrm>
            <a:off x="160253" y="1592114"/>
            <a:ext cx="8851769" cy="4356199"/>
          </a:xfrm>
        </p:spPr>
        <p:txBody>
          <a:bodyPr>
            <a:normAutofit fontScale="70000" lnSpcReduction="20000"/>
          </a:bodyPr>
          <a:lstStyle/>
          <a:p>
            <a:r>
              <a:rPr lang="en-US" dirty="0"/>
              <a:t>Research on the following concepts:-</a:t>
            </a:r>
          </a:p>
          <a:p>
            <a:pPr lvl="1"/>
            <a:r>
              <a:rPr lang="en-US" dirty="0"/>
              <a:t>Attacker vs Defender in cybersecurity</a:t>
            </a:r>
          </a:p>
          <a:p>
            <a:pPr lvl="1"/>
            <a:r>
              <a:rPr lang="en-US" dirty="0"/>
              <a:t>What is Confidentiality, Integrity &amp; Availability (CIA)?</a:t>
            </a:r>
          </a:p>
          <a:p>
            <a:pPr lvl="1"/>
            <a:r>
              <a:rPr lang="en-US" dirty="0"/>
              <a:t>What is Authentication, Authorization, Auditing, Accountability?</a:t>
            </a:r>
          </a:p>
          <a:p>
            <a:pPr lvl="1"/>
            <a:r>
              <a:rPr lang="en-US" dirty="0"/>
              <a:t>Explain Non-Repudiation, Data Privacy, Data Anonymization, Personal Data Protection Act.</a:t>
            </a:r>
          </a:p>
          <a:p>
            <a:r>
              <a:rPr lang="en-US" dirty="0"/>
              <a:t>Suggested websites (list is not exhaustive): -</a:t>
            </a:r>
          </a:p>
          <a:p>
            <a:pPr lvl="1"/>
            <a:r>
              <a:rPr lang="en-US" dirty="0">
                <a:hlinkClick r:id="rId2"/>
              </a:rPr>
              <a:t>https://www.csoonline.com/article/3519908/the-cia-triad-definition-components-and-examples.html</a:t>
            </a:r>
            <a:endParaRPr lang="en-US" dirty="0"/>
          </a:p>
          <a:p>
            <a:pPr lvl="1"/>
            <a:r>
              <a:rPr lang="en-US" dirty="0">
                <a:hlinkClick r:id="rId3"/>
              </a:rPr>
              <a:t>https://www.f5.com/labs/articles/education/what-is-the-cia-triad</a:t>
            </a:r>
            <a:r>
              <a:rPr lang="en-US" dirty="0"/>
              <a:t> </a:t>
            </a:r>
          </a:p>
          <a:p>
            <a:pPr marL="365760" lvl="1" indent="0">
              <a:buNone/>
            </a:pPr>
            <a:endParaRPr lang="en-US" dirty="0"/>
          </a:p>
          <a:p>
            <a:r>
              <a:rPr lang="en-US" dirty="0"/>
              <a:t>Write answers in word document and submit in </a:t>
            </a:r>
            <a:r>
              <a:rPr lang="en-US" dirty="0" err="1"/>
              <a:t>Brightspace</a:t>
            </a:r>
            <a:r>
              <a:rPr lang="en-US" dirty="0"/>
              <a:t>.</a:t>
            </a:r>
          </a:p>
          <a:p>
            <a:r>
              <a:rPr lang="en-US" dirty="0">
                <a:solidFill>
                  <a:srgbClr val="FF0000"/>
                </a:solidFill>
              </a:rPr>
              <a:t>Deadline: Submit at end of Week 2</a:t>
            </a:r>
          </a:p>
          <a:p>
            <a:pPr lvl="1"/>
            <a:r>
              <a:rPr lang="en-US" sz="2900" dirty="0">
                <a:solidFill>
                  <a:srgbClr val="FF0000"/>
                </a:solidFill>
              </a:rPr>
              <a:t>Penalty for late submission</a:t>
            </a:r>
          </a:p>
        </p:txBody>
      </p:sp>
      <p:pic>
        <p:nvPicPr>
          <p:cNvPr id="2" name="Picture 1">
            <a:extLst>
              <a:ext uri="{FF2B5EF4-FFF2-40B4-BE49-F238E27FC236}">
                <a16:creationId xmlns:a16="http://schemas.microsoft.com/office/drawing/2014/main" id="{1FDB9333-E982-43B4-AC32-3FD9FA20BB15}"/>
              </a:ext>
            </a:extLst>
          </p:cNvPr>
          <p:cNvPicPr>
            <a:picLocks noChangeAspect="1"/>
          </p:cNvPicPr>
          <p:nvPr/>
        </p:nvPicPr>
        <p:blipFill>
          <a:blip r:embed="rId4"/>
          <a:stretch>
            <a:fillRect/>
          </a:stretch>
        </p:blipFill>
        <p:spPr>
          <a:xfrm>
            <a:off x="5058967" y="5165122"/>
            <a:ext cx="1428925" cy="806922"/>
          </a:xfrm>
          <a:prstGeom prst="rect">
            <a:avLst/>
          </a:prstGeom>
        </p:spPr>
      </p:pic>
    </p:spTree>
    <p:extLst>
      <p:ext uri="{BB962C8B-B14F-4D97-AF65-F5344CB8AC3E}">
        <p14:creationId xmlns:p14="http://schemas.microsoft.com/office/powerpoint/2010/main" val="428287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Mission 3.3: Your First Razor Pages Application (Individual)</a:t>
            </a:r>
          </a:p>
        </p:txBody>
      </p:sp>
      <p:sp>
        <p:nvSpPr>
          <p:cNvPr id="3" name="Footer Placeholder 2"/>
          <p:cNvSpPr>
            <a:spLocks noGrp="1"/>
          </p:cNvSpPr>
          <p:nvPr>
            <p:ph type="ftr" sz="quarter" idx="11"/>
          </p:nvPr>
        </p:nvSpPr>
        <p:spPr>
          <a:xfrm>
            <a:off x="3657600" y="6498235"/>
            <a:ext cx="5342425" cy="365125"/>
          </a:xfrm>
        </p:spPr>
        <p:txBody>
          <a:bodyPr/>
          <a:lstStyle/>
          <a:p>
            <a:r>
              <a:rPr lang="en-US" dirty="0"/>
              <a:t>School of ICT - CSF - Apr ‘22 – SSD: Secure Software Concepts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12</a:t>
            </a:fld>
            <a:endParaRPr lang="en-US"/>
          </a:p>
        </p:txBody>
      </p:sp>
      <p:sp>
        <p:nvSpPr>
          <p:cNvPr id="5" name="Content Placeholder 4"/>
          <p:cNvSpPr>
            <a:spLocks noGrp="1"/>
          </p:cNvSpPr>
          <p:nvPr>
            <p:ph sz="quarter" idx="1"/>
          </p:nvPr>
        </p:nvSpPr>
        <p:spPr>
          <a:xfrm>
            <a:off x="612648" y="2244059"/>
            <a:ext cx="8153400" cy="4385341"/>
          </a:xfrm>
        </p:spPr>
        <p:txBody>
          <a:bodyPr>
            <a:noAutofit/>
          </a:bodyPr>
          <a:lstStyle/>
          <a:p>
            <a:r>
              <a:rPr lang="en-US" sz="2000" dirty="0"/>
              <a:t>Visit </a:t>
            </a:r>
            <a:r>
              <a:rPr lang="en-US" sz="2000" dirty="0">
                <a:hlinkClick r:id="rId2"/>
              </a:rPr>
              <a:t>https://docs.microsoft.com/en-us/aspnet/core/tutorials/razor-pages/</a:t>
            </a:r>
            <a:r>
              <a:rPr lang="en-US" sz="2000" dirty="0"/>
              <a:t> </a:t>
            </a:r>
          </a:p>
          <a:p>
            <a:r>
              <a:rPr lang="en-US" sz="1800" dirty="0"/>
              <a:t>Attempt the following topics:-</a:t>
            </a:r>
          </a:p>
          <a:p>
            <a:pPr lvl="1"/>
            <a:r>
              <a:rPr lang="en-SG" sz="1400" dirty="0"/>
              <a:t>Create a Razor Pages web app</a:t>
            </a:r>
            <a:endParaRPr lang="en-US" sz="1000" dirty="0"/>
          </a:p>
          <a:p>
            <a:pPr lvl="1"/>
            <a:r>
              <a:rPr lang="en-US" sz="1400" dirty="0"/>
              <a:t>Add a model to a Razor Pages app in ASP.NET Core</a:t>
            </a:r>
          </a:p>
          <a:p>
            <a:pPr lvl="1"/>
            <a:r>
              <a:rPr lang="en-US" sz="1400" dirty="0"/>
              <a:t>Scaffolded Razor Pages in ASP.NET Core</a:t>
            </a:r>
          </a:p>
          <a:p>
            <a:pPr lvl="1"/>
            <a:r>
              <a:rPr lang="en-US" sz="1400" dirty="0"/>
              <a:t>Work with a database and ASP.NET Core </a:t>
            </a:r>
          </a:p>
          <a:p>
            <a:pPr lvl="1"/>
            <a:r>
              <a:rPr lang="en-US" sz="1400" dirty="0"/>
              <a:t>Update the generated pages in an ASP.NET Core app</a:t>
            </a:r>
          </a:p>
          <a:p>
            <a:r>
              <a:rPr lang="en-US" sz="1800" b="1" dirty="0">
                <a:solidFill>
                  <a:srgbClr val="FF0000"/>
                </a:solidFill>
              </a:rPr>
              <a:t>Use .NET Core 3.1 (Long-term support) framework.</a:t>
            </a:r>
            <a:r>
              <a:rPr lang="en-US" sz="1600" b="1" dirty="0">
                <a:solidFill>
                  <a:srgbClr val="FF0000"/>
                </a:solidFill>
              </a:rPr>
              <a:t> </a:t>
            </a:r>
            <a:endParaRPr lang="en-US" sz="1600" dirty="0"/>
          </a:p>
          <a:p>
            <a:r>
              <a:rPr lang="en-US" sz="1800" dirty="0"/>
              <a:t>Collate detailed screenshots of each of the completed topic in a word document and submit in </a:t>
            </a:r>
            <a:r>
              <a:rPr lang="en-US" sz="1800" dirty="0" err="1"/>
              <a:t>Brightspace</a:t>
            </a:r>
            <a:r>
              <a:rPr lang="en-US" sz="1800" dirty="0"/>
              <a:t> (Week 3).</a:t>
            </a:r>
          </a:p>
          <a:p>
            <a:pPr lvl="1"/>
            <a:r>
              <a:rPr lang="en-US" sz="1400" dirty="0"/>
              <a:t>The screenshots must show the browser’s “Address Bar” to verify the application is running in your laptop</a:t>
            </a:r>
            <a:r>
              <a:rPr lang="en-US" sz="1200" dirty="0"/>
              <a:t>.</a:t>
            </a:r>
          </a:p>
          <a:p>
            <a:pPr lvl="1"/>
            <a:r>
              <a:rPr lang="en-US" sz="1200" dirty="0">
                <a:solidFill>
                  <a:srgbClr val="FF0000"/>
                </a:solidFill>
                <a:sym typeface="Wingdings" panose="05000000000000000000" pitchFamily="2" charset="2"/>
              </a:rPr>
              <a:t>Submit in General  Assignment (Mission 3.3 Razor Pages Intro)</a:t>
            </a:r>
          </a:p>
          <a:p>
            <a:pPr lvl="1"/>
            <a:r>
              <a:rPr lang="en-US" sz="1200" dirty="0">
                <a:solidFill>
                  <a:srgbClr val="FF0000"/>
                </a:solidFill>
              </a:rPr>
              <a:t>Deadline: Submit at end of Week 3</a:t>
            </a:r>
          </a:p>
        </p:txBody>
      </p:sp>
      <p:pic>
        <p:nvPicPr>
          <p:cNvPr id="8" name="Picture 7">
            <a:extLst>
              <a:ext uri="{FF2B5EF4-FFF2-40B4-BE49-F238E27FC236}">
                <a16:creationId xmlns:a16="http://schemas.microsoft.com/office/drawing/2014/main" id="{ADEB9548-47FB-4B95-8DB1-61D94467059E}"/>
              </a:ext>
            </a:extLst>
          </p:cNvPr>
          <p:cNvPicPr>
            <a:picLocks noChangeAspect="1"/>
          </p:cNvPicPr>
          <p:nvPr/>
        </p:nvPicPr>
        <p:blipFill>
          <a:blip r:embed="rId3"/>
          <a:stretch>
            <a:fillRect/>
          </a:stretch>
        </p:blipFill>
        <p:spPr>
          <a:xfrm>
            <a:off x="7045919" y="5723857"/>
            <a:ext cx="1380730" cy="774378"/>
          </a:xfrm>
          <a:prstGeom prst="rect">
            <a:avLst/>
          </a:prstGeom>
        </p:spPr>
      </p:pic>
      <p:sp>
        <p:nvSpPr>
          <p:cNvPr id="6" name="TextBox 5">
            <a:extLst>
              <a:ext uri="{FF2B5EF4-FFF2-40B4-BE49-F238E27FC236}">
                <a16:creationId xmlns:a16="http://schemas.microsoft.com/office/drawing/2014/main" id="{B8F5FB6B-1D63-4153-86FD-97B40AB8D0F4}"/>
              </a:ext>
            </a:extLst>
          </p:cNvPr>
          <p:cNvSpPr txBox="1"/>
          <p:nvPr/>
        </p:nvSpPr>
        <p:spPr>
          <a:xfrm>
            <a:off x="612648" y="1573048"/>
            <a:ext cx="8153400" cy="646331"/>
          </a:xfrm>
          <a:prstGeom prst="rect">
            <a:avLst/>
          </a:prstGeom>
          <a:solidFill>
            <a:schemeClr val="accent6">
              <a:lumMod val="40000"/>
              <a:lumOff val="60000"/>
            </a:schemeClr>
          </a:solidFill>
          <a:ln w="12700">
            <a:solidFill>
              <a:schemeClr val="tx1"/>
            </a:solidFill>
          </a:ln>
        </p:spPr>
        <p:txBody>
          <a:bodyPr wrap="square" rtlCol="0">
            <a:spAutoFit/>
          </a:bodyPr>
          <a:lstStyle/>
          <a:p>
            <a:pPr algn="ctr"/>
            <a:r>
              <a:rPr lang="en-US" dirty="0"/>
              <a:t>Please note that Razor Pages mission (Week 1-3) is intentionally released early. The intent is to help you pace learning on Razor Pages.</a:t>
            </a:r>
          </a:p>
        </p:txBody>
      </p:sp>
    </p:spTree>
    <p:extLst>
      <p:ext uri="{BB962C8B-B14F-4D97-AF65-F5344CB8AC3E}">
        <p14:creationId xmlns:p14="http://schemas.microsoft.com/office/powerpoint/2010/main" val="147859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Reflections - Individual</a:t>
            </a:r>
          </a:p>
        </p:txBody>
      </p:sp>
      <p:sp>
        <p:nvSpPr>
          <p:cNvPr id="3" name="Footer Placeholder 2"/>
          <p:cNvSpPr>
            <a:spLocks noGrp="1"/>
          </p:cNvSpPr>
          <p:nvPr>
            <p:ph type="ftr" sz="quarter" idx="11"/>
          </p:nvPr>
        </p:nvSpPr>
        <p:spPr>
          <a:xfrm>
            <a:off x="612648" y="6206763"/>
            <a:ext cx="6988404" cy="365125"/>
          </a:xfrm>
        </p:spPr>
        <p:txBody>
          <a:bodyPr/>
          <a:lstStyle/>
          <a:p>
            <a:r>
              <a:rPr lang="en-US" dirty="0"/>
              <a:t>School of ICT - CSF - Apr ‘22 – SSD: Secure Software Concepts</a:t>
            </a:r>
          </a:p>
        </p:txBody>
      </p:sp>
      <p:sp>
        <p:nvSpPr>
          <p:cNvPr id="4" name="Slide Number Placeholder 3"/>
          <p:cNvSpPr>
            <a:spLocks noGrp="1"/>
          </p:cNvSpPr>
          <p:nvPr>
            <p:ph type="sldNum" sz="quarter" idx="12"/>
          </p:nvPr>
        </p:nvSpPr>
        <p:spPr/>
        <p:txBody>
          <a:bodyPr>
            <a:normAutofit fontScale="85000" lnSpcReduction="20000"/>
          </a:bodyPr>
          <a:lstStyle/>
          <a:p>
            <a:fld id="{6E2D2B3B-882E-40F3-A32F-6DD516915044}" type="slidenum">
              <a:rPr lang="en-US" smtClean="0"/>
              <a:pPr/>
              <a:t>13</a:t>
            </a:fld>
            <a:endParaRPr lang="en-US"/>
          </a:p>
        </p:txBody>
      </p:sp>
      <p:sp>
        <p:nvSpPr>
          <p:cNvPr id="8" name="Content Placeholder 7"/>
          <p:cNvSpPr>
            <a:spLocks noGrp="1"/>
          </p:cNvSpPr>
          <p:nvPr>
            <p:ph sz="quarter" idx="1"/>
          </p:nvPr>
        </p:nvSpPr>
        <p:spPr/>
        <p:txBody>
          <a:bodyPr>
            <a:normAutofit fontScale="92500"/>
          </a:bodyPr>
          <a:lstStyle/>
          <a:p>
            <a:r>
              <a:rPr lang="en-US" dirty="0"/>
              <a:t>Reflect on Week 1 and Week 2 lessons</a:t>
            </a:r>
          </a:p>
          <a:p>
            <a:r>
              <a:rPr lang="en-US" dirty="0"/>
              <a:t>Inside your  “SSD-AY2223-xxx-Pxx </a:t>
            </a:r>
            <a:r>
              <a:rPr lang="en-US" dirty="0">
                <a:sym typeface="Wingdings" panose="05000000000000000000" pitchFamily="2" charset="2"/>
              </a:rPr>
              <a:t> Team Name”</a:t>
            </a:r>
            <a:endParaRPr lang="en-US" dirty="0"/>
          </a:p>
          <a:p>
            <a:pPr lvl="1"/>
            <a:r>
              <a:rPr lang="en-US" dirty="0">
                <a:sym typeface="Wingdings" panose="05000000000000000000" pitchFamily="2" charset="2"/>
              </a:rPr>
              <a:t>Create another Wiki/OneNote tab “Your Name - Reflection”, and answer the following questions.</a:t>
            </a:r>
          </a:p>
          <a:p>
            <a:pPr lvl="2"/>
            <a:r>
              <a:rPr lang="en-US" dirty="0">
                <a:sym typeface="Wingdings" panose="05000000000000000000" pitchFamily="2" charset="2"/>
              </a:rPr>
              <a:t>Identify 3 important learning points acquired from Week 1 and 2 lessons.</a:t>
            </a:r>
          </a:p>
          <a:p>
            <a:pPr lvl="2"/>
            <a:r>
              <a:rPr lang="en-US" dirty="0"/>
              <a:t>What do these </a:t>
            </a:r>
            <a:r>
              <a:rPr lang="en-US" dirty="0">
                <a:sym typeface="Wingdings" panose="05000000000000000000" pitchFamily="2" charset="2"/>
              </a:rPr>
              <a:t>learning points</a:t>
            </a:r>
            <a:r>
              <a:rPr lang="en-US" dirty="0"/>
              <a:t> imply?  Or what conclusions could you draw?</a:t>
            </a:r>
          </a:p>
          <a:p>
            <a:pPr lvl="2"/>
            <a:r>
              <a:rPr lang="en-US" dirty="0"/>
              <a:t>What will you do more of, less of, start or stop the next time? (In the context of the learning acquired thus far)</a:t>
            </a:r>
          </a:p>
          <a:p>
            <a:pPr lvl="1"/>
            <a:r>
              <a:rPr lang="en-US" dirty="0">
                <a:solidFill>
                  <a:srgbClr val="FF0000"/>
                </a:solidFill>
              </a:rPr>
              <a:t>Deadline: Before the next week’s lesson</a:t>
            </a:r>
          </a:p>
        </p:txBody>
      </p:sp>
    </p:spTree>
    <p:extLst>
      <p:ext uri="{BB962C8B-B14F-4D97-AF65-F5344CB8AC3E}">
        <p14:creationId xmlns:p14="http://schemas.microsoft.com/office/powerpoint/2010/main" val="185723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Contents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a:t>
            </a:fld>
            <a:endParaRPr lang="en-US"/>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2361034200"/>
              </p:ext>
            </p:extLst>
          </p:nvPr>
        </p:nvGraphicFramePr>
        <p:xfrm>
          <a:off x="612648"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ooter Placeholder 2"/>
          <p:cNvSpPr>
            <a:spLocks noGrp="1"/>
          </p:cNvSpPr>
          <p:nvPr>
            <p:ph type="ftr" sz="quarter" idx="12"/>
          </p:nvPr>
        </p:nvSpPr>
        <p:spPr>
          <a:xfrm>
            <a:off x="609600" y="6389326"/>
            <a:ext cx="5421083" cy="365125"/>
          </a:xfrm>
        </p:spPr>
        <p:txBody>
          <a:bodyPr>
            <a:normAutofit/>
          </a:bodyPr>
          <a:lstStyle/>
          <a:p>
            <a:r>
              <a:rPr lang="en-US" dirty="0">
                <a:solidFill>
                  <a:schemeClr val="tx1"/>
                </a:solidFill>
              </a:rPr>
              <a:t>School of ICT - CSF - Apr ‘22 – SSD: Secure Software Concepts</a:t>
            </a:r>
          </a:p>
        </p:txBody>
      </p:sp>
    </p:spTree>
    <p:extLst>
      <p:ext uri="{BB962C8B-B14F-4D97-AF65-F5344CB8AC3E}">
        <p14:creationId xmlns:p14="http://schemas.microsoft.com/office/powerpoint/2010/main" val="393432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Holistic Security</a:t>
            </a:r>
          </a:p>
        </p:txBody>
      </p:sp>
      <p:sp>
        <p:nvSpPr>
          <p:cNvPr id="3" name="Footer Placeholder 2"/>
          <p:cNvSpPr>
            <a:spLocks noGrp="1"/>
          </p:cNvSpPr>
          <p:nvPr>
            <p:ph type="ftr" sz="quarter" idx="11"/>
          </p:nvPr>
        </p:nvSpPr>
        <p:spPr/>
        <p:txBody>
          <a:bodyPr/>
          <a:lstStyle/>
          <a:p>
            <a:r>
              <a:rPr lang="en-US" dirty="0"/>
              <a:t>School of ICT - CSF - Apr ‘22 – SSD: Secure Software Concepts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3</a:t>
            </a:fld>
            <a:endParaRPr lang="en-US"/>
          </a:p>
        </p:txBody>
      </p:sp>
      <p:sp>
        <p:nvSpPr>
          <p:cNvPr id="10" name="Content Placeholder 9"/>
          <p:cNvSpPr>
            <a:spLocks noGrp="1"/>
          </p:cNvSpPr>
          <p:nvPr>
            <p:ph sz="quarter" idx="1"/>
          </p:nvPr>
        </p:nvSpPr>
        <p:spPr>
          <a:xfrm>
            <a:off x="167833" y="1600200"/>
            <a:ext cx="2224132" cy="4625236"/>
          </a:xfrm>
        </p:spPr>
        <p:txBody>
          <a:bodyPr anchor="ctr">
            <a:normAutofit/>
          </a:bodyPr>
          <a:lstStyle/>
          <a:p>
            <a:pPr marL="0" indent="0">
              <a:buNone/>
            </a:pPr>
            <a:r>
              <a:rPr lang="en-US"/>
              <a:t>The need is for secure applications running on secure hosts (systems) in secure networks. </a:t>
            </a:r>
          </a:p>
        </p:txBody>
      </p:sp>
      <p:pic>
        <p:nvPicPr>
          <p:cNvPr id="9" name="Picture 8"/>
          <p:cNvPicPr>
            <a:picLocks noChangeAspect="1"/>
          </p:cNvPicPr>
          <p:nvPr/>
        </p:nvPicPr>
        <p:blipFill rotWithShape="1">
          <a:blip r:embed="rId2"/>
          <a:srcRect t="9596"/>
          <a:stretch/>
        </p:blipFill>
        <p:spPr>
          <a:xfrm>
            <a:off x="2391965" y="1589567"/>
            <a:ext cx="6592833" cy="4766153"/>
          </a:xfrm>
          <a:prstGeom prst="rect">
            <a:avLst/>
          </a:prstGeom>
        </p:spPr>
      </p:pic>
      <p:sp>
        <p:nvSpPr>
          <p:cNvPr id="11" name="Rectangle 10"/>
          <p:cNvSpPr/>
          <p:nvPr/>
        </p:nvSpPr>
        <p:spPr>
          <a:xfrm>
            <a:off x="5761973" y="5784161"/>
            <a:ext cx="3382027" cy="461665"/>
          </a:xfrm>
          <a:prstGeom prst="rect">
            <a:avLst/>
          </a:prstGeom>
        </p:spPr>
        <p:txBody>
          <a:bodyPr wrap="square">
            <a:spAutoFit/>
          </a:bodyPr>
          <a:lstStyle/>
          <a:p>
            <a:r>
              <a:rPr lang="pt-BR" sz="1200"/>
              <a:t>Source: Official (ISC)</a:t>
            </a:r>
            <a:r>
              <a:rPr lang="pt-BR" sz="1200" baseline="30000"/>
              <a:t>2 </a:t>
            </a:r>
            <a:r>
              <a:rPr lang="pt-BR" sz="1200"/>
              <a:t>Guide To The CSSLP CBK - Second Edition – by Mano Paul</a:t>
            </a:r>
          </a:p>
        </p:txBody>
      </p:sp>
    </p:spTree>
    <p:extLst>
      <p:ext uri="{BB962C8B-B14F-4D97-AF65-F5344CB8AC3E}">
        <p14:creationId xmlns:p14="http://schemas.microsoft.com/office/powerpoint/2010/main" val="239012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Holistic Security</a:t>
            </a:r>
          </a:p>
        </p:txBody>
      </p:sp>
      <p:sp>
        <p:nvSpPr>
          <p:cNvPr id="3" name="Footer Placeholder 2"/>
          <p:cNvSpPr>
            <a:spLocks noGrp="1"/>
          </p:cNvSpPr>
          <p:nvPr>
            <p:ph type="ftr" sz="quarter" idx="11"/>
          </p:nvPr>
        </p:nvSpPr>
        <p:spPr/>
        <p:txBody>
          <a:bodyPr/>
          <a:lstStyle/>
          <a:p>
            <a:r>
              <a:rPr lang="en-US" dirty="0"/>
              <a:t>School of ICT - CSF - Apr ‘22 – SSD: Secure Software Concepts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4</a:t>
            </a:fld>
            <a:endParaRPr lang="en-US"/>
          </a:p>
        </p:txBody>
      </p:sp>
      <p:sp>
        <p:nvSpPr>
          <p:cNvPr id="6" name="Content Placeholder 5"/>
          <p:cNvSpPr>
            <a:spLocks noGrp="1"/>
          </p:cNvSpPr>
          <p:nvPr>
            <p:ph sz="quarter" idx="1"/>
          </p:nvPr>
        </p:nvSpPr>
        <p:spPr>
          <a:xfrm>
            <a:off x="612648" y="1600201"/>
            <a:ext cx="8153400" cy="3725944"/>
          </a:xfrm>
        </p:spPr>
        <p:txBody>
          <a:bodyPr>
            <a:normAutofit fontScale="77500" lnSpcReduction="20000"/>
          </a:bodyPr>
          <a:lstStyle/>
          <a:p>
            <a:r>
              <a:rPr lang="en-US" dirty="0"/>
              <a:t>For example:</a:t>
            </a:r>
          </a:p>
          <a:p>
            <a:pPr lvl="1"/>
            <a:r>
              <a:rPr lang="en-US" dirty="0"/>
              <a:t>A Structured Query Language (SQL) injection vulnerability in the application can allow an attacker to be able to compromise the database server (host) and from the host, launch exploits that impact the entire network. </a:t>
            </a:r>
          </a:p>
          <a:p>
            <a:pPr lvl="1"/>
            <a:r>
              <a:rPr lang="en-US" dirty="0"/>
              <a:t>Similarly an open port on the network can lead to the discovery and exploitation of unpatched host systems and vulnerabilities in applications. </a:t>
            </a:r>
          </a:p>
          <a:p>
            <a:r>
              <a:rPr lang="en-US" dirty="0"/>
              <a:t>Secure software is characterized by the securing of applications, hosts and networks holistically, so there is no weak link.</a:t>
            </a:r>
          </a:p>
          <a:p>
            <a:r>
              <a:rPr lang="en-US" dirty="0"/>
              <a:t>In this module we focus on securing the applications.</a:t>
            </a:r>
          </a:p>
          <a:p>
            <a:endParaRPr lang="en-US" dirty="0"/>
          </a:p>
        </p:txBody>
      </p:sp>
      <p:sp>
        <p:nvSpPr>
          <p:cNvPr id="7" name="TextBox 6">
            <a:extLst>
              <a:ext uri="{FF2B5EF4-FFF2-40B4-BE49-F238E27FC236}">
                <a16:creationId xmlns:a16="http://schemas.microsoft.com/office/drawing/2014/main" id="{F8E3E932-267F-4DA6-A13B-A8120A5E018C}"/>
              </a:ext>
            </a:extLst>
          </p:cNvPr>
          <p:cNvSpPr txBox="1"/>
          <p:nvPr/>
        </p:nvSpPr>
        <p:spPr>
          <a:xfrm>
            <a:off x="2960016" y="4893123"/>
            <a:ext cx="3157980" cy="1200329"/>
          </a:xfrm>
          <a:prstGeom prst="rect">
            <a:avLst/>
          </a:prstGeom>
          <a:solidFill>
            <a:schemeClr val="accent6">
              <a:lumMod val="40000"/>
              <a:lumOff val="60000"/>
            </a:schemeClr>
          </a:solidFill>
          <a:ln w="12700">
            <a:solidFill>
              <a:schemeClr val="tx1"/>
            </a:solidFill>
          </a:ln>
        </p:spPr>
        <p:txBody>
          <a:bodyPr wrap="square" rtlCol="0">
            <a:spAutoFit/>
          </a:bodyPr>
          <a:lstStyle/>
          <a:p>
            <a:pPr algn="ctr"/>
            <a:r>
              <a:rPr lang="en-SG" dirty="0"/>
              <a:t>Read Holistic Security</a:t>
            </a:r>
          </a:p>
          <a:p>
            <a:pPr algn="ctr"/>
            <a:endParaRPr lang="en-SG" dirty="0"/>
          </a:p>
          <a:p>
            <a:pPr algn="ctr"/>
            <a:endParaRPr lang="en-SG" dirty="0"/>
          </a:p>
          <a:p>
            <a:pPr algn="ctr"/>
            <a:endParaRPr lang="en-SG" dirty="0"/>
          </a:p>
        </p:txBody>
      </p:sp>
      <p:graphicFrame>
        <p:nvGraphicFramePr>
          <p:cNvPr id="2" name="Object 1">
            <a:extLst>
              <a:ext uri="{FF2B5EF4-FFF2-40B4-BE49-F238E27FC236}">
                <a16:creationId xmlns:a16="http://schemas.microsoft.com/office/drawing/2014/main" id="{49FF468A-A543-4E86-86D8-82F060756B68}"/>
              </a:ext>
            </a:extLst>
          </p:cNvPr>
          <p:cNvGraphicFramePr>
            <a:graphicFrameLocks noChangeAspect="1"/>
          </p:cNvGraphicFramePr>
          <p:nvPr>
            <p:extLst>
              <p:ext uri="{D42A27DB-BD31-4B8C-83A1-F6EECF244321}">
                <p14:modId xmlns:p14="http://schemas.microsoft.com/office/powerpoint/2010/main" val="10170382"/>
              </p:ext>
            </p:extLst>
          </p:nvPr>
        </p:nvGraphicFramePr>
        <p:xfrm>
          <a:off x="4300538" y="5257800"/>
          <a:ext cx="542925" cy="1131888"/>
        </p:xfrm>
        <a:graphic>
          <a:graphicData uri="http://schemas.openxmlformats.org/presentationml/2006/ole">
            <mc:AlternateContent xmlns:mc="http://schemas.openxmlformats.org/markup-compatibility/2006">
              <mc:Choice xmlns:v="urn:schemas-microsoft-com:vml" Requires="v">
                <p:oleObj name="Acrobat Document" showAsIcon="1" r:id="rId2" imgW="380880" imgH="792360" progId="AcroExch.Document.DC">
                  <p:embed/>
                </p:oleObj>
              </mc:Choice>
              <mc:Fallback>
                <p:oleObj name="Acrobat Document" showAsIcon="1" r:id="rId2" imgW="380880" imgH="792360" progId="AcroExch.Document.DC">
                  <p:embed/>
                  <p:pic>
                    <p:nvPicPr>
                      <p:cNvPr id="0" name=""/>
                      <p:cNvPicPr/>
                      <p:nvPr/>
                    </p:nvPicPr>
                    <p:blipFill>
                      <a:blip r:embed="rId3"/>
                      <a:stretch>
                        <a:fillRect/>
                      </a:stretch>
                    </p:blipFill>
                    <p:spPr>
                      <a:xfrm>
                        <a:off x="4300538" y="5257800"/>
                        <a:ext cx="542925" cy="1131888"/>
                      </a:xfrm>
                      <a:prstGeom prst="rect">
                        <a:avLst/>
                      </a:prstGeom>
                    </p:spPr>
                  </p:pic>
                </p:oleObj>
              </mc:Fallback>
            </mc:AlternateContent>
          </a:graphicData>
        </a:graphic>
      </p:graphicFrame>
    </p:spTree>
    <p:extLst>
      <p:ext uri="{BB962C8B-B14F-4D97-AF65-F5344CB8AC3E}">
        <p14:creationId xmlns:p14="http://schemas.microsoft.com/office/powerpoint/2010/main" val="362132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Secure Software Implementation Challenges</a:t>
            </a:r>
          </a:p>
        </p:txBody>
      </p:sp>
      <p:sp>
        <p:nvSpPr>
          <p:cNvPr id="20" name="Footer Placeholder 2"/>
          <p:cNvSpPr>
            <a:spLocks noGrp="1"/>
          </p:cNvSpPr>
          <p:nvPr>
            <p:ph type="ftr" sz="quarter" idx="11"/>
          </p:nvPr>
        </p:nvSpPr>
        <p:spPr/>
        <p:txBody>
          <a:bodyPr>
            <a:normAutofit/>
          </a:bodyPr>
          <a:lstStyle/>
          <a:p>
            <a:r>
              <a:rPr lang="en-US" dirty="0">
                <a:solidFill>
                  <a:schemeClr val="tx1"/>
                </a:solidFill>
              </a:rPr>
              <a:t>School of ICT - CSF - Apr ‘22 – SSD: Secure Software Concepts</a:t>
            </a:r>
          </a:p>
        </p:txBody>
      </p:sp>
      <p:sp>
        <p:nvSpPr>
          <p:cNvPr id="5" name="Slide Number Placeholder 4"/>
          <p:cNvSpPr>
            <a:spLocks noGrp="1"/>
          </p:cNvSpPr>
          <p:nvPr>
            <p:ph type="sldNum" sz="quarter" idx="12"/>
          </p:nvPr>
        </p:nvSpPr>
        <p:spPr/>
        <p:txBody>
          <a:bodyPr>
            <a:normAutofit fontScale="85000" lnSpcReduction="20000"/>
          </a:bodyPr>
          <a:lstStyle/>
          <a:p>
            <a:fld id="{6E2D2B3B-882E-40F3-A32F-6DD516915044}" type="slidenum">
              <a:rPr lang="en-US" smtClean="0"/>
              <a:pPr/>
              <a:t>5</a:t>
            </a:fld>
            <a:endParaRPr lang="en-US"/>
          </a:p>
        </p:txBody>
      </p:sp>
      <p:sp>
        <p:nvSpPr>
          <p:cNvPr id="3" name="Content Placeholder 2"/>
          <p:cNvSpPr>
            <a:spLocks noGrp="1"/>
          </p:cNvSpPr>
          <p:nvPr>
            <p:ph sz="quarter" idx="4294967295"/>
          </p:nvPr>
        </p:nvSpPr>
        <p:spPr>
          <a:xfrm>
            <a:off x="609600" y="1752600"/>
            <a:ext cx="8325678" cy="4419600"/>
          </a:xfrm>
        </p:spPr>
        <p:txBody>
          <a:bodyPr>
            <a:normAutofit/>
          </a:bodyPr>
          <a:lstStyle/>
          <a:p>
            <a:r>
              <a:rPr lang="en-US"/>
              <a:t>Iron Triangle Constraints</a:t>
            </a:r>
          </a:p>
          <a:p>
            <a:pPr lvl="1"/>
            <a:r>
              <a:rPr lang="en-US"/>
              <a:t>Scope </a:t>
            </a:r>
          </a:p>
          <a:p>
            <a:pPr lvl="1"/>
            <a:r>
              <a:rPr lang="en-US"/>
              <a:t>Schedule </a:t>
            </a:r>
          </a:p>
          <a:p>
            <a:pPr lvl="1"/>
            <a:r>
              <a:rPr lang="en-US"/>
              <a:t>Cost</a:t>
            </a:r>
          </a:p>
          <a:p>
            <a:r>
              <a:rPr lang="en-US"/>
              <a:t>Security as an afterthought</a:t>
            </a:r>
          </a:p>
          <a:p>
            <a:r>
              <a:rPr lang="en-US"/>
              <a:t>Security vs. Usability</a:t>
            </a:r>
          </a:p>
        </p:txBody>
      </p:sp>
      <p:pic>
        <p:nvPicPr>
          <p:cNvPr id="4" name="Picture 3"/>
          <p:cNvPicPr>
            <a:picLocks noChangeAspect="1"/>
          </p:cNvPicPr>
          <p:nvPr/>
        </p:nvPicPr>
        <p:blipFill>
          <a:blip r:embed="rId2"/>
          <a:stretch>
            <a:fillRect/>
          </a:stretch>
        </p:blipFill>
        <p:spPr>
          <a:xfrm>
            <a:off x="5194050" y="1906313"/>
            <a:ext cx="3568950" cy="1832800"/>
          </a:xfrm>
          <a:prstGeom prst="rect">
            <a:avLst/>
          </a:prstGeom>
        </p:spPr>
      </p:pic>
    </p:spTree>
    <p:extLst>
      <p:ext uri="{BB962C8B-B14F-4D97-AF65-F5344CB8AC3E}">
        <p14:creationId xmlns:p14="http://schemas.microsoft.com/office/powerpoint/2010/main" val="196895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Iron Triangle Constraints</a:t>
            </a:r>
          </a:p>
        </p:txBody>
      </p:sp>
      <p:sp>
        <p:nvSpPr>
          <p:cNvPr id="3" name="Footer Placeholder 2"/>
          <p:cNvSpPr>
            <a:spLocks noGrp="1"/>
          </p:cNvSpPr>
          <p:nvPr>
            <p:ph type="ftr" sz="quarter" idx="11"/>
          </p:nvPr>
        </p:nvSpPr>
        <p:spPr/>
        <p:txBody>
          <a:bodyPr/>
          <a:lstStyle/>
          <a:p>
            <a:r>
              <a:rPr lang="en-US" dirty="0"/>
              <a:t>School of ICT - CSF - Apr ‘22 – SSD: Secure Software Concepts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6</a:t>
            </a:fld>
            <a:endParaRPr lang="en-US"/>
          </a:p>
        </p:txBody>
      </p:sp>
      <p:sp>
        <p:nvSpPr>
          <p:cNvPr id="6" name="Content Placeholder 5"/>
          <p:cNvSpPr>
            <a:spLocks noGrp="1"/>
          </p:cNvSpPr>
          <p:nvPr>
            <p:ph sz="quarter" idx="1"/>
          </p:nvPr>
        </p:nvSpPr>
        <p:spPr/>
        <p:txBody>
          <a:bodyPr/>
          <a:lstStyle/>
          <a:p>
            <a:r>
              <a:rPr lang="en-US"/>
              <a:t>If the software development project’s scope, schedule (time), and budget are very rigidly defined (as is often the case), it gives little to no room to incorporate even the basic, let alone additional security requirements into the software and unfortunately what is typically overlooked are elements of software security.</a:t>
            </a:r>
          </a:p>
        </p:txBody>
      </p:sp>
    </p:spTree>
    <p:extLst>
      <p:ext uri="{BB962C8B-B14F-4D97-AF65-F5344CB8AC3E}">
        <p14:creationId xmlns:p14="http://schemas.microsoft.com/office/powerpoint/2010/main" val="259016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Security as an afterthought</a:t>
            </a:r>
          </a:p>
        </p:txBody>
      </p:sp>
      <p:sp>
        <p:nvSpPr>
          <p:cNvPr id="3" name="Footer Placeholder 2"/>
          <p:cNvSpPr>
            <a:spLocks noGrp="1"/>
          </p:cNvSpPr>
          <p:nvPr>
            <p:ph type="ftr" sz="quarter" idx="11"/>
          </p:nvPr>
        </p:nvSpPr>
        <p:spPr/>
        <p:txBody>
          <a:bodyPr/>
          <a:lstStyle/>
          <a:p>
            <a:r>
              <a:rPr lang="en-US" dirty="0"/>
              <a:t>School of ICT - CSF - Apr ‘22 – SSD: Secure Software Concepts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7</a:t>
            </a:fld>
            <a:endParaRPr lang="en-US"/>
          </a:p>
        </p:txBody>
      </p:sp>
      <p:sp>
        <p:nvSpPr>
          <p:cNvPr id="5" name="Content Placeholder 4"/>
          <p:cNvSpPr>
            <a:spLocks noGrp="1"/>
          </p:cNvSpPr>
          <p:nvPr>
            <p:ph sz="quarter" idx="1"/>
          </p:nvPr>
        </p:nvSpPr>
        <p:spPr>
          <a:xfrm>
            <a:off x="612648" y="1600200"/>
            <a:ext cx="8153400" cy="1749287"/>
          </a:xfrm>
        </p:spPr>
        <p:txBody>
          <a:bodyPr>
            <a:normAutofit fontScale="77500" lnSpcReduction="20000"/>
          </a:bodyPr>
          <a:lstStyle/>
          <a:p>
            <a:r>
              <a:rPr lang="en-US"/>
              <a:t>It is important that secure features are built into the software, instead of being added on at a later stage, since it has been proven that the cost to fix insecure software earlier in the software development life cycle (SDLC) is insignificant when compared to having the same issue addressed at a later stage of the SDLC.</a:t>
            </a:r>
          </a:p>
        </p:txBody>
      </p:sp>
      <p:pic>
        <p:nvPicPr>
          <p:cNvPr id="6" name="Picture 5"/>
          <p:cNvPicPr>
            <a:picLocks noChangeAspect="1"/>
          </p:cNvPicPr>
          <p:nvPr/>
        </p:nvPicPr>
        <p:blipFill>
          <a:blip r:embed="rId2"/>
          <a:stretch>
            <a:fillRect/>
          </a:stretch>
        </p:blipFill>
        <p:spPr>
          <a:xfrm>
            <a:off x="2483437" y="3249958"/>
            <a:ext cx="4411822" cy="3041511"/>
          </a:xfrm>
          <a:prstGeom prst="rect">
            <a:avLst/>
          </a:prstGeom>
        </p:spPr>
      </p:pic>
    </p:spTree>
    <p:extLst>
      <p:ext uri="{BB962C8B-B14F-4D97-AF65-F5344CB8AC3E}">
        <p14:creationId xmlns:p14="http://schemas.microsoft.com/office/powerpoint/2010/main" val="121184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Security vs. Usability</a:t>
            </a:r>
          </a:p>
        </p:txBody>
      </p:sp>
      <p:sp>
        <p:nvSpPr>
          <p:cNvPr id="3" name="Footer Placeholder 2"/>
          <p:cNvSpPr>
            <a:spLocks noGrp="1"/>
          </p:cNvSpPr>
          <p:nvPr>
            <p:ph type="ftr" sz="quarter" idx="11"/>
          </p:nvPr>
        </p:nvSpPr>
        <p:spPr/>
        <p:txBody>
          <a:bodyPr/>
          <a:lstStyle/>
          <a:p>
            <a:r>
              <a:rPr lang="en-US" dirty="0"/>
              <a:t>School of ICT - CSF - Apr ‘22 – SSD: Secure Software Concepts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8</a:t>
            </a:fld>
            <a:endParaRPr lang="en-US"/>
          </a:p>
        </p:txBody>
      </p:sp>
      <p:sp>
        <p:nvSpPr>
          <p:cNvPr id="5" name="Content Placeholder 4"/>
          <p:cNvSpPr>
            <a:spLocks noGrp="1"/>
          </p:cNvSpPr>
          <p:nvPr>
            <p:ph sz="quarter" idx="1"/>
          </p:nvPr>
        </p:nvSpPr>
        <p:spPr/>
        <p:txBody>
          <a:bodyPr>
            <a:normAutofit fontScale="92500" lnSpcReduction="10000"/>
          </a:bodyPr>
          <a:lstStyle/>
          <a:p>
            <a:r>
              <a:rPr lang="en-US"/>
              <a:t>Another reason as to why it is a challenge to incorporate secure features in software is that the incorporation of secure features is viewed as rendering the software to become very complex, restrictive and unusable.</a:t>
            </a:r>
          </a:p>
          <a:p>
            <a:r>
              <a:rPr lang="en-US"/>
              <a:t>There is absolutely no doubt that the incorporation of security comes at the cost of performance and usability. This is true if the software design does not factor in the concept known as “psychological acceptability”. Software security must be balanced with usability and performance.</a:t>
            </a:r>
          </a:p>
        </p:txBody>
      </p:sp>
    </p:spTree>
    <p:extLst>
      <p:ext uri="{BB962C8B-B14F-4D97-AF65-F5344CB8AC3E}">
        <p14:creationId xmlns:p14="http://schemas.microsoft.com/office/powerpoint/2010/main" val="140416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dirty="0"/>
              <a:t>Introduction to Razor Pages</a:t>
            </a:r>
          </a:p>
        </p:txBody>
      </p:sp>
      <p:sp>
        <p:nvSpPr>
          <p:cNvPr id="5" name="Footer Placeholder 4"/>
          <p:cNvSpPr>
            <a:spLocks noGrp="1"/>
          </p:cNvSpPr>
          <p:nvPr>
            <p:ph type="ftr" sz="quarter" idx="11"/>
          </p:nvPr>
        </p:nvSpPr>
        <p:spPr/>
        <p:txBody>
          <a:bodyPr/>
          <a:lstStyle/>
          <a:p>
            <a:r>
              <a:rPr lang="en-US" dirty="0"/>
              <a:t>School of ICT - CSF - Apr ‘22 – SSD: Secure Software Concepts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9</a:t>
            </a:fld>
            <a:endParaRPr lang="en-US"/>
          </a:p>
        </p:txBody>
      </p:sp>
      <p:sp>
        <p:nvSpPr>
          <p:cNvPr id="7" name="Content Placeholder 6"/>
          <p:cNvSpPr>
            <a:spLocks noGrp="1"/>
          </p:cNvSpPr>
          <p:nvPr>
            <p:ph sz="quarter" idx="1"/>
          </p:nvPr>
        </p:nvSpPr>
        <p:spPr/>
        <p:txBody>
          <a:bodyPr>
            <a:normAutofit/>
          </a:bodyPr>
          <a:lstStyle/>
          <a:p>
            <a:r>
              <a:rPr lang="en-US" sz="2800" b="1" dirty="0">
                <a:latin typeface="Times New Roman" panose="02020603050405020304" pitchFamily="18" charset="0"/>
                <a:cs typeface="Times New Roman" panose="02020603050405020304" pitchFamily="18" charset="0"/>
              </a:rPr>
              <a:t>Why study Razor Pages?</a:t>
            </a:r>
          </a:p>
          <a:p>
            <a:pPr lvl="1"/>
            <a:r>
              <a:rPr lang="en-US" sz="2400" dirty="0"/>
              <a:t>Razor Pages makes coding page-focused scenarios easier and more productive.</a:t>
            </a:r>
            <a:r>
              <a:rPr lang="en-US" sz="2500" dirty="0">
                <a:latin typeface="Times New Roman" panose="02020603050405020304" pitchFamily="18" charset="0"/>
                <a:cs typeface="Times New Roman" panose="02020603050405020304" pitchFamily="18" charset="0"/>
              </a:rPr>
              <a:t> </a:t>
            </a:r>
          </a:p>
          <a:p>
            <a:pPr lvl="1"/>
            <a:r>
              <a:rPr lang="en-US" sz="2500" dirty="0">
                <a:latin typeface="Times New Roman" panose="02020603050405020304" pitchFamily="18" charset="0"/>
                <a:cs typeface="Times New Roman" panose="02020603050405020304" pitchFamily="18" charset="0"/>
              </a:rPr>
              <a:t>There’s industry demand for Razor Pages developer.</a:t>
            </a:r>
          </a:p>
          <a:p>
            <a:pPr lvl="1"/>
            <a:endParaRPr lang="en-US" sz="2500" dirty="0">
              <a:latin typeface="Times New Roman" panose="02020603050405020304" pitchFamily="18" charset="0"/>
              <a:cs typeface="Times New Roman" panose="02020603050405020304" pitchFamily="18" charset="0"/>
            </a:endParaRPr>
          </a:p>
          <a:p>
            <a:pPr lvl="1"/>
            <a:endParaRPr lang="en-US" sz="2500" dirty="0">
              <a:latin typeface="Times New Roman" panose="02020603050405020304" pitchFamily="18" charset="0"/>
              <a:cs typeface="Times New Roman" panose="02020603050405020304" pitchFamily="18" charset="0"/>
            </a:endParaRPr>
          </a:p>
          <a:p>
            <a:pPr lvl="1"/>
            <a:endParaRPr lang="en-US" dirty="0"/>
          </a:p>
        </p:txBody>
      </p:sp>
      <p:pic>
        <p:nvPicPr>
          <p:cNvPr id="2" name="Picture 1"/>
          <p:cNvPicPr>
            <a:picLocks noChangeAspect="1"/>
          </p:cNvPicPr>
          <p:nvPr/>
        </p:nvPicPr>
        <p:blipFill>
          <a:blip r:embed="rId2"/>
          <a:stretch>
            <a:fillRect/>
          </a:stretch>
        </p:blipFill>
        <p:spPr>
          <a:xfrm>
            <a:off x="5031288" y="4194928"/>
            <a:ext cx="3785297" cy="2282072"/>
          </a:xfrm>
          <a:prstGeom prst="rect">
            <a:avLst/>
          </a:prstGeom>
        </p:spPr>
      </p:pic>
      <p:pic>
        <p:nvPicPr>
          <p:cNvPr id="3" name="Picture 2"/>
          <p:cNvPicPr>
            <a:picLocks noChangeAspect="1"/>
          </p:cNvPicPr>
          <p:nvPr/>
        </p:nvPicPr>
        <p:blipFill>
          <a:blip r:embed="rId3"/>
          <a:stretch>
            <a:fillRect/>
          </a:stretch>
        </p:blipFill>
        <p:spPr>
          <a:xfrm>
            <a:off x="253357" y="3696215"/>
            <a:ext cx="4727394" cy="1889563"/>
          </a:xfrm>
          <a:prstGeom prst="rect">
            <a:avLst/>
          </a:prstGeom>
        </p:spPr>
      </p:pic>
    </p:spTree>
    <p:extLst>
      <p:ext uri="{BB962C8B-B14F-4D97-AF65-F5344CB8AC3E}">
        <p14:creationId xmlns:p14="http://schemas.microsoft.com/office/powerpoint/2010/main" val="25810925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9D8691FBD553D4397DC532467BB7172" ma:contentTypeVersion="4" ma:contentTypeDescription="Create a new document." ma:contentTypeScope="" ma:versionID="6c1d1c0d8754d4d99f1134fce02d5bde">
  <xsd:schema xmlns:xsd="http://www.w3.org/2001/XMLSchema" xmlns:xs="http://www.w3.org/2001/XMLSchema" xmlns:p="http://schemas.microsoft.com/office/2006/metadata/properties" xmlns:ns2="43117702-bae0-4bfd-9f83-e766ad67c2e6" xmlns:ns3="13f4a771-0e35-408f-bbbe-dc8f15eaef0c" targetNamespace="http://schemas.microsoft.com/office/2006/metadata/properties" ma:root="true" ma:fieldsID="0cf89758f62bfaef7348da8ac3f7840c" ns2:_="" ns3:_="">
    <xsd:import namespace="43117702-bae0-4bfd-9f83-e766ad67c2e6"/>
    <xsd:import namespace="13f4a771-0e35-408f-bbbe-dc8f15eaef0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117702-bae0-4bfd-9f83-e766ad67c2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f4a771-0e35-408f-bbbe-dc8f15eaef0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CDB432-78AF-4265-89AB-3EAD085C5499}">
  <ds:schemaRefs>
    <ds:schemaRef ds:uri="http://schemas.microsoft.com/sharepoint/v3/contenttype/forms"/>
  </ds:schemaRefs>
</ds:datastoreItem>
</file>

<file path=customXml/itemProps2.xml><?xml version="1.0" encoding="utf-8"?>
<ds:datastoreItem xmlns:ds="http://schemas.openxmlformats.org/officeDocument/2006/customXml" ds:itemID="{87DEB796-3F5B-45EC-9976-1B34C77F1CC4}">
  <ds:schemaRefs>
    <ds:schemaRef ds:uri="43117702-bae0-4bfd-9f83-e766ad67c2e6"/>
    <ds:schemaRef ds:uri="http://schemas.microsoft.com/office/2006/metadata/properties"/>
    <ds:schemaRef ds:uri="http://purl.org/dc/dcmitype/"/>
    <ds:schemaRef ds:uri="http://purl.org/dc/elements/1.1/"/>
    <ds:schemaRef ds:uri="13f4a771-0e35-408f-bbbe-dc8f15eaef0c"/>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5F23E17-1FCD-4254-A030-A850581BD7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117702-bae0-4bfd-9f83-e766ad67c2e6"/>
    <ds:schemaRef ds:uri="13f4a771-0e35-408f-bbbe-dc8f15eaef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516</TotalTime>
  <Words>1180</Words>
  <Application>Microsoft Macintosh PowerPoint</Application>
  <PresentationFormat>On-screen Show (4:3)</PresentationFormat>
  <Paragraphs>111</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Times New Roman</vt:lpstr>
      <vt:lpstr>Wingdings</vt:lpstr>
      <vt:lpstr>Wingdings 2</vt:lpstr>
      <vt:lpstr>Median</vt:lpstr>
      <vt:lpstr>Acrobat Document</vt:lpstr>
      <vt:lpstr>SECURE SOFTWARE DEVELOPMENT  (SSD)</vt:lpstr>
      <vt:lpstr>Contents</vt:lpstr>
      <vt:lpstr>Holistic Security</vt:lpstr>
      <vt:lpstr>Holistic Security</vt:lpstr>
      <vt:lpstr>Secure Software Implementation Challenges</vt:lpstr>
      <vt:lpstr>Iron Triangle Constraints</vt:lpstr>
      <vt:lpstr>Security as an afterthought</vt:lpstr>
      <vt:lpstr>Security vs. Usability</vt:lpstr>
      <vt:lpstr>Introduction to Razor Pages</vt:lpstr>
      <vt:lpstr>Open-Ended Question</vt:lpstr>
      <vt:lpstr>Mission 2.1: Secure Software Concepts (CIA-AAAA-NP)</vt:lpstr>
      <vt:lpstr>Mission 3.3: Your First Razor Pages Application (Individual)</vt:lpstr>
      <vt:lpstr>Reflections - Individual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DEVELOPMENT  (SSD)</dc:title>
  <dc:creator>Omar Mohamed Saifulamri</dc:creator>
  <cp:lastModifiedBy>Lee Yu Yee Dominic /CSF</cp:lastModifiedBy>
  <cp:revision>92</cp:revision>
  <dcterms:modified xsi:type="dcterms:W3CDTF">2022-05-25T23:51:07Z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0x010100B9D8691FBD553D4397DC532467BB7172</vt:lpwstr>
  </property>
  <property fmtid="{D5CDD505-2E9C-101B-9397-08002B2CF9AE}" pid="3" name="MSIP_Label_30286cb9-b49f-4646-87a5-340028348160_Enabled">
    <vt:lpwstr>true</vt:lpwstr>
  </property>
  <property fmtid="{D5CDD505-2E9C-101B-9397-08002B2CF9AE}" pid="4" name="MSIP_Label_30286cb9-b49f-4646-87a5-340028348160_SetDate">
    <vt:lpwstr>2022-04-10T05:37:01Z</vt:lpwstr>
  </property>
  <property fmtid="{D5CDD505-2E9C-101B-9397-08002B2CF9AE}" pid="5" name="MSIP_Label_30286cb9-b49f-4646-87a5-340028348160_Method">
    <vt:lpwstr>Standard</vt:lpwstr>
  </property>
  <property fmtid="{D5CDD505-2E9C-101B-9397-08002B2CF9AE}" pid="6" name="MSIP_Label_30286cb9-b49f-4646-87a5-340028348160_Name">
    <vt:lpwstr>30286cb9-b49f-4646-87a5-340028348160</vt:lpwstr>
  </property>
  <property fmtid="{D5CDD505-2E9C-101B-9397-08002B2CF9AE}" pid="7" name="MSIP_Label_30286cb9-b49f-4646-87a5-340028348160_SiteId">
    <vt:lpwstr>cba9e115-3016-4462-a1ab-a565cba0cdf1</vt:lpwstr>
  </property>
  <property fmtid="{D5CDD505-2E9C-101B-9397-08002B2CF9AE}" pid="8" name="MSIP_Label_30286cb9-b49f-4646-87a5-340028348160_ActionId">
    <vt:lpwstr>8c5c6b3a-1261-4ab6-9520-b652e3df4f28</vt:lpwstr>
  </property>
  <property fmtid="{D5CDD505-2E9C-101B-9397-08002B2CF9AE}" pid="9" name="MSIP_Label_30286cb9-b49f-4646-87a5-340028348160_ContentBits">
    <vt:lpwstr>1</vt:lpwstr>
  </property>
</Properties>
</file>