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"/>
          <p:cNvGraphicFramePr/>
          <p:nvPr/>
        </p:nvGraphicFramePr>
        <p:xfrm>
          <a:off x="1789490" y="2884173"/>
          <a:ext cx="4337813" cy="348995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1441704"/>
                <a:gridCol w="1441704"/>
                <a:gridCol w="1441704"/>
              </a:tblGrid>
              <a:tr h="69545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Spice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In_stock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Ordered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95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Cinnamon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9EC6AA"/>
                    </a:solidFill>
                  </a:tcPr>
                </a:tc>
              </a:tr>
              <a:tr h="695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Anise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9EC6AA"/>
                    </a:solidFill>
                  </a:tcPr>
                </a:tc>
              </a:tr>
              <a:tr h="695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Nutmeg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9EC6AA"/>
                    </a:solidFill>
                  </a:tcPr>
                </a:tc>
              </a:tr>
              <a:tr h="695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Clove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9EC6AA"/>
                    </a:solidFill>
                  </a:tcPr>
                </a:tc>
              </a:tr>
            </a:tbl>
          </a:graphicData>
        </a:graphic>
      </p:graphicFrame>
      <p:sp>
        <p:nvSpPr>
          <p:cNvPr id="120" name="MERGE left/right"/>
          <p:cNvSpPr txBox="1"/>
          <p:nvPr/>
        </p:nvSpPr>
        <p:spPr>
          <a:xfrm>
            <a:off x="8424608" y="896616"/>
            <a:ext cx="7273418" cy="1155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MERGE left/right</a:t>
            </a:r>
          </a:p>
        </p:txBody>
      </p:sp>
      <p:graphicFrame>
        <p:nvGraphicFramePr>
          <p:cNvPr id="121" name="Table"/>
          <p:cNvGraphicFramePr/>
          <p:nvPr/>
        </p:nvGraphicFramePr>
        <p:xfrm>
          <a:off x="1789490" y="7800396"/>
          <a:ext cx="4337813" cy="348995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2162556"/>
                <a:gridCol w="2162556"/>
              </a:tblGrid>
              <a:tr h="5795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Spice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1">
                        <a:hueOff val="114395"/>
                        <a:lumOff val="-2497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Price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1">
                        <a:hueOff val="114395"/>
                        <a:lumOff val="-24975"/>
                      </a:schemeClr>
                    </a:solidFill>
                  </a:tcPr>
                </a:tc>
              </a:tr>
              <a:tr h="5795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Cinnamon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3.50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D0DBE7"/>
                    </a:solidFill>
                  </a:tcPr>
                </a:tc>
              </a:tr>
              <a:tr h="5795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Anis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D0DBE7"/>
                    </a:solidFill>
                  </a:tcPr>
                </a:tc>
              </a:tr>
              <a:tr h="5795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Saffron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9.90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D0DBE7"/>
                    </a:solidFill>
                  </a:tcPr>
                </a:tc>
              </a:tr>
              <a:tr h="5795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Pepper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3.20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D0DBE7"/>
                    </a:solidFill>
                  </a:tcPr>
                </a:tc>
              </a:tr>
              <a:tr h="5795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Turmeric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6.75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D0DBE7"/>
                    </a:solidFill>
                  </a:tcPr>
                </a:tc>
              </a:tr>
            </a:tbl>
          </a:graphicData>
        </a:graphic>
      </p:graphicFrame>
      <p:sp>
        <p:nvSpPr>
          <p:cNvPr id="122" name="pd.merge(left=df1, right=df2, how= ‘left’, on=‘Spice’)"/>
          <p:cNvSpPr txBox="1"/>
          <p:nvPr/>
        </p:nvSpPr>
        <p:spPr>
          <a:xfrm>
            <a:off x="7040207" y="3219719"/>
            <a:ext cx="9525382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pd.merge(left=df1, right=df2, how= </a:t>
            </a:r>
            <a:r>
              <a:rPr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rPr>
              <a:t>‘left’</a:t>
            </a:r>
            <a:r>
              <a:t>, on=‘Spice’)</a:t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16935967" y="3042878"/>
          <a:ext cx="5912973" cy="350265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1475067"/>
                <a:gridCol w="1475067"/>
                <a:gridCol w="1475067"/>
                <a:gridCol w="1475067"/>
              </a:tblGrid>
              <a:tr h="69799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Spice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In_stock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Ordered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Price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1">
                        <a:hueOff val="114395"/>
                        <a:lumOff val="-24975"/>
                      </a:schemeClr>
                    </a:solidFill>
                  </a:tcPr>
                </a:tc>
              </a:tr>
              <a:tr h="697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Cinnamon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3.50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D0DBE7"/>
                    </a:solidFill>
                  </a:tcPr>
                </a:tc>
              </a:tr>
              <a:tr h="697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Anise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D0DBE7"/>
                    </a:solidFill>
                  </a:tcPr>
                </a:tc>
              </a:tr>
              <a:tr h="697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Nutmeg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97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Clove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4" name="pd.merge(df1, df2, how= ‘right’, on=‘Spice’)"/>
          <p:cNvSpPr txBox="1"/>
          <p:nvPr/>
        </p:nvSpPr>
        <p:spPr>
          <a:xfrm>
            <a:off x="8235886" y="8026395"/>
            <a:ext cx="7912228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pd.merge(df1, df2, how= </a:t>
            </a:r>
            <a:r>
              <a:rPr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rPr>
              <a:t>‘right’</a:t>
            </a:r>
            <a:r>
              <a:t>, on=‘Spice’)</a:t>
            </a:r>
          </a:p>
        </p:txBody>
      </p:sp>
      <p:graphicFrame>
        <p:nvGraphicFramePr>
          <p:cNvPr id="125" name="Table"/>
          <p:cNvGraphicFramePr/>
          <p:nvPr/>
        </p:nvGraphicFramePr>
        <p:xfrm>
          <a:off x="16892475" y="7589763"/>
          <a:ext cx="5644165" cy="350265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1407865"/>
                <a:gridCol w="1407865"/>
                <a:gridCol w="1407865"/>
                <a:gridCol w="1407865"/>
              </a:tblGrid>
              <a:tr h="58165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Spice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1">
                        <a:hueOff val="114395"/>
                        <a:lumOff val="-2497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Price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114395"/>
                        <a:lumOff val="-2497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In_stock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Ordered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81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Cinnamon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3.50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9EC6AA"/>
                    </a:solidFill>
                  </a:tcPr>
                </a:tc>
              </a:tr>
              <a:tr h="581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Anis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4.00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9EC6AA"/>
                    </a:solidFill>
                  </a:tcPr>
                </a:tc>
              </a:tr>
              <a:tr h="581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Saffron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9.90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81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Pepper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3.20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81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Turmeric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6.75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6" name="df1"/>
          <p:cNvSpPr txBox="1"/>
          <p:nvPr/>
        </p:nvSpPr>
        <p:spPr>
          <a:xfrm>
            <a:off x="3609146" y="2200297"/>
            <a:ext cx="68580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df1</a:t>
            </a:r>
          </a:p>
        </p:txBody>
      </p:sp>
      <p:sp>
        <p:nvSpPr>
          <p:cNvPr id="127" name="df2"/>
          <p:cNvSpPr txBox="1"/>
          <p:nvPr/>
        </p:nvSpPr>
        <p:spPr>
          <a:xfrm>
            <a:off x="3609146" y="7101133"/>
            <a:ext cx="68580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df2</a:t>
            </a:r>
          </a:p>
        </p:txBody>
      </p:sp>
      <p:sp>
        <p:nvSpPr>
          <p:cNvPr id="128" name="Merges dataframes on specific column/index with options left, right, inner, outer."/>
          <p:cNvSpPr txBox="1"/>
          <p:nvPr/>
        </p:nvSpPr>
        <p:spPr>
          <a:xfrm>
            <a:off x="8657782" y="11159526"/>
            <a:ext cx="6290233" cy="1462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i="1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Merges dataframes on specific column/index with options left, right, inner, outer.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Table"/>
          <p:cNvGraphicFramePr/>
          <p:nvPr/>
        </p:nvGraphicFramePr>
        <p:xfrm>
          <a:off x="1789490" y="2884173"/>
          <a:ext cx="4337813" cy="348995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1441704"/>
                <a:gridCol w="1441704"/>
                <a:gridCol w="1441704"/>
              </a:tblGrid>
              <a:tr h="69545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Spice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In_stock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Ordered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95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Cinnamon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9EC6AA"/>
                    </a:solidFill>
                  </a:tcPr>
                </a:tc>
              </a:tr>
              <a:tr h="695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Anise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9EC6AA"/>
                    </a:solidFill>
                  </a:tcPr>
                </a:tc>
              </a:tr>
              <a:tr h="695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Nutmeg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9EC6AA"/>
                    </a:solidFill>
                  </a:tcPr>
                </a:tc>
              </a:tr>
              <a:tr h="695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Clove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9EC6AA"/>
                    </a:solidFill>
                  </a:tcPr>
                </a:tc>
              </a:tr>
            </a:tbl>
          </a:graphicData>
        </a:graphic>
      </p:graphicFrame>
      <p:sp>
        <p:nvSpPr>
          <p:cNvPr id="131" name="MERGE Inner/Outer"/>
          <p:cNvSpPr txBox="1"/>
          <p:nvPr/>
        </p:nvSpPr>
        <p:spPr>
          <a:xfrm>
            <a:off x="8115756" y="896616"/>
            <a:ext cx="8526908" cy="1155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MERGE Inner/Outer</a:t>
            </a:r>
          </a:p>
        </p:txBody>
      </p:sp>
      <p:graphicFrame>
        <p:nvGraphicFramePr>
          <p:cNvPr id="132" name="Table"/>
          <p:cNvGraphicFramePr/>
          <p:nvPr/>
        </p:nvGraphicFramePr>
        <p:xfrm>
          <a:off x="1789490" y="7511281"/>
          <a:ext cx="4337813" cy="348995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2162556"/>
                <a:gridCol w="2162556"/>
              </a:tblGrid>
              <a:tr h="5795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Spice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1">
                        <a:hueOff val="114395"/>
                        <a:lumOff val="-2497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Price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1">
                        <a:hueOff val="114395"/>
                        <a:lumOff val="-24975"/>
                      </a:schemeClr>
                    </a:solidFill>
                  </a:tcPr>
                </a:tc>
              </a:tr>
              <a:tr h="5795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Cinnamon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3.50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D0DBE7"/>
                    </a:solidFill>
                  </a:tcPr>
                </a:tc>
              </a:tr>
              <a:tr h="5795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Anis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D0DBE7"/>
                    </a:solidFill>
                  </a:tcPr>
                </a:tc>
              </a:tr>
              <a:tr h="5795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Saffron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9.90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D0DBE7"/>
                    </a:solidFill>
                  </a:tcPr>
                </a:tc>
              </a:tr>
              <a:tr h="5795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Pepper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3.20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D0DBE7"/>
                    </a:solidFill>
                  </a:tcPr>
                </a:tc>
              </a:tr>
              <a:tr h="5795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Turmeric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6.75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D0DBE7"/>
                    </a:solidFill>
                  </a:tcPr>
                </a:tc>
              </a:tr>
            </a:tbl>
          </a:graphicData>
        </a:graphic>
      </p:graphicFrame>
      <p:sp>
        <p:nvSpPr>
          <p:cNvPr id="133" name="pd.merge(df1, df2, how= ‘inner’, on=‘Spice’)"/>
          <p:cNvSpPr txBox="1"/>
          <p:nvPr/>
        </p:nvSpPr>
        <p:spPr>
          <a:xfrm>
            <a:off x="8197024" y="3310569"/>
            <a:ext cx="798995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pd.merge(df1, df2, how= </a:t>
            </a:r>
            <a:r>
              <a:rPr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rPr>
              <a:t>‘inner’</a:t>
            </a:r>
            <a:r>
              <a:t>, on=‘Spice’)</a:t>
            </a:r>
          </a:p>
        </p:txBody>
      </p:sp>
      <p:graphicFrame>
        <p:nvGraphicFramePr>
          <p:cNvPr id="134" name="Table"/>
          <p:cNvGraphicFramePr/>
          <p:nvPr/>
        </p:nvGraphicFramePr>
        <p:xfrm>
          <a:off x="17007834" y="3006703"/>
          <a:ext cx="6248988" cy="269133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1559071"/>
                <a:gridCol w="1559071"/>
                <a:gridCol w="1559071"/>
                <a:gridCol w="1559071"/>
              </a:tblGrid>
              <a:tr h="89287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Spice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2">
                        <a:hueOff val="260011"/>
                        <a:satOff val="17755"/>
                        <a:lumOff val="-2543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In_stock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260011"/>
                        <a:satOff val="17755"/>
                        <a:lumOff val="-2543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Ordered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260011"/>
                        <a:satOff val="17755"/>
                        <a:lumOff val="-2543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Price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2">
                        <a:hueOff val="260011"/>
                        <a:satOff val="17755"/>
                        <a:lumOff val="-25437"/>
                      </a:schemeClr>
                    </a:solidFill>
                  </a:tcPr>
                </a:tc>
              </a:tr>
              <a:tr h="89287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Cinnamon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9FC7C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FC7C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FC7C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3.50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9FC7C8"/>
                    </a:solidFill>
                  </a:tcPr>
                </a:tc>
              </a:tr>
              <a:tr h="89287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Anise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9FC7C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9FC7C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9FC7C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9FC7C8"/>
                    </a:solidFill>
                  </a:tcPr>
                </a:tc>
              </a:tr>
            </a:tbl>
          </a:graphicData>
        </a:graphic>
      </p:graphicFrame>
      <p:sp>
        <p:nvSpPr>
          <p:cNvPr id="135" name="pd.merge(df1, df2, how= ‘outer’, on=‘Spice’)"/>
          <p:cNvSpPr txBox="1"/>
          <p:nvPr/>
        </p:nvSpPr>
        <p:spPr>
          <a:xfrm>
            <a:off x="8362897" y="7772481"/>
            <a:ext cx="803262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pd.merge(df1, df2, how= </a:t>
            </a:r>
            <a:r>
              <a:rPr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rPr>
              <a:t>‘outer’</a:t>
            </a:r>
            <a:r>
              <a:t>, on=‘Spice’)</a:t>
            </a:r>
          </a:p>
        </p:txBody>
      </p:sp>
      <p:graphicFrame>
        <p:nvGraphicFramePr>
          <p:cNvPr id="136" name="Table"/>
          <p:cNvGraphicFramePr/>
          <p:nvPr/>
        </p:nvGraphicFramePr>
        <p:xfrm>
          <a:off x="17001484" y="7145551"/>
          <a:ext cx="6236288" cy="560949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1555896"/>
                <a:gridCol w="1555896"/>
                <a:gridCol w="1555896"/>
                <a:gridCol w="1555896"/>
              </a:tblGrid>
              <a:tr h="69959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Spice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2">
                        <a:hueOff val="260011"/>
                        <a:satOff val="17755"/>
                        <a:lumOff val="-2543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In_stock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260011"/>
                        <a:satOff val="17755"/>
                        <a:lumOff val="-2543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Ordered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260011"/>
                        <a:satOff val="17755"/>
                        <a:lumOff val="-2543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Price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2">
                        <a:hueOff val="260011"/>
                        <a:satOff val="17755"/>
                        <a:lumOff val="-25437"/>
                      </a:schemeClr>
                    </a:solidFill>
                  </a:tcPr>
                </a:tc>
              </a:tr>
              <a:tr h="6995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Cinnamon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9FC7C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FC7C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FC7C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3.50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9FC7C8"/>
                    </a:solidFill>
                  </a:tcPr>
                </a:tc>
              </a:tr>
              <a:tr h="6995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Anis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9FC7C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FC7C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FC7C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9FC7C8"/>
                    </a:solidFill>
                  </a:tcPr>
                </a:tc>
              </a:tr>
              <a:tr h="6995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Nutmeg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995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Clove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995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Saffron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9.90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D0DBE7"/>
                    </a:solidFill>
                  </a:tcPr>
                </a:tc>
              </a:tr>
              <a:tr h="6995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Pepper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3.20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D0DBE7"/>
                    </a:solidFill>
                  </a:tcPr>
                </a:tc>
              </a:tr>
              <a:tr h="6995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Turmeric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6.75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D0DBE7"/>
                    </a:solidFill>
                  </a:tcPr>
                </a:tc>
              </a:tr>
            </a:tbl>
          </a:graphicData>
        </a:graphic>
      </p:graphicFrame>
      <p:sp>
        <p:nvSpPr>
          <p:cNvPr id="137" name="df1"/>
          <p:cNvSpPr txBox="1"/>
          <p:nvPr/>
        </p:nvSpPr>
        <p:spPr>
          <a:xfrm>
            <a:off x="3609146" y="2200297"/>
            <a:ext cx="68580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df1</a:t>
            </a:r>
          </a:p>
        </p:txBody>
      </p:sp>
      <p:sp>
        <p:nvSpPr>
          <p:cNvPr id="138" name="df2"/>
          <p:cNvSpPr txBox="1"/>
          <p:nvPr/>
        </p:nvSpPr>
        <p:spPr>
          <a:xfrm>
            <a:off x="3609146" y="6881990"/>
            <a:ext cx="68580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Table"/>
          <p:cNvGraphicFramePr/>
          <p:nvPr/>
        </p:nvGraphicFramePr>
        <p:xfrm>
          <a:off x="1789490" y="2884173"/>
          <a:ext cx="4337813" cy="348995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1441704"/>
                <a:gridCol w="1441704"/>
                <a:gridCol w="1441704"/>
              </a:tblGrid>
              <a:tr h="69545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Spice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In_stock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Ordered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695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Cinnamon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00905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905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009051">
                        <a:alpha val="50000"/>
                      </a:srgbClr>
                    </a:solidFill>
                  </a:tcPr>
                </a:tc>
              </a:tr>
              <a:tr h="695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Anise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00905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905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009051">
                        <a:alpha val="50000"/>
                      </a:srgbClr>
                    </a:solidFill>
                  </a:tcPr>
                </a:tc>
              </a:tr>
              <a:tr h="695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Nutmeg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00905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905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009051">
                        <a:alpha val="50000"/>
                      </a:srgbClr>
                    </a:solidFill>
                  </a:tcPr>
                </a:tc>
              </a:tr>
              <a:tr h="6954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Clove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00905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00905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009051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1" name="Concat"/>
          <p:cNvSpPr txBox="1"/>
          <p:nvPr/>
        </p:nvSpPr>
        <p:spPr>
          <a:xfrm>
            <a:off x="9807908" y="896616"/>
            <a:ext cx="3176906" cy="1155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Concat</a:t>
            </a:r>
          </a:p>
        </p:txBody>
      </p:sp>
      <p:graphicFrame>
        <p:nvGraphicFramePr>
          <p:cNvPr id="142" name="Table"/>
          <p:cNvGraphicFramePr/>
          <p:nvPr/>
        </p:nvGraphicFramePr>
        <p:xfrm>
          <a:off x="1789490" y="7511281"/>
          <a:ext cx="4337813" cy="348995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2162556"/>
                <a:gridCol w="2162556"/>
              </a:tblGrid>
              <a:tr h="57954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Spice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1">
                        <a:hueOff val="114395"/>
                        <a:lumOff val="-2497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Price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1">
                        <a:hueOff val="114395"/>
                        <a:lumOff val="-24975"/>
                      </a:schemeClr>
                    </a:solidFill>
                  </a:tcPr>
                </a:tc>
              </a:tr>
              <a:tr h="5795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Cinnamon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005493">
                        <a:alpha val="2064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3.50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005493">
                        <a:alpha val="20644"/>
                      </a:srgbClr>
                    </a:solidFill>
                  </a:tcPr>
                </a:tc>
              </a:tr>
              <a:tr h="5795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Anis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005493">
                        <a:alpha val="2064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005493">
                        <a:alpha val="20644"/>
                      </a:srgbClr>
                    </a:solidFill>
                  </a:tcPr>
                </a:tc>
              </a:tr>
              <a:tr h="5795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Saffron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005493">
                        <a:alpha val="2064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9.90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005493">
                        <a:alpha val="20644"/>
                      </a:srgbClr>
                    </a:solidFill>
                  </a:tcPr>
                </a:tc>
              </a:tr>
              <a:tr h="5795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Pepper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005493">
                        <a:alpha val="2064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3.20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005493">
                        <a:alpha val="20644"/>
                      </a:srgbClr>
                    </a:solidFill>
                  </a:tcPr>
                </a:tc>
              </a:tr>
              <a:tr h="5795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Turmeric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005493">
                        <a:alpha val="2064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6.75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005493">
                        <a:alpha val="20644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3" name="pd.concat([df1, df2])"/>
          <p:cNvSpPr txBox="1"/>
          <p:nvPr/>
        </p:nvSpPr>
        <p:spPr>
          <a:xfrm>
            <a:off x="9151465" y="6024679"/>
            <a:ext cx="3768853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pd.concat([df1, df2])</a:t>
            </a:r>
          </a:p>
        </p:txBody>
      </p:sp>
      <p:sp>
        <p:nvSpPr>
          <p:cNvPr id="144" name="df1"/>
          <p:cNvSpPr txBox="1"/>
          <p:nvPr/>
        </p:nvSpPr>
        <p:spPr>
          <a:xfrm>
            <a:off x="3609146" y="2200297"/>
            <a:ext cx="68580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df1</a:t>
            </a:r>
          </a:p>
        </p:txBody>
      </p:sp>
      <p:sp>
        <p:nvSpPr>
          <p:cNvPr id="145" name="df2"/>
          <p:cNvSpPr txBox="1"/>
          <p:nvPr/>
        </p:nvSpPr>
        <p:spPr>
          <a:xfrm>
            <a:off x="3609146" y="6881990"/>
            <a:ext cx="68580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df2</a:t>
            </a:r>
          </a:p>
        </p:txBody>
      </p:sp>
      <p:graphicFrame>
        <p:nvGraphicFramePr>
          <p:cNvPr id="146" name="Table"/>
          <p:cNvGraphicFramePr/>
          <p:nvPr/>
        </p:nvGraphicFramePr>
        <p:xfrm>
          <a:off x="15957181" y="2862040"/>
          <a:ext cx="6063985" cy="910677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{C7B018BB-80A7-4F77-B60F-C8B233D01FF8}</a:tableStyleId>
              </a:tblPr>
              <a:tblGrid>
                <a:gridCol w="1512821"/>
                <a:gridCol w="1512821"/>
                <a:gridCol w="1512821"/>
                <a:gridCol w="1512821"/>
              </a:tblGrid>
              <a:tr h="90940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Spice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chemeClr val="accent2">
                        <a:hueOff val="260011"/>
                        <a:satOff val="17755"/>
                        <a:lumOff val="-2543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In_stock 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260011"/>
                        <a:satOff val="17755"/>
                        <a:lumOff val="-2543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Ordered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2">
                        <a:hueOff val="260011"/>
                        <a:satOff val="17755"/>
                        <a:lumOff val="-2543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FFFFF"/>
                          </a:solidFill>
                          <a:sym typeface="Helvetica Neue Medium"/>
                        </a:rPr>
                        <a:t>Price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chemeClr val="accent2">
                        <a:hueOff val="260011"/>
                        <a:satOff val="17755"/>
                        <a:lumOff val="-25437"/>
                      </a:schemeClr>
                    </a:solidFill>
                  </a:tcPr>
                </a:tc>
              </a:tr>
              <a:tr h="9094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Cinnamon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9094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Anise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9094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Nutmeg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9094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Clove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9EC6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9094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Cinnamon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3.50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D0DBE7"/>
                    </a:solidFill>
                  </a:tcPr>
                </a:tc>
              </a:tr>
              <a:tr h="9094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Anis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4.00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D0DBE7"/>
                    </a:solidFill>
                  </a:tcPr>
                </a:tc>
              </a:tr>
              <a:tr h="9094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Saffron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9.90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D0DBE7"/>
                    </a:solidFill>
                  </a:tcPr>
                </a:tc>
              </a:tr>
              <a:tr h="9094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Pepper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3.20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D0DBE7"/>
                    </a:solidFill>
                  </a:tcPr>
                </a:tc>
              </a:tr>
              <a:tr h="9094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Turmeric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D0DBE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NaN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 Neue"/>
                        </a:rPr>
                        <a:t>6.75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D0DBE7"/>
                    </a:solidFill>
                  </a:tcPr>
                </a:tc>
              </a:tr>
            </a:tbl>
          </a:graphicData>
        </a:graphic>
      </p:graphicFrame>
      <p:sp>
        <p:nvSpPr>
          <p:cNvPr id="147" name="Stacks data frames on top of each other.  Also works on axis=1 (horizontally)"/>
          <p:cNvSpPr txBox="1"/>
          <p:nvPr/>
        </p:nvSpPr>
        <p:spPr>
          <a:xfrm>
            <a:off x="8508479" y="11420385"/>
            <a:ext cx="5054826" cy="1462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i="1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Stacks data frames on top of each other.  Also works on axis=1 (horizontally)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