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72" r:id="rId16"/>
    <p:sldId id="270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1279D-2208-79E8-9B4B-FD0E1F1B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E6D5413-F4DB-DD7C-279E-8211E24C3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847268-FF12-4F5A-F46D-D4357C5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55D99A-56F8-AEEA-135F-D8EAA62C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A11AB4-7CFF-2B76-DF57-CED787E3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96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64ED68-3A4F-55C3-6491-61AD4086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6D1C0B-597B-9034-79CA-A1A55EC4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3D58E-F99E-D0EC-C08E-E391C861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ECF11D-0BA4-F839-DB36-5597F2DF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74C61D-577D-C347-32C7-995AD9D8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6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0757EB8-A60D-7A9A-2CED-7AEC37FDC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88BA0DD-2C54-E81C-51BF-22C12B30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EADBCB-8FA9-6F16-99B0-24FEC7E7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31A352-5292-02A2-86E5-45D7629B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003A2C-8EFB-A5B0-D82E-C3EE4266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0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F7645-F186-2517-A311-EC2AE97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C36263-743E-A2DC-F0CF-B267DBA9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8BFF29-25CF-A5FA-3515-9C84601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1E4CE-0116-8A53-D93F-70181BF6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4AD301-B97F-6689-25A3-8DC82728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26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94690-06AD-B6DB-FC6E-B57FF5C3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ECDD3B-38B3-92CA-6761-0F0B04142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9EADC7-43DF-37B7-BED2-BD138B7D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F168A5-D2BF-5138-0E65-54F6E87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D91A3-4513-72FD-0078-28B3975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62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23791-20E9-827A-7048-6F466FA1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73516-C8BA-A01A-65CF-24643F90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1D89E3-C8F5-DE64-C9AE-3E088BBB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896FB-4716-5463-CF33-217F6E87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761025-5EB7-76CC-DB0E-D043CE8D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51D108-A4A1-856E-4E30-E8AD0EE5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5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C1737E-8393-3A27-E43D-CEA8581B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D540F3-4C66-C1DF-E6EE-174FA8EF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57F9FB-D63D-BE65-2BC2-A1604E72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C31698-AFCF-ECDD-F900-E44E038FC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AADEFA-EB66-18D5-A381-5876A9093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BAE128-2DF0-3054-E600-E1653BC5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882ADA9-3B84-D34D-4C2A-4E51705A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8C2BD0-E042-EC35-B5EC-6C3FC1D9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8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B76F5-3DB9-9995-214F-E8842ECD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102FF2E-6C36-4695-38BB-0C2FFB41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773D729-5AE2-26FA-90D0-333374B0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68989A-83E3-F923-0D9F-4B27751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7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950863-AA9B-E2EB-6B2C-83539B00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52B781-5C08-3BEF-66FD-840370B1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471FE2-D719-5A0B-6906-9A4F499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95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A2B6F4-1A62-C052-AD26-BF5D2A7C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2B12A8-FFF4-697E-8B23-F8B015EB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505312-7113-F8E1-94E5-BE9A186D6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5BA552-86D7-FABA-8CF7-D5C15BDD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B8F701-A35A-A947-942C-79298B25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F8B4D8-8C91-DFF5-4D12-4E47ACF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2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A592BF-96C6-49A7-198B-FED72D54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5476A2F-D66C-9ADB-B74B-4AA4A600D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143A26E-736B-6AF9-67C6-A1B23C70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B0F13A-FAE9-FF2C-E310-D8CA4AC4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F47FEF-3499-AC87-22BF-8F3F4E04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744018-A828-C930-7B4F-394D10EC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16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9D747C-7128-123B-0E9B-5286914E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C76F3F-DB15-3D8B-C89C-EEBAE2E2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23EE5B-35D5-8EE6-3F62-F3A2A69D0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E6C38-F8B4-4E18-BE42-3C0D8CAAC27C}" type="datetimeFigureOut">
              <a:rPr lang="hu-HU" smtClean="0"/>
              <a:t>2024. 12. 04.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F3E354-3FCC-5CCA-7A25-0A160BC7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B04288-FC9A-E692-CEF4-4EFEC3D4E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7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onkosgyomorey/image_to_express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62C6A-E7B7-4014-5002-8130F5B93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Kézzel írt matek kifejezés felismerő és kiértékelő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7F859D-6D61-DE15-CCEB-9ABEFFDE1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39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1A1005-461D-4BAB-12C8-0226645C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kliens oldali 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DE7EE6-A1E9-C01E-409F-27727C47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4 lépésből áll</a:t>
            </a:r>
            <a:r>
              <a:rPr lang="hu-HU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Kézzel írt kifejezés előfeldolgozása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 karakterek szegmentációja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 szegmensek </a:t>
            </a:r>
            <a:r>
              <a:rPr lang="hu-HU" dirty="0" err="1"/>
              <a:t>predikciója</a:t>
            </a:r>
            <a:r>
              <a:rPr lang="hu-HU" dirty="0"/>
              <a:t> a modellel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 err="1"/>
              <a:t>predikció</a:t>
            </a:r>
            <a:r>
              <a:rPr lang="hu-HU" dirty="0"/>
              <a:t> alapján kiértékelni a matek kifejezést	</a:t>
            </a:r>
          </a:p>
        </p:txBody>
      </p:sp>
    </p:spTree>
    <p:extLst>
      <p:ext uri="{BB962C8B-B14F-4D97-AF65-F5344CB8AC3E}">
        <p14:creationId xmlns:p14="http://schemas.microsoft.com/office/powerpoint/2010/main" val="1590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9BD40D-DDDC-7ACB-2639-70FE07F4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Előfeldolgozás: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Medián </a:t>
            </a:r>
            <a:r>
              <a:rPr lang="hu-HU" dirty="0" err="1"/>
              <a:t>Blur</a:t>
            </a:r>
            <a:endParaRPr lang="hu-HU" dirty="0"/>
          </a:p>
          <a:p>
            <a:pPr marL="914400" lvl="1" indent="-457200">
              <a:buFont typeface="+mj-lt"/>
              <a:buAutoNum type="arabicPeriod"/>
            </a:pPr>
            <a:r>
              <a:rPr lang="hu-HU" dirty="0" err="1"/>
              <a:t>Binarizálás</a:t>
            </a:r>
            <a:endParaRPr lang="hu-HU" dirty="0"/>
          </a:p>
          <a:p>
            <a:pPr marL="914400" lvl="1" indent="-457200">
              <a:buFont typeface="+mj-lt"/>
              <a:buAutoNum type="arabicPeriod"/>
            </a:pPr>
            <a:r>
              <a:rPr lang="hu-HU" dirty="0" err="1"/>
              <a:t>Invertálás</a:t>
            </a:r>
            <a:endParaRPr lang="hu-HU" dirty="0"/>
          </a:p>
          <a:p>
            <a:pPr marL="914400" lvl="1" indent="-457200">
              <a:buFont typeface="+mj-lt"/>
              <a:buAutoNum type="arabicPeriod"/>
            </a:pPr>
            <a:r>
              <a:rPr lang="hu-HU" dirty="0" err="1"/>
              <a:t>Szkeletonizálás</a:t>
            </a:r>
            <a:r>
              <a:rPr lang="hu-HU" dirty="0"/>
              <a:t> ( nagy előrelépés 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Dilatáció</a:t>
            </a:r>
          </a:p>
          <a:p>
            <a:pPr marL="0" indent="0">
              <a:buNone/>
            </a:pPr>
            <a:r>
              <a:rPr lang="hu-HU" dirty="0"/>
              <a:t>Szegmentáció: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Kontúr keresés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boxal</a:t>
            </a:r>
            <a:r>
              <a:rPr lang="hu-HU" dirty="0"/>
              <a:t> kinyerés</a:t>
            </a:r>
          </a:p>
          <a:p>
            <a:pPr marL="0" indent="0">
              <a:buNone/>
            </a:pPr>
            <a:r>
              <a:rPr lang="hu-HU" dirty="0"/>
              <a:t>Szegmensek </a:t>
            </a:r>
            <a:r>
              <a:rPr lang="hu-HU" dirty="0" err="1"/>
              <a:t>predikciója</a:t>
            </a:r>
            <a:r>
              <a:rPr lang="hu-HU" dirty="0"/>
              <a:t> a kiválasztott modellek alapján</a:t>
            </a:r>
          </a:p>
          <a:p>
            <a:pPr marL="0" indent="0">
              <a:buNone/>
            </a:pPr>
            <a:r>
              <a:rPr lang="hu-HU" dirty="0" err="1"/>
              <a:t>Sympy</a:t>
            </a:r>
            <a:r>
              <a:rPr lang="hu-HU" dirty="0"/>
              <a:t> könyvtárral kiértékeljük a matek kifejezést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275B9-168E-51E6-2486-8C3FAF2BA697}"/>
              </a:ext>
            </a:extLst>
          </p:cNvPr>
          <p:cNvSpPr txBox="1"/>
          <p:nvPr/>
        </p:nvSpPr>
        <p:spPr>
          <a:xfrm>
            <a:off x="585216" y="388649"/>
            <a:ext cx="1086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Kliensoldali kép előfeldolgozása</a:t>
            </a:r>
          </a:p>
        </p:txBody>
      </p:sp>
    </p:spTree>
    <p:extLst>
      <p:ext uri="{BB962C8B-B14F-4D97-AF65-F5344CB8AC3E}">
        <p14:creationId xmlns:p14="http://schemas.microsoft.com/office/powerpoint/2010/main" val="393121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5515-939D-D828-F2C1-9CA93234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05"/>
            <a:ext cx="10515600" cy="1037083"/>
          </a:xfrm>
        </p:spPr>
        <p:txBody>
          <a:bodyPr/>
          <a:lstStyle/>
          <a:p>
            <a:r>
              <a:rPr lang="hu-HU" dirty="0"/>
              <a:t>Kliensoldali kép előfeldolgozás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78E51-42D0-377B-C437-7208364D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057"/>
            <a:ext cx="4632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780D1-DBC7-608B-ECC1-F66FD024807D}"/>
              </a:ext>
            </a:extLst>
          </p:cNvPr>
          <p:cNvSpPr txBox="1"/>
          <p:nvPr/>
        </p:nvSpPr>
        <p:spPr>
          <a:xfrm>
            <a:off x="6096000" y="1853057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Medián </a:t>
            </a:r>
            <a:r>
              <a:rPr lang="hu-HU" dirty="0" err="1"/>
              <a:t>Blur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255-img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Skeletonization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Dilation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Contours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Kép átméretezése, </a:t>
            </a:r>
            <a:r>
              <a:rPr lang="hu-HU" dirty="0" err="1"/>
              <a:t>aspect</a:t>
            </a:r>
            <a:r>
              <a:rPr lang="hu-HU" dirty="0"/>
              <a:t> ratio megtartásával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Ne vesszen el az alakzat eredeti </a:t>
            </a:r>
            <a:r>
              <a:rPr lang="hu-HU" dirty="0" err="1"/>
              <a:t>formálya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040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E63340-5F00-1488-79CE-42A1FC0C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Próbálkozások és Optimalizálás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7745E-A8A7-F0A7-6937-5606E5A4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osztás jel, nagyon hasonlított a vesszőre</a:t>
            </a:r>
          </a:p>
          <a:p>
            <a:pPr lvl="1"/>
            <a:r>
              <a:rPr lang="hu-HU" dirty="0"/>
              <a:t>A vessző kikerült a tanításból és algoritmikusan ismertem fel a tizedes vesszőt</a:t>
            </a:r>
          </a:p>
          <a:p>
            <a:r>
              <a:rPr lang="hu-HU" dirty="0"/>
              <a:t>A </a:t>
            </a:r>
            <a:r>
              <a:rPr lang="hu-HU" dirty="0" err="1"/>
              <a:t>loss</a:t>
            </a:r>
            <a:r>
              <a:rPr lang="hu-HU" dirty="0"/>
              <a:t> függvénybővítése ( </a:t>
            </a:r>
            <a:r>
              <a:rPr lang="hu-HU" dirty="0" err="1"/>
              <a:t>categorical</a:t>
            </a:r>
            <a:r>
              <a:rPr lang="hu-HU" dirty="0"/>
              <a:t> </a:t>
            </a: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entropy</a:t>
            </a:r>
            <a:r>
              <a:rPr lang="hu-HU" dirty="0"/>
              <a:t> + </a:t>
            </a:r>
            <a:r>
              <a:rPr lang="hu-HU" dirty="0" err="1"/>
              <a:t>dice</a:t>
            </a:r>
            <a:r>
              <a:rPr lang="hu-HU" dirty="0"/>
              <a:t> </a:t>
            </a:r>
            <a:r>
              <a:rPr lang="hu-HU" dirty="0" err="1"/>
              <a:t>score</a:t>
            </a:r>
            <a:r>
              <a:rPr lang="hu-HU" dirty="0"/>
              <a:t> )</a:t>
            </a:r>
          </a:p>
          <a:p>
            <a:r>
              <a:rPr lang="hu-HU" dirty="0" err="1"/>
              <a:t>Activációkkal</a:t>
            </a:r>
            <a:r>
              <a:rPr lang="hu-HU" dirty="0"/>
              <a:t> is próbálkoztam ( </a:t>
            </a:r>
            <a:r>
              <a:rPr lang="hu-HU" dirty="0" err="1"/>
              <a:t>Softmax</a:t>
            </a:r>
            <a:r>
              <a:rPr lang="hu-HU" dirty="0"/>
              <a:t> bizonyult a legjobbnak )</a:t>
            </a:r>
          </a:p>
          <a:p>
            <a:pPr lvl="1"/>
            <a:r>
              <a:rPr lang="hu-HU" dirty="0"/>
              <a:t>Főként a </a:t>
            </a:r>
            <a:r>
              <a:rPr lang="hu-HU" dirty="0" err="1"/>
              <a:t>probabilisztikus</a:t>
            </a:r>
            <a:r>
              <a:rPr lang="hu-HU" dirty="0"/>
              <a:t> függvénytulajdonság miatt</a:t>
            </a:r>
          </a:p>
          <a:p>
            <a:r>
              <a:rPr lang="hu-HU" dirty="0"/>
              <a:t>Hú féle nyomatéki invariánsok nem működtek jól</a:t>
            </a:r>
          </a:p>
          <a:p>
            <a:pPr lvl="1"/>
            <a:r>
              <a:rPr lang="hu-HU" dirty="0"/>
              <a:t>( 0.7-0.2 között ugrált ), párhuzamosan használtam v4 es modellel</a:t>
            </a:r>
          </a:p>
          <a:p>
            <a:r>
              <a:rPr lang="hu-HU" dirty="0"/>
              <a:t>A kliens oldali előfeldolgozás miatt a V1 modell is tökéletesen működött az osztályok </a:t>
            </a:r>
            <a:r>
              <a:rPr lang="hu-HU" dirty="0" err="1"/>
              <a:t>balanceolása</a:t>
            </a:r>
            <a:r>
              <a:rPr lang="hu-HU" dirty="0"/>
              <a:t> után</a:t>
            </a:r>
          </a:p>
        </p:txBody>
      </p:sp>
    </p:spTree>
    <p:extLst>
      <p:ext uri="{BB962C8B-B14F-4D97-AF65-F5344CB8AC3E}">
        <p14:creationId xmlns:p14="http://schemas.microsoft.com/office/powerpoint/2010/main" val="363146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2A707-50DC-F7AC-C4E2-D041D00B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Végső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29C40F-E52A-B1DB-38D5-01B18873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Végső modell:</a:t>
            </a:r>
          </a:p>
          <a:p>
            <a:pPr lvl="1"/>
            <a:r>
              <a:rPr lang="hu-HU" dirty="0"/>
              <a:t>V1 modell is bővel elég volt végsősoron (100.000 paraméter)</a:t>
            </a:r>
          </a:p>
          <a:p>
            <a:pPr lvl="1"/>
            <a:r>
              <a:rPr lang="hu-HU" dirty="0"/>
              <a:t>Paraméterek </a:t>
            </a:r>
            <a:r>
              <a:rPr lang="hu-HU" dirty="0" err="1"/>
              <a:t>utcsó</a:t>
            </a:r>
            <a:r>
              <a:rPr lang="hu-HU" dirty="0"/>
              <a:t> dián</a:t>
            </a:r>
          </a:p>
          <a:p>
            <a:r>
              <a:rPr lang="hu-HU" dirty="0"/>
              <a:t>Kialakított keretrendszer:</a:t>
            </a:r>
          </a:p>
          <a:p>
            <a:pPr lvl="1"/>
            <a:r>
              <a:rPr lang="hu-HU" dirty="0"/>
              <a:t>~1000 soros tanító, </a:t>
            </a:r>
            <a:r>
              <a:rPr lang="hu-HU" dirty="0" err="1"/>
              <a:t>validáló</a:t>
            </a:r>
            <a:r>
              <a:rPr lang="hu-HU" dirty="0"/>
              <a:t>, </a:t>
            </a:r>
            <a:r>
              <a:rPr lang="hu-HU" dirty="0" err="1"/>
              <a:t>source</a:t>
            </a:r>
            <a:r>
              <a:rPr lang="hu-HU" dirty="0"/>
              <a:t> kód generáló és adathalmaz manipuláló script</a:t>
            </a:r>
          </a:p>
          <a:p>
            <a:r>
              <a:rPr lang="hu-HU" dirty="0"/>
              <a:t>Végső felhasználói felületek:</a:t>
            </a:r>
          </a:p>
          <a:p>
            <a:pPr lvl="1"/>
            <a:r>
              <a:rPr lang="hu-HU" dirty="0"/>
              <a:t>QT-s </a:t>
            </a:r>
            <a:r>
              <a:rPr lang="hu-HU" dirty="0" err="1"/>
              <a:t>python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app</a:t>
            </a:r>
          </a:p>
          <a:p>
            <a:pPr lvl="1"/>
            <a:r>
              <a:rPr lang="hu-HU" dirty="0" err="1"/>
              <a:t>Localhost</a:t>
            </a:r>
            <a:r>
              <a:rPr lang="hu-HU" dirty="0"/>
              <a:t> </a:t>
            </a:r>
            <a:r>
              <a:rPr lang="hu-HU" dirty="0" err="1"/>
              <a:t>js+react</a:t>
            </a:r>
            <a:r>
              <a:rPr lang="hu-HU" dirty="0"/>
              <a:t> webapp + </a:t>
            </a:r>
            <a:r>
              <a:rPr lang="hu-HU" dirty="0" err="1"/>
              <a:t>Flask</a:t>
            </a:r>
            <a:r>
              <a:rPr lang="hu-HU" dirty="0"/>
              <a:t> backend</a:t>
            </a:r>
          </a:p>
          <a:p>
            <a:r>
              <a:rPr lang="hu-HU" dirty="0"/>
              <a:t>Hibák:</a:t>
            </a:r>
          </a:p>
          <a:p>
            <a:pPr lvl="1"/>
            <a:r>
              <a:rPr lang="hu-HU" dirty="0"/>
              <a:t>Több adat kéne, mivel nincs elég adat, hogy teljesen általánosítson kézírásra ( De relatív így is jól működik )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4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E1AF-F254-5E31-347D-5A4C61C9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Végső gondolatok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DB5-8FDC-0B54-002E-99D1E64A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Néhány tovább fejlesztési lehetőség a jövőre nézve:</a:t>
            </a:r>
          </a:p>
          <a:p>
            <a:pPr lvl="1"/>
            <a:r>
              <a:rPr lang="hu-HU" dirty="0"/>
              <a:t>A kontúrok alapján maszk -&gt; az alapján kiszedni a képet</a:t>
            </a:r>
          </a:p>
          <a:p>
            <a:pPr lvl="1"/>
            <a:r>
              <a:rPr lang="hu-HU" dirty="0"/>
              <a:t>Több matematikai szimbólum beolvasztása a modellbe ( </a:t>
            </a:r>
            <a:r>
              <a:rPr lang="hu-HU" dirty="0" err="1"/>
              <a:t>freezing</a:t>
            </a:r>
            <a:r>
              <a:rPr lang="hu-HU" dirty="0"/>
              <a:t> )</a:t>
            </a:r>
          </a:p>
          <a:p>
            <a:pPr lvl="1"/>
            <a:r>
              <a:rPr lang="hu-HU" dirty="0"/>
              <a:t>Jobb, nem saját CNN hálók kipróbálása</a:t>
            </a:r>
          </a:p>
          <a:p>
            <a:pPr lvl="1"/>
            <a:r>
              <a:rPr lang="hu-HU" dirty="0" err="1"/>
              <a:t>AdaBoosting</a:t>
            </a:r>
            <a:r>
              <a:rPr lang="hu-HU" dirty="0"/>
              <a:t> mechanizmus </a:t>
            </a:r>
            <a:r>
              <a:rPr lang="hu-HU" dirty="0" err="1"/>
              <a:t>kibróbálása</a:t>
            </a:r>
            <a:endParaRPr lang="hu-HU" dirty="0"/>
          </a:p>
          <a:p>
            <a:pPr lvl="1"/>
            <a:r>
              <a:rPr lang="hu-HU" dirty="0"/>
              <a:t>Több adat keresése a szimbólumokhoz</a:t>
            </a:r>
          </a:p>
          <a:p>
            <a:pPr lvl="1"/>
            <a:endParaRPr lang="hu-HU" dirty="0"/>
          </a:p>
          <a:p>
            <a:pPr marL="0" indent="0">
              <a:buNone/>
            </a:pPr>
            <a:r>
              <a:rPr lang="hu-HU" dirty="0" err="1"/>
              <a:t>Github</a:t>
            </a:r>
            <a:r>
              <a:rPr lang="hu-HU" dirty="0"/>
              <a:t> link: </a:t>
            </a:r>
            <a:r>
              <a:rPr lang="hu-HU" dirty="0">
                <a:hlinkClick r:id="rId2"/>
              </a:rPr>
              <a:t>https://github.com/domonkosgyomorey/image_to_expression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17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383140E5-053B-62F1-4ADD-6C92B4239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41" y="268061"/>
            <a:ext cx="3469640" cy="3157763"/>
          </a:xfrm>
        </p:spPr>
      </p:pic>
      <p:pic>
        <p:nvPicPr>
          <p:cNvPr id="7" name="Kép 6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784737CE-5900-021C-4A34-2A740B5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31" y="268061"/>
            <a:ext cx="3664350" cy="3043105"/>
          </a:xfrm>
          <a:prstGeom prst="rect">
            <a:avLst/>
          </a:prstGeom>
        </p:spPr>
      </p:pic>
      <p:pic>
        <p:nvPicPr>
          <p:cNvPr id="9" name="Kép 8" descr="A képen szöveg, képernyőkép, képernyő, Diagram látható&#10;&#10;Automatikusan generált leírás">
            <a:extLst>
              <a:ext uri="{FF2B5EF4-FFF2-40B4-BE49-F238E27FC236}">
                <a16:creationId xmlns:a16="http://schemas.microsoft.com/office/drawing/2014/main" id="{19DB4CE6-28F3-0B7A-250F-0C4E6FD08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0" y="3901440"/>
            <a:ext cx="3340101" cy="2841295"/>
          </a:xfrm>
          <a:prstGeom prst="rect">
            <a:avLst/>
          </a:prstGeom>
        </p:spPr>
      </p:pic>
      <p:pic>
        <p:nvPicPr>
          <p:cNvPr id="11" name="Kép 10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440694C-7EFD-8FD6-3D3A-3F0377414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49" y="4436138"/>
            <a:ext cx="521090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51214C-1A43-E9A4-B0EE-7C767DFD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</a:t>
            </a:r>
            <a:r>
              <a:rPr lang="hu-HU" dirty="0" err="1"/>
              <a:t>python</a:t>
            </a:r>
            <a:r>
              <a:rPr lang="hu-HU" dirty="0"/>
              <a:t> kliens</a:t>
            </a:r>
          </a:p>
        </p:txBody>
      </p:sp>
      <p:pic>
        <p:nvPicPr>
          <p:cNvPr id="5" name="Tartalom helye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E878B06F-D16F-6AF4-62D5-E1265C485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70" y="1825625"/>
            <a:ext cx="5395659" cy="4351338"/>
          </a:xfrm>
        </p:spPr>
      </p:pic>
    </p:spTree>
    <p:extLst>
      <p:ext uri="{BB962C8B-B14F-4D97-AF65-F5344CB8AC3E}">
        <p14:creationId xmlns:p14="http://schemas.microsoft.com/office/powerpoint/2010/main" val="1818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641A5B-27DF-25D8-01F0-B8E3214F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Adathalmaz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2C023F-32A1-F66A-122A-46EC2EF0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Mit tartalmaz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Számjegyek</a:t>
            </a:r>
          </a:p>
          <a:p>
            <a:pPr lvl="1"/>
            <a:r>
              <a:rPr lang="hu-HU" dirty="0"/>
              <a:t>Matematikai műveletek</a:t>
            </a:r>
          </a:p>
          <a:p>
            <a:pPr lvl="1"/>
            <a:r>
              <a:rPr lang="hu-HU" dirty="0"/>
              <a:t>Néhány speciális jel</a:t>
            </a:r>
          </a:p>
          <a:p>
            <a:r>
              <a:rPr lang="hu-HU" b="1" dirty="0"/>
              <a:t>Mit használtam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Számjegyek: 0…9</a:t>
            </a:r>
          </a:p>
          <a:p>
            <a:pPr lvl="1"/>
            <a:r>
              <a:rPr lang="hu-HU" dirty="0"/>
              <a:t>Matematikai műveletek: +, -, *, /</a:t>
            </a:r>
          </a:p>
          <a:p>
            <a:pPr lvl="1"/>
            <a:r>
              <a:rPr lang="hu-HU" dirty="0"/>
              <a:t>Továbbiak: (, )</a:t>
            </a:r>
          </a:p>
          <a:p>
            <a:r>
              <a:rPr lang="hu-HU" b="1" dirty="0"/>
              <a:t>Mennyi adat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4500 / alkategória</a:t>
            </a:r>
          </a:p>
          <a:p>
            <a:pPr lvl="1"/>
            <a:r>
              <a:rPr lang="hu-HU" dirty="0"/>
              <a:t>500 / alkategória a </a:t>
            </a:r>
            <a:r>
              <a:rPr lang="hu-HU" dirty="0" err="1"/>
              <a:t>validáló</a:t>
            </a:r>
            <a:r>
              <a:rPr lang="hu-HU" dirty="0"/>
              <a:t> </a:t>
            </a:r>
            <a:r>
              <a:rPr lang="hu-HU" dirty="0" err="1"/>
              <a:t>adatalmazból</a:t>
            </a:r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Kép 4" descr="A képen szöveg, diagram, Betűtípus, szám látható&#10;&#10;Automatikusan generált leírás">
            <a:extLst>
              <a:ext uri="{FF2B5EF4-FFF2-40B4-BE49-F238E27FC236}">
                <a16:creationId xmlns:a16="http://schemas.microsoft.com/office/drawing/2014/main" id="{4914BE96-2EE7-066A-BCDC-155B2FDA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40" y="1695767"/>
            <a:ext cx="2172180" cy="44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1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866EBA-3D42-857F-B632-4BCD833A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 az adathalmazzal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CAB338-26D9-439D-DA9E-8491FEE0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Kihívás</a:t>
            </a:r>
            <a:r>
              <a:rPr lang="hu-HU" dirty="0"/>
              <a:t>: Jó adathalmaz találása a problémára</a:t>
            </a:r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Megoldás</a:t>
            </a:r>
            <a:r>
              <a:rPr lang="hu-HU" dirty="0"/>
              <a:t>: </a:t>
            </a:r>
            <a:r>
              <a:rPr lang="hu-HU" dirty="0" err="1"/>
              <a:t>Kaggle</a:t>
            </a:r>
            <a:r>
              <a:rPr lang="hu-HU" dirty="0"/>
              <a:t>-n nem volt sok választás (nem volt nehéz dönteni)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Kihívás</a:t>
            </a:r>
            <a:r>
              <a:rPr lang="hu-HU" dirty="0"/>
              <a:t>: Az adatok mennyisége nagyon eltért a kategóriákon belül</a:t>
            </a:r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Megoldás</a:t>
            </a:r>
            <a:r>
              <a:rPr lang="hu-HU" dirty="0"/>
              <a:t>: Fix mennyiségű kép / kategória (5000)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Kihívás</a:t>
            </a:r>
            <a:r>
              <a:rPr lang="hu-HU" dirty="0"/>
              <a:t>: Egy kategóriában változó alkategória mennyiség</a:t>
            </a:r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Megoldás</a:t>
            </a:r>
            <a:r>
              <a:rPr lang="hu-HU" dirty="0"/>
              <a:t>: Nem foglalkozunk vele /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weight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5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4F4CE-D506-1C47-79D3-FC8528E0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3856F2-1971-FFE5-BF48-C6879867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Alapvető gondolat:</a:t>
            </a:r>
          </a:p>
          <a:p>
            <a:pPr lvl="1"/>
            <a:r>
              <a:rPr lang="hu-HU" dirty="0"/>
              <a:t>1. Mikor 1 osztályozót használtam csak. Nem sült el jól (f1: 0.6, </a:t>
            </a:r>
            <a:r>
              <a:rPr lang="hu-HU" dirty="0" err="1"/>
              <a:t>prec</a:t>
            </a:r>
            <a:r>
              <a:rPr lang="hu-HU" dirty="0"/>
              <a:t>: 0.6)</a:t>
            </a:r>
          </a:p>
          <a:p>
            <a:pPr lvl="1"/>
            <a:r>
              <a:rPr lang="hu-HU" dirty="0"/>
              <a:t>Nem 1 osztályozót csinálunk 16 osztályra, hanem négyet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Kategóriát osztályoz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Csak számjegyet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Csak matek műveletet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Csak zárójelet</a:t>
            </a:r>
          </a:p>
          <a:p>
            <a:pPr marL="1371600" lvl="2" indent="-457200">
              <a:buFont typeface="+mj-lt"/>
              <a:buAutoNum type="arabicPeriod"/>
            </a:pPr>
            <a:endParaRPr lang="hu-HU" dirty="0"/>
          </a:p>
          <a:p>
            <a:pPr lvl="1"/>
            <a:r>
              <a:rPr lang="hu-HU" dirty="0"/>
              <a:t>Választott modellezési technikám: CNN</a:t>
            </a:r>
          </a:p>
          <a:p>
            <a:pPr lvl="1"/>
            <a:r>
              <a:rPr lang="hu-HU" dirty="0"/>
              <a:t>4 verziót csináltam a modellből</a:t>
            </a:r>
          </a:p>
          <a:p>
            <a:pPr lvl="1"/>
            <a:r>
              <a:rPr lang="hu-HU" dirty="0"/>
              <a:t>A Batch eleinte 32, de aztán 64 lett megfigyelés alapján.</a:t>
            </a:r>
          </a:p>
        </p:txBody>
      </p:sp>
    </p:spTree>
    <p:extLst>
      <p:ext uri="{BB962C8B-B14F-4D97-AF65-F5344CB8AC3E}">
        <p14:creationId xmlns:p14="http://schemas.microsoft.com/office/powerpoint/2010/main" val="504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A407AF-F791-083F-8D4F-3FACA3CB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V1 modell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7D21B80-30B4-FD43-D5C4-AA11B1FCE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3" y="1861919"/>
            <a:ext cx="9021434" cy="313416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8AD92B9-B194-44D1-4B51-C0E11D60FC8F}"/>
              </a:ext>
            </a:extLst>
          </p:cNvPr>
          <p:cNvSpPr txBox="1"/>
          <p:nvPr/>
        </p:nvSpPr>
        <p:spPr>
          <a:xfrm>
            <a:off x="1717364" y="5252720"/>
            <a:ext cx="902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Egyszerű, hátha működni fog</a:t>
            </a:r>
          </a:p>
          <a:p>
            <a:endParaRPr lang="hu-HU" dirty="0"/>
          </a:p>
          <a:p>
            <a:r>
              <a:rPr lang="hu-HU" dirty="0"/>
              <a:t>Nem működött, legalábbis ~68%-os pontosság és f1-score-t ért el</a:t>
            </a:r>
          </a:p>
        </p:txBody>
      </p:sp>
    </p:spTree>
    <p:extLst>
      <p:ext uri="{BB962C8B-B14F-4D97-AF65-F5344CB8AC3E}">
        <p14:creationId xmlns:p14="http://schemas.microsoft.com/office/powerpoint/2010/main" val="337831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DE5C0-EFA3-DEE4-857D-023DC5C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V2 modell</a:t>
            </a:r>
          </a:p>
        </p:txBody>
      </p:sp>
      <p:pic>
        <p:nvPicPr>
          <p:cNvPr id="5" name="Tartalom helye 4" descr="A képen szöveg, képernyőkép, menü, Betűtípus látható&#10;&#10;Automatikusan generált leírás">
            <a:extLst>
              <a:ext uri="{FF2B5EF4-FFF2-40B4-BE49-F238E27FC236}">
                <a16:creationId xmlns:a16="http://schemas.microsoft.com/office/drawing/2014/main" id="{01FF023C-86F3-61CD-BD9E-E9F946447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74373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E9141FE-530C-FF45-6324-7F66E7E1379C}"/>
              </a:ext>
            </a:extLst>
          </p:cNvPr>
          <p:cNvSpPr txBox="1"/>
          <p:nvPr/>
        </p:nvSpPr>
        <p:spPr>
          <a:xfrm>
            <a:off x="7325360" y="1690688"/>
            <a:ext cx="443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Normalizáljunk és vizsgáljuk meg „nagyobb” filterekkel ( egymás után rakott 3x3 conv2D ) + </a:t>
            </a:r>
            <a:r>
              <a:rPr lang="hu-HU" dirty="0" err="1"/>
              <a:t>Dropout</a:t>
            </a:r>
            <a:r>
              <a:rPr lang="hu-HU" dirty="0"/>
              <a:t> réteg</a:t>
            </a:r>
          </a:p>
          <a:p>
            <a:endParaRPr lang="hu-HU" dirty="0"/>
          </a:p>
          <a:p>
            <a:r>
              <a:rPr lang="hu-HU" dirty="0"/>
              <a:t>Kicsit jobb volt, de nem sokban változott az előzőtőt. (f1: 0.72, </a:t>
            </a:r>
            <a:r>
              <a:rPr lang="hu-HU" dirty="0" err="1"/>
              <a:t>prec</a:t>
            </a:r>
            <a:r>
              <a:rPr lang="hu-HU" dirty="0"/>
              <a:t>: 0.72)</a:t>
            </a:r>
          </a:p>
        </p:txBody>
      </p:sp>
    </p:spTree>
    <p:extLst>
      <p:ext uri="{BB962C8B-B14F-4D97-AF65-F5344CB8AC3E}">
        <p14:creationId xmlns:p14="http://schemas.microsoft.com/office/powerpoint/2010/main" val="28013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95F25-BB5C-FD67-6CF8-C82336BF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V3 modell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97B35B3-373C-528C-4E3F-0B1FA0DA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008"/>
            <a:ext cx="6026965" cy="3633444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159D748-0E84-6F89-CBA2-BC6742310B8D}"/>
              </a:ext>
            </a:extLst>
          </p:cNvPr>
          <p:cNvSpPr txBox="1"/>
          <p:nvPr/>
        </p:nvSpPr>
        <p:spPr>
          <a:xfrm>
            <a:off x="7150608" y="1965008"/>
            <a:ext cx="458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Próbáljuk ki a </a:t>
            </a:r>
            <a:r>
              <a:rPr lang="hu-HU" dirty="0" err="1"/>
              <a:t>residual</a:t>
            </a:r>
            <a:r>
              <a:rPr lang="hu-HU" dirty="0"/>
              <a:t>-blokkokat, hogy a gradiens ne tűnjön el hamar. + </a:t>
            </a:r>
            <a:r>
              <a:rPr lang="hu-HU" dirty="0" err="1"/>
              <a:t>GlobalAvaragePooling</a:t>
            </a:r>
            <a:r>
              <a:rPr lang="hu-HU" dirty="0"/>
              <a:t> (Ne legyen túl nagy adat)</a:t>
            </a:r>
          </a:p>
          <a:p>
            <a:endParaRPr lang="hu-HU" dirty="0"/>
          </a:p>
          <a:p>
            <a:r>
              <a:rPr lang="hu-HU" dirty="0"/>
              <a:t>Nem javított a helyzeten. (f1: 0.65, </a:t>
            </a:r>
            <a:r>
              <a:rPr lang="hu-HU" dirty="0" err="1"/>
              <a:t>prec</a:t>
            </a:r>
            <a:r>
              <a:rPr lang="hu-HU" dirty="0"/>
              <a:t>: 0.65)</a:t>
            </a:r>
          </a:p>
        </p:txBody>
      </p:sp>
    </p:spTree>
    <p:extLst>
      <p:ext uri="{BB962C8B-B14F-4D97-AF65-F5344CB8AC3E}">
        <p14:creationId xmlns:p14="http://schemas.microsoft.com/office/powerpoint/2010/main" val="131837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34744-3583-A2C6-A022-D0241AD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V4 modell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9E6BF271-BCD6-050F-3095-CB68C215B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5145"/>
            <a:ext cx="4130667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8877B0B-4CE6-4FE4-39A5-9A898628792B}"/>
              </a:ext>
            </a:extLst>
          </p:cNvPr>
          <p:cNvSpPr txBox="1"/>
          <p:nvPr/>
        </p:nvSpPr>
        <p:spPr>
          <a:xfrm>
            <a:off x="5669280" y="1795145"/>
            <a:ext cx="576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Egy nagyobb háló lehet megoldja a problémát</a:t>
            </a:r>
          </a:p>
          <a:p>
            <a:endParaRPr lang="hu-HU" dirty="0"/>
          </a:p>
          <a:p>
            <a:r>
              <a:rPr lang="hu-HU" dirty="0"/>
              <a:t>Sokkal jobb lett az eredmény ~92% </a:t>
            </a:r>
            <a:r>
              <a:rPr lang="hu-HU" dirty="0" err="1"/>
              <a:t>accuracy</a:t>
            </a:r>
            <a:r>
              <a:rPr lang="hu-HU" dirty="0"/>
              <a:t>, f1, </a:t>
            </a:r>
            <a:r>
              <a:rPr lang="hu-HU" dirty="0" err="1"/>
              <a:t>recall</a:t>
            </a:r>
            <a:endParaRPr lang="hu-HU" dirty="0"/>
          </a:p>
          <a:p>
            <a:r>
              <a:rPr lang="hu-HU" dirty="0"/>
              <a:t>Lassabb tanulás, kb. 2.5 perc / </a:t>
            </a:r>
            <a:r>
              <a:rPr lang="hu-HU" dirty="0" err="1"/>
              <a:t>epoch</a:t>
            </a:r>
            <a:endParaRPr lang="hu-HU" dirty="0"/>
          </a:p>
          <a:p>
            <a:endParaRPr lang="hu-HU" dirty="0"/>
          </a:p>
          <a:p>
            <a:r>
              <a:rPr lang="hu-HU" dirty="0"/>
              <a:t>Paraméterek száma ~ 2.000.000</a:t>
            </a:r>
          </a:p>
        </p:txBody>
      </p:sp>
    </p:spTree>
    <p:extLst>
      <p:ext uri="{BB962C8B-B14F-4D97-AF65-F5344CB8AC3E}">
        <p14:creationId xmlns:p14="http://schemas.microsoft.com/office/powerpoint/2010/main" val="18236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614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Office-téma</vt:lpstr>
      <vt:lpstr>Kézzel írt matek kifejezés felismerő és kiértékelő rendszer</vt:lpstr>
      <vt:lpstr>QT python kliens</vt:lpstr>
      <vt:lpstr>Adathalmaz</vt:lpstr>
      <vt:lpstr>Kihívások az adathalmazzal</vt:lpstr>
      <vt:lpstr>Modellek</vt:lpstr>
      <vt:lpstr>V1 modell</vt:lpstr>
      <vt:lpstr>V2 modell</vt:lpstr>
      <vt:lpstr>V3 modell</vt:lpstr>
      <vt:lpstr>V4 modell</vt:lpstr>
      <vt:lpstr>A kliens oldali rendszer</vt:lpstr>
      <vt:lpstr>PowerPoint Presentation</vt:lpstr>
      <vt:lpstr>Kliensoldali kép előfeldolgozás</vt:lpstr>
      <vt:lpstr>Próbálkozások és Optimalizálás</vt:lpstr>
      <vt:lpstr>Végső gondolatok</vt:lpstr>
      <vt:lpstr>Végső gondolatok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Gyömörey Domonkos</dc:creator>
  <cp:lastModifiedBy>Gyömörey Domonkos</cp:lastModifiedBy>
  <cp:revision>83</cp:revision>
  <dcterms:created xsi:type="dcterms:W3CDTF">2024-11-29T12:58:34Z</dcterms:created>
  <dcterms:modified xsi:type="dcterms:W3CDTF">2024-12-04T17:07:09Z</dcterms:modified>
</cp:coreProperties>
</file>