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6" r:id="rId9"/>
    <p:sldId id="260" r:id="rId10"/>
    <p:sldId id="262" r:id="rId11"/>
    <p:sldId id="263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Digitalni poster</a:t>
            </a:r>
            <a:br>
              <a:rPr lang="en-US" dirty="0"/>
            </a:br>
            <a:r>
              <a:rPr lang="hr-HR" sz="4400" dirty="0" err="1"/>
              <a:t>Posterized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proces </a:t>
                </a:r>
                <a:r>
                  <a:rPr lang="en-US" sz="2400" dirty="0" err="1"/>
                  <a:t>razvoja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aplikacije</a:t>
                </a:r>
                <a:r>
                  <a:rPr lang="en-US" sz="2400" dirty="0"/>
                  <a:t> po SDLC </a:t>
                </a:r>
                <a:r>
                  <a:rPr lang="en-US" sz="2400" dirty="0" err="1"/>
                  <a:t>modelu</a:t>
                </a:r>
                <a:r>
                  <a:rPr lang="en-US" sz="2400" dirty="0"/>
                  <a:t> – </a:t>
                </a:r>
                <a:r>
                  <a:rPr lang="en-US" sz="2400" dirty="0" err="1"/>
                  <a:t>agilni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pristup</a:t>
                </a:r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hr-H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hr-H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hr-H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hr-HR" sz="2000" dirty="0"/>
              </a:p>
              <a:p>
                <a:pPr>
                  <a:lnSpc>
                    <a:spcPct val="100000"/>
                  </a:lnSpc>
                </a:pPr>
                <a:r>
                  <a:rPr lang="hr-HR" sz="2400" dirty="0"/>
                  <a:t>Vrijeme utrošeno na razvoj aplikacije</a:t>
                </a:r>
                <a:endParaRPr lang="en-US" sz="24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Backend – 130h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Frontend – 104h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 err="1"/>
                  <a:t>Testiranje</a:t>
                </a:r>
                <a:r>
                  <a:rPr lang="en-US" sz="1800" dirty="0"/>
                  <a:t> – 30h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 err="1"/>
                  <a:t>Dokumentacija</a:t>
                </a:r>
                <a:r>
                  <a:rPr lang="en-US" sz="1800" dirty="0"/>
                  <a:t> – 77h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Deploy – 20h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=471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(20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endParaRPr lang="hr-H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76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6E6A5717-3089-573B-6F24-F183CAB58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0" r="381" b="18534"/>
          <a:stretch/>
        </p:blipFill>
        <p:spPr>
          <a:xfrm>
            <a:off x="1585623" y="1907726"/>
            <a:ext cx="5972753" cy="1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hr-HR" sz="2400" dirty="0">
                <a:sym typeface="Wingdings" panose="05000000000000000000" pitchFamily="2" charset="2"/>
              </a:rPr>
              <a:t>naučene nove tehnologije u procesu razvoja softvera</a:t>
            </a:r>
          </a:p>
          <a:p>
            <a:pPr lvl="1">
              <a:lnSpc>
                <a:spcPct val="150000"/>
              </a:lnSpc>
            </a:pPr>
            <a:r>
              <a:rPr lang="hr-HR" sz="2400" dirty="0">
                <a:sym typeface="Wingdings" panose="05000000000000000000" pitchFamily="2" charset="2"/>
              </a:rPr>
              <a:t>podjela na </a:t>
            </a:r>
            <a:r>
              <a:rPr lang="hr-HR" sz="2400" dirty="0" err="1">
                <a:sym typeface="Wingdings" panose="05000000000000000000" pitchFamily="2" charset="2"/>
              </a:rPr>
              <a:t>backend</a:t>
            </a:r>
            <a:r>
              <a:rPr lang="hr-HR" sz="2400" dirty="0">
                <a:sym typeface="Wingdings" panose="05000000000000000000" pitchFamily="2" charset="2"/>
              </a:rPr>
              <a:t> i </a:t>
            </a:r>
            <a:r>
              <a:rPr lang="hr-HR" sz="2400" dirty="0" err="1">
                <a:sym typeface="Wingdings" panose="05000000000000000000" pitchFamily="2" charset="2"/>
              </a:rPr>
              <a:t>frontend</a:t>
            </a:r>
            <a:r>
              <a:rPr lang="hr-HR" sz="2400" dirty="0">
                <a:sym typeface="Wingdings" panose="05000000000000000000" pitchFamily="2" charset="2"/>
              </a:rPr>
              <a:t> te uspješna suradnja</a:t>
            </a:r>
          </a:p>
          <a:p>
            <a:pPr lvl="1">
              <a:lnSpc>
                <a:spcPct val="150000"/>
              </a:lnSpc>
            </a:pPr>
            <a:r>
              <a:rPr lang="hr-HR" sz="2400" dirty="0"/>
              <a:t>dokumentiranje uz proces razvoja</a:t>
            </a:r>
          </a:p>
          <a:p>
            <a:pPr lvl="1">
              <a:lnSpc>
                <a:spcPct val="150000"/>
              </a:lnSpc>
            </a:pPr>
            <a:r>
              <a:rPr lang="hr-HR" sz="2400" dirty="0"/>
              <a:t>osjet timskog rada </a:t>
            </a:r>
          </a:p>
          <a:p>
            <a:pPr lvl="1">
              <a:lnSpc>
                <a:spcPct val="150000"/>
              </a:lnSpc>
            </a:pPr>
            <a:r>
              <a:rPr lang="hr-HR" sz="2400" dirty="0"/>
              <a:t>kada nastane problem -&gt; konzultirati se s kolegama</a:t>
            </a:r>
          </a:p>
          <a:p>
            <a:pPr lvl="1"/>
            <a:endParaRPr lang="hr-HR" sz="2400" dirty="0"/>
          </a:p>
          <a:p>
            <a:pPr lvl="1"/>
            <a:r>
              <a:rPr lang="hr-HR" sz="2400" b="1" dirty="0"/>
              <a:t>najvažnija lekcija: </a:t>
            </a:r>
            <a:r>
              <a:rPr lang="hr-HR" sz="2400" dirty="0"/>
              <a:t>treba konzistentno raditi na komunikaciji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B32B-4184-7CF1-41BC-F45EF6F4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pozornosti!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AF6B-5F59-E685-30E0-CB790743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Tea </a:t>
            </a:r>
            <a:r>
              <a:rPr lang="en-US" sz="2800" dirty="0" err="1"/>
              <a:t>Topolovec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tea.topolovec@fer.hr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Kristina </a:t>
            </a:r>
            <a:r>
              <a:rPr lang="en-US" sz="2800" dirty="0" err="1"/>
              <a:t>Đunđek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kristina.dundek@fer.hr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Lana </a:t>
            </a:r>
            <a:r>
              <a:rPr lang="en-US" sz="2800" dirty="0" err="1"/>
              <a:t>Barić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lana.baric@fer.hr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Ena </a:t>
            </a:r>
            <a:r>
              <a:rPr lang="en-US" sz="2800" dirty="0" err="1"/>
              <a:t>Samaržija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ena.samarzija@fer.hr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Nika </a:t>
            </a:r>
            <a:r>
              <a:rPr lang="en-US" sz="2800" dirty="0" err="1"/>
              <a:t>Božić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nika.bozic@fer.hr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Lovro</a:t>
            </a:r>
            <a:r>
              <a:rPr lang="en-US" sz="2800" dirty="0"/>
              <a:t> </a:t>
            </a:r>
            <a:r>
              <a:rPr lang="en-US" sz="2800" dirty="0" err="1"/>
              <a:t>Jukić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lovro.jukic@fer.hr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Dominik </a:t>
            </a:r>
            <a:r>
              <a:rPr lang="en-US" sz="2800" dirty="0" err="1"/>
              <a:t>Barukčić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dominik.barukcic@fer.hr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5B72-4E86-7A0A-F015-7BADC643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28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 </a:t>
            </a:r>
            <a:r>
              <a:rPr lang="en-US" sz="2400" dirty="0" err="1"/>
              <a:t>Topolovec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r>
              <a:rPr lang="en-US" sz="2400" dirty="0"/>
              <a:t>Kristina </a:t>
            </a:r>
            <a:r>
              <a:rPr lang="en-US" sz="2400" dirty="0" err="1"/>
              <a:t>Đunđek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endParaRPr lang="en-US" sz="2400" dirty="0"/>
          </a:p>
          <a:p>
            <a:r>
              <a:rPr lang="en-US" sz="2400" dirty="0"/>
              <a:t>Lana </a:t>
            </a:r>
            <a:r>
              <a:rPr lang="en-US" sz="2400" dirty="0" err="1"/>
              <a:t>Barić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</a:p>
          <a:p>
            <a:r>
              <a:rPr lang="en-US" sz="2400" dirty="0"/>
              <a:t>Ena </a:t>
            </a:r>
            <a:r>
              <a:rPr lang="en-US" sz="2400" dirty="0" err="1"/>
              <a:t>Samaržija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Nika </a:t>
            </a:r>
            <a:r>
              <a:rPr lang="en-US" sz="2400" dirty="0" err="1"/>
              <a:t>Božić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testiranje</a:t>
            </a:r>
            <a:endParaRPr lang="en-US" sz="2400" dirty="0"/>
          </a:p>
          <a:p>
            <a:r>
              <a:rPr lang="en-US" sz="2400" dirty="0" err="1"/>
              <a:t>Lovro</a:t>
            </a:r>
            <a:r>
              <a:rPr lang="en-US" sz="2400" dirty="0"/>
              <a:t> </a:t>
            </a:r>
            <a:r>
              <a:rPr lang="en-US" sz="2400" dirty="0" err="1"/>
              <a:t>Jukić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Dominik </a:t>
            </a:r>
            <a:r>
              <a:rPr lang="en-US" sz="2400" dirty="0" err="1"/>
              <a:t>Barukčić</a:t>
            </a:r>
            <a:r>
              <a:rPr lang="en-US" sz="2400" dirty="0"/>
              <a:t> – </a:t>
            </a:r>
            <a:r>
              <a:rPr lang="en-US" sz="2400" dirty="0" err="1"/>
              <a:t>vođenje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dokumentiranje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000" dirty="0"/>
              <a:t>razvijanje web aplikacije za stručne konferencije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mogućnost pregledavanja i glasanja za radove u realnom vremenu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intuitivno korisničko iskustvo prilagođeno potrebama sudionika konferencija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integracije s umjetnom inteligencijom za personalizirane preporuke, društvene mreže, virtualne stvarnosti za obilazak dvorane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slične platforme su </a:t>
            </a:r>
            <a:r>
              <a:rPr lang="hr-HR" sz="2000" dirty="0" err="1"/>
              <a:t>Whova</a:t>
            </a:r>
            <a:r>
              <a:rPr lang="hr-HR" sz="2000" dirty="0"/>
              <a:t>, </a:t>
            </a:r>
            <a:r>
              <a:rPr lang="hr-HR" sz="2000" dirty="0" err="1"/>
              <a:t>EventMobi</a:t>
            </a:r>
            <a:r>
              <a:rPr lang="hr-HR" sz="2000" dirty="0"/>
              <a:t> i </a:t>
            </a:r>
            <a:r>
              <a:rPr lang="hr-HR" sz="2000" dirty="0" err="1"/>
              <a:t>Attendify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funkcionalnih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stvaranje konferencije, podaci(lokacija, vrijeme održavanja)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dodavanje autora, radova, pokrovitelja i fotografija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pregled radova i galerije, </a:t>
            </a:r>
            <a:r>
              <a:rPr lang="hr-HR" sz="2400" dirty="0" err="1"/>
              <a:t>videoprijenos</a:t>
            </a:r>
            <a:r>
              <a:rPr lang="hr-HR" sz="2400" dirty="0"/>
              <a:t> te glasanje za 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5F434-94C2-BB25-43D5-6E3228FE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98" y="3397436"/>
            <a:ext cx="3091597" cy="3282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72D98-4429-2130-02C4-153352E6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20" y="3429000"/>
            <a:ext cx="3316720" cy="33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17FB6-BF35-230D-423C-CE35DA17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A107-8319-2E03-57A2-EF7478B4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</a:t>
            </a:r>
            <a:r>
              <a:rPr lang="hr-HR" dirty="0" err="1"/>
              <a:t>nefunkc</a:t>
            </a:r>
            <a:r>
              <a:rPr lang="hr-HR" dirty="0"/>
              <a:t>.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72A9-E4E8-230C-CF22-7B7E2065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istovremeni rad više korisnika</a:t>
            </a:r>
          </a:p>
          <a:p>
            <a:pPr>
              <a:lnSpc>
                <a:spcPct val="100000"/>
              </a:lnSpc>
            </a:pPr>
            <a:r>
              <a:rPr lang="hr-HR" sz="2400" dirty="0" err="1"/>
              <a:t>responzivan</a:t>
            </a:r>
            <a:r>
              <a:rPr lang="hr-HR" sz="2400" dirty="0"/>
              <a:t> dizajn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brz pristup bazi podataka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web aplikacija, objektno orijentirani jezici, </a:t>
            </a:r>
            <a:r>
              <a:rPr lang="hr-HR" sz="2400" dirty="0" err="1"/>
              <a:t>polimorfizam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stabilnost pri neispravnom korištenju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intuitivno i jednostavno grafičko sučelje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B920-065B-8BD7-87D1-11AF0D49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885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prikazati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najvažnije</a:t>
            </a:r>
            <a:r>
              <a:rPr lang="en-US" sz="1800" dirty="0"/>
              <a:t> </a:t>
            </a:r>
            <a:r>
              <a:rPr lang="en-US" sz="1800" dirty="0" err="1"/>
              <a:t>dijelove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pripaziti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preglednost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čitljivost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d</a:t>
            </a:r>
            <a:r>
              <a:rPr lang="en-GB" sz="2400" dirty="0" err="1">
                <a:effectLst/>
              </a:rPr>
              <a:t>va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načina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testiranja</a:t>
            </a:r>
            <a:r>
              <a:rPr lang="en-GB" sz="2400" dirty="0">
                <a:effectLst/>
              </a:rPr>
              <a:t>: </a:t>
            </a:r>
            <a:r>
              <a:rPr lang="en-GB" sz="2400" dirty="0" err="1">
                <a:effectLst/>
              </a:rPr>
              <a:t>komponente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i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sustav</a:t>
            </a:r>
            <a:endParaRPr lang="en-GB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JUnit </a:t>
            </a:r>
            <a:r>
              <a:rPr lang="en-GB" sz="2400" dirty="0" err="1">
                <a:effectLst/>
              </a:rPr>
              <a:t>testovi</a:t>
            </a:r>
            <a:r>
              <a:rPr lang="en-GB" sz="2400" dirty="0">
                <a:effectLst/>
              </a:rPr>
              <a:t> za </a:t>
            </a:r>
            <a:r>
              <a:rPr lang="en-GB" sz="2400" dirty="0" err="1">
                <a:effectLst/>
              </a:rPr>
              <a:t>komponente</a:t>
            </a:r>
            <a:r>
              <a:rPr lang="en-GB" sz="2400" dirty="0">
                <a:effectLst/>
              </a:rPr>
              <a:t> u </a:t>
            </a:r>
            <a:r>
              <a:rPr lang="en-GB" sz="2400" dirty="0" err="1">
                <a:effectLst/>
              </a:rPr>
              <a:t>Javi</a:t>
            </a:r>
            <a:endParaRPr lang="en-GB" sz="1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Selenium IDE za </a:t>
            </a:r>
            <a:r>
              <a:rPr lang="en-GB" sz="2400" dirty="0" err="1">
                <a:effectLst/>
              </a:rPr>
              <a:t>ispitivanje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sustava</a:t>
            </a:r>
            <a:endParaRPr lang="en-GB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t</a:t>
            </a:r>
            <a:r>
              <a:rPr lang="en-GB" sz="2400" dirty="0" err="1">
                <a:effectLst/>
              </a:rPr>
              <a:t>estiranje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svih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dijelova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sustava</a:t>
            </a:r>
            <a:endParaRPr lang="en-GB" sz="2400" dirty="0">
              <a:effectLst/>
            </a:endParaRPr>
          </a:p>
          <a:p>
            <a:pPr lvl="1"/>
            <a:r>
              <a:rPr lang="en-GB" sz="1800" dirty="0" err="1">
                <a:effectLst/>
              </a:rPr>
              <a:t>provjere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funkcionalnosti</a:t>
            </a:r>
            <a:r>
              <a:rPr lang="en-GB" sz="1800" dirty="0">
                <a:effectLst/>
              </a:rPr>
              <a:t>, </a:t>
            </a:r>
            <a:r>
              <a:rPr lang="en-GB" sz="1800" dirty="0" err="1">
                <a:effectLst/>
              </a:rPr>
              <a:t>registracije</a:t>
            </a:r>
            <a:r>
              <a:rPr lang="en-GB" sz="1800" dirty="0">
                <a:effectLst/>
              </a:rPr>
              <a:t>/</a:t>
            </a:r>
            <a:r>
              <a:rPr lang="en-GB" sz="1800" dirty="0" err="1">
                <a:effectLst/>
              </a:rPr>
              <a:t>prijave</a:t>
            </a:r>
            <a:r>
              <a:rPr lang="en-GB" sz="1800" dirty="0"/>
              <a:t>/</a:t>
            </a:r>
            <a:r>
              <a:rPr lang="en-GB" sz="1800" dirty="0" err="1"/>
              <a:t>odjave</a:t>
            </a:r>
            <a:endParaRPr lang="en-GB" sz="1800" dirty="0"/>
          </a:p>
          <a:p>
            <a:pPr lvl="1"/>
            <a:r>
              <a:rPr lang="en-GB" sz="1800" dirty="0" err="1">
                <a:effectLst/>
              </a:rPr>
              <a:t>provjera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sigurnosti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i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otpornosti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na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greške</a:t>
            </a:r>
            <a:endParaRPr lang="en-GB" sz="1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a</a:t>
            </a:r>
            <a:r>
              <a:rPr lang="en-GB" sz="2400" dirty="0" err="1">
                <a:effectLst/>
              </a:rPr>
              <a:t>utomatizacija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testova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zaobilazi</a:t>
            </a:r>
            <a:r>
              <a:rPr lang="en-GB" sz="2400" dirty="0">
                <a:effectLst/>
              </a:rPr>
              <a:t> CAPTCHA-u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t</a:t>
            </a:r>
            <a:r>
              <a:rPr lang="en-GB" sz="2400" dirty="0" err="1">
                <a:effectLst/>
              </a:rPr>
              <a:t>estiranje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realnih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i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rubnih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uvjeta</a:t>
            </a:r>
            <a:endParaRPr lang="en-GB" sz="2400" dirty="0">
              <a:effectLst/>
            </a:endParaRPr>
          </a:p>
          <a:p>
            <a:pPr lvl="1"/>
            <a:r>
              <a:rPr lang="en-GB" sz="1800" dirty="0" err="1"/>
              <a:t>ponašanje</a:t>
            </a:r>
            <a:r>
              <a:rPr lang="en-GB" sz="1800" dirty="0"/>
              <a:t> </a:t>
            </a:r>
            <a:r>
              <a:rPr lang="en-GB" sz="1800" dirty="0" err="1"/>
              <a:t>sustava</a:t>
            </a:r>
            <a:r>
              <a:rPr lang="en-GB" sz="1800" dirty="0"/>
              <a:t>, </a:t>
            </a:r>
            <a:r>
              <a:rPr lang="en-GB" sz="1800" dirty="0" err="1"/>
              <a:t>neočekivani</a:t>
            </a:r>
            <a:r>
              <a:rPr lang="en-GB" sz="1800" dirty="0"/>
              <a:t> 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nevaljani</a:t>
            </a:r>
            <a:r>
              <a:rPr lang="en-GB" sz="1800" dirty="0"/>
              <a:t> </a:t>
            </a:r>
            <a:r>
              <a:rPr lang="en-GB" sz="1800" dirty="0" err="1"/>
              <a:t>ulazi</a:t>
            </a:r>
            <a:r>
              <a:rPr lang="en-GB" sz="1800" dirty="0"/>
              <a:t>/</a:t>
            </a:r>
            <a:r>
              <a:rPr lang="en-GB" sz="1800" dirty="0" err="1"/>
              <a:t>izlazi</a:t>
            </a:r>
            <a:endParaRPr lang="en-GB" sz="1800" dirty="0">
              <a:effectLst/>
            </a:endParaRP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D6B2E63-AA34-332B-4B8B-3CC49F113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86" y="1757679"/>
            <a:ext cx="2273300" cy="14478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EE77E9F-ECB7-4792-1846-BEDFB0133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76" y="5100321"/>
            <a:ext cx="4155210" cy="17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frontend: JavaScript, </a:t>
            </a:r>
            <a:r>
              <a:rPr lang="en-US" sz="2000" dirty="0" err="1"/>
              <a:t>React.js</a:t>
            </a:r>
            <a:r>
              <a:rPr lang="en-US" sz="2000" dirty="0"/>
              <a:t>, </a:t>
            </a:r>
            <a:r>
              <a:rPr lang="en-US" sz="2000" dirty="0" err="1"/>
              <a:t>Express.js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backend: Java - Spring Boot, Spring Data JPA, Docker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: PostgreSQL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komunikacija – </a:t>
            </a:r>
            <a:r>
              <a:rPr lang="hr-HR" sz="2400" dirty="0" err="1"/>
              <a:t>Discord</a:t>
            </a:r>
            <a:r>
              <a:rPr lang="hr-HR" sz="2400" dirty="0"/>
              <a:t>, WhatsApp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dokumentacija – </a:t>
            </a:r>
            <a:r>
              <a:rPr lang="hr-HR" sz="2400" dirty="0" err="1"/>
              <a:t>LaTeX</a:t>
            </a:r>
            <a:r>
              <a:rPr lang="hr-HR" sz="2400" dirty="0"/>
              <a:t>, </a:t>
            </a:r>
            <a:r>
              <a:rPr lang="hr-HR" sz="2400" dirty="0" err="1"/>
              <a:t>texstudio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izrada UML dijagrama – </a:t>
            </a:r>
            <a:r>
              <a:rPr lang="hr-HR" sz="2400" dirty="0" err="1"/>
              <a:t>AstahUML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1A7298E1-0A27-86BC-D7E5-749D48A8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7" t="17161" r="28992" b="16848"/>
          <a:stretch/>
        </p:blipFill>
        <p:spPr>
          <a:xfrm>
            <a:off x="7406659" y="1505950"/>
            <a:ext cx="1544285" cy="1676387"/>
          </a:xfrm>
          <a:prstGeom prst="rect">
            <a:avLst/>
          </a:prstGeom>
        </p:spPr>
      </p:pic>
      <p:pic>
        <p:nvPicPr>
          <p:cNvPr id="8" name="Picture 7" descr="A logo of a coffee cup&#10;&#10;Description automatically generated">
            <a:extLst>
              <a:ext uri="{FF2B5EF4-FFF2-40B4-BE49-F238E27FC236}">
                <a16:creationId xmlns:a16="http://schemas.microsoft.com/office/drawing/2014/main" id="{3A7C1F28-1BAF-A3FE-538D-A22EC8CE0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2" y="4962339"/>
            <a:ext cx="2618614" cy="1472970"/>
          </a:xfrm>
          <a:prstGeom prst="rect">
            <a:avLst/>
          </a:prstGeom>
        </p:spPr>
      </p:pic>
      <p:pic>
        <p:nvPicPr>
          <p:cNvPr id="14" name="Picture 13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6AFCBEFD-6265-ECAC-7518-C96A88D41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54" y="5265590"/>
            <a:ext cx="3371062" cy="8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1321</TotalTime>
  <Words>585</Words>
  <Application>Microsoft Macintosh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Courier New</vt:lpstr>
      <vt:lpstr>Franklin Gothic Book</vt:lpstr>
      <vt:lpstr>Wingdings</vt:lpstr>
      <vt:lpstr>PROGI-template</vt:lpstr>
      <vt:lpstr>Digitalni poster Posterized</vt:lpstr>
      <vt:lpstr>Sadržaj</vt:lpstr>
      <vt:lpstr>Članovi tima</vt:lpstr>
      <vt:lpstr>Opis zadatka</vt:lpstr>
      <vt:lpstr>Pregled funkcionalnih zahtjeva</vt:lpstr>
      <vt:lpstr>Pregled nefunkc. zahtjeva</vt:lpstr>
      <vt:lpstr>Arhitektura sustava</vt:lpstr>
      <vt:lpstr>Ispitivanje sustava</vt:lpstr>
      <vt:lpstr>Korišteni alati i tehnologije</vt:lpstr>
      <vt:lpstr>Organizacija rada</vt:lpstr>
      <vt:lpstr>Naučene lekcije</vt:lpstr>
      <vt:lpstr>Hvala na pozornosti!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Dominik Barukčić</cp:lastModifiedBy>
  <cp:revision>54</cp:revision>
  <dcterms:created xsi:type="dcterms:W3CDTF">2016-01-18T13:10:52Z</dcterms:created>
  <dcterms:modified xsi:type="dcterms:W3CDTF">2024-01-22T11:06:56Z</dcterms:modified>
</cp:coreProperties>
</file>