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7"/>
  </p:notesMasterIdLst>
  <p:sldIdLst>
    <p:sldId id="256" r:id="rId2"/>
    <p:sldId id="257" r:id="rId3"/>
    <p:sldId id="265" r:id="rId4"/>
    <p:sldId id="258" r:id="rId5"/>
    <p:sldId id="259" r:id="rId6"/>
    <p:sldId id="267" r:id="rId7"/>
    <p:sldId id="261" r:id="rId8"/>
    <p:sldId id="271" r:id="rId9"/>
    <p:sldId id="269" r:id="rId10"/>
    <p:sldId id="270" r:id="rId11"/>
    <p:sldId id="266" r:id="rId12"/>
    <p:sldId id="260" r:id="rId13"/>
    <p:sldId id="262" r:id="rId14"/>
    <p:sldId id="263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3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22.01.2024.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22.01.2024.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22.01.2024.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Digitalni poster</a:t>
            </a:r>
            <a:br>
              <a:rPr lang="en-US" dirty="0"/>
            </a:br>
            <a:r>
              <a:rPr lang="hr-HR" sz="4400" dirty="0" err="1"/>
              <a:t>Posterized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E93D8-C95B-6B50-7567-9B6F5019C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9D49-4500-AA5C-23C9-3900779C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0EF87-A7D1-524C-F106-E1FF8C4BF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/>
              <a:t>korisničko</a:t>
            </a:r>
            <a:r>
              <a:rPr lang="en-US" sz="2400" dirty="0"/>
              <a:t> </a:t>
            </a:r>
            <a:r>
              <a:rPr lang="en-US" sz="2400" dirty="0" err="1"/>
              <a:t>računalo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HTTP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2 </a:t>
            </a:r>
            <a:r>
              <a:rPr lang="en-US" sz="2400" dirty="0" err="1"/>
              <a:t>poslužiteljska</a:t>
            </a:r>
            <a:r>
              <a:rPr lang="en-US" sz="2400" dirty="0"/>
              <a:t> </a:t>
            </a:r>
            <a:r>
              <a:rPr lang="en-US" sz="2400" dirty="0" err="1"/>
              <a:t>računala</a:t>
            </a:r>
            <a:r>
              <a:rPr lang="en-US" sz="2400" dirty="0"/>
              <a:t>, za backend </a:t>
            </a:r>
            <a:r>
              <a:rPr lang="en-US" sz="2400" dirty="0" err="1"/>
              <a:t>i</a:t>
            </a:r>
            <a:r>
              <a:rPr lang="en-US" sz="2400" dirty="0"/>
              <a:t> za </a:t>
            </a:r>
            <a:r>
              <a:rPr lang="en-US" sz="2400" dirty="0" err="1"/>
              <a:t>bazu</a:t>
            </a:r>
            <a:r>
              <a:rPr lang="en-US" sz="2400" dirty="0"/>
              <a:t> (Frankfurt)</a:t>
            </a:r>
            <a:endParaRPr lang="hr-HR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01260-6EF8-69F7-9CC2-84659353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  <p:pic>
        <p:nvPicPr>
          <p:cNvPr id="6" name="Picture 5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80AE0981-6489-F55F-8A84-AA8F71DBB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974532"/>
            <a:ext cx="7772400" cy="307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88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err="1"/>
              <a:t>d</a:t>
            </a:r>
            <a:r>
              <a:rPr lang="en-GB" sz="2400" dirty="0" err="1">
                <a:effectLst/>
              </a:rPr>
              <a:t>va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načina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testiranja</a:t>
            </a:r>
            <a:r>
              <a:rPr lang="en-GB" sz="2400" dirty="0">
                <a:effectLst/>
              </a:rPr>
              <a:t>: </a:t>
            </a:r>
            <a:r>
              <a:rPr lang="en-GB" sz="2400" dirty="0" err="1">
                <a:effectLst/>
              </a:rPr>
              <a:t>komponente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i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sustav</a:t>
            </a:r>
            <a:endParaRPr lang="en-GB" sz="24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JUnit </a:t>
            </a:r>
            <a:r>
              <a:rPr lang="en-GB" sz="2400" dirty="0" err="1">
                <a:effectLst/>
              </a:rPr>
              <a:t>testovi</a:t>
            </a:r>
            <a:r>
              <a:rPr lang="en-GB" sz="2400" dirty="0">
                <a:effectLst/>
              </a:rPr>
              <a:t> za </a:t>
            </a:r>
            <a:r>
              <a:rPr lang="en-GB" sz="2400" dirty="0" err="1">
                <a:effectLst/>
              </a:rPr>
              <a:t>komponente</a:t>
            </a:r>
            <a:r>
              <a:rPr lang="en-GB" sz="2400" dirty="0">
                <a:effectLst/>
              </a:rPr>
              <a:t> u </a:t>
            </a:r>
            <a:r>
              <a:rPr lang="en-GB" sz="2400" dirty="0" err="1">
                <a:effectLst/>
              </a:rPr>
              <a:t>Javi</a:t>
            </a:r>
            <a:endParaRPr lang="en-GB" sz="18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Selenium IDE za </a:t>
            </a:r>
            <a:r>
              <a:rPr lang="en-GB" sz="2400" dirty="0" err="1">
                <a:effectLst/>
              </a:rPr>
              <a:t>ispitivanje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sustava</a:t>
            </a:r>
            <a:endParaRPr lang="en-GB" sz="24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err="1"/>
              <a:t>t</a:t>
            </a:r>
            <a:r>
              <a:rPr lang="en-GB" sz="2400" dirty="0" err="1">
                <a:effectLst/>
              </a:rPr>
              <a:t>estiranje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svih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dijelova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sustava</a:t>
            </a:r>
            <a:endParaRPr lang="en-GB" sz="2400" dirty="0">
              <a:effectLst/>
            </a:endParaRPr>
          </a:p>
          <a:p>
            <a:pPr lvl="1"/>
            <a:r>
              <a:rPr lang="en-GB" sz="1800" dirty="0" err="1">
                <a:effectLst/>
              </a:rPr>
              <a:t>provjere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funkcionalnosti</a:t>
            </a:r>
            <a:r>
              <a:rPr lang="en-GB" sz="1800" dirty="0">
                <a:effectLst/>
              </a:rPr>
              <a:t>, </a:t>
            </a:r>
            <a:r>
              <a:rPr lang="en-GB" sz="1800" dirty="0" err="1">
                <a:effectLst/>
              </a:rPr>
              <a:t>registracije</a:t>
            </a:r>
            <a:r>
              <a:rPr lang="en-GB" sz="1800" dirty="0">
                <a:effectLst/>
              </a:rPr>
              <a:t>/</a:t>
            </a:r>
            <a:r>
              <a:rPr lang="en-GB" sz="1800" dirty="0" err="1">
                <a:effectLst/>
              </a:rPr>
              <a:t>prijave</a:t>
            </a:r>
            <a:r>
              <a:rPr lang="en-GB" sz="1800" dirty="0"/>
              <a:t>/</a:t>
            </a:r>
            <a:r>
              <a:rPr lang="en-GB" sz="1800" dirty="0" err="1"/>
              <a:t>odjave</a:t>
            </a:r>
            <a:endParaRPr lang="en-GB" sz="1800" dirty="0"/>
          </a:p>
          <a:p>
            <a:pPr lvl="1"/>
            <a:r>
              <a:rPr lang="en-GB" sz="1800" dirty="0" err="1">
                <a:effectLst/>
              </a:rPr>
              <a:t>provjera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sigurnosti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i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otpornosti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na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greške</a:t>
            </a:r>
            <a:endParaRPr lang="en-GB" sz="18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err="1"/>
              <a:t>a</a:t>
            </a:r>
            <a:r>
              <a:rPr lang="en-GB" sz="2400" dirty="0" err="1">
                <a:effectLst/>
              </a:rPr>
              <a:t>utomatizacija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testova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zaobilazi</a:t>
            </a:r>
            <a:r>
              <a:rPr lang="en-GB" sz="2400" dirty="0">
                <a:effectLst/>
              </a:rPr>
              <a:t> CAPTCHA-u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err="1"/>
              <a:t>t</a:t>
            </a:r>
            <a:r>
              <a:rPr lang="en-GB" sz="2400" dirty="0" err="1">
                <a:effectLst/>
              </a:rPr>
              <a:t>estiranje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realnih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i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rubnih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uvjeta</a:t>
            </a:r>
            <a:endParaRPr lang="en-GB" sz="2400" dirty="0">
              <a:effectLst/>
            </a:endParaRPr>
          </a:p>
          <a:p>
            <a:pPr lvl="1"/>
            <a:r>
              <a:rPr lang="en-GB" sz="1800" dirty="0" err="1"/>
              <a:t>ponašanje</a:t>
            </a:r>
            <a:r>
              <a:rPr lang="en-GB" sz="1800" dirty="0"/>
              <a:t> </a:t>
            </a:r>
            <a:r>
              <a:rPr lang="en-GB" sz="1800" dirty="0" err="1"/>
              <a:t>sustava</a:t>
            </a:r>
            <a:r>
              <a:rPr lang="en-GB" sz="1800" dirty="0"/>
              <a:t>, </a:t>
            </a:r>
            <a:r>
              <a:rPr lang="en-GB" sz="1800" dirty="0" err="1"/>
              <a:t>neočekivani</a:t>
            </a:r>
            <a:r>
              <a:rPr lang="en-GB" sz="1800" dirty="0"/>
              <a:t> 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nevaljani</a:t>
            </a:r>
            <a:r>
              <a:rPr lang="en-GB" sz="1800" dirty="0"/>
              <a:t> </a:t>
            </a:r>
            <a:r>
              <a:rPr lang="en-GB" sz="1800" dirty="0" err="1"/>
              <a:t>ulazi</a:t>
            </a:r>
            <a:r>
              <a:rPr lang="en-GB" sz="1800" dirty="0"/>
              <a:t>/</a:t>
            </a:r>
            <a:r>
              <a:rPr lang="en-GB" sz="1800" dirty="0" err="1"/>
              <a:t>izlazi</a:t>
            </a:r>
            <a:endParaRPr lang="en-GB" sz="1800" dirty="0">
              <a:effectLst/>
            </a:endParaRPr>
          </a:p>
          <a:p>
            <a:pPr marL="457200" lvl="1" indent="0">
              <a:buNone/>
            </a:pP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D6B2E63-AA34-332B-4B8B-3CC49F113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986" y="1757679"/>
            <a:ext cx="2273300" cy="144780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EE77E9F-ECB7-4792-1846-BEDFB0133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776" y="5100321"/>
            <a:ext cx="4155210" cy="175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Korišteni programski jezici i tehnologije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frontend: JavaScript, </a:t>
            </a:r>
            <a:r>
              <a:rPr lang="en-US" sz="2000" dirty="0" err="1"/>
              <a:t>React.js</a:t>
            </a:r>
            <a:r>
              <a:rPr lang="en-US" sz="2000" dirty="0"/>
              <a:t>, </a:t>
            </a:r>
            <a:r>
              <a:rPr lang="en-US" sz="2000" dirty="0" err="1"/>
              <a:t>Express.js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/>
              <a:t>backend: Java - Spring Boot, Spring Data JPA, Docker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baza</a:t>
            </a:r>
            <a:r>
              <a:rPr lang="en-US" sz="2000" dirty="0"/>
              <a:t> </a:t>
            </a:r>
            <a:r>
              <a:rPr lang="en-US" sz="2000" dirty="0" err="1"/>
              <a:t>podataka</a:t>
            </a:r>
            <a:r>
              <a:rPr lang="en-US" sz="2000" dirty="0"/>
              <a:t>: PostgreSQL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400" dirty="0"/>
              <a:t>komunikacija – </a:t>
            </a:r>
            <a:r>
              <a:rPr lang="hr-HR" sz="2400" dirty="0" err="1"/>
              <a:t>Discord</a:t>
            </a:r>
            <a:r>
              <a:rPr lang="hr-HR" sz="2400" dirty="0"/>
              <a:t>, WhatsApp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dokumentacija – </a:t>
            </a:r>
            <a:r>
              <a:rPr lang="hr-HR" sz="2400" dirty="0" err="1"/>
              <a:t>LaTeX</a:t>
            </a:r>
            <a:r>
              <a:rPr lang="hr-HR" sz="2400" dirty="0"/>
              <a:t>, </a:t>
            </a:r>
            <a:r>
              <a:rPr lang="hr-HR" sz="2400" dirty="0" err="1"/>
              <a:t>texstudio</a:t>
            </a:r>
            <a:endParaRPr lang="hr-HR" sz="2400" dirty="0"/>
          </a:p>
          <a:p>
            <a:pPr>
              <a:lnSpc>
                <a:spcPct val="100000"/>
              </a:lnSpc>
            </a:pPr>
            <a:r>
              <a:rPr lang="hr-HR" sz="2400" dirty="0"/>
              <a:t>izrada UML dijagrama – </a:t>
            </a:r>
            <a:r>
              <a:rPr lang="hr-HR" sz="2400" dirty="0" err="1"/>
              <a:t>AstahUML</a:t>
            </a:r>
            <a:endParaRPr lang="hr-HR" sz="24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  <p:pic>
        <p:nvPicPr>
          <p:cNvPr id="6" name="Picture 5" descr="A blue and black logo&#10;&#10;Description automatically generated">
            <a:extLst>
              <a:ext uri="{FF2B5EF4-FFF2-40B4-BE49-F238E27FC236}">
                <a16:creationId xmlns:a16="http://schemas.microsoft.com/office/drawing/2014/main" id="{1A7298E1-0A27-86BC-D7E5-749D48A8E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7" t="17161" r="28992" b="16848"/>
          <a:stretch/>
        </p:blipFill>
        <p:spPr>
          <a:xfrm>
            <a:off x="7406659" y="1505950"/>
            <a:ext cx="1544285" cy="1676387"/>
          </a:xfrm>
          <a:prstGeom prst="rect">
            <a:avLst/>
          </a:prstGeom>
        </p:spPr>
      </p:pic>
      <p:pic>
        <p:nvPicPr>
          <p:cNvPr id="8" name="Picture 7" descr="A logo of a coffee cup&#10;&#10;Description automatically generated">
            <a:extLst>
              <a:ext uri="{FF2B5EF4-FFF2-40B4-BE49-F238E27FC236}">
                <a16:creationId xmlns:a16="http://schemas.microsoft.com/office/drawing/2014/main" id="{3A7C1F28-1BAF-A3FE-538D-A22EC8CE0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72" y="4962339"/>
            <a:ext cx="2618614" cy="1472970"/>
          </a:xfrm>
          <a:prstGeom prst="rect">
            <a:avLst/>
          </a:prstGeom>
        </p:spPr>
      </p:pic>
      <p:pic>
        <p:nvPicPr>
          <p:cNvPr id="14" name="Picture 13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6AFCBEFD-6265-ECAC-7518-C96A88D41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554" y="5265590"/>
            <a:ext cx="3371062" cy="86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proces </a:t>
                </a:r>
                <a:r>
                  <a:rPr lang="en-US" sz="2400" dirty="0" err="1"/>
                  <a:t>razvoja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aplikacije</a:t>
                </a:r>
                <a:r>
                  <a:rPr lang="en-US" sz="2400" dirty="0"/>
                  <a:t> po SDLC </a:t>
                </a:r>
                <a:r>
                  <a:rPr lang="en-US" sz="2400" dirty="0" err="1"/>
                  <a:t>modelu</a:t>
                </a:r>
                <a:r>
                  <a:rPr lang="en-US" sz="2400" dirty="0"/>
                  <a:t> – </a:t>
                </a:r>
                <a:r>
                  <a:rPr lang="en-US" sz="2400" dirty="0" err="1"/>
                  <a:t>agilni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pristup</a:t>
                </a:r>
                <a:r>
                  <a:rPr lang="en-US" sz="2400" dirty="0"/>
                  <a:t> 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>
                  <a:lnSpc>
                    <a:spcPct val="100000"/>
                  </a:lnSpc>
                </a:pPr>
                <a:endParaRPr lang="hr-HR" sz="2000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hr-HR" sz="2000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hr-HR" sz="2000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hr-HR" sz="2000" dirty="0"/>
              </a:p>
              <a:p>
                <a:pPr>
                  <a:lnSpc>
                    <a:spcPct val="100000"/>
                  </a:lnSpc>
                </a:pPr>
                <a:r>
                  <a:rPr lang="hr-HR" sz="2400" dirty="0"/>
                  <a:t>Vrijeme utrošeno na razvoj aplikacije</a:t>
                </a:r>
                <a:endParaRPr lang="en-US" sz="2400" dirty="0"/>
              </a:p>
              <a:p>
                <a:pPr lvl="1">
                  <a:lnSpc>
                    <a:spcPct val="100000"/>
                  </a:lnSpc>
                </a:pPr>
                <a:r>
                  <a:rPr lang="en-US" sz="1800" dirty="0"/>
                  <a:t>Backend – 130h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800" dirty="0"/>
                  <a:t>Frontend – 104h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800" dirty="0" err="1"/>
                  <a:t>Testiranje</a:t>
                </a:r>
                <a:r>
                  <a:rPr lang="en-US" sz="1800" dirty="0"/>
                  <a:t> – 30h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800" dirty="0" err="1"/>
                  <a:t>Dokumentacija</a:t>
                </a:r>
                <a:r>
                  <a:rPr lang="en-US" sz="1800" dirty="0"/>
                  <a:t> – 77h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800" dirty="0"/>
                  <a:t>Deploy – 20h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=471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(20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𝑑𝑎𝑛𝑎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:endParaRPr lang="hr-HR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769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  <p:pic>
        <p:nvPicPr>
          <p:cNvPr id="6" name="Picture 5" descr="A diagram of a product&#10;&#10;Description automatically generated">
            <a:extLst>
              <a:ext uri="{FF2B5EF4-FFF2-40B4-BE49-F238E27FC236}">
                <a16:creationId xmlns:a16="http://schemas.microsoft.com/office/drawing/2014/main" id="{6E6A5717-3089-573B-6F24-F183CAB58A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0" r="381" b="18534"/>
          <a:stretch/>
        </p:blipFill>
        <p:spPr>
          <a:xfrm>
            <a:off x="1585623" y="1907726"/>
            <a:ext cx="5972753" cy="195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hr-HR" sz="2400" dirty="0">
                <a:sym typeface="Wingdings" panose="05000000000000000000" pitchFamily="2" charset="2"/>
              </a:rPr>
              <a:t>naučene nove tehnologije u procesu razvoja softvera</a:t>
            </a:r>
          </a:p>
          <a:p>
            <a:pPr lvl="1">
              <a:lnSpc>
                <a:spcPct val="150000"/>
              </a:lnSpc>
            </a:pPr>
            <a:r>
              <a:rPr lang="hr-HR" sz="2400" dirty="0">
                <a:sym typeface="Wingdings" panose="05000000000000000000" pitchFamily="2" charset="2"/>
              </a:rPr>
              <a:t>podjela na </a:t>
            </a:r>
            <a:r>
              <a:rPr lang="hr-HR" sz="2400" dirty="0" err="1">
                <a:sym typeface="Wingdings" panose="05000000000000000000" pitchFamily="2" charset="2"/>
              </a:rPr>
              <a:t>backend</a:t>
            </a:r>
            <a:r>
              <a:rPr lang="hr-HR" sz="2400" dirty="0">
                <a:sym typeface="Wingdings" panose="05000000000000000000" pitchFamily="2" charset="2"/>
              </a:rPr>
              <a:t> i </a:t>
            </a:r>
            <a:r>
              <a:rPr lang="hr-HR" sz="2400" dirty="0" err="1">
                <a:sym typeface="Wingdings" panose="05000000000000000000" pitchFamily="2" charset="2"/>
              </a:rPr>
              <a:t>frontend</a:t>
            </a:r>
            <a:r>
              <a:rPr lang="hr-HR" sz="2400" dirty="0">
                <a:sym typeface="Wingdings" panose="05000000000000000000" pitchFamily="2" charset="2"/>
              </a:rPr>
              <a:t> te uspješna suradnja</a:t>
            </a:r>
          </a:p>
          <a:p>
            <a:pPr lvl="1">
              <a:lnSpc>
                <a:spcPct val="150000"/>
              </a:lnSpc>
            </a:pPr>
            <a:r>
              <a:rPr lang="hr-HR" sz="2400" dirty="0"/>
              <a:t>dokumentiranje uz proces razvoja</a:t>
            </a:r>
          </a:p>
          <a:p>
            <a:pPr lvl="1">
              <a:lnSpc>
                <a:spcPct val="150000"/>
              </a:lnSpc>
            </a:pPr>
            <a:r>
              <a:rPr lang="hr-HR" sz="2400" dirty="0"/>
              <a:t>osjet timskog rada </a:t>
            </a:r>
          </a:p>
          <a:p>
            <a:pPr lvl="1">
              <a:lnSpc>
                <a:spcPct val="150000"/>
              </a:lnSpc>
            </a:pPr>
            <a:r>
              <a:rPr lang="hr-HR" sz="2400" dirty="0"/>
              <a:t>kada nastane problem -&gt; konzultirati se s kolegama</a:t>
            </a:r>
          </a:p>
          <a:p>
            <a:pPr lvl="1"/>
            <a:endParaRPr lang="hr-HR" sz="2400" dirty="0"/>
          </a:p>
          <a:p>
            <a:pPr lvl="1"/>
            <a:r>
              <a:rPr lang="hr-HR" sz="2400" b="1" dirty="0"/>
              <a:t>najvažnija lekcija: </a:t>
            </a:r>
            <a:r>
              <a:rPr lang="hr-HR" sz="2400" dirty="0"/>
              <a:t>treba konzistentno raditi na komunikaciji</a:t>
            </a:r>
          </a:p>
          <a:p>
            <a:pPr lvl="1"/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DB32B-4184-7CF1-41BC-F45EF6F43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Hvala na pozornosti!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DAF6B-5F59-E685-30E0-CB7907431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Tea </a:t>
            </a:r>
            <a:r>
              <a:rPr lang="en-US" sz="2800" dirty="0" err="1"/>
              <a:t>Topolovec</a:t>
            </a:r>
            <a:r>
              <a:rPr lang="en-US" sz="2800" dirty="0"/>
              <a:t> (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</a:rPr>
              <a:t>tea.topolovec@fer.hr</a:t>
            </a:r>
            <a:r>
              <a:rPr lang="en-US" sz="28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Kristina </a:t>
            </a:r>
            <a:r>
              <a:rPr lang="en-US" sz="2800" dirty="0" err="1"/>
              <a:t>Đunđek</a:t>
            </a:r>
            <a:r>
              <a:rPr lang="en-US" sz="2800" dirty="0"/>
              <a:t> (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</a:rPr>
              <a:t>kristina.dundek@fer.hr</a:t>
            </a:r>
            <a:r>
              <a:rPr lang="en-US" sz="28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Lana </a:t>
            </a:r>
            <a:r>
              <a:rPr lang="en-US" sz="2800" dirty="0" err="1"/>
              <a:t>Barić</a:t>
            </a:r>
            <a:r>
              <a:rPr lang="en-US" sz="2800" dirty="0"/>
              <a:t> (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</a:rPr>
              <a:t>lana.baric@fer.hr</a:t>
            </a:r>
            <a:r>
              <a:rPr lang="en-US" sz="28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Ena </a:t>
            </a:r>
            <a:r>
              <a:rPr lang="en-US" sz="2800" dirty="0" err="1"/>
              <a:t>Samaržija</a:t>
            </a:r>
            <a:r>
              <a:rPr lang="en-US" sz="2800" dirty="0"/>
              <a:t> (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</a:rPr>
              <a:t>ena.samarzija@fer.hr</a:t>
            </a:r>
            <a:r>
              <a:rPr lang="en-US" sz="28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Nika </a:t>
            </a:r>
            <a:r>
              <a:rPr lang="en-US" sz="2800" dirty="0" err="1"/>
              <a:t>Božić</a:t>
            </a:r>
            <a:r>
              <a:rPr lang="en-US" sz="2800" dirty="0"/>
              <a:t> (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</a:rPr>
              <a:t>nika.bozic@fer.hr</a:t>
            </a:r>
            <a:r>
              <a:rPr lang="en-US" sz="28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800" dirty="0" err="1"/>
              <a:t>Lovro</a:t>
            </a:r>
            <a:r>
              <a:rPr lang="en-US" sz="2800" dirty="0"/>
              <a:t> </a:t>
            </a:r>
            <a:r>
              <a:rPr lang="en-US" sz="2800" dirty="0" err="1"/>
              <a:t>Jukić</a:t>
            </a:r>
            <a:r>
              <a:rPr lang="en-US" sz="2800" dirty="0"/>
              <a:t> (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</a:rPr>
              <a:t>lovro.jukic@fer.hr</a:t>
            </a:r>
            <a:r>
              <a:rPr lang="en-US" sz="28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Dominik </a:t>
            </a:r>
            <a:r>
              <a:rPr lang="en-US" sz="2800" dirty="0" err="1"/>
              <a:t>Barukčić</a:t>
            </a:r>
            <a:r>
              <a:rPr lang="en-US" sz="2800" dirty="0"/>
              <a:t> (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</a:rPr>
              <a:t>dominik.barukcic@fer.hr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05B72-4E86-7A0A-F015-7BADC643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728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Tea </a:t>
            </a:r>
            <a:r>
              <a:rPr lang="en-US" sz="2400" dirty="0" err="1"/>
              <a:t>Topolovec</a:t>
            </a:r>
            <a:r>
              <a:rPr lang="en-US" sz="2400" dirty="0"/>
              <a:t> – </a:t>
            </a:r>
            <a:r>
              <a:rPr lang="en-US" sz="2400" dirty="0" err="1"/>
              <a:t>razvoj</a:t>
            </a:r>
            <a:r>
              <a:rPr lang="en-US" sz="2400" dirty="0"/>
              <a:t> </a:t>
            </a:r>
            <a:r>
              <a:rPr lang="en-US" sz="2400" dirty="0" err="1"/>
              <a:t>backenda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izrada</a:t>
            </a:r>
            <a:r>
              <a:rPr lang="en-US" sz="2400" dirty="0"/>
              <a:t> </a:t>
            </a:r>
            <a:r>
              <a:rPr lang="en-US" sz="2400" dirty="0" err="1"/>
              <a:t>baze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endParaRPr lang="en-US" sz="2400" dirty="0"/>
          </a:p>
          <a:p>
            <a:r>
              <a:rPr lang="en-US" sz="2400" dirty="0"/>
              <a:t>Kristina </a:t>
            </a:r>
            <a:r>
              <a:rPr lang="en-US" sz="2400" dirty="0" err="1"/>
              <a:t>Đunđek</a:t>
            </a:r>
            <a:r>
              <a:rPr lang="en-US" sz="2400" dirty="0"/>
              <a:t> – </a:t>
            </a:r>
            <a:r>
              <a:rPr lang="en-US" sz="2400" dirty="0" err="1"/>
              <a:t>razvoj</a:t>
            </a:r>
            <a:r>
              <a:rPr lang="en-US" sz="2400" dirty="0"/>
              <a:t> </a:t>
            </a:r>
            <a:r>
              <a:rPr lang="en-US" sz="2400" dirty="0" err="1"/>
              <a:t>backenda</a:t>
            </a:r>
            <a:endParaRPr lang="en-US" sz="2400" dirty="0"/>
          </a:p>
          <a:p>
            <a:r>
              <a:rPr lang="en-US" sz="2400" dirty="0"/>
              <a:t>Lana </a:t>
            </a:r>
            <a:r>
              <a:rPr lang="en-US" sz="2400" dirty="0" err="1"/>
              <a:t>Barić</a:t>
            </a:r>
            <a:r>
              <a:rPr lang="en-US" sz="2400" dirty="0"/>
              <a:t> – </a:t>
            </a:r>
            <a:r>
              <a:rPr lang="en-US" sz="2400" dirty="0" err="1"/>
              <a:t>razvoj</a:t>
            </a:r>
            <a:r>
              <a:rPr lang="en-US" sz="2400" dirty="0"/>
              <a:t> </a:t>
            </a:r>
            <a:r>
              <a:rPr lang="en-US" sz="2400" dirty="0" err="1"/>
              <a:t>backenda</a:t>
            </a:r>
            <a:r>
              <a:rPr lang="en-US" sz="2400" dirty="0"/>
              <a:t> </a:t>
            </a:r>
          </a:p>
          <a:p>
            <a:r>
              <a:rPr lang="en-US" sz="2400" dirty="0"/>
              <a:t>Ena </a:t>
            </a:r>
            <a:r>
              <a:rPr lang="en-US" sz="2400" dirty="0" err="1"/>
              <a:t>Samaržija</a:t>
            </a:r>
            <a:r>
              <a:rPr lang="en-US" sz="2400" dirty="0"/>
              <a:t> – </a:t>
            </a:r>
            <a:r>
              <a:rPr lang="en-US" sz="2400" dirty="0" err="1"/>
              <a:t>razvoj</a:t>
            </a:r>
            <a:r>
              <a:rPr lang="en-US" sz="2400" dirty="0"/>
              <a:t> </a:t>
            </a:r>
            <a:r>
              <a:rPr lang="en-US" sz="2400" dirty="0" err="1"/>
              <a:t>frontenda</a:t>
            </a:r>
            <a:endParaRPr lang="en-US" sz="2400" dirty="0"/>
          </a:p>
          <a:p>
            <a:r>
              <a:rPr lang="en-US" sz="2400" dirty="0"/>
              <a:t>Nika </a:t>
            </a:r>
            <a:r>
              <a:rPr lang="en-US" sz="2400" dirty="0" err="1"/>
              <a:t>Božić</a:t>
            </a:r>
            <a:r>
              <a:rPr lang="en-US" sz="2400" dirty="0"/>
              <a:t> – </a:t>
            </a:r>
            <a:r>
              <a:rPr lang="en-US" sz="2400" dirty="0" err="1"/>
              <a:t>razvoj</a:t>
            </a:r>
            <a:r>
              <a:rPr lang="en-US" sz="2400" dirty="0"/>
              <a:t> </a:t>
            </a:r>
            <a:r>
              <a:rPr lang="en-US" sz="2400" dirty="0" err="1"/>
              <a:t>frontenda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testiranje</a:t>
            </a:r>
            <a:endParaRPr lang="en-US" sz="2400" dirty="0"/>
          </a:p>
          <a:p>
            <a:r>
              <a:rPr lang="en-US" sz="2400" dirty="0" err="1"/>
              <a:t>Lovro</a:t>
            </a:r>
            <a:r>
              <a:rPr lang="en-US" sz="2400" dirty="0"/>
              <a:t> </a:t>
            </a:r>
            <a:r>
              <a:rPr lang="en-US" sz="2400" dirty="0" err="1"/>
              <a:t>Jukić</a:t>
            </a:r>
            <a:r>
              <a:rPr lang="en-US" sz="2400" dirty="0"/>
              <a:t> – </a:t>
            </a:r>
            <a:r>
              <a:rPr lang="en-US" sz="2400" dirty="0" err="1"/>
              <a:t>razvoj</a:t>
            </a:r>
            <a:r>
              <a:rPr lang="en-US" sz="2400" dirty="0"/>
              <a:t> </a:t>
            </a:r>
            <a:r>
              <a:rPr lang="en-US" sz="2400" dirty="0" err="1"/>
              <a:t>frontenda</a:t>
            </a:r>
            <a:endParaRPr lang="en-US" sz="2400" dirty="0"/>
          </a:p>
          <a:p>
            <a:r>
              <a:rPr lang="en-US" sz="2400" dirty="0"/>
              <a:t>Dominik </a:t>
            </a:r>
            <a:r>
              <a:rPr lang="en-US" sz="2400" dirty="0" err="1"/>
              <a:t>Barukčić</a:t>
            </a:r>
            <a:r>
              <a:rPr lang="en-US" sz="2400" dirty="0"/>
              <a:t> – </a:t>
            </a:r>
            <a:r>
              <a:rPr lang="en-US" sz="2400" dirty="0" err="1"/>
              <a:t>vođenje</a:t>
            </a:r>
            <a:r>
              <a:rPr lang="en-US" sz="2400" dirty="0"/>
              <a:t> </a:t>
            </a:r>
            <a:r>
              <a:rPr lang="en-US" sz="2400" dirty="0" err="1"/>
              <a:t>projekta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dokumentiranje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000" dirty="0"/>
              <a:t>razvijanje web aplikacije za stručne konferencije</a:t>
            </a:r>
          </a:p>
          <a:p>
            <a:pPr>
              <a:lnSpc>
                <a:spcPct val="100000"/>
              </a:lnSpc>
            </a:pPr>
            <a:r>
              <a:rPr lang="hr-HR" sz="2000" dirty="0"/>
              <a:t>mogućnost pregledavanja i glasanja za radove u realnom vremenu</a:t>
            </a:r>
          </a:p>
          <a:p>
            <a:pPr>
              <a:lnSpc>
                <a:spcPct val="100000"/>
              </a:lnSpc>
            </a:pPr>
            <a:r>
              <a:rPr lang="hr-HR" sz="2000" dirty="0"/>
              <a:t>intuitivno korisničko iskustvo prilagođeno potrebama sudionika konferencija</a:t>
            </a:r>
          </a:p>
          <a:p>
            <a:pPr>
              <a:lnSpc>
                <a:spcPct val="100000"/>
              </a:lnSpc>
            </a:pPr>
            <a:r>
              <a:rPr lang="hr-HR" sz="2000" dirty="0"/>
              <a:t>integracije s umjetnom inteligencijom za personalizirane preporuke, društvene mreže, virtualne stvarnosti za obilazak dvorane</a:t>
            </a:r>
          </a:p>
          <a:p>
            <a:pPr>
              <a:lnSpc>
                <a:spcPct val="100000"/>
              </a:lnSpc>
            </a:pPr>
            <a:r>
              <a:rPr lang="hr-HR" sz="2000" dirty="0"/>
              <a:t>slične platforme su </a:t>
            </a:r>
            <a:r>
              <a:rPr lang="hr-HR" sz="2000" dirty="0" err="1"/>
              <a:t>Whova</a:t>
            </a:r>
            <a:r>
              <a:rPr lang="hr-HR" sz="2000" dirty="0"/>
              <a:t>, </a:t>
            </a:r>
            <a:r>
              <a:rPr lang="hr-HR" sz="2000" dirty="0" err="1"/>
              <a:t>EventMobi</a:t>
            </a:r>
            <a:r>
              <a:rPr lang="hr-HR" sz="2000" dirty="0"/>
              <a:t> i </a:t>
            </a:r>
            <a:r>
              <a:rPr lang="hr-HR" sz="2000" dirty="0" err="1"/>
              <a:t>Attendify</a:t>
            </a: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funkcionalnih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stvaranje konferencije, podaci(lokacija, vrijeme održavanja)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dodavanje autora, radova, pokrovitelja i fotografija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pregled radova i galerije, </a:t>
            </a:r>
            <a:r>
              <a:rPr lang="hr-HR" sz="2400" dirty="0" err="1"/>
              <a:t>videoprijenos</a:t>
            </a:r>
            <a:r>
              <a:rPr lang="hr-HR" sz="2400" dirty="0"/>
              <a:t> te glasanje za rad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5F434-94C2-BB25-43D5-6E3228FE2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298" y="3397436"/>
            <a:ext cx="3091597" cy="32823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672D98-4429-2130-02C4-153352E66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920" y="3429000"/>
            <a:ext cx="3316720" cy="333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17FB6-BF35-230D-423C-CE35DA17A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A107-8319-2E03-57A2-EF7478B4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</a:t>
            </a:r>
            <a:r>
              <a:rPr lang="hr-HR" dirty="0" err="1"/>
              <a:t>nefunkc</a:t>
            </a:r>
            <a:r>
              <a:rPr lang="hr-HR" dirty="0"/>
              <a:t>. zahtjeva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C72A9-E4E8-230C-CF22-7B7E2065C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istovremeni rad više korisnika</a:t>
            </a:r>
          </a:p>
          <a:p>
            <a:pPr>
              <a:lnSpc>
                <a:spcPct val="100000"/>
              </a:lnSpc>
            </a:pPr>
            <a:r>
              <a:rPr lang="hr-HR" sz="2400" dirty="0" err="1"/>
              <a:t>responzivan</a:t>
            </a:r>
            <a:r>
              <a:rPr lang="hr-HR" sz="2400" dirty="0"/>
              <a:t> dizajn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brz pristup bazi podataka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web aplikacija, objektno orijentirani jezici, </a:t>
            </a:r>
            <a:r>
              <a:rPr lang="hr-HR" sz="2400" dirty="0" err="1"/>
              <a:t>polimorfizam</a:t>
            </a:r>
            <a:endParaRPr lang="hr-HR" sz="2400" dirty="0"/>
          </a:p>
          <a:p>
            <a:pPr>
              <a:lnSpc>
                <a:spcPct val="100000"/>
              </a:lnSpc>
            </a:pPr>
            <a:r>
              <a:rPr lang="hr-HR" sz="2400" dirty="0"/>
              <a:t>stabilnost pri neispravnom korištenju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intuitivno i jednostavno grafičko sučelje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BB920-065B-8BD7-87D1-11AF0D49D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3885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Controller – Service – JPA Service – Repository – JPA Repository</a:t>
            </a:r>
            <a:endParaRPr lang="hr-HR" sz="1800" dirty="0"/>
          </a:p>
          <a:p>
            <a:pPr>
              <a:lnSpc>
                <a:spcPct val="100000"/>
              </a:lnSpc>
            </a:pP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6" name="Picture 5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4FE95C00-A308-E3E0-33A2-9EEAB98AA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59240"/>
            <a:ext cx="7772400" cy="49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0A56D-C875-D393-764B-ACA71070E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A1E0-4BC1-7119-EC87-718427F9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07711-6CCF-4DD7-933D-38427E0CB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Controller – Service – JPA Service – Repository – JPA Repository</a:t>
            </a:r>
            <a:endParaRPr lang="hr-HR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1B5C4-E9B3-1D30-A65C-6295268C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6" name="Picture 5" descr="A diagram of a company&#10;&#10;Description automatically generated">
            <a:extLst>
              <a:ext uri="{FF2B5EF4-FFF2-40B4-BE49-F238E27FC236}">
                <a16:creationId xmlns:a16="http://schemas.microsoft.com/office/drawing/2014/main" id="{BEF0A00E-9386-3191-D059-6D3461841C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7" t="20184" b="1"/>
          <a:stretch/>
        </p:blipFill>
        <p:spPr>
          <a:xfrm>
            <a:off x="1184562" y="2148307"/>
            <a:ext cx="6594574" cy="436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0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7754A-E04F-69C3-7287-17D1FA494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9FAD-87D1-4271-3D76-1BDFECB1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3CD60-A7F7-A45C-9106-BF9A2E1D4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3 </a:t>
            </a:r>
            <a:r>
              <a:rPr lang="en-US" sz="2400" dirty="0" err="1"/>
              <a:t>komponente</a:t>
            </a:r>
            <a:r>
              <a:rPr lang="en-US" sz="2400" dirty="0"/>
              <a:t>: </a:t>
            </a:r>
            <a:r>
              <a:rPr lang="en-US" sz="2400" dirty="0" err="1"/>
              <a:t>korisnik</a:t>
            </a:r>
            <a:r>
              <a:rPr lang="en-US" sz="2400" dirty="0"/>
              <a:t>, </a:t>
            </a:r>
            <a:r>
              <a:rPr lang="en-US" sz="2400" dirty="0" err="1"/>
              <a:t>aplikacija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BP</a:t>
            </a:r>
          </a:p>
          <a:p>
            <a:pPr>
              <a:lnSpc>
                <a:spcPct val="100000"/>
              </a:lnSpc>
            </a:pPr>
            <a:endParaRPr lang="hr-HR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1527D-95B3-0556-385D-9438A0AF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66BBB46-289B-AD5C-72BA-DF78AC6A1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36" y="1840796"/>
            <a:ext cx="6368473" cy="500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65005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1421</TotalTime>
  <Words>506</Words>
  <Application>Microsoft Macintosh PowerPoint</Application>
  <PresentationFormat>On-screen Show (4:3)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Courier New</vt:lpstr>
      <vt:lpstr>Franklin Gothic Book</vt:lpstr>
      <vt:lpstr>Wingdings</vt:lpstr>
      <vt:lpstr>PROGI-template</vt:lpstr>
      <vt:lpstr>Digitalni poster Posterized</vt:lpstr>
      <vt:lpstr>Sadržaj</vt:lpstr>
      <vt:lpstr>Članovi tima</vt:lpstr>
      <vt:lpstr>Opis zadatka</vt:lpstr>
      <vt:lpstr>Pregled funkcionalnih zahtjeva</vt:lpstr>
      <vt:lpstr>Pregled nefunkc. zahtjeva</vt:lpstr>
      <vt:lpstr>Arhitektura sustava</vt:lpstr>
      <vt:lpstr>Arhitektura sustava</vt:lpstr>
      <vt:lpstr>Arhitektura sustava</vt:lpstr>
      <vt:lpstr>Arhitektura sustava</vt:lpstr>
      <vt:lpstr>Ispitivanje sustava</vt:lpstr>
      <vt:lpstr>Korišteni alati i tehnologije</vt:lpstr>
      <vt:lpstr>Organizacija rada</vt:lpstr>
      <vt:lpstr>Naučene lekcije</vt:lpstr>
      <vt:lpstr>Hvala na pozornosti!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Dominik Barukčić</cp:lastModifiedBy>
  <cp:revision>59</cp:revision>
  <dcterms:created xsi:type="dcterms:W3CDTF">2016-01-18T13:10:52Z</dcterms:created>
  <dcterms:modified xsi:type="dcterms:W3CDTF">2024-01-22T12:47:01Z</dcterms:modified>
</cp:coreProperties>
</file>