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4"/>
  </p:notesMasterIdLst>
  <p:handoutMasterIdLst>
    <p:handoutMasterId r:id="rId25"/>
  </p:handoutMasterIdLst>
  <p:sldIdLst>
    <p:sldId id="257" r:id="rId2"/>
    <p:sldId id="278" r:id="rId3"/>
    <p:sldId id="279" r:id="rId4"/>
    <p:sldId id="280" r:id="rId5"/>
    <p:sldId id="281" r:id="rId6"/>
    <p:sldId id="263" r:id="rId7"/>
    <p:sldId id="273" r:id="rId8"/>
    <p:sldId id="270" r:id="rId9"/>
    <p:sldId id="272" r:id="rId10"/>
    <p:sldId id="284" r:id="rId11"/>
    <p:sldId id="286" r:id="rId12"/>
    <p:sldId id="264" r:id="rId13"/>
    <p:sldId id="287" r:id="rId14"/>
    <p:sldId id="265" r:id="rId15"/>
    <p:sldId id="267" r:id="rId16"/>
    <p:sldId id="269" r:id="rId17"/>
    <p:sldId id="271" r:id="rId18"/>
    <p:sldId id="274" r:id="rId19"/>
    <p:sldId id="275" r:id="rId20"/>
    <p:sldId id="277" r:id="rId21"/>
    <p:sldId id="261" r:id="rId22"/>
    <p:sldId id="266" r:id="rId2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1990" autoAdjust="0"/>
  </p:normalViewPr>
  <p:slideViewPr>
    <p:cSldViewPr snapToGrid="0">
      <p:cViewPr varScale="1">
        <p:scale>
          <a:sx n="113" d="100"/>
          <a:sy n="113" d="100"/>
        </p:scale>
        <p:origin x="22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6DADB92-5A40-4548-A046-8AEB98C0DD04}" type="datetime1">
              <a:rPr lang="de-DE" smtClean="0"/>
              <a:t>30.10.2021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940F88-494A-4E01-94D4-AE1E94A94A13}" type="datetime1">
              <a:rPr lang="de-DE" smtClean="0"/>
              <a:t>30.10.2021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21</a:t>
            </a:fld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EDB879-0FF8-49CA-8EC9-3EB4420C878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C816F89-4E5F-4AFE-9275-FE0179558875}" type="datetime1">
              <a:rPr lang="de-DE" smtClean="0"/>
              <a:t>30.10.2021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8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hteck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hteck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hteck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Gerader Verbinde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0" name="Datumsplatzhalt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A300BC7A-40BD-4995-A1E1-D110562E1CAF}" type="datetime1">
              <a:rPr lang="de-DE" smtClean="0"/>
              <a:t>30.10.2021</a:t>
            </a:fld>
            <a:endParaRPr lang="en-US" dirty="0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67CFE-7EBA-4741-B861-ECB9C16040ED}" type="datetime1">
              <a:rPr lang="de-DE" smtClean="0"/>
              <a:t>30.10.2021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8D19ED-1661-49DB-ABA8-9D40E25065BC}" type="datetime1">
              <a:rPr lang="de-DE" smtClean="0"/>
              <a:t>30.10.2021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7C0C16-5521-4517-AFDE-676F786A1296}" type="datetime1">
              <a:rPr lang="de-DE" smtClean="0"/>
              <a:t>30.10.2021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hteck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hteck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hteck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D2E29C69-043E-4C13-9AB0-9F83C784042E}" type="datetime1">
              <a:rPr lang="de-DE" smtClean="0"/>
              <a:t>30.10.2021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49D4E4-B5C3-4E44-B86B-E426DECF8177}" type="datetime1">
              <a:rPr lang="de-DE" smtClean="0"/>
              <a:t>30.10.2021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4063BC-01CA-4504-9E02-5CE33589BDD7}" type="datetime1">
              <a:rPr lang="de-DE" smtClean="0"/>
              <a:t>30.10.2021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FD4553-CB32-4C01-936B-782A1F0D4534}" type="datetime1">
              <a:rPr lang="de-DE" smtClean="0"/>
              <a:t>30.10.2021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BE4C6E-AE98-44D9-9539-7D07295E3F62}" type="datetime1">
              <a:rPr lang="de-DE" smtClean="0"/>
              <a:t>30.10.2021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0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0BED7F17-BB87-4D21-B0B9-FC3CEC7BA3BA}" type="datetime1">
              <a:rPr lang="de-DE" smtClean="0"/>
              <a:t>30.10.2021</a:t>
            </a:fld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5CE950D3-0446-4476-9960-01D89E840E5D}" type="datetime1">
              <a:rPr lang="de-DE" smtClean="0"/>
              <a:t>30.10.2021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87212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0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" dirty="0"/>
              <a:t>Titelmasterformat durch Klicken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hteck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hteck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" dirty="0"/>
              <a:t>Textmasterformate durch Klicken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6B4A689-DE7A-460E-9036-381728EAF560}" type="datetime1">
              <a:rPr lang="de-DE" smtClean="0"/>
              <a:t>30.10.2021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2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25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2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www.youtube.com/watch?v=uGrsLKSNV2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2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hyperlink" Target="https://www.prosieben.de/tv/schlag-den-raab/video/127-spiel-9-wuerfeln-cli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hyperlink" Target="https://www.myspass.de/shows/tvshows/schlag-den-star/Spiel-7-Erbsen--/19039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5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hteck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 fontScale="90000"/>
          </a:bodyPr>
          <a:lstStyle/>
          <a:p>
            <a:pPr rtl="0"/>
            <a:r>
              <a:rPr lang="de" sz="4400" dirty="0">
                <a:solidFill>
                  <a:schemeClr val="tx1"/>
                </a:solidFill>
              </a:rPr>
              <a:t>Hüttn-olympiade</a:t>
            </a:r>
            <a:br>
              <a:rPr lang="de" sz="4400" dirty="0">
                <a:solidFill>
                  <a:schemeClr val="tx1"/>
                </a:solidFill>
              </a:rPr>
            </a:br>
            <a:r>
              <a:rPr lang="de" sz="4400" dirty="0">
                <a:solidFill>
                  <a:schemeClr val="tx1"/>
                </a:solidFill>
              </a:rPr>
              <a:t>2021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de" dirty="0">
                <a:solidFill>
                  <a:schemeClr val="tx1"/>
                </a:solidFill>
              </a:rPr>
              <a:t>Turrach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D0D05D-B463-4833-B8E7-6DC4E9442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Die beiden Teammitglieder stellen sich Rücken an Rücken zueinander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Jedes Team hat einen Tischtennisball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Der Tischtennisball muss rücklings von einem Teammitglied geworfen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der Partner den Ball fängt, ist dies ein Punkt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Es stehen 5 Minuten zur Verfügung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r>
              <a:rPr lang="de-DE" dirty="0"/>
              <a:t>Dies ist ein „Highscore-Game“ – die maximale Punktzahl gewinnt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r>
              <a:rPr lang="de-DE" dirty="0"/>
              <a:t>https://www.pinterest.de/pin/748371663072330311/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459EC2-8D31-4721-91DD-C2C81D75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30.10.2021</a:t>
            </a:fld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9948FD-7A54-4E13-B5CD-943189F2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Tischtennisball über Schulter </a:t>
            </a:r>
          </a:p>
        </p:txBody>
      </p:sp>
      <p:pic>
        <p:nvPicPr>
          <p:cNvPr id="8" name="Grafik 7" descr="Uhr mit einfarbiger Füllung">
            <a:extLst>
              <a:ext uri="{FF2B5EF4-FFF2-40B4-BE49-F238E27FC236}">
                <a16:creationId xmlns:a16="http://schemas.microsoft.com/office/drawing/2014/main" id="{8201B0DF-9B1B-4264-8E6C-A55B96B4D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8497" y="5341402"/>
            <a:ext cx="611342" cy="61134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2F3A06D-CD67-4419-94C9-B5824A865432}"/>
              </a:ext>
            </a:extLst>
          </p:cNvPr>
          <p:cNvSpPr txBox="1"/>
          <p:nvPr/>
        </p:nvSpPr>
        <p:spPr>
          <a:xfrm>
            <a:off x="10184675" y="5393157"/>
            <a:ext cx="9459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10 min</a:t>
            </a:r>
          </a:p>
          <a:p>
            <a:pPr algn="ctr"/>
            <a:r>
              <a:rPr lang="de-DE" sz="900" dirty="0"/>
              <a:t>Pro Match</a:t>
            </a:r>
          </a:p>
        </p:txBody>
      </p:sp>
      <p:pic>
        <p:nvPicPr>
          <p:cNvPr id="7" name="Grafik 6" descr="Messgerät Silhouette">
            <a:extLst>
              <a:ext uri="{FF2B5EF4-FFF2-40B4-BE49-F238E27FC236}">
                <a16:creationId xmlns:a16="http://schemas.microsoft.com/office/drawing/2014/main" id="{E203FE07-4BE8-4767-B039-FD50C004A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03316" y="5265636"/>
            <a:ext cx="762872" cy="762872"/>
          </a:xfrm>
          <a:prstGeom prst="rect">
            <a:avLst/>
          </a:prstGeom>
        </p:spPr>
      </p:pic>
      <p:pic>
        <p:nvPicPr>
          <p:cNvPr id="10" name="Grafik 9" descr="Tischtennisschläger und -ball mit einfarbiger Füllung">
            <a:extLst>
              <a:ext uri="{FF2B5EF4-FFF2-40B4-BE49-F238E27FC236}">
                <a16:creationId xmlns:a16="http://schemas.microsoft.com/office/drawing/2014/main" id="{5EBC51BA-57BF-4710-BA75-42CCB8A858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10800" y="8711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0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BB967B-E345-47DB-B725-D9293437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Spielrunde 2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3EA4CD-B7EF-4CD5-B213-5C34553E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30.10.2021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C8F0F98-6F35-4785-B3FB-843227DB60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735" y="2103438"/>
            <a:ext cx="5774530" cy="384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306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D0D05D-B463-4833-B8E7-6DC4E9442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Gespielt wird analog dem „normalen“ Golf</a:t>
            </a:r>
          </a:p>
          <a:p>
            <a:r>
              <a:rPr lang="de-DE" dirty="0"/>
              <a:t>Bestandteile des Spiels sind ein paar Socken (je Person) und ein Eimer (gesamt)</a:t>
            </a:r>
          </a:p>
          <a:p>
            <a:r>
              <a:rPr lang="de-DE" dirty="0"/>
              <a:t>Der Eimer ist das „Loch“ – dieser wird in der ersten Runde vom Spielleiter platziert, danach der aktuell erstplatzierte</a:t>
            </a:r>
          </a:p>
          <a:p>
            <a:r>
              <a:rPr lang="de-DE" dirty="0"/>
              <a:t>Je Team spielen </a:t>
            </a:r>
            <a:r>
              <a:rPr lang="de-DE" b="1" dirty="0"/>
              <a:t>beide </a:t>
            </a:r>
            <a:r>
              <a:rPr lang="de-DE" dirty="0"/>
              <a:t>mit</a:t>
            </a:r>
          </a:p>
          <a:p>
            <a:r>
              <a:rPr lang="de-DE" dirty="0"/>
              <a:t>Ziel ist es per „Wurf“, die Socken mit möglichst wenigen Versuchen im Eimer zu platzieren</a:t>
            </a:r>
          </a:p>
          <a:p>
            <a:r>
              <a:rPr lang="de-DE" dirty="0"/>
              <a:t>In jeder „Wurfrunde“ darf beginnen, wer am weitesten vom Loch entfernt ist</a:t>
            </a:r>
          </a:p>
          <a:p>
            <a:r>
              <a:rPr lang="de-DE" dirty="0"/>
              <a:t>Am Ende werden die Punkte eines Teams summiert (3ter Spieler ist außer Konkurrenz für Gesamtwertung)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Gewonnen hat…</a:t>
            </a:r>
          </a:p>
          <a:p>
            <a:pPr marL="0" indent="0">
              <a:buNone/>
            </a:pPr>
            <a:r>
              <a:rPr lang="de-DE" dirty="0"/>
              <a:t>	…wer nach 6 „Löchern“ die wenigsten Schläge im Team gebraucht hat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Ein Unentschieden ist möglich.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459EC2-8D31-4721-91DD-C2C81D75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30.10.2021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9948FD-7A54-4E13-B5CD-943189F2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Socken-Golf</a:t>
            </a:r>
          </a:p>
        </p:txBody>
      </p:sp>
      <p:pic>
        <p:nvPicPr>
          <p:cNvPr id="8" name="Grafik 7" descr="Uhr mit einfarbiger Füllung">
            <a:extLst>
              <a:ext uri="{FF2B5EF4-FFF2-40B4-BE49-F238E27FC236}">
                <a16:creationId xmlns:a16="http://schemas.microsoft.com/office/drawing/2014/main" id="{8201B0DF-9B1B-4264-8E6C-A55B96B4D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8497" y="5341402"/>
            <a:ext cx="611342" cy="61134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2F3A06D-CD67-4419-94C9-B5824A865432}"/>
              </a:ext>
            </a:extLst>
          </p:cNvPr>
          <p:cNvSpPr txBox="1"/>
          <p:nvPr/>
        </p:nvSpPr>
        <p:spPr>
          <a:xfrm>
            <a:off x="10184675" y="5393157"/>
            <a:ext cx="9459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45 min</a:t>
            </a:r>
          </a:p>
          <a:p>
            <a:pPr algn="ctr"/>
            <a:r>
              <a:rPr lang="de-DE" sz="900" dirty="0"/>
              <a:t>Gesamt</a:t>
            </a:r>
          </a:p>
        </p:txBody>
      </p:sp>
      <p:pic>
        <p:nvPicPr>
          <p:cNvPr id="12" name="Grafik 11" descr="Golfflagge im Loch mit einfarbiger Füllung">
            <a:extLst>
              <a:ext uri="{FF2B5EF4-FFF2-40B4-BE49-F238E27FC236}">
                <a16:creationId xmlns:a16="http://schemas.microsoft.com/office/drawing/2014/main" id="{091E5709-C4CA-4973-AD25-2EF2724AAB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1834" y="730600"/>
            <a:ext cx="914400" cy="914400"/>
          </a:xfrm>
          <a:prstGeom prst="rect">
            <a:avLst/>
          </a:prstGeom>
        </p:spPr>
      </p:pic>
      <p:pic>
        <p:nvPicPr>
          <p:cNvPr id="14" name="Grafik 13" descr="Unendlich mit einfarbiger Füllung">
            <a:extLst>
              <a:ext uri="{FF2B5EF4-FFF2-40B4-BE49-F238E27FC236}">
                <a16:creationId xmlns:a16="http://schemas.microsoft.com/office/drawing/2014/main" id="{12AD69D6-F6ED-4E86-AAAF-13D853D05C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92319" y="5341402"/>
            <a:ext cx="611342" cy="61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3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BB967B-E345-47DB-B725-D9293437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Spielrunde 2 - ENDE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3EA4CD-B7EF-4CD5-B213-5C34553E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30.10.2021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C8F0F98-6F35-4785-B3FB-843227DB60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735" y="2103438"/>
            <a:ext cx="5774530" cy="384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135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D0D05D-B463-4833-B8E7-6DC4E9442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Jedes Team würfelt nacheinander (ein Würfel) </a:t>
            </a:r>
          </a:p>
          <a:p>
            <a:r>
              <a:rPr lang="de-DE" dirty="0"/>
              <a:t>Ziel ist es mindestens 50 Punkte („Augen“) zu erreichen</a:t>
            </a:r>
          </a:p>
          <a:p>
            <a:r>
              <a:rPr lang="de-DE" dirty="0"/>
              <a:t>Wird in einem „Zug“ eine </a:t>
            </a:r>
            <a:r>
              <a:rPr lang="de-DE" b="1" dirty="0"/>
              <a:t>sechs </a:t>
            </a:r>
            <a:r>
              <a:rPr lang="de-DE" dirty="0"/>
              <a:t>gewürfelt, ist der Zug ungültig und die Punkte werden gelöscht</a:t>
            </a:r>
          </a:p>
          <a:p>
            <a:r>
              <a:rPr lang="de-DE" dirty="0"/>
              <a:t>Es ist jederzeit möglich einen Zug zu „beenden“ – die Punkte werden dann als „Highscore“ festgehalten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Gewonnen hat…</a:t>
            </a:r>
          </a:p>
          <a:p>
            <a:pPr marL="0" indent="0">
              <a:buNone/>
            </a:pPr>
            <a:r>
              <a:rPr lang="de-DE" dirty="0"/>
              <a:t>	…wer in einem Zug 50 Punkte oder mehr erreicht</a:t>
            </a:r>
          </a:p>
          <a:p>
            <a:pPr marL="0" indent="0">
              <a:buNone/>
            </a:pPr>
            <a:r>
              <a:rPr lang="de-DE" dirty="0"/>
              <a:t>	…wer nach 4 Zügen die meisten Punkte hat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Ein Unentschieden ist möglich.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459EC2-8D31-4721-91DD-C2C81D75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30.10.2021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9948FD-7A54-4E13-B5CD-943189F2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Wikinger Schach</a:t>
            </a:r>
          </a:p>
        </p:txBody>
      </p:sp>
      <p:pic>
        <p:nvPicPr>
          <p:cNvPr id="8" name="Grafik 7" descr="Uhr mit einfarbiger Füllung">
            <a:extLst>
              <a:ext uri="{FF2B5EF4-FFF2-40B4-BE49-F238E27FC236}">
                <a16:creationId xmlns:a16="http://schemas.microsoft.com/office/drawing/2014/main" id="{8201B0DF-9B1B-4264-8E6C-A55B96B4D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8497" y="5341402"/>
            <a:ext cx="611342" cy="61134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2F3A06D-CD67-4419-94C9-B5824A865432}"/>
              </a:ext>
            </a:extLst>
          </p:cNvPr>
          <p:cNvSpPr txBox="1"/>
          <p:nvPr/>
        </p:nvSpPr>
        <p:spPr>
          <a:xfrm>
            <a:off x="10184675" y="5393157"/>
            <a:ext cx="9459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15 min</a:t>
            </a:r>
          </a:p>
          <a:p>
            <a:pPr algn="ctr"/>
            <a:r>
              <a:rPr lang="de-DE" sz="900" dirty="0"/>
              <a:t>Pro Match</a:t>
            </a:r>
          </a:p>
        </p:txBody>
      </p:sp>
      <p:pic>
        <p:nvPicPr>
          <p:cNvPr id="6" name="Grafik 5" descr="Schachfiguren mit einfarbiger Füllung">
            <a:extLst>
              <a:ext uri="{FF2B5EF4-FFF2-40B4-BE49-F238E27FC236}">
                <a16:creationId xmlns:a16="http://schemas.microsoft.com/office/drawing/2014/main" id="{895042BB-4C99-4A8D-AB5A-E7761CE473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10800" y="871194"/>
            <a:ext cx="914400" cy="914400"/>
          </a:xfrm>
          <a:prstGeom prst="rect">
            <a:avLst/>
          </a:prstGeom>
        </p:spPr>
      </p:pic>
      <p:pic>
        <p:nvPicPr>
          <p:cNvPr id="11" name="Grafik 10" descr="Zwei Männer mit einfarbiger Füllung">
            <a:extLst>
              <a:ext uri="{FF2B5EF4-FFF2-40B4-BE49-F238E27FC236}">
                <a16:creationId xmlns:a16="http://schemas.microsoft.com/office/drawing/2014/main" id="{156E78DE-B186-4114-BFF5-7C679B307B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44075" y="5367280"/>
            <a:ext cx="559586" cy="55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770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D0D05D-B463-4833-B8E7-6DC4E9442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Jedes Team würfelt nacheinander (ein Würfel) </a:t>
            </a:r>
          </a:p>
          <a:p>
            <a:r>
              <a:rPr lang="de-DE" dirty="0"/>
              <a:t>Ziel ist es mindestens 50 Punkte („Augen“) zu erreichen</a:t>
            </a:r>
          </a:p>
          <a:p>
            <a:r>
              <a:rPr lang="de-DE" dirty="0"/>
              <a:t>Wird in einem „Zug“ eine </a:t>
            </a:r>
            <a:r>
              <a:rPr lang="de-DE" b="1" dirty="0"/>
              <a:t>sechs </a:t>
            </a:r>
            <a:r>
              <a:rPr lang="de-DE" dirty="0"/>
              <a:t>gewürfelt, ist der Zug ungültig und die Punkte werden gelöscht</a:t>
            </a:r>
          </a:p>
          <a:p>
            <a:r>
              <a:rPr lang="de-DE" dirty="0"/>
              <a:t>Es ist jederzeit möglich einen Zug zu „beenden“ – die Punkte werden dann als „Highscore“ festgehalten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Gewonnen hat…</a:t>
            </a:r>
          </a:p>
          <a:p>
            <a:pPr marL="0" indent="0">
              <a:buNone/>
            </a:pPr>
            <a:r>
              <a:rPr lang="de-DE" dirty="0"/>
              <a:t>	…wer in einem Zug 50 Punkte oder mehr erreicht</a:t>
            </a:r>
          </a:p>
          <a:p>
            <a:pPr marL="0" indent="0">
              <a:buNone/>
            </a:pPr>
            <a:r>
              <a:rPr lang="de-DE" dirty="0"/>
              <a:t>	…wer nach 4 Zügen die meisten Punkte hat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Ein Unentschieden ist möglich.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459EC2-8D31-4721-91DD-C2C81D75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30.10.2021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9948FD-7A54-4E13-B5CD-943189F2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Spike Ball</a:t>
            </a:r>
          </a:p>
        </p:txBody>
      </p:sp>
      <p:pic>
        <p:nvPicPr>
          <p:cNvPr id="8" name="Grafik 7" descr="Uhr mit einfarbiger Füllung">
            <a:extLst>
              <a:ext uri="{FF2B5EF4-FFF2-40B4-BE49-F238E27FC236}">
                <a16:creationId xmlns:a16="http://schemas.microsoft.com/office/drawing/2014/main" id="{8201B0DF-9B1B-4264-8E6C-A55B96B4D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8497" y="5341402"/>
            <a:ext cx="611342" cy="61134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2F3A06D-CD67-4419-94C9-B5824A865432}"/>
              </a:ext>
            </a:extLst>
          </p:cNvPr>
          <p:cNvSpPr txBox="1"/>
          <p:nvPr/>
        </p:nvSpPr>
        <p:spPr>
          <a:xfrm>
            <a:off x="10184675" y="5393157"/>
            <a:ext cx="9459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10 min</a:t>
            </a:r>
          </a:p>
          <a:p>
            <a:pPr algn="ctr"/>
            <a:r>
              <a:rPr lang="de-DE" sz="900" dirty="0"/>
              <a:t>Pro Match</a:t>
            </a:r>
          </a:p>
        </p:txBody>
      </p:sp>
      <p:pic>
        <p:nvPicPr>
          <p:cNvPr id="11" name="Grafik 10" descr="Zwei Männer mit einfarbiger Füllung">
            <a:extLst>
              <a:ext uri="{FF2B5EF4-FFF2-40B4-BE49-F238E27FC236}">
                <a16:creationId xmlns:a16="http://schemas.microsoft.com/office/drawing/2014/main" id="{156E78DE-B186-4114-BFF5-7C679B307B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44075" y="5367280"/>
            <a:ext cx="559586" cy="559586"/>
          </a:xfrm>
          <a:prstGeom prst="rect">
            <a:avLst/>
          </a:prstGeom>
        </p:spPr>
      </p:pic>
      <p:pic>
        <p:nvPicPr>
          <p:cNvPr id="10" name="Inhaltsplatzhalter 5" descr="Basketball Silhouette">
            <a:extLst>
              <a:ext uri="{FF2B5EF4-FFF2-40B4-BE49-F238E27FC236}">
                <a16:creationId xmlns:a16="http://schemas.microsoft.com/office/drawing/2014/main" id="{62FFCDE9-F08A-47DF-92FE-77B352E3D2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00459" y="8711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6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D0D05D-B463-4833-B8E7-6DC4E9442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Jedes Team würfelt nacheinander (ein Würfel) </a:t>
            </a:r>
          </a:p>
          <a:p>
            <a:r>
              <a:rPr lang="de-DE" dirty="0"/>
              <a:t>Ziel ist es mindestens 50 Punkte („Augen“) zu erreichen</a:t>
            </a:r>
          </a:p>
          <a:p>
            <a:r>
              <a:rPr lang="de-DE" dirty="0"/>
              <a:t>Wird in einem „Zug“ eine </a:t>
            </a:r>
            <a:r>
              <a:rPr lang="de-DE" b="1" dirty="0"/>
              <a:t>sechs </a:t>
            </a:r>
            <a:r>
              <a:rPr lang="de-DE" dirty="0"/>
              <a:t>gewürfelt, ist der Zug ungültig und die Punkte werden gelöscht</a:t>
            </a:r>
          </a:p>
          <a:p>
            <a:r>
              <a:rPr lang="de-DE" dirty="0"/>
              <a:t>Es ist jederzeit möglich einen Zug zu „beenden“ – die Punkte werden dann als „Highscore“ festgehalten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Gewonnen hat…</a:t>
            </a:r>
          </a:p>
          <a:p>
            <a:pPr marL="0" indent="0">
              <a:buNone/>
            </a:pPr>
            <a:r>
              <a:rPr lang="de-DE" dirty="0"/>
              <a:t>	…wer in einem Zug 50 Punkte oder mehr erreicht</a:t>
            </a:r>
          </a:p>
          <a:p>
            <a:pPr marL="0" indent="0">
              <a:buNone/>
            </a:pPr>
            <a:r>
              <a:rPr lang="de-DE" dirty="0"/>
              <a:t>	…wer nach 4 Zügen die meisten Punkte hat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Ein Unentschieden ist möglich.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459EC2-8D31-4721-91DD-C2C81D75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30.10.2021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9948FD-7A54-4E13-B5CD-943189F2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Klackern</a:t>
            </a:r>
          </a:p>
        </p:txBody>
      </p:sp>
      <p:pic>
        <p:nvPicPr>
          <p:cNvPr id="8" name="Grafik 7" descr="Uhr mit einfarbiger Füllung">
            <a:extLst>
              <a:ext uri="{FF2B5EF4-FFF2-40B4-BE49-F238E27FC236}">
                <a16:creationId xmlns:a16="http://schemas.microsoft.com/office/drawing/2014/main" id="{8201B0DF-9B1B-4264-8E6C-A55B96B4D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8497" y="5341402"/>
            <a:ext cx="611342" cy="61134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2F3A06D-CD67-4419-94C9-B5824A865432}"/>
              </a:ext>
            </a:extLst>
          </p:cNvPr>
          <p:cNvSpPr txBox="1"/>
          <p:nvPr/>
        </p:nvSpPr>
        <p:spPr>
          <a:xfrm>
            <a:off x="10184675" y="5393157"/>
            <a:ext cx="9459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10 min</a:t>
            </a:r>
          </a:p>
          <a:p>
            <a:pPr algn="ctr"/>
            <a:r>
              <a:rPr lang="de-DE" sz="900" dirty="0"/>
              <a:t>Pro Match</a:t>
            </a:r>
          </a:p>
        </p:txBody>
      </p:sp>
      <p:pic>
        <p:nvPicPr>
          <p:cNvPr id="11" name="Grafik 10" descr="Zwei Männer mit einfarbiger Füllung">
            <a:extLst>
              <a:ext uri="{FF2B5EF4-FFF2-40B4-BE49-F238E27FC236}">
                <a16:creationId xmlns:a16="http://schemas.microsoft.com/office/drawing/2014/main" id="{156E78DE-B186-4114-BFF5-7C679B307B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44075" y="5367280"/>
            <a:ext cx="559586" cy="559586"/>
          </a:xfrm>
          <a:prstGeom prst="rect">
            <a:avLst/>
          </a:prstGeom>
        </p:spPr>
      </p:pic>
      <p:pic>
        <p:nvPicPr>
          <p:cNvPr id="6" name="Grafik 5" descr="Puppe mit einfarbiger Füllung">
            <a:extLst>
              <a:ext uri="{FF2B5EF4-FFF2-40B4-BE49-F238E27FC236}">
                <a16:creationId xmlns:a16="http://schemas.microsoft.com/office/drawing/2014/main" id="{10FCF40C-64B8-466F-8F2C-C0B3B32850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10800" y="8711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04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D0D05D-B463-4833-B8E7-6DC4E9442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Jedes Team würfelt nacheinander (ein Würfel) </a:t>
            </a:r>
          </a:p>
          <a:p>
            <a:r>
              <a:rPr lang="de-DE" dirty="0"/>
              <a:t>Ziel ist es mindestens 50 Punkte („Augen“) zu erreichen</a:t>
            </a:r>
          </a:p>
          <a:p>
            <a:r>
              <a:rPr lang="de-DE" dirty="0"/>
              <a:t>Wird in einem „Zug“ eine </a:t>
            </a:r>
            <a:r>
              <a:rPr lang="de-DE" b="1" dirty="0"/>
              <a:t>sechs </a:t>
            </a:r>
            <a:r>
              <a:rPr lang="de-DE" dirty="0"/>
              <a:t>gewürfelt, ist der Zug ungültig und die Punkte werden gelöscht</a:t>
            </a:r>
          </a:p>
          <a:p>
            <a:r>
              <a:rPr lang="de-DE" dirty="0"/>
              <a:t>Es ist jederzeit möglich einen Zug zu „beenden“ – die Punkte werden dann als „Highscore“ festgehalten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Gewonnen hat…</a:t>
            </a:r>
          </a:p>
          <a:p>
            <a:pPr marL="0" indent="0">
              <a:buNone/>
            </a:pPr>
            <a:r>
              <a:rPr lang="de-DE" dirty="0"/>
              <a:t>	…wer in einem Zug 50 Punkte oder mehr erreicht</a:t>
            </a:r>
          </a:p>
          <a:p>
            <a:pPr marL="0" indent="0">
              <a:buNone/>
            </a:pPr>
            <a:r>
              <a:rPr lang="de-DE" dirty="0"/>
              <a:t>	…wer nach 4 Zügen die meisten Punkte hat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Ein Unentschieden ist möglich.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459EC2-8D31-4721-91DD-C2C81D75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30.10.2021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9948FD-7A54-4E13-B5CD-943189F2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Quiz | kahoot.it (Führerschein-Quiz)</a:t>
            </a:r>
          </a:p>
        </p:txBody>
      </p:sp>
      <p:pic>
        <p:nvPicPr>
          <p:cNvPr id="8" name="Grafik 7" descr="Uhr mit einfarbiger Füllung">
            <a:extLst>
              <a:ext uri="{FF2B5EF4-FFF2-40B4-BE49-F238E27FC236}">
                <a16:creationId xmlns:a16="http://schemas.microsoft.com/office/drawing/2014/main" id="{8201B0DF-9B1B-4264-8E6C-A55B96B4D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8497" y="5341402"/>
            <a:ext cx="611342" cy="61134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2F3A06D-CD67-4419-94C9-B5824A865432}"/>
              </a:ext>
            </a:extLst>
          </p:cNvPr>
          <p:cNvSpPr txBox="1"/>
          <p:nvPr/>
        </p:nvSpPr>
        <p:spPr>
          <a:xfrm>
            <a:off x="10184675" y="5393157"/>
            <a:ext cx="9459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10 min</a:t>
            </a:r>
          </a:p>
          <a:p>
            <a:pPr algn="ctr"/>
            <a:r>
              <a:rPr lang="de-DE" sz="900" dirty="0"/>
              <a:t>Pro Match</a:t>
            </a:r>
          </a:p>
        </p:txBody>
      </p:sp>
      <p:pic>
        <p:nvPicPr>
          <p:cNvPr id="11" name="Grafik 10" descr="Zwei Männer mit einfarbiger Füllung">
            <a:extLst>
              <a:ext uri="{FF2B5EF4-FFF2-40B4-BE49-F238E27FC236}">
                <a16:creationId xmlns:a16="http://schemas.microsoft.com/office/drawing/2014/main" id="{156E78DE-B186-4114-BFF5-7C679B307B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44075" y="5367280"/>
            <a:ext cx="559586" cy="559586"/>
          </a:xfrm>
          <a:prstGeom prst="rect">
            <a:avLst/>
          </a:prstGeom>
        </p:spPr>
      </p:pic>
      <p:pic>
        <p:nvPicPr>
          <p:cNvPr id="6" name="Grafik 5" descr="Fragen Silhouette">
            <a:extLst>
              <a:ext uri="{FF2B5EF4-FFF2-40B4-BE49-F238E27FC236}">
                <a16:creationId xmlns:a16="http://schemas.microsoft.com/office/drawing/2014/main" id="{A58B59B0-13A6-4E22-BB86-92E3E6F3BE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10800" y="8711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29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D0D05D-B463-4833-B8E7-6DC4E9442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Jedes Team würfelt nacheinander (ein Würfel) </a:t>
            </a:r>
          </a:p>
          <a:p>
            <a:r>
              <a:rPr lang="de-DE" dirty="0"/>
              <a:t>Ziel ist es mindestens 50 Punkte („Augen“) zu erreichen</a:t>
            </a:r>
          </a:p>
          <a:p>
            <a:r>
              <a:rPr lang="de-DE" dirty="0"/>
              <a:t>Wird in einem „Zug“ eine </a:t>
            </a:r>
            <a:r>
              <a:rPr lang="de-DE" b="1" dirty="0"/>
              <a:t>sechs </a:t>
            </a:r>
            <a:r>
              <a:rPr lang="de-DE" dirty="0"/>
              <a:t>gewürfelt, ist der Zug ungültig und die Punkte werden gelöscht</a:t>
            </a:r>
          </a:p>
          <a:p>
            <a:r>
              <a:rPr lang="de-DE" dirty="0"/>
              <a:t>Es ist jederzeit möglich einen Zug zu „beenden“ – die Punkte werden dann als „Highscore“ festgehalten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Gewonnen hat…</a:t>
            </a:r>
          </a:p>
          <a:p>
            <a:pPr marL="0" indent="0">
              <a:buNone/>
            </a:pPr>
            <a:r>
              <a:rPr lang="de-DE" dirty="0"/>
              <a:t>	…wer in einem Zug 50 Punkte oder mehr erreicht</a:t>
            </a:r>
          </a:p>
          <a:p>
            <a:pPr marL="0" indent="0">
              <a:buNone/>
            </a:pPr>
            <a:r>
              <a:rPr lang="de-DE" dirty="0"/>
              <a:t>	…wer nach 4 Zügen die meisten Punkte hat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Ein Unentschieden ist möglich.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459EC2-8D31-4721-91DD-C2C81D75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30.10.2021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9948FD-7A54-4E13-B5CD-943189F2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Quiz | kahoot.it (Alternativ-Quiz)</a:t>
            </a:r>
          </a:p>
        </p:txBody>
      </p:sp>
      <p:pic>
        <p:nvPicPr>
          <p:cNvPr id="8" name="Grafik 7" descr="Uhr mit einfarbiger Füllung">
            <a:extLst>
              <a:ext uri="{FF2B5EF4-FFF2-40B4-BE49-F238E27FC236}">
                <a16:creationId xmlns:a16="http://schemas.microsoft.com/office/drawing/2014/main" id="{8201B0DF-9B1B-4264-8E6C-A55B96B4D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8497" y="5341402"/>
            <a:ext cx="611342" cy="61134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2F3A06D-CD67-4419-94C9-B5824A865432}"/>
              </a:ext>
            </a:extLst>
          </p:cNvPr>
          <p:cNvSpPr txBox="1"/>
          <p:nvPr/>
        </p:nvSpPr>
        <p:spPr>
          <a:xfrm>
            <a:off x="10184675" y="5393157"/>
            <a:ext cx="9459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10 min</a:t>
            </a:r>
          </a:p>
          <a:p>
            <a:pPr algn="ctr"/>
            <a:r>
              <a:rPr lang="de-DE" sz="900" dirty="0"/>
              <a:t>Pro Match</a:t>
            </a:r>
          </a:p>
        </p:txBody>
      </p:sp>
      <p:pic>
        <p:nvPicPr>
          <p:cNvPr id="11" name="Grafik 10" descr="Zwei Männer mit einfarbiger Füllung">
            <a:extLst>
              <a:ext uri="{FF2B5EF4-FFF2-40B4-BE49-F238E27FC236}">
                <a16:creationId xmlns:a16="http://schemas.microsoft.com/office/drawing/2014/main" id="{156E78DE-B186-4114-BFF5-7C679B307B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44075" y="5367280"/>
            <a:ext cx="559586" cy="559586"/>
          </a:xfrm>
          <a:prstGeom prst="rect">
            <a:avLst/>
          </a:prstGeom>
        </p:spPr>
      </p:pic>
      <p:pic>
        <p:nvPicPr>
          <p:cNvPr id="6" name="Grafik 5" descr="Fragen Silhouette">
            <a:extLst>
              <a:ext uri="{FF2B5EF4-FFF2-40B4-BE49-F238E27FC236}">
                <a16:creationId xmlns:a16="http://schemas.microsoft.com/office/drawing/2014/main" id="{A58B59B0-13A6-4E22-BB86-92E3E6F3BE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10800" y="8711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63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D0D05D-B463-4833-B8E7-6DC4E9442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Jedes Team würfelt nacheinander (ein Würfel) </a:t>
            </a:r>
          </a:p>
          <a:p>
            <a:r>
              <a:rPr lang="de-DE" dirty="0"/>
              <a:t>Ziel ist es mindestens 50 Punkte („Augen“) zu erreichen</a:t>
            </a:r>
          </a:p>
          <a:p>
            <a:r>
              <a:rPr lang="de-DE" dirty="0"/>
              <a:t>Wird in einem „Zug“ eine </a:t>
            </a:r>
            <a:r>
              <a:rPr lang="de-DE" b="1" dirty="0"/>
              <a:t>sechs </a:t>
            </a:r>
            <a:r>
              <a:rPr lang="de-DE" dirty="0"/>
              <a:t>gewürfelt, ist der Zug ungültig und die Punkte werden gelöscht</a:t>
            </a:r>
          </a:p>
          <a:p>
            <a:r>
              <a:rPr lang="de-DE" dirty="0"/>
              <a:t>Es ist jederzeit möglich einen Zug zu „beenden“ – die Punkte werden dann als „Highscore“ festgehalten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Gewonnen hat…</a:t>
            </a:r>
          </a:p>
          <a:p>
            <a:pPr marL="0" indent="0">
              <a:buNone/>
            </a:pPr>
            <a:r>
              <a:rPr lang="de-DE" dirty="0"/>
              <a:t>	…wer in einem Zug 50 Punkte oder mehr erreicht</a:t>
            </a:r>
          </a:p>
          <a:p>
            <a:pPr marL="0" indent="0">
              <a:buNone/>
            </a:pPr>
            <a:r>
              <a:rPr lang="de-DE" dirty="0"/>
              <a:t>	…wer nach 4 Zügen die meisten Punkte hat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Ein Unentschieden ist möglich.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459EC2-8D31-4721-91DD-C2C81D75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30.10.2021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9948FD-7A54-4E13-B5CD-943189F2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Dosen-Rollen</a:t>
            </a:r>
          </a:p>
        </p:txBody>
      </p:sp>
      <p:pic>
        <p:nvPicPr>
          <p:cNvPr id="8" name="Grafik 7" descr="Uhr mit einfarbiger Füllung">
            <a:extLst>
              <a:ext uri="{FF2B5EF4-FFF2-40B4-BE49-F238E27FC236}">
                <a16:creationId xmlns:a16="http://schemas.microsoft.com/office/drawing/2014/main" id="{8201B0DF-9B1B-4264-8E6C-A55B96B4D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8497" y="5341402"/>
            <a:ext cx="611342" cy="61134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2F3A06D-CD67-4419-94C9-B5824A865432}"/>
              </a:ext>
            </a:extLst>
          </p:cNvPr>
          <p:cNvSpPr txBox="1"/>
          <p:nvPr/>
        </p:nvSpPr>
        <p:spPr>
          <a:xfrm>
            <a:off x="10184675" y="5393157"/>
            <a:ext cx="9459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10 min</a:t>
            </a:r>
          </a:p>
          <a:p>
            <a:pPr algn="ctr"/>
            <a:r>
              <a:rPr lang="de-DE" sz="900" dirty="0"/>
              <a:t>Pro Match</a:t>
            </a:r>
          </a:p>
        </p:txBody>
      </p:sp>
      <p:pic>
        <p:nvPicPr>
          <p:cNvPr id="11" name="Grafik 10" descr="Zwei Männer mit einfarbiger Füllung">
            <a:extLst>
              <a:ext uri="{FF2B5EF4-FFF2-40B4-BE49-F238E27FC236}">
                <a16:creationId xmlns:a16="http://schemas.microsoft.com/office/drawing/2014/main" id="{156E78DE-B186-4114-BFF5-7C679B307B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44075" y="5367280"/>
            <a:ext cx="559586" cy="559586"/>
          </a:xfrm>
          <a:prstGeom prst="rect">
            <a:avLst/>
          </a:prstGeom>
        </p:spPr>
      </p:pic>
      <p:pic>
        <p:nvPicPr>
          <p:cNvPr id="6" name="Grafik 5" descr="Fragen Silhouette">
            <a:extLst>
              <a:ext uri="{FF2B5EF4-FFF2-40B4-BE49-F238E27FC236}">
                <a16:creationId xmlns:a16="http://schemas.microsoft.com/office/drawing/2014/main" id="{A58B59B0-13A6-4E22-BB86-92E3E6F3BE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10800" y="8711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6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5BD56-FEB4-4FFD-B2AA-CBE805526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Spielmodus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31167B-A549-4CEC-B531-8539A0023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werden Teams gebildet </a:t>
            </a:r>
          </a:p>
          <a:p>
            <a:pPr lvl="1"/>
            <a:r>
              <a:rPr lang="de-DE" dirty="0"/>
              <a:t>Jedes Team hat </a:t>
            </a:r>
            <a:r>
              <a:rPr lang="de-DE" b="1" dirty="0"/>
              <a:t>immer </a:t>
            </a:r>
            <a:r>
              <a:rPr lang="de-DE" dirty="0"/>
              <a:t>einen Mann und eine Frau</a:t>
            </a:r>
          </a:p>
          <a:p>
            <a:pPr lvl="1"/>
            <a:r>
              <a:rPr lang="de-DE" dirty="0"/>
              <a:t>Jedes Team besteht aus 2 Personen (Ausnahme: 3 Personen</a:t>
            </a:r>
          </a:p>
          <a:p>
            <a:r>
              <a:rPr lang="de-DE" dirty="0"/>
              <a:t>Jedes Spiel kann…</a:t>
            </a:r>
          </a:p>
          <a:p>
            <a:pPr lvl="1"/>
            <a:r>
              <a:rPr lang="de-DE" dirty="0"/>
              <a:t>…gewonnen werden (2 Punkte)</a:t>
            </a:r>
          </a:p>
          <a:p>
            <a:pPr lvl="1"/>
            <a:r>
              <a:rPr lang="de-DE" dirty="0"/>
              <a:t>…verloren werden (0 Punkt)</a:t>
            </a:r>
          </a:p>
          <a:p>
            <a:pPr lvl="1"/>
            <a:r>
              <a:rPr lang="de-DE" dirty="0"/>
              <a:t>…unentschieden werden (1 Punkt) </a:t>
            </a:r>
          </a:p>
          <a:p>
            <a:r>
              <a:rPr lang="de-DE" dirty="0"/>
              <a:t>Das spielt wird immer in 2 Gruppen gespielt, wobei die Gruppen durchgemischt werden</a:t>
            </a:r>
          </a:p>
          <a:p>
            <a:r>
              <a:rPr lang="de-DE" dirty="0"/>
              <a:t>Nach Ende der Gruppenphasen gibt es noch eine K.O. Runde</a:t>
            </a:r>
          </a:p>
          <a:p>
            <a:pPr lvl="1"/>
            <a:r>
              <a:rPr lang="de-DE" dirty="0"/>
              <a:t>Halbfinale Plätze 1-4 (1 vs. 4, 2 vs. 3)</a:t>
            </a:r>
          </a:p>
          <a:p>
            <a:pPr lvl="1"/>
            <a:r>
              <a:rPr lang="de-DE" dirty="0"/>
              <a:t>Finale Sieger Halbfinale </a:t>
            </a:r>
          </a:p>
          <a:p>
            <a:r>
              <a:rPr lang="de-DE" dirty="0"/>
              <a:t>Es gibt einen „Side-Quest“ – das Spiel „Erwischt“ – gelöste Aufgaben bringen </a:t>
            </a:r>
            <a:r>
              <a:rPr lang="de-DE"/>
              <a:t>3 Zusatzpunkte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970F7F-52DC-43F1-8DD4-99F06E39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30.10.2021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11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D0D05D-B463-4833-B8E7-6DC4E9442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https://www.youtube.com/watch?v=uGrsLKSNV24</a:t>
            </a:r>
            <a:endParaRPr lang="de-DE" dirty="0"/>
          </a:p>
          <a:p>
            <a:r>
              <a:rPr lang="de-DE" dirty="0"/>
              <a:t>Wird in einem „Zug“ eine </a:t>
            </a:r>
            <a:r>
              <a:rPr lang="de-DE" b="1" dirty="0"/>
              <a:t>sechs </a:t>
            </a:r>
            <a:r>
              <a:rPr lang="de-DE" dirty="0"/>
              <a:t>gewürfelt, ist der Zug ungültig und die Punkte werden gelöscht</a:t>
            </a:r>
          </a:p>
          <a:p>
            <a:r>
              <a:rPr lang="de-DE" dirty="0"/>
              <a:t>Es ist jederzeit möglich einen Zug zu „beenden“ – die Punkte werden dann als „Highscore“ festgehalten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Gewonnen hat…</a:t>
            </a:r>
          </a:p>
          <a:p>
            <a:pPr marL="0" indent="0">
              <a:buNone/>
            </a:pPr>
            <a:r>
              <a:rPr lang="de-DE" dirty="0"/>
              <a:t>	…wer in einem Zug 50 Punkte oder mehr erreicht</a:t>
            </a:r>
          </a:p>
          <a:p>
            <a:pPr marL="0" indent="0">
              <a:buNone/>
            </a:pPr>
            <a:r>
              <a:rPr lang="de-DE" dirty="0"/>
              <a:t>	…wer nach 4 Zügen die meisten Punkte hat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Ein Unentschieden ist möglich.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459EC2-8D31-4721-91DD-C2C81D75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30.10.2021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9948FD-7A54-4E13-B5CD-943189F2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Musik raten (rückwärts)</a:t>
            </a:r>
          </a:p>
        </p:txBody>
      </p:sp>
      <p:pic>
        <p:nvPicPr>
          <p:cNvPr id="8" name="Grafik 7" descr="Uhr mit einfarbiger Füllung">
            <a:extLst>
              <a:ext uri="{FF2B5EF4-FFF2-40B4-BE49-F238E27FC236}">
                <a16:creationId xmlns:a16="http://schemas.microsoft.com/office/drawing/2014/main" id="{8201B0DF-9B1B-4264-8E6C-A55B96B4D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8497" y="5341402"/>
            <a:ext cx="611342" cy="61134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2F3A06D-CD67-4419-94C9-B5824A865432}"/>
              </a:ext>
            </a:extLst>
          </p:cNvPr>
          <p:cNvSpPr txBox="1"/>
          <p:nvPr/>
        </p:nvSpPr>
        <p:spPr>
          <a:xfrm>
            <a:off x="10184675" y="5393157"/>
            <a:ext cx="9459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10 min</a:t>
            </a:r>
          </a:p>
          <a:p>
            <a:pPr algn="ctr"/>
            <a:r>
              <a:rPr lang="de-DE" sz="900" dirty="0"/>
              <a:t>Pro Match</a:t>
            </a:r>
          </a:p>
        </p:txBody>
      </p:sp>
      <p:pic>
        <p:nvPicPr>
          <p:cNvPr id="11" name="Grafik 10" descr="Zwei Männer mit einfarbiger Füllung">
            <a:extLst>
              <a:ext uri="{FF2B5EF4-FFF2-40B4-BE49-F238E27FC236}">
                <a16:creationId xmlns:a16="http://schemas.microsoft.com/office/drawing/2014/main" id="{156E78DE-B186-4114-BFF5-7C679B307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44075" y="5367280"/>
            <a:ext cx="559586" cy="559586"/>
          </a:xfrm>
          <a:prstGeom prst="rect">
            <a:avLst/>
          </a:prstGeom>
        </p:spPr>
      </p:pic>
      <p:pic>
        <p:nvPicPr>
          <p:cNvPr id="6" name="Grafik 5" descr="Fragen Silhouette">
            <a:extLst>
              <a:ext uri="{FF2B5EF4-FFF2-40B4-BE49-F238E27FC236}">
                <a16:creationId xmlns:a16="http://schemas.microsoft.com/office/drawing/2014/main" id="{A58B59B0-13A6-4E22-BB86-92E3E6F3BE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10800" y="8711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17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de" dirty="0"/>
              <a:t>Hütt‘n-Olympiade 2021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DDDEE4-97C0-4945-B7BC-44EF50D2C8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735" y="2103438"/>
            <a:ext cx="5774530" cy="384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D0D05D-B463-4833-B8E7-6DC4E9442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Jedes Team würfelt nacheinander (ein Würfel) </a:t>
            </a:r>
          </a:p>
          <a:p>
            <a:r>
              <a:rPr lang="de-DE" dirty="0"/>
              <a:t>Ziel ist es mindestens 50 Punkte („Augen“) zu erreichen</a:t>
            </a:r>
          </a:p>
          <a:p>
            <a:r>
              <a:rPr lang="de-DE" dirty="0"/>
              <a:t>Wird in einem „Zug“ eine </a:t>
            </a:r>
            <a:r>
              <a:rPr lang="de-DE" b="1" dirty="0"/>
              <a:t>sechs </a:t>
            </a:r>
            <a:r>
              <a:rPr lang="de-DE" dirty="0"/>
              <a:t>gewürfelt, ist der Zug ungültig und die Punkte werden gelöscht</a:t>
            </a:r>
          </a:p>
          <a:p>
            <a:r>
              <a:rPr lang="de-DE" dirty="0"/>
              <a:t>Es ist jederzeit möglich einen Zug zu „beenden“ – die Punkte werden dann als „Highscore“ festgehalten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Gewonnen hat…</a:t>
            </a:r>
          </a:p>
          <a:p>
            <a:pPr marL="0" indent="0">
              <a:buNone/>
            </a:pPr>
            <a:r>
              <a:rPr lang="de-DE" dirty="0"/>
              <a:t>	…wer in einem Zug 50 Punkte oder mehr erreicht</a:t>
            </a:r>
          </a:p>
          <a:p>
            <a:pPr marL="0" indent="0">
              <a:buNone/>
            </a:pPr>
            <a:r>
              <a:rPr lang="de-DE" dirty="0"/>
              <a:t>	…wer nach 4 Zügen die meisten Punkte hat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Ein Unentschieden ist möglich.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459EC2-8D31-4721-91DD-C2C81D75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30.10.2021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9948FD-7A54-4E13-B5CD-943189F2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Mario </a:t>
            </a:r>
            <a:r>
              <a:rPr lang="de-DE" dirty="0" err="1"/>
              <a:t>Kart</a:t>
            </a:r>
            <a:endParaRPr lang="de-DE" dirty="0"/>
          </a:p>
        </p:txBody>
      </p:sp>
      <p:pic>
        <p:nvPicPr>
          <p:cNvPr id="8" name="Grafik 7" descr="Uhr mit einfarbiger Füllung">
            <a:extLst>
              <a:ext uri="{FF2B5EF4-FFF2-40B4-BE49-F238E27FC236}">
                <a16:creationId xmlns:a16="http://schemas.microsoft.com/office/drawing/2014/main" id="{8201B0DF-9B1B-4264-8E6C-A55B96B4D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8497" y="5341402"/>
            <a:ext cx="611342" cy="61134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2F3A06D-CD67-4419-94C9-B5824A865432}"/>
              </a:ext>
            </a:extLst>
          </p:cNvPr>
          <p:cNvSpPr txBox="1"/>
          <p:nvPr/>
        </p:nvSpPr>
        <p:spPr>
          <a:xfrm>
            <a:off x="10184675" y="5393157"/>
            <a:ext cx="9459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5 min</a:t>
            </a:r>
          </a:p>
          <a:p>
            <a:pPr algn="ctr"/>
            <a:r>
              <a:rPr lang="de-DE" sz="900" dirty="0"/>
              <a:t>Pro Match</a:t>
            </a:r>
          </a:p>
        </p:txBody>
      </p:sp>
      <p:pic>
        <p:nvPicPr>
          <p:cNvPr id="11" name="Grafik 10" descr="Zwei Männer mit einfarbiger Füllung">
            <a:extLst>
              <a:ext uri="{FF2B5EF4-FFF2-40B4-BE49-F238E27FC236}">
                <a16:creationId xmlns:a16="http://schemas.microsoft.com/office/drawing/2014/main" id="{156E78DE-B186-4114-BFF5-7C679B307B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44075" y="5367280"/>
            <a:ext cx="559586" cy="559586"/>
          </a:xfrm>
          <a:prstGeom prst="rect">
            <a:avLst/>
          </a:prstGeom>
        </p:spPr>
      </p:pic>
      <p:pic>
        <p:nvPicPr>
          <p:cNvPr id="7" name="Grafik 6" descr="Rennflagge mit einfarbiger Füllung">
            <a:extLst>
              <a:ext uri="{FF2B5EF4-FFF2-40B4-BE49-F238E27FC236}">
                <a16:creationId xmlns:a16="http://schemas.microsoft.com/office/drawing/2014/main" id="{DDEFD4F7-94E8-4298-B38B-8D024F5C99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10800" y="8711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5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E9C05-C50E-4A43-97A9-5329540A8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Spielarten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E892D8-0D46-4B6C-91B5-5DC7BBC63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2 </a:t>
            </a:r>
            <a:r>
              <a:rPr lang="de-DE" b="1" dirty="0" err="1"/>
              <a:t>vs</a:t>
            </a:r>
            <a:r>
              <a:rPr lang="de-DE" b="1" dirty="0"/>
              <a:t> 2</a:t>
            </a:r>
          </a:p>
          <a:p>
            <a:pPr lvl="1"/>
            <a:r>
              <a:rPr lang="de-DE" dirty="0"/>
              <a:t>2er Teams Spielen direkt im Duell gegeneinander – das bereits präsentierte Punktesystem greift</a:t>
            </a:r>
          </a:p>
          <a:p>
            <a:pPr lvl="1"/>
            <a:endParaRPr lang="de-DE" dirty="0"/>
          </a:p>
          <a:p>
            <a:r>
              <a:rPr lang="de-DE" b="1" dirty="0"/>
              <a:t>Highscore</a:t>
            </a:r>
          </a:p>
          <a:p>
            <a:pPr lvl="1"/>
            <a:r>
              <a:rPr lang="de-DE" dirty="0"/>
              <a:t>Alle treten „Statistik-basiert“ gegeneinander an – es der beste Wert gewinnt (Zeit, Wiederholungen etc</a:t>
            </a:r>
            <a:r>
              <a:rPr lang="de-DE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Der Gewinner erhält ebenfalls 2 Punkte</a:t>
            </a:r>
          </a:p>
          <a:p>
            <a:r>
              <a:rPr lang="de-DE" b="1" dirty="0">
                <a:sym typeface="Wingdings" panose="05000000000000000000" pitchFamily="2" charset="2"/>
              </a:rPr>
              <a:t>Alle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In einer Gruppenrunde treten alle </a:t>
            </a:r>
            <a:r>
              <a:rPr lang="de-DE" dirty="0" err="1">
                <a:sym typeface="Wingdings" panose="05000000000000000000" pitchFamily="2" charset="2"/>
              </a:rPr>
              <a:t>gegeneineinander</a:t>
            </a:r>
            <a:r>
              <a:rPr lang="de-DE" dirty="0">
                <a:sym typeface="Wingdings" panose="05000000000000000000" pitchFamily="2" charset="2"/>
              </a:rPr>
              <a:t> an 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Der Gewinner erhält ebenfalls 2 Punkte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B16E42-6657-4E48-95D9-CEC1D8AD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30.10.2021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2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C56DA2-1CEA-4AF0-AE2C-BA444223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0B7424-7662-4E13-B018-CF8BDCD93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Ablauf bleibt nach wie vor geheim – die Instruktionen werden nacheinander „preis gegeben“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B99022-B17B-466A-8D60-A793D823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30.10.2021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73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BB967B-E345-47DB-B725-D9293437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Spielrunde 1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3EA4CD-B7EF-4CD5-B213-5C34553E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30.10.2021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C8F0F98-6F35-4785-B3FB-843227DB60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735" y="2103438"/>
            <a:ext cx="5774530" cy="384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96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D0D05D-B463-4833-B8E7-6DC4E9442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Jedes Team würfelt nacheinander (ein Würfel) </a:t>
            </a:r>
          </a:p>
          <a:p>
            <a:r>
              <a:rPr lang="de-DE" dirty="0"/>
              <a:t>Ziel ist es mindestens 50 Punkte („Augen“) zu erreichen</a:t>
            </a:r>
          </a:p>
          <a:p>
            <a:r>
              <a:rPr lang="de-DE" dirty="0"/>
              <a:t>Wird in einem „Zug“ eine </a:t>
            </a:r>
            <a:r>
              <a:rPr lang="de-DE" b="1" dirty="0"/>
              <a:t>sechs </a:t>
            </a:r>
            <a:r>
              <a:rPr lang="de-DE" dirty="0"/>
              <a:t>gewürfelt, ist der Zug ungültig und die Punkte werden gelöscht</a:t>
            </a:r>
          </a:p>
          <a:p>
            <a:r>
              <a:rPr lang="de-DE" dirty="0"/>
              <a:t>Es ist jederzeit möglich einen Zug zu „beenden“ – die Punkte werden dann als „Highscore“ festgehalten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Gewonnen hat…</a:t>
            </a:r>
          </a:p>
          <a:p>
            <a:pPr marL="0" indent="0">
              <a:buNone/>
            </a:pPr>
            <a:r>
              <a:rPr lang="de-DE" dirty="0"/>
              <a:t>	…wer in einem Zug 50 Punkte oder mehr erreicht</a:t>
            </a:r>
          </a:p>
          <a:p>
            <a:pPr marL="0" indent="0">
              <a:buNone/>
            </a:pPr>
            <a:r>
              <a:rPr lang="de-DE" dirty="0"/>
              <a:t>	…wer nach 4 Zügen die meisten Punkte hat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Ein Unentschieden ist möglich.</a:t>
            </a:r>
          </a:p>
          <a:p>
            <a:pPr marL="0" indent="0">
              <a:buNone/>
            </a:pPr>
            <a:r>
              <a:rPr lang="de-DE" sz="1050" dirty="0">
                <a:hlinkClick r:id="rId2"/>
              </a:rPr>
              <a:t>https://www.prosieben.de/tv/schlag-den-raab/video/127-spiel-9-wuerfeln-clip</a:t>
            </a:r>
            <a:endParaRPr lang="de-DE" sz="1050" dirty="0"/>
          </a:p>
          <a:p>
            <a:pPr marL="0" indent="0">
              <a:buNone/>
            </a:pPr>
            <a:endParaRPr lang="de-DE" sz="105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459EC2-8D31-4721-91DD-C2C81D75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30.10.2021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9948FD-7A54-4E13-B5CD-943189F2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Würfeln</a:t>
            </a:r>
          </a:p>
        </p:txBody>
      </p:sp>
      <p:pic>
        <p:nvPicPr>
          <p:cNvPr id="6" name="Grafik 5" descr="Würfel mit einfarbiger Füllung">
            <a:extLst>
              <a:ext uri="{FF2B5EF4-FFF2-40B4-BE49-F238E27FC236}">
                <a16:creationId xmlns:a16="http://schemas.microsoft.com/office/drawing/2014/main" id="{58385681-A562-4619-A3C9-189775576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49839" y="729679"/>
            <a:ext cx="1197429" cy="1197429"/>
          </a:xfrm>
          <a:prstGeom prst="rect">
            <a:avLst/>
          </a:prstGeom>
        </p:spPr>
      </p:pic>
      <p:pic>
        <p:nvPicPr>
          <p:cNvPr id="8" name="Grafik 7" descr="Uhr mit einfarbiger Füllung">
            <a:extLst>
              <a:ext uri="{FF2B5EF4-FFF2-40B4-BE49-F238E27FC236}">
                <a16:creationId xmlns:a16="http://schemas.microsoft.com/office/drawing/2014/main" id="{8201B0DF-9B1B-4264-8E6C-A55B96B4D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38497" y="5341402"/>
            <a:ext cx="611342" cy="61134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2F3A06D-CD67-4419-94C9-B5824A865432}"/>
              </a:ext>
            </a:extLst>
          </p:cNvPr>
          <p:cNvSpPr txBox="1"/>
          <p:nvPr/>
        </p:nvSpPr>
        <p:spPr>
          <a:xfrm>
            <a:off x="10184675" y="5462407"/>
            <a:ext cx="94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 min</a:t>
            </a:r>
          </a:p>
        </p:txBody>
      </p:sp>
      <p:pic>
        <p:nvPicPr>
          <p:cNvPr id="10" name="Grafik 9" descr="Zwei Männer mit einfarbiger Füllung">
            <a:extLst>
              <a:ext uri="{FF2B5EF4-FFF2-40B4-BE49-F238E27FC236}">
                <a16:creationId xmlns:a16="http://schemas.microsoft.com/office/drawing/2014/main" id="{0E0A7118-15CF-44B0-AEAE-61B76F15E3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44075" y="5367280"/>
            <a:ext cx="559586" cy="55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59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D0D05D-B463-4833-B8E7-6DC4E9442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Ein Partner nimmt eine Flasche in die Hand – der andere bekommt einen Becher</a:t>
            </a:r>
          </a:p>
          <a:p>
            <a:r>
              <a:rPr lang="de-DE" dirty="0"/>
              <a:t>Pro Team stehen 5 Minuten zur Verfügung</a:t>
            </a:r>
          </a:p>
          <a:p>
            <a:r>
              <a:rPr lang="de-DE" dirty="0"/>
              <a:t>Aufgabe ist es einen Becher von der Tischkante auf einen Flaschenhals zu flippen – Abstand muss noch evaluiert werden</a:t>
            </a:r>
          </a:p>
          <a:p>
            <a:r>
              <a:rPr lang="de-DE" dirty="0"/>
              <a:t>Die Teams treten nacheinander gegeneinander an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Gewonnen hat…</a:t>
            </a:r>
          </a:p>
          <a:p>
            <a:pPr marL="0" indent="0">
              <a:buNone/>
            </a:pPr>
            <a:r>
              <a:rPr lang="de-DE" dirty="0"/>
              <a:t>	…wer nach Ablauf der Zeit meisten Treffer hat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Ein Unentschieden ist möglich.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459EC2-8D31-4721-91DD-C2C81D75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30.10.2021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9948FD-7A54-4E13-B5CD-943189F2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„Becher auf Flasche“</a:t>
            </a:r>
          </a:p>
        </p:txBody>
      </p:sp>
      <p:pic>
        <p:nvPicPr>
          <p:cNvPr id="8" name="Grafik 7" descr="Uhr mit einfarbiger Füllung">
            <a:extLst>
              <a:ext uri="{FF2B5EF4-FFF2-40B4-BE49-F238E27FC236}">
                <a16:creationId xmlns:a16="http://schemas.microsoft.com/office/drawing/2014/main" id="{8201B0DF-9B1B-4264-8E6C-A55B96B4D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8497" y="5341402"/>
            <a:ext cx="611342" cy="61134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2F3A06D-CD67-4419-94C9-B5824A865432}"/>
              </a:ext>
            </a:extLst>
          </p:cNvPr>
          <p:cNvSpPr txBox="1"/>
          <p:nvPr/>
        </p:nvSpPr>
        <p:spPr>
          <a:xfrm>
            <a:off x="10184675" y="5393157"/>
            <a:ext cx="9459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10 min</a:t>
            </a:r>
          </a:p>
          <a:p>
            <a:pPr algn="ctr"/>
            <a:r>
              <a:rPr lang="de-DE" sz="900" dirty="0"/>
              <a:t>Pro Match</a:t>
            </a:r>
          </a:p>
        </p:txBody>
      </p:sp>
      <p:pic>
        <p:nvPicPr>
          <p:cNvPr id="11" name="Grafik 10" descr="Zwei Männer mit einfarbiger Füllung">
            <a:extLst>
              <a:ext uri="{FF2B5EF4-FFF2-40B4-BE49-F238E27FC236}">
                <a16:creationId xmlns:a16="http://schemas.microsoft.com/office/drawing/2014/main" id="{156E78DE-B186-4114-BFF5-7C679B307B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44075" y="5367280"/>
            <a:ext cx="559586" cy="559586"/>
          </a:xfrm>
          <a:prstGeom prst="rect">
            <a:avLst/>
          </a:prstGeom>
        </p:spPr>
      </p:pic>
      <p:pic>
        <p:nvPicPr>
          <p:cNvPr id="6" name="Grafik 5" descr="Fragen Silhouette">
            <a:extLst>
              <a:ext uri="{FF2B5EF4-FFF2-40B4-BE49-F238E27FC236}">
                <a16:creationId xmlns:a16="http://schemas.microsoft.com/office/drawing/2014/main" id="{A58B59B0-13A6-4E22-BB86-92E3E6F3BE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10800" y="8711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47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D0D05D-B463-4833-B8E7-6DC4E9442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Das Spiel läuft auf Zeit (5 Minuten)</a:t>
            </a:r>
          </a:p>
          <a:p>
            <a:r>
              <a:rPr lang="de-DE" dirty="0"/>
              <a:t>Ziel ist es eine Erbse aus einer vorgegebenen Distanz in eine auf dem Boden stehende Flasche zu werfen</a:t>
            </a:r>
          </a:p>
          <a:p>
            <a:r>
              <a:rPr lang="de-DE" dirty="0"/>
              <a:t>Die Teams treten parallel gegeneinander an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Gewonnen hat…</a:t>
            </a:r>
          </a:p>
          <a:p>
            <a:pPr marL="0" indent="0">
              <a:buNone/>
            </a:pPr>
            <a:r>
              <a:rPr lang="de-DE" dirty="0"/>
              <a:t>	…wer nach Ablauf der Zeit, die meisten Erbsen in der Flasche platziert hat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hlinkClick r:id="rId2"/>
              </a:rPr>
              <a:t>https://www.myspass.de/shows/tvshows/schlag-den-star/Spiel-7-Erbsen--/19039/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459EC2-8D31-4721-91DD-C2C81D75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30.10.2021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9948FD-7A54-4E13-B5CD-943189F2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Erbsen in Flasche</a:t>
            </a:r>
          </a:p>
        </p:txBody>
      </p:sp>
      <p:pic>
        <p:nvPicPr>
          <p:cNvPr id="8" name="Grafik 7" descr="Uhr mit einfarbiger Füllung">
            <a:extLst>
              <a:ext uri="{FF2B5EF4-FFF2-40B4-BE49-F238E27FC236}">
                <a16:creationId xmlns:a16="http://schemas.microsoft.com/office/drawing/2014/main" id="{8201B0DF-9B1B-4264-8E6C-A55B96B4D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8497" y="5341402"/>
            <a:ext cx="611342" cy="61134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2F3A06D-CD67-4419-94C9-B5824A865432}"/>
              </a:ext>
            </a:extLst>
          </p:cNvPr>
          <p:cNvSpPr txBox="1"/>
          <p:nvPr/>
        </p:nvSpPr>
        <p:spPr>
          <a:xfrm>
            <a:off x="10184675" y="5393157"/>
            <a:ext cx="9459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10 min</a:t>
            </a:r>
          </a:p>
          <a:p>
            <a:pPr algn="ctr"/>
            <a:r>
              <a:rPr lang="de-DE" sz="900" dirty="0"/>
              <a:t>Pro Match</a:t>
            </a:r>
          </a:p>
        </p:txBody>
      </p:sp>
      <p:pic>
        <p:nvPicPr>
          <p:cNvPr id="11" name="Grafik 10" descr="Zwei Männer mit einfarbiger Füllung">
            <a:extLst>
              <a:ext uri="{FF2B5EF4-FFF2-40B4-BE49-F238E27FC236}">
                <a16:creationId xmlns:a16="http://schemas.microsoft.com/office/drawing/2014/main" id="{156E78DE-B186-4114-BFF5-7C679B307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44075" y="5367280"/>
            <a:ext cx="559586" cy="559586"/>
          </a:xfrm>
          <a:prstGeom prst="rect">
            <a:avLst/>
          </a:prstGeom>
        </p:spPr>
      </p:pic>
      <p:pic>
        <p:nvPicPr>
          <p:cNvPr id="7" name="Grafik 6" descr="Wasserflasche Silhouette">
            <a:extLst>
              <a:ext uri="{FF2B5EF4-FFF2-40B4-BE49-F238E27FC236}">
                <a16:creationId xmlns:a16="http://schemas.microsoft.com/office/drawing/2014/main" id="{DEFFF3B1-4CB0-4233-8797-2DF6EE6EC6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10800" y="8671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783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D0D05D-B463-4833-B8E7-6DC4E9442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Die Teams treten parallel gegeneinander 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Ziel ist es ein Puzzle mit 24 Teile möglichst schnell zu vervollständigen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r>
              <a:rPr lang="de-DE" dirty="0"/>
              <a:t>Dies ist ein „Highscore-Game“ – die schnellste Gesamtzeit gewinnt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459EC2-8D31-4721-91DD-C2C81D75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30.10.2021</a:t>
            </a:fld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9948FD-7A54-4E13-B5CD-943189F2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Puzzeln</a:t>
            </a:r>
          </a:p>
        </p:txBody>
      </p:sp>
      <p:pic>
        <p:nvPicPr>
          <p:cNvPr id="8" name="Grafik 7" descr="Uhr mit einfarbiger Füllung">
            <a:extLst>
              <a:ext uri="{FF2B5EF4-FFF2-40B4-BE49-F238E27FC236}">
                <a16:creationId xmlns:a16="http://schemas.microsoft.com/office/drawing/2014/main" id="{8201B0DF-9B1B-4264-8E6C-A55B96B4D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8497" y="5341402"/>
            <a:ext cx="611342" cy="61134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2F3A06D-CD67-4419-94C9-B5824A865432}"/>
              </a:ext>
            </a:extLst>
          </p:cNvPr>
          <p:cNvSpPr txBox="1"/>
          <p:nvPr/>
        </p:nvSpPr>
        <p:spPr>
          <a:xfrm>
            <a:off x="10184675" y="5393157"/>
            <a:ext cx="9459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10 min</a:t>
            </a:r>
          </a:p>
          <a:p>
            <a:pPr algn="ctr"/>
            <a:r>
              <a:rPr lang="de-DE" sz="900" dirty="0"/>
              <a:t>Pro Match</a:t>
            </a:r>
          </a:p>
        </p:txBody>
      </p:sp>
      <p:pic>
        <p:nvPicPr>
          <p:cNvPr id="6" name="Grafik 5" descr="Fragen Silhouette">
            <a:extLst>
              <a:ext uri="{FF2B5EF4-FFF2-40B4-BE49-F238E27FC236}">
                <a16:creationId xmlns:a16="http://schemas.microsoft.com/office/drawing/2014/main" id="{A58B59B0-13A6-4E22-BB86-92E3E6F3B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10800" y="871194"/>
            <a:ext cx="914400" cy="914400"/>
          </a:xfrm>
          <a:prstGeom prst="rect">
            <a:avLst/>
          </a:prstGeom>
        </p:spPr>
      </p:pic>
      <p:pic>
        <p:nvPicPr>
          <p:cNvPr id="7" name="Grafik 6" descr="Messgerät Silhouette">
            <a:extLst>
              <a:ext uri="{FF2B5EF4-FFF2-40B4-BE49-F238E27FC236}">
                <a16:creationId xmlns:a16="http://schemas.microsoft.com/office/drawing/2014/main" id="{E203FE07-4BE8-4767-B039-FD50C004AF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03316" y="5265636"/>
            <a:ext cx="762872" cy="76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3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9_TF78438558" id="{52906723-C130-4574-979F-893E907F73E5}" vid="{E635294A-DA31-4A29-8208-4BAAB3845E9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{DA636272-0FA2-4E9E-A979-E5FEC6B83FE4}tf78438558_win32</Template>
  <TotalTime>0</TotalTime>
  <Words>1462</Words>
  <Application>Microsoft Office PowerPoint</Application>
  <PresentationFormat>Breitbild</PresentationFormat>
  <Paragraphs>235</Paragraphs>
  <Slides>22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Garamond</vt:lpstr>
      <vt:lpstr>SavonVTI</vt:lpstr>
      <vt:lpstr>Hüttn-olympiade 2021</vt:lpstr>
      <vt:lpstr>Spielmodus</vt:lpstr>
      <vt:lpstr>Spielarten</vt:lpstr>
      <vt:lpstr>Ablaufplan</vt:lpstr>
      <vt:lpstr>Spielrunde 1</vt:lpstr>
      <vt:lpstr>Würfeln</vt:lpstr>
      <vt:lpstr>„Becher auf Flasche“</vt:lpstr>
      <vt:lpstr>Erbsen in Flasche</vt:lpstr>
      <vt:lpstr>Puzzeln</vt:lpstr>
      <vt:lpstr>Tischtennisball über Schulter </vt:lpstr>
      <vt:lpstr>Spielrunde 2</vt:lpstr>
      <vt:lpstr>Socken-Golf</vt:lpstr>
      <vt:lpstr>Spielrunde 2 - ENDE</vt:lpstr>
      <vt:lpstr>Wikinger Schach</vt:lpstr>
      <vt:lpstr>Spike Ball</vt:lpstr>
      <vt:lpstr>Klackern</vt:lpstr>
      <vt:lpstr>Quiz | kahoot.it (Führerschein-Quiz)</vt:lpstr>
      <vt:lpstr>Quiz | kahoot.it (Alternativ-Quiz)</vt:lpstr>
      <vt:lpstr>Dosen-Rollen</vt:lpstr>
      <vt:lpstr>Musik raten (rückwärts)</vt:lpstr>
      <vt:lpstr>Hütt‘n-Olympiade 2021</vt:lpstr>
      <vt:lpstr>Mario Kart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Hüttn-olympiade 2021</dc:title>
  <dc:creator>Dominik Winter</dc:creator>
  <cp:lastModifiedBy>Dominik Winter</cp:lastModifiedBy>
  <cp:revision>89</cp:revision>
  <dcterms:created xsi:type="dcterms:W3CDTF">2021-10-26T14:20:32Z</dcterms:created>
  <dcterms:modified xsi:type="dcterms:W3CDTF">2021-10-30T11:42:36Z</dcterms:modified>
</cp:coreProperties>
</file>