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Sheet1!$G$2</c:f>
              <c:strCache>
                <c:ptCount val="1"/>
                <c:pt idx="0">
                  <c:v>map50k-300m</c:v>
                </c:pt>
              </c:strCache>
            </c:strRef>
          </c:tx>
          <c:spPr>
            <a:pattFill prst="ltHorz">
              <a:fgClr>
                <a:schemeClr val="accent4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2A-4CFA-8871-5EB1F433770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C2A-4CFA-8871-5EB1F433770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C2A-4CFA-8871-5EB1F433770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C2A-4CFA-8871-5EB1F4337701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C2A-4CFA-8871-5EB1F4337701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C2A-4CFA-8871-5EB1F4337701}"/>
              </c:ext>
            </c:extLst>
          </c:dPt>
          <c:cat>
            <c:strRef>
              <c:f>Sheet1!$C$4:$C$16</c:f>
              <c:strCache>
                <c:ptCount val="13"/>
                <c:pt idx="0">
                  <c:v>domurdoc</c:v>
                </c:pt>
                <c:pt idx="1">
                  <c:v>liftchampion</c:v>
                </c:pt>
                <c:pt idx="2">
                  <c:v>almayor</c:v>
                </c:pt>
                <c:pt idx="3">
                  <c:v>elijahkash</c:v>
                </c:pt>
                <c:pt idx="4">
                  <c:v>nalysann</c:v>
                </c:pt>
                <c:pt idx="5">
                  <c:v>nikitinste</c:v>
                </c:pt>
                <c:pt idx="6">
                  <c:v>artemk1337</c:v>
                </c:pt>
                <c:pt idx="7">
                  <c:v>egiant</c:v>
                </c:pt>
                <c:pt idx="8">
                  <c:v>daniimomir</c:v>
                </c:pt>
                <c:pt idx="9">
                  <c:v>maxencejded</c:v>
                </c:pt>
                <c:pt idx="10">
                  <c:v>Vbrazhnik</c:v>
                </c:pt>
                <c:pt idx="11">
                  <c:v>agelloz</c:v>
                </c:pt>
                <c:pt idx="12">
                  <c:v>cnails</c:v>
                </c:pt>
              </c:strCache>
            </c:strRef>
          </c:cat>
          <c:val>
            <c:numRef>
              <c:f>Sheet1!$G$4:$G$16</c:f>
              <c:numCache>
                <c:formatCode>General</c:formatCode>
                <c:ptCount val="13"/>
                <c:pt idx="0">
                  <c:v>1.367</c:v>
                </c:pt>
                <c:pt idx="1">
                  <c:v>16.327999999999999</c:v>
                </c:pt>
                <c:pt idx="2">
                  <c:v>10.429</c:v>
                </c:pt>
                <c:pt idx="3">
                  <c:v>1.361</c:v>
                </c:pt>
                <c:pt idx="4">
                  <c:v>73.228999999999999</c:v>
                </c:pt>
                <c:pt idx="5">
                  <c:v>120</c:v>
                </c:pt>
                <c:pt idx="6">
                  <c:v>120</c:v>
                </c:pt>
                <c:pt idx="7">
                  <c:v>120</c:v>
                </c:pt>
                <c:pt idx="8">
                  <c:v>120</c:v>
                </c:pt>
                <c:pt idx="9">
                  <c:v>3.863</c:v>
                </c:pt>
                <c:pt idx="10">
                  <c:v>120</c:v>
                </c:pt>
                <c:pt idx="11">
                  <c:v>120</c:v>
                </c:pt>
                <c:pt idx="12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C2A-4CFA-8871-5EB1F4337701}"/>
            </c:ext>
          </c:extLst>
        </c:ser>
        <c:ser>
          <c:idx val="1"/>
          <c:order val="1"/>
          <c:tx>
            <c:strRef>
              <c:f>Sheet1!$H$2</c:f>
              <c:strCache>
                <c:ptCount val="1"/>
                <c:pt idx="0">
                  <c:v>map50k-1000m</c:v>
                </c:pt>
              </c:strCache>
            </c:strRef>
          </c:tx>
          <c:spPr>
            <a:pattFill prst="ltHorz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0C2A-4CFA-8871-5EB1F433770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0C2A-4CFA-8871-5EB1F433770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0C2A-4CFA-8871-5EB1F433770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0C2A-4CFA-8871-5EB1F4337701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0C2A-4CFA-8871-5EB1F4337701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0C2A-4CFA-8871-5EB1F4337701}"/>
              </c:ext>
            </c:extLst>
          </c:dPt>
          <c:cat>
            <c:strRef>
              <c:f>Sheet1!$C$4:$C$16</c:f>
              <c:strCache>
                <c:ptCount val="13"/>
                <c:pt idx="0">
                  <c:v>domurdoc</c:v>
                </c:pt>
                <c:pt idx="1">
                  <c:v>liftchampion</c:v>
                </c:pt>
                <c:pt idx="2">
                  <c:v>almayor</c:v>
                </c:pt>
                <c:pt idx="3">
                  <c:v>elijahkash</c:v>
                </c:pt>
                <c:pt idx="4">
                  <c:v>nalysann</c:v>
                </c:pt>
                <c:pt idx="5">
                  <c:v>nikitinste</c:v>
                </c:pt>
                <c:pt idx="6">
                  <c:v>artemk1337</c:v>
                </c:pt>
                <c:pt idx="7">
                  <c:v>egiant</c:v>
                </c:pt>
                <c:pt idx="8">
                  <c:v>daniimomir</c:v>
                </c:pt>
                <c:pt idx="9">
                  <c:v>maxencejded</c:v>
                </c:pt>
                <c:pt idx="10">
                  <c:v>Vbrazhnik</c:v>
                </c:pt>
                <c:pt idx="11">
                  <c:v>agelloz</c:v>
                </c:pt>
                <c:pt idx="12">
                  <c:v>cnails</c:v>
                </c:pt>
              </c:strCache>
            </c:strRef>
          </c:cat>
          <c:val>
            <c:numRef>
              <c:f>Sheet1!$H$4:$H$16</c:f>
              <c:numCache>
                <c:formatCode>General</c:formatCode>
                <c:ptCount val="13"/>
                <c:pt idx="0">
                  <c:v>8.2929999999999993</c:v>
                </c:pt>
                <c:pt idx="1">
                  <c:v>51.697000000000003</c:v>
                </c:pt>
                <c:pt idx="2">
                  <c:v>35.018000000000001</c:v>
                </c:pt>
                <c:pt idx="3">
                  <c:v>92.789000000000001</c:v>
                </c:pt>
                <c:pt idx="4">
                  <c:v>75.655000000000001</c:v>
                </c:pt>
                <c:pt idx="5">
                  <c:v>120</c:v>
                </c:pt>
                <c:pt idx="6">
                  <c:v>120</c:v>
                </c:pt>
                <c:pt idx="7">
                  <c:v>120</c:v>
                </c:pt>
                <c:pt idx="8">
                  <c:v>120</c:v>
                </c:pt>
                <c:pt idx="9">
                  <c:v>20.373999999999999</c:v>
                </c:pt>
                <c:pt idx="10">
                  <c:v>120</c:v>
                </c:pt>
                <c:pt idx="11">
                  <c:v>120</c:v>
                </c:pt>
                <c:pt idx="12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0C2A-4CFA-8871-5EB1F4337701}"/>
            </c:ext>
          </c:extLst>
        </c:ser>
        <c:ser>
          <c:idx val="2"/>
          <c:order val="2"/>
          <c:tx>
            <c:strRef>
              <c:f>Sheet1!$I$2</c:f>
              <c:strCache>
                <c:ptCount val="1"/>
                <c:pt idx="0">
                  <c:v>map200k-m</c:v>
                </c:pt>
              </c:strCache>
            </c:strRef>
          </c:tx>
          <c:spPr>
            <a:pattFill prst="ltHorz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0C2A-4CFA-8871-5EB1F4337701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0C2A-4CFA-8871-5EB1F4337701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0C2A-4CFA-8871-5EB1F4337701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0C2A-4CFA-8871-5EB1F4337701}"/>
              </c:ext>
            </c:extLst>
          </c:dPt>
          <c:dPt>
            <c:idx val="9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0C2A-4CFA-8871-5EB1F4337701}"/>
              </c:ext>
            </c:extLst>
          </c:dPt>
          <c:cat>
            <c:strRef>
              <c:f>Sheet1!$C$4:$C$16</c:f>
              <c:strCache>
                <c:ptCount val="13"/>
                <c:pt idx="0">
                  <c:v>domurdoc</c:v>
                </c:pt>
                <c:pt idx="1">
                  <c:v>liftchampion</c:v>
                </c:pt>
                <c:pt idx="2">
                  <c:v>almayor</c:v>
                </c:pt>
                <c:pt idx="3">
                  <c:v>elijahkash</c:v>
                </c:pt>
                <c:pt idx="4">
                  <c:v>nalysann</c:v>
                </c:pt>
                <c:pt idx="5">
                  <c:v>nikitinste</c:v>
                </c:pt>
                <c:pt idx="6">
                  <c:v>artemk1337</c:v>
                </c:pt>
                <c:pt idx="7">
                  <c:v>egiant</c:v>
                </c:pt>
                <c:pt idx="8">
                  <c:v>daniimomir</c:v>
                </c:pt>
                <c:pt idx="9">
                  <c:v>maxencejded</c:v>
                </c:pt>
                <c:pt idx="10">
                  <c:v>Vbrazhnik</c:v>
                </c:pt>
                <c:pt idx="11">
                  <c:v>agelloz</c:v>
                </c:pt>
                <c:pt idx="12">
                  <c:v>cnails</c:v>
                </c:pt>
              </c:strCache>
            </c:strRef>
          </c:cat>
          <c:val>
            <c:numRef>
              <c:f>Sheet1!$I$4:$I$16</c:f>
              <c:numCache>
                <c:formatCode>General</c:formatCode>
                <c:ptCount val="13"/>
                <c:pt idx="0">
                  <c:v>1.7210000000000001</c:v>
                </c:pt>
                <c:pt idx="1">
                  <c:v>12.055</c:v>
                </c:pt>
                <c:pt idx="2">
                  <c:v>8.98</c:v>
                </c:pt>
                <c:pt idx="3">
                  <c:v>33.154000000000003</c:v>
                </c:pt>
                <c:pt idx="4">
                  <c:v>120</c:v>
                </c:pt>
                <c:pt idx="5">
                  <c:v>120</c:v>
                </c:pt>
                <c:pt idx="6">
                  <c:v>120</c:v>
                </c:pt>
                <c:pt idx="7">
                  <c:v>120</c:v>
                </c:pt>
                <c:pt idx="8">
                  <c:v>120</c:v>
                </c:pt>
                <c:pt idx="9">
                  <c:v>17.856000000000002</c:v>
                </c:pt>
                <c:pt idx="10">
                  <c:v>120</c:v>
                </c:pt>
                <c:pt idx="11">
                  <c:v>120</c:v>
                </c:pt>
                <c:pt idx="12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0C2A-4CFA-8871-5EB1F43377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1415263"/>
        <c:axId val="2039147503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Sheet1!$F$2</c15:sqref>
                        </c15:formulaRef>
                      </c:ext>
                    </c:extLst>
                    <c:strCache>
                      <c:ptCount val="1"/>
                      <c:pt idx="0">
                        <c:v>big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Sheet1!$C$4:$C$16</c15:sqref>
                        </c15:formulaRef>
                      </c:ext>
                    </c:extLst>
                    <c:strCache>
                      <c:ptCount val="13"/>
                      <c:pt idx="0">
                        <c:v>domurdoc</c:v>
                      </c:pt>
                      <c:pt idx="1">
                        <c:v>liftchampion</c:v>
                      </c:pt>
                      <c:pt idx="2">
                        <c:v>almayor</c:v>
                      </c:pt>
                      <c:pt idx="3">
                        <c:v>elijahkash</c:v>
                      </c:pt>
                      <c:pt idx="4">
                        <c:v>nalysann</c:v>
                      </c:pt>
                      <c:pt idx="5">
                        <c:v>nikitinste</c:v>
                      </c:pt>
                      <c:pt idx="6">
                        <c:v>artemk1337</c:v>
                      </c:pt>
                      <c:pt idx="7">
                        <c:v>egiant</c:v>
                      </c:pt>
                      <c:pt idx="8">
                        <c:v>daniimomir</c:v>
                      </c:pt>
                      <c:pt idx="9">
                        <c:v>maxencejded</c:v>
                      </c:pt>
                      <c:pt idx="10">
                        <c:v>Vbrazhnik</c:v>
                      </c:pt>
                      <c:pt idx="11">
                        <c:v>agelloz</c:v>
                      </c:pt>
                      <c:pt idx="12">
                        <c:v>cnails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Sheet1!$F$4:$F$16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1.4E-2</c:v>
                      </c:pt>
                      <c:pt idx="1">
                        <c:v>3.3000000000000002E-2</c:v>
                      </c:pt>
                      <c:pt idx="2">
                        <c:v>1.7000000000000001E-2</c:v>
                      </c:pt>
                      <c:pt idx="3">
                        <c:v>0.01</c:v>
                      </c:pt>
                      <c:pt idx="4">
                        <c:v>9.5000000000000001E-2</c:v>
                      </c:pt>
                      <c:pt idx="5">
                        <c:v>0.35899999999999999</c:v>
                      </c:pt>
                      <c:pt idx="6">
                        <c:v>0.66500000000000004</c:v>
                      </c:pt>
                      <c:pt idx="7">
                        <c:v>3.3029999999999999</c:v>
                      </c:pt>
                      <c:pt idx="8">
                        <c:v>3.4830000000000001</c:v>
                      </c:pt>
                      <c:pt idx="9">
                        <c:v>1.7000000000000001E-2</c:v>
                      </c:pt>
                      <c:pt idx="10">
                        <c:v>0.35299999999999998</c:v>
                      </c:pt>
                      <c:pt idx="11">
                        <c:v>0.55500000000000005</c:v>
                      </c:pt>
                      <c:pt idx="12">
                        <c:v>0.99399999999999999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5-0C2A-4CFA-8871-5EB1F4337701}"/>
                  </c:ext>
                </c:extLst>
              </c15:ser>
            </c15:filteredBarSeries>
          </c:ext>
        </c:extLst>
      </c:barChart>
      <c:catAx>
        <c:axId val="2031415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nvection" panose="020B0604040501040203" pitchFamily="34" charset="0"/>
                <a:ea typeface="+mn-ea"/>
                <a:cs typeface="+mn-cs"/>
              </a:defRPr>
            </a:pPr>
            <a:endParaRPr lang="en-US"/>
          </a:p>
        </c:txPr>
        <c:crossAx val="2039147503"/>
        <c:crosses val="autoZero"/>
        <c:auto val="1"/>
        <c:lblAlgn val="ctr"/>
        <c:lblOffset val="100"/>
        <c:noMultiLvlLbl val="0"/>
      </c:catAx>
      <c:valAx>
        <c:axId val="203914750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1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vection" panose="020B0604040501040203" pitchFamily="34" charset="0"/>
                    <a:ea typeface="+mn-ea"/>
                    <a:cs typeface="+mn-cs"/>
                  </a:defRPr>
                </a:pPr>
                <a:r>
                  <a:rPr lang="en-US"/>
                  <a:t>time. sec.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1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vection" panose="020B0604040501040203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nvection" panose="020B0604040501040203" pitchFamily="34" charset="0"/>
                <a:ea typeface="+mn-ea"/>
                <a:cs typeface="+mn-cs"/>
              </a:defRPr>
            </a:pPr>
            <a:endParaRPr lang="en-US"/>
          </a:p>
        </c:txPr>
        <c:crossAx val="2031415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1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onvection" panose="020B060404050104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i="1">
          <a:latin typeface="Convection" panose="020B060404050104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3F90-CFD0-4EC8-BC71-4D0C98E00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F31E7-ED03-41D5-812D-4A6BE7231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8D432-2B0D-4EB3-8886-25C42DFD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BF1A-1575-4A86-8FD8-3390B4FB0E1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78467-11CE-4102-A21C-7D41ACC9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4B96B-9360-42D0-A5AB-58E4438B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7928-CC29-496B-ADBB-96859E79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6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1182-A402-48D3-B372-9BEABBA9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3C7D6-48BD-4157-A2CE-79BC2FD3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5145D-5D1C-4AB6-B66F-5262A7E9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BF1A-1575-4A86-8FD8-3390B4FB0E1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3A2B4-C7DB-4B20-81B5-C00850DA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AF7D2-9C5B-42BA-96A0-036EFCAF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7928-CC29-496B-ADBB-96859E79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0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522C9-41FF-4BC5-A5CA-531E0F8C7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6B474-5393-46CD-B490-9E670FC95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8AEBA-B04E-42AD-846C-5801FD5F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BF1A-1575-4A86-8FD8-3390B4FB0E1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D6B1E-E865-4CEE-AD4C-652D7FFD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F87C7-842C-438F-9950-76D31F2C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7928-CC29-496B-ADBB-96859E79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4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C15C-0853-4B55-9864-9298ACAD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15DE-99B5-4224-9BBE-7304A18DF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EE8D3-757C-4B4C-ABBB-4F8536C4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BF1A-1575-4A86-8FD8-3390B4FB0E1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D7F43-2ECC-4195-B3C3-22B08EDC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F7E8-2F6A-4296-A6CE-C62594E6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7928-CC29-496B-ADBB-96859E79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8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2D89-64A7-4286-BA34-D9DED4F2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9C3C2-2501-471A-AB86-9010AAC57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F303D-D976-497E-BEF3-799A5DB4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BF1A-1575-4A86-8FD8-3390B4FB0E1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91DAF-B98C-4B4A-9D95-BECB74D4C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E142B-4BAB-4646-98C5-2A6E8861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7928-CC29-496B-ADBB-96859E79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EF10-7335-418C-AB75-0EEB83A4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78244-5300-4D4C-A961-E3810CBB0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D3A75-E909-458D-9885-92B6E1411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BC7F7-25AF-4152-A7A2-0EFFD479B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BF1A-1575-4A86-8FD8-3390B4FB0E1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001A2-80D3-4640-9378-AB4369730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FEFE7-9206-4738-9670-FCDC3D41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7928-CC29-496B-ADBB-96859E79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7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863A-14CC-48AD-A4C1-CE2A60068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F2249-C048-4508-B3D7-0FFC1467B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61DC5-5222-4874-90BB-F352914A0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06311-5F85-4247-979D-4D7F250A1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0D1CC3-B206-4FF6-92F6-8796F854C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B2AA44-8E34-4B72-931E-05C60E63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BF1A-1575-4A86-8FD8-3390B4FB0E1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8ECFF-EFAC-4932-9522-5EB5F23D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CD3DEE-55AB-4AB0-875E-05906DEA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7928-CC29-496B-ADBB-96859E79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8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D869-E949-4FAB-858C-84CCA27A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37336-9C80-4D2C-817D-4B03932E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BF1A-1575-4A86-8FD8-3390B4FB0E1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E1EF7-B60A-4DAA-8DCC-48AC4375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2EDC6-44A9-4556-B5AC-7752383E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7928-CC29-496B-ADBB-96859E79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6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250C0-B280-4C2A-9E4B-2EE3C0DA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BF1A-1575-4A86-8FD8-3390B4FB0E1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C5B3A-DDAC-440A-8D5A-2D288BC9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634CB-F40A-4156-B0A6-00E979AB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7928-CC29-496B-ADBB-96859E79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9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6AB3-1B4A-4E90-B0E7-E9F5CFBB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E549-3460-4B36-A1AD-9D743CBFC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5B300-099E-4981-ABD2-E51C10DF6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83467-9293-4B77-B563-F7B072F2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BF1A-1575-4A86-8FD8-3390B4FB0E1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513EB-5CCE-44F5-B178-5AFB2CD2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0872B-60B9-4757-ACBA-1984985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7928-CC29-496B-ADBB-96859E79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2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DAD9-3C2C-42E0-995A-B769D0FA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8D2ADF-CC73-4595-9B7D-FC585E2C8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DDC18-65F7-4AE9-A94E-D27D7287C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6F0D2-9B4B-4247-8A87-23495550C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BF1A-1575-4A86-8FD8-3390B4FB0E1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E103C-5BF0-4A1D-A190-9C95DBE9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FAF1D-140C-4077-8F5C-D7416709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7928-CC29-496B-ADBB-96859E79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6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1D6AB-225E-4A66-988A-7FE68C8A3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3482B-74F3-4E8B-A0A9-60DBB82A6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70EB4-8CF9-4F53-BC60-80AE59455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3BF1A-1575-4A86-8FD8-3390B4FB0E1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F0808-8B46-420C-BD1E-B1CD33AC4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C8B72-BD9E-4B19-8D42-305759AB8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97928-CC29-496B-ADBB-96859E79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rtemk1337/lem-in" TargetMode="External"/><Relationship Id="rId13" Type="http://schemas.openxmlformats.org/officeDocument/2006/relationships/hyperlink" Target="https://github.com/agelloz/42-Lem_in" TargetMode="External"/><Relationship Id="rId3" Type="http://schemas.openxmlformats.org/officeDocument/2006/relationships/hyperlink" Target="https://github.com/liftchampion/lem_in" TargetMode="External"/><Relationship Id="rId7" Type="http://schemas.openxmlformats.org/officeDocument/2006/relationships/hyperlink" Target="https://github.com/nikitinste/42_11_lem-in" TargetMode="External"/><Relationship Id="rId12" Type="http://schemas.openxmlformats.org/officeDocument/2006/relationships/hyperlink" Target="https://github.com/VBrazhnik/Lem_in" TargetMode="External"/><Relationship Id="rId2" Type="http://schemas.openxmlformats.org/officeDocument/2006/relationships/hyperlink" Target="https://github.com/domurdoc/lem_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alysann/lem-in" TargetMode="External"/><Relationship Id="rId11" Type="http://schemas.openxmlformats.org/officeDocument/2006/relationships/hyperlink" Target="https://github.com/maxencejded/lem-in" TargetMode="External"/><Relationship Id="rId5" Type="http://schemas.openxmlformats.org/officeDocument/2006/relationships/hyperlink" Target="https://github.com/elijahkash/lemin" TargetMode="External"/><Relationship Id="rId15" Type="http://schemas.openxmlformats.org/officeDocument/2006/relationships/hyperlink" Target="https://github.com/domurdoc/lem_in/tree/vis_linux/resources/maps" TargetMode="External"/><Relationship Id="rId10" Type="http://schemas.openxmlformats.org/officeDocument/2006/relationships/hyperlink" Target="https://github.com/daniiomir/lem-in" TargetMode="External"/><Relationship Id="rId4" Type="http://schemas.openxmlformats.org/officeDocument/2006/relationships/hyperlink" Target="https://github.com/almayor/lem-in" TargetMode="External"/><Relationship Id="rId9" Type="http://schemas.openxmlformats.org/officeDocument/2006/relationships/hyperlink" Target="https://github.com/egiant/Lem_in" TargetMode="External"/><Relationship Id="rId14" Type="http://schemas.openxmlformats.org/officeDocument/2006/relationships/hyperlink" Target="https://github.com/cnails/lem-i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011.0495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27FB-06CE-43D5-90F7-F15CD4186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Convection" panose="020B0604040501040203" pitchFamily="34" charset="0"/>
              </a:rPr>
              <a:t>lem</a:t>
            </a:r>
            <a:r>
              <a:rPr lang="en-US" dirty="0">
                <a:latin typeface="Convection" panose="020B0604040501040203" pitchFamily="34" charset="0"/>
              </a:rPr>
              <a:t>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BA1F3-83A7-42FF-93F2-A031E7FA7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nvection" panose="020B0604040501040203" pitchFamily="34" charset="0"/>
              </a:rPr>
              <a:t>projects’ comparison</a:t>
            </a:r>
          </a:p>
          <a:p>
            <a:r>
              <a:rPr lang="en-US" dirty="0">
                <a:latin typeface="Convection" panose="020B0604040501040203" pitchFamily="34" charset="0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3158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B9A8-FDDB-4AC8-BAA7-34A20C71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vection" panose="020B0604040501040203" pitchFamily="34" charset="0"/>
              </a:rPr>
              <a:t>chart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E59439A9-C300-49D7-B674-30E1D23F07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7959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A912CB-8322-402C-B733-5910F270B33F}"/>
              </a:ext>
            </a:extLst>
          </p:cNvPr>
          <p:cNvCxnSpPr>
            <a:cxnSpLocks/>
          </p:cNvCxnSpPr>
          <p:nvPr/>
        </p:nvCxnSpPr>
        <p:spPr>
          <a:xfrm>
            <a:off x="8257592" y="2136710"/>
            <a:ext cx="0" cy="3219061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84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2928-16D3-4D7B-9551-D74EBF8A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vection" panose="020B0604040501040203" pitchFamily="34" charset="0"/>
              </a:rPr>
              <a:t>source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4C3270C-8348-441A-A9EF-AB894A00CB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238176"/>
              </p:ext>
            </p:extLst>
          </p:nvPr>
        </p:nvGraphicFramePr>
        <p:xfrm>
          <a:off x="838200" y="1825625"/>
          <a:ext cx="10515600" cy="352468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9760">
                  <a:extLst>
                    <a:ext uri="{9D8B030D-6E8A-4147-A177-3AD203B41FA5}">
                      <a16:colId xmlns:a16="http://schemas.microsoft.com/office/drawing/2014/main" val="2639902864"/>
                    </a:ext>
                  </a:extLst>
                </a:gridCol>
                <a:gridCol w="3070007">
                  <a:extLst>
                    <a:ext uri="{9D8B030D-6E8A-4147-A177-3AD203B41FA5}">
                      <a16:colId xmlns:a16="http://schemas.microsoft.com/office/drawing/2014/main" val="1901633575"/>
                    </a:ext>
                  </a:extLst>
                </a:gridCol>
                <a:gridCol w="1052716">
                  <a:extLst>
                    <a:ext uri="{9D8B030D-6E8A-4147-A177-3AD203B41FA5}">
                      <a16:colId xmlns:a16="http://schemas.microsoft.com/office/drawing/2014/main" val="1537473929"/>
                    </a:ext>
                  </a:extLst>
                </a:gridCol>
                <a:gridCol w="1074288">
                  <a:extLst>
                    <a:ext uri="{9D8B030D-6E8A-4147-A177-3AD203B41FA5}">
                      <a16:colId xmlns:a16="http://schemas.microsoft.com/office/drawing/2014/main" val="2174084123"/>
                    </a:ext>
                  </a:extLst>
                </a:gridCol>
                <a:gridCol w="1126061">
                  <a:extLst>
                    <a:ext uri="{9D8B030D-6E8A-4147-A177-3AD203B41FA5}">
                      <a16:colId xmlns:a16="http://schemas.microsoft.com/office/drawing/2014/main" val="3474099022"/>
                    </a:ext>
                  </a:extLst>
                </a:gridCol>
                <a:gridCol w="1311581">
                  <a:extLst>
                    <a:ext uri="{9D8B030D-6E8A-4147-A177-3AD203B41FA5}">
                      <a16:colId xmlns:a16="http://schemas.microsoft.com/office/drawing/2014/main" val="3801025789"/>
                    </a:ext>
                  </a:extLst>
                </a:gridCol>
                <a:gridCol w="1311581">
                  <a:extLst>
                    <a:ext uri="{9D8B030D-6E8A-4147-A177-3AD203B41FA5}">
                      <a16:colId xmlns:a16="http://schemas.microsoft.com/office/drawing/2014/main" val="2349611136"/>
                    </a:ext>
                  </a:extLst>
                </a:gridCol>
                <a:gridCol w="1229606">
                  <a:extLst>
                    <a:ext uri="{9D8B030D-6E8A-4147-A177-3AD203B41FA5}">
                      <a16:colId xmlns:a16="http://schemas.microsoft.com/office/drawing/2014/main" val="4042248023"/>
                    </a:ext>
                  </a:extLst>
                </a:gridCol>
              </a:tblGrid>
              <a:tr h="36711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i="1" u="none" strike="noStrike" dirty="0">
                          <a:effectLst/>
                          <a:latin typeface="Convection" panose="020B0604040501040203" pitchFamily="34" charset="0"/>
                        </a:rPr>
                        <a:t>repo</a:t>
                      </a:r>
                      <a:endParaRPr lang="en-US" sz="2100" b="0" i="1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i="1" u="none" strike="noStrike" dirty="0">
                          <a:effectLst/>
                          <a:latin typeface="Convection" panose="020B0604040501040203" pitchFamily="34" charset="0"/>
                        </a:rPr>
                        <a:t>school</a:t>
                      </a:r>
                      <a:endParaRPr lang="en-US" sz="2100" b="0" i="1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i="1" u="none" strike="noStrike" dirty="0">
                          <a:effectLst/>
                          <a:latin typeface="Convection" panose="020B0604040501040203" pitchFamily="34" charset="0"/>
                        </a:rPr>
                        <a:t>pretzel</a:t>
                      </a:r>
                      <a:endParaRPr lang="en-US" sz="2100" b="0" i="1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i="1" u="none" strike="noStrike" dirty="0">
                          <a:effectLst/>
                          <a:latin typeface="Convection" panose="020B0604040501040203" pitchFamily="34" charset="0"/>
                        </a:rPr>
                        <a:t>big</a:t>
                      </a:r>
                      <a:endParaRPr lang="en-US" sz="2100" b="0" i="1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i="1" u="none" strike="noStrike" dirty="0">
                          <a:effectLst/>
                          <a:latin typeface="Convection" panose="020B0604040501040203" pitchFamily="34" charset="0"/>
                        </a:rPr>
                        <a:t>map50k-300m</a:t>
                      </a:r>
                      <a:endParaRPr lang="en-US" sz="2100" b="0" i="1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i="1" u="none" strike="noStrike" dirty="0">
                          <a:effectLst/>
                          <a:latin typeface="Convection" panose="020B0604040501040203" pitchFamily="34" charset="0"/>
                        </a:rPr>
                        <a:t>map50k-1000m</a:t>
                      </a:r>
                      <a:endParaRPr lang="en-US" sz="2100" b="0" i="1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i="1" u="none" strike="noStrike" dirty="0">
                          <a:effectLst/>
                          <a:latin typeface="Convection" panose="020B0604040501040203" pitchFamily="34" charset="0"/>
                        </a:rPr>
                        <a:t>map200k-m</a:t>
                      </a:r>
                      <a:endParaRPr lang="en-US" sz="2100" b="0" i="1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extLst>
                  <a:ext uri="{0D108BD9-81ED-4DB2-BD59-A6C34878D82A}">
                    <a16:rowId xmlns:a16="http://schemas.microsoft.com/office/drawing/2014/main" val="2144233259"/>
                  </a:ext>
                </a:extLst>
              </a:tr>
              <a:tr h="24175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1" u="none" strike="noStrike" dirty="0">
                          <a:effectLst/>
                          <a:latin typeface="Convection" panose="020B0604040501040203" pitchFamily="34" charset="0"/>
                        </a:rPr>
                        <a:t>1</a:t>
                      </a:r>
                      <a:endParaRPr lang="en-US" sz="2100" b="0" i="1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  <a:hlinkClick r:id="rId2"/>
                        </a:rPr>
                        <a:t>https://github.com/domurdoc/lem_in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1119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21 </a:t>
                      </a:r>
                      <a:r>
                        <a:rPr lang="en-US" sz="1300" u="none" strike="noStrike" dirty="0" err="1">
                          <a:effectLst/>
                          <a:latin typeface="Convection" panose="020B0604040501040203" pitchFamily="34" charset="0"/>
                        </a:rPr>
                        <a:t>ru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true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  <a:latin typeface="Convection" panose="020B0604040501040203" pitchFamily="34" charset="0"/>
                        </a:rPr>
                        <a:t>0.014</a:t>
                      </a:r>
                      <a:endParaRPr lang="en-US" sz="2100" b="0" i="0" u="none" strike="noStrike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1.367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8.293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1.721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extLst>
                  <a:ext uri="{0D108BD9-81ED-4DB2-BD59-A6C34878D82A}">
                    <a16:rowId xmlns:a16="http://schemas.microsoft.com/office/drawing/2014/main" val="3723578843"/>
                  </a:ext>
                </a:extLst>
              </a:tr>
              <a:tr h="24175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1" u="none" strike="noStrike" dirty="0">
                          <a:effectLst/>
                          <a:latin typeface="Convection" panose="020B0604040501040203" pitchFamily="34" charset="0"/>
                        </a:rPr>
                        <a:t>2</a:t>
                      </a:r>
                      <a:endParaRPr lang="en-US" sz="2100" b="0" i="1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  <a:hlinkClick r:id="rId3"/>
                        </a:rPr>
                        <a:t>https://github.com/liftchampion/lem_in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1119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21 </a:t>
                      </a:r>
                      <a:r>
                        <a:rPr lang="en-US" sz="1300" u="none" strike="noStrike" dirty="0" err="1">
                          <a:effectLst/>
                          <a:latin typeface="Convection" panose="020B0604040501040203" pitchFamily="34" charset="0"/>
                        </a:rPr>
                        <a:t>ru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true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0.033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16.328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51.697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12.055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extLst>
                  <a:ext uri="{0D108BD9-81ED-4DB2-BD59-A6C34878D82A}">
                    <a16:rowId xmlns:a16="http://schemas.microsoft.com/office/drawing/2014/main" val="166280842"/>
                  </a:ext>
                </a:extLst>
              </a:tr>
              <a:tr h="24175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1" u="none" strike="noStrike" dirty="0">
                          <a:effectLst/>
                          <a:latin typeface="Convection" panose="020B0604040501040203" pitchFamily="34" charset="0"/>
                        </a:rPr>
                        <a:t>3</a:t>
                      </a:r>
                      <a:endParaRPr lang="en-US" sz="2100" b="0" i="1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  <a:hlinkClick r:id="rId4"/>
                        </a:rPr>
                        <a:t>https://github.com/almayor/lem-in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1119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21 </a:t>
                      </a:r>
                      <a:r>
                        <a:rPr lang="en-US" sz="1300" u="none" strike="noStrike" dirty="0" err="1">
                          <a:effectLst/>
                          <a:latin typeface="Convection" panose="020B0604040501040203" pitchFamily="34" charset="0"/>
                        </a:rPr>
                        <a:t>ru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true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0.017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10.429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35.018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8.980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extLst>
                  <a:ext uri="{0D108BD9-81ED-4DB2-BD59-A6C34878D82A}">
                    <a16:rowId xmlns:a16="http://schemas.microsoft.com/office/drawing/2014/main" val="1873208157"/>
                  </a:ext>
                </a:extLst>
              </a:tr>
              <a:tr h="24175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1" u="none" strike="noStrike" dirty="0">
                          <a:effectLst/>
                          <a:latin typeface="Convection" panose="020B0604040501040203" pitchFamily="34" charset="0"/>
                        </a:rPr>
                        <a:t>4</a:t>
                      </a:r>
                      <a:endParaRPr lang="en-US" sz="2100" b="0" i="1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  <a:hlinkClick r:id="rId5"/>
                        </a:rPr>
                        <a:t>https://github.com/elijahkash/lemin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1119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21 </a:t>
                      </a:r>
                      <a:r>
                        <a:rPr lang="en-US" sz="1300" u="none" strike="noStrike" dirty="0" err="1">
                          <a:effectLst/>
                          <a:latin typeface="Convection" panose="020B0604040501040203" pitchFamily="34" charset="0"/>
                        </a:rPr>
                        <a:t>ru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true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0.010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1.361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92.789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33.154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extLst>
                  <a:ext uri="{0D108BD9-81ED-4DB2-BD59-A6C34878D82A}">
                    <a16:rowId xmlns:a16="http://schemas.microsoft.com/office/drawing/2014/main" val="2910917525"/>
                  </a:ext>
                </a:extLst>
              </a:tr>
              <a:tr h="24175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1" u="none" strike="noStrike" dirty="0">
                          <a:effectLst/>
                          <a:latin typeface="Convection" panose="020B0604040501040203" pitchFamily="34" charset="0"/>
                        </a:rPr>
                        <a:t>5</a:t>
                      </a:r>
                      <a:endParaRPr lang="en-US" sz="2100" b="0" i="1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  <a:hlinkClick r:id="rId6"/>
                        </a:rPr>
                        <a:t>https://github.com/nalysann/lem-in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1119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21 </a:t>
                      </a:r>
                      <a:r>
                        <a:rPr lang="en-US" sz="1300" u="none" strike="noStrike" dirty="0" err="1">
                          <a:effectLst/>
                          <a:latin typeface="Convection" panose="020B0604040501040203" pitchFamily="34" charset="0"/>
                        </a:rPr>
                        <a:t>ru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true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0.095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73.229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75.655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over 5 min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extLst>
                  <a:ext uri="{0D108BD9-81ED-4DB2-BD59-A6C34878D82A}">
                    <a16:rowId xmlns:a16="http://schemas.microsoft.com/office/drawing/2014/main" val="142336666"/>
                  </a:ext>
                </a:extLst>
              </a:tr>
              <a:tr h="24175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1" u="none" strike="noStrike" dirty="0">
                          <a:effectLst/>
                          <a:latin typeface="Convection" panose="020B0604040501040203" pitchFamily="34" charset="0"/>
                        </a:rPr>
                        <a:t>6</a:t>
                      </a:r>
                      <a:endParaRPr lang="en-US" sz="2100" b="0" i="1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  <a:hlinkClick r:id="rId7"/>
                        </a:rPr>
                        <a:t>https://github.com/nikitinste/42_11_lem-in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1119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21 </a:t>
                      </a:r>
                      <a:r>
                        <a:rPr lang="en-US" sz="1300" u="none" strike="noStrike" dirty="0" err="1">
                          <a:effectLst/>
                          <a:latin typeface="Convection" panose="020B0604040501040203" pitchFamily="34" charset="0"/>
                        </a:rPr>
                        <a:t>ru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true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0.359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over 5 min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over 5 min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over 5 min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extLst>
                  <a:ext uri="{0D108BD9-81ED-4DB2-BD59-A6C34878D82A}">
                    <a16:rowId xmlns:a16="http://schemas.microsoft.com/office/drawing/2014/main" val="691388818"/>
                  </a:ext>
                </a:extLst>
              </a:tr>
              <a:tr h="24175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1" u="none" strike="noStrike" dirty="0">
                          <a:effectLst/>
                          <a:latin typeface="Convection" panose="020B0604040501040203" pitchFamily="34" charset="0"/>
                        </a:rPr>
                        <a:t>7</a:t>
                      </a:r>
                      <a:endParaRPr lang="en-US" sz="2100" b="0" i="1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  <a:hlinkClick r:id="rId8"/>
                        </a:rPr>
                        <a:t>https://github.com/artemk1337/lem-in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1119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21 </a:t>
                      </a:r>
                      <a:r>
                        <a:rPr lang="en-US" sz="1300" u="none" strike="noStrike" dirty="0" err="1">
                          <a:effectLst/>
                          <a:latin typeface="Convection" panose="020B0604040501040203" pitchFamily="34" charset="0"/>
                        </a:rPr>
                        <a:t>ru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true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0.665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  <a:latin typeface="Convection" panose="020B0604040501040203" pitchFamily="34" charset="0"/>
                        </a:rPr>
                        <a:t>over 5 min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  <a:latin typeface="Convection" panose="020B0604040501040203" pitchFamily="34" charset="0"/>
                        </a:rPr>
                        <a:t>over 5 min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over 5 min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extLst>
                  <a:ext uri="{0D108BD9-81ED-4DB2-BD59-A6C34878D82A}">
                    <a16:rowId xmlns:a16="http://schemas.microsoft.com/office/drawing/2014/main" val="848282777"/>
                  </a:ext>
                </a:extLst>
              </a:tr>
              <a:tr h="24175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1" u="none" strike="noStrike" dirty="0">
                          <a:effectLst/>
                          <a:latin typeface="Convection" panose="020B0604040501040203" pitchFamily="34" charset="0"/>
                        </a:rPr>
                        <a:t>8</a:t>
                      </a:r>
                      <a:endParaRPr lang="en-US" sz="2100" b="0" i="1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  <a:hlinkClick r:id="rId9"/>
                        </a:rPr>
                        <a:t>https://github.com/egiant/Lem_in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1119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21 </a:t>
                      </a:r>
                      <a:r>
                        <a:rPr lang="en-US" sz="1300" u="none" strike="noStrike" dirty="0" err="1">
                          <a:effectLst/>
                          <a:latin typeface="Convection" panose="020B0604040501040203" pitchFamily="34" charset="0"/>
                        </a:rPr>
                        <a:t>ru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true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3.303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over 5 min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over 5 min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over 5 min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extLst>
                  <a:ext uri="{0D108BD9-81ED-4DB2-BD59-A6C34878D82A}">
                    <a16:rowId xmlns:a16="http://schemas.microsoft.com/office/drawing/2014/main" val="1412991665"/>
                  </a:ext>
                </a:extLst>
              </a:tr>
              <a:tr h="24175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1" u="none" strike="noStrike" dirty="0">
                          <a:effectLst/>
                          <a:latin typeface="Convection" panose="020B0604040501040203" pitchFamily="34" charset="0"/>
                        </a:rPr>
                        <a:t>9</a:t>
                      </a:r>
                      <a:endParaRPr lang="en-US" sz="2100" b="0" i="1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  <a:hlinkClick r:id="rId10"/>
                        </a:rPr>
                        <a:t>https://github.com/daniiomir/lem-in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1119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21 </a:t>
                      </a:r>
                      <a:r>
                        <a:rPr lang="en-US" sz="1300" u="none" strike="noStrike" dirty="0" err="1">
                          <a:effectLst/>
                          <a:latin typeface="Convection" panose="020B0604040501040203" pitchFamily="34" charset="0"/>
                        </a:rPr>
                        <a:t>ru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true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3.483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  <a:latin typeface="Convection" panose="020B0604040501040203" pitchFamily="34" charset="0"/>
                        </a:rPr>
                        <a:t>over 5 min</a:t>
                      </a:r>
                      <a:endParaRPr lang="en-US" sz="2100" b="0" i="0" u="none" strike="noStrike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  <a:latin typeface="Convection" panose="020B0604040501040203" pitchFamily="34" charset="0"/>
                        </a:rPr>
                        <a:t>over 5 min</a:t>
                      </a:r>
                      <a:endParaRPr lang="en-US" sz="2100" b="0" i="0" u="none" strike="noStrike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  <a:latin typeface="Convection" panose="020B0604040501040203" pitchFamily="34" charset="0"/>
                        </a:rPr>
                        <a:t>over 5 min</a:t>
                      </a:r>
                      <a:endParaRPr lang="en-US" sz="2100" b="0" i="0" u="none" strike="noStrike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extLst>
                  <a:ext uri="{0D108BD9-81ED-4DB2-BD59-A6C34878D82A}">
                    <a16:rowId xmlns:a16="http://schemas.microsoft.com/office/drawing/2014/main" val="1020836951"/>
                  </a:ext>
                </a:extLst>
              </a:tr>
              <a:tr h="24175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1" u="none" strike="noStrike" dirty="0">
                          <a:effectLst/>
                          <a:latin typeface="Convection" panose="020B0604040501040203" pitchFamily="34" charset="0"/>
                        </a:rPr>
                        <a:t>10</a:t>
                      </a:r>
                      <a:endParaRPr lang="en-US" sz="2100" b="0" i="1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  <a:hlinkClick r:id="rId11"/>
                        </a:rPr>
                        <a:t>https://github.com/maxencejded/lem-in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1119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42 </a:t>
                      </a:r>
                      <a:r>
                        <a:rPr lang="en-US" sz="1300" u="none" strike="noStrike" dirty="0" err="1">
                          <a:effectLst/>
                          <a:latin typeface="Convection" panose="020B0604040501040203" pitchFamily="34" charset="0"/>
                        </a:rPr>
                        <a:t>usa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false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0.017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3.863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20.374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17.856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extLst>
                  <a:ext uri="{0D108BD9-81ED-4DB2-BD59-A6C34878D82A}">
                    <a16:rowId xmlns:a16="http://schemas.microsoft.com/office/drawing/2014/main" val="379192025"/>
                  </a:ext>
                </a:extLst>
              </a:tr>
              <a:tr h="24175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1" u="none" strike="noStrike" dirty="0">
                          <a:effectLst/>
                          <a:latin typeface="Convection" panose="020B0604040501040203" pitchFamily="34" charset="0"/>
                        </a:rPr>
                        <a:t>11</a:t>
                      </a:r>
                      <a:endParaRPr lang="en-US" sz="2100" b="0" i="1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  <a:hlinkClick r:id="rId12"/>
                        </a:rPr>
                        <a:t>https://github.com/VBrazhnik/Lem_in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1119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 err="1">
                          <a:effectLst/>
                          <a:latin typeface="Convection" panose="020B0604040501040203" pitchFamily="34" charset="0"/>
                        </a:rPr>
                        <a:t>uf</a:t>
                      </a: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 </a:t>
                      </a:r>
                      <a:r>
                        <a:rPr lang="en-US" sz="1300" u="none" strike="noStrike" dirty="0" err="1">
                          <a:effectLst/>
                          <a:latin typeface="Convection" panose="020B0604040501040203" pitchFamily="34" charset="0"/>
                        </a:rPr>
                        <a:t>ua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false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0.353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over 5 min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over 5 min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over 5 min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extLst>
                  <a:ext uri="{0D108BD9-81ED-4DB2-BD59-A6C34878D82A}">
                    <a16:rowId xmlns:a16="http://schemas.microsoft.com/office/drawing/2014/main" val="3115660186"/>
                  </a:ext>
                </a:extLst>
              </a:tr>
              <a:tr h="24175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1" u="none" strike="noStrike" dirty="0">
                          <a:effectLst/>
                          <a:latin typeface="Convection" panose="020B0604040501040203" pitchFamily="34" charset="0"/>
                        </a:rPr>
                        <a:t>12</a:t>
                      </a:r>
                      <a:endParaRPr lang="en-US" sz="2100" b="0" i="1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  <a:hlinkClick r:id="rId13"/>
                        </a:rPr>
                        <a:t>https://github.com/agelloz/42-Lem_in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1119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42 </a:t>
                      </a:r>
                      <a:r>
                        <a:rPr lang="en-US" sz="1300" u="none" strike="noStrike" dirty="0" err="1">
                          <a:effectLst/>
                          <a:latin typeface="Convection" panose="020B0604040501040203" pitchFamily="34" charset="0"/>
                        </a:rPr>
                        <a:t>fr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false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  <a:latin typeface="Convection" panose="020B0604040501040203" pitchFamily="34" charset="0"/>
                        </a:rPr>
                        <a:t>0.555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  <a:latin typeface="Convection" panose="020B0604040501040203" pitchFamily="34" charset="0"/>
                        </a:rPr>
                        <a:t>over 5 min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  <a:latin typeface="Convection" panose="020B0604040501040203" pitchFamily="34" charset="0"/>
                        </a:rPr>
                        <a:t>over 5 min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over 5 min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extLst>
                  <a:ext uri="{0D108BD9-81ED-4DB2-BD59-A6C34878D82A}">
                    <a16:rowId xmlns:a16="http://schemas.microsoft.com/office/drawing/2014/main" val="657339289"/>
                  </a:ext>
                </a:extLst>
              </a:tr>
              <a:tr h="24175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1" u="none" strike="noStrike" dirty="0">
                          <a:effectLst/>
                          <a:latin typeface="Convection" panose="020B0604040501040203" pitchFamily="34" charset="0"/>
                        </a:rPr>
                        <a:t>13</a:t>
                      </a:r>
                      <a:endParaRPr lang="en-US" sz="2100" b="0" i="1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  <a:hlinkClick r:id="rId14"/>
                        </a:rPr>
                        <a:t>https://github.com/cnails/lem-in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1119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21 </a:t>
                      </a:r>
                      <a:r>
                        <a:rPr lang="en-US" sz="1300" u="none" strike="noStrike" dirty="0" err="1">
                          <a:effectLst/>
                          <a:latin typeface="Convection" panose="020B0604040501040203" pitchFamily="34" charset="0"/>
                        </a:rPr>
                        <a:t>ru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false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0.994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over 5 min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over 5 min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onvection" panose="020B0604040501040203" pitchFamily="34" charset="0"/>
                        </a:rPr>
                        <a:t>over 5 min</a:t>
                      </a:r>
                      <a:endParaRPr lang="en-US" sz="2100" b="0" i="0" u="none" strike="noStrike" dirty="0">
                        <a:effectLst/>
                        <a:latin typeface="Convection" panose="020B0604040501040203" pitchFamily="34" charset="0"/>
                      </a:endParaRPr>
                    </a:p>
                  </a:txBody>
                  <a:tcPr marL="11192" marR="11192" marT="22385" marB="22385" anchor="ctr"/>
                </a:tc>
                <a:extLst>
                  <a:ext uri="{0D108BD9-81ED-4DB2-BD59-A6C34878D82A}">
                    <a16:rowId xmlns:a16="http://schemas.microsoft.com/office/drawing/2014/main" val="3326987039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D8EF9-0643-4F91-B6ED-EF54F39B7D63}"/>
              </a:ext>
            </a:extLst>
          </p:cNvPr>
          <p:cNvCxnSpPr/>
          <p:nvPr/>
        </p:nvCxnSpPr>
        <p:spPr>
          <a:xfrm>
            <a:off x="838200" y="4404049"/>
            <a:ext cx="10395857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258439-3EF4-4F7D-AFE2-5EAFE2F48C01}"/>
              </a:ext>
            </a:extLst>
          </p:cNvPr>
          <p:cNvSpPr txBox="1"/>
          <p:nvPr/>
        </p:nvSpPr>
        <p:spPr>
          <a:xfrm>
            <a:off x="838200" y="570281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vection" panose="020B0604040501040203" pitchFamily="34" charset="0"/>
              </a:rPr>
              <a:t>*maps</a:t>
            </a:r>
            <a:endParaRPr lang="en-US" sz="1600" dirty="0">
              <a:latin typeface="Convection" panose="020B0604040501040203" pitchFamily="34" charset="0"/>
              <a:hlinkClick r:id="rId15"/>
            </a:endParaRPr>
          </a:p>
          <a:p>
            <a:r>
              <a:rPr lang="en-US" sz="1600" dirty="0">
                <a:latin typeface="Convection" panose="020B0604040501040203" pitchFamily="34" charset="0"/>
                <a:hlinkClick r:id="rId15"/>
              </a:rPr>
              <a:t>https://github.com/domurdoc/lem_in/tree/vis_linux/resources/maps</a:t>
            </a:r>
            <a:endParaRPr lang="en-US" sz="1600" dirty="0">
              <a:latin typeface="Convection" panose="020B0604040501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76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FE03-CC2A-45E5-869C-92CADC76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vection" panose="020B0604040501040203" pitchFamily="34" charset="0"/>
              </a:rPr>
              <a:t>pretzel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F39E8B-0886-4F94-9542-3AFB9FB36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260" t="41083" r="33801" b="36196"/>
          <a:stretch/>
        </p:blipFill>
        <p:spPr>
          <a:xfrm>
            <a:off x="2261098" y="2832639"/>
            <a:ext cx="7669804" cy="2337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06C834-63E2-4286-9DB9-7E00333EBB73}"/>
              </a:ext>
            </a:extLst>
          </p:cNvPr>
          <p:cNvSpPr txBox="1"/>
          <p:nvPr/>
        </p:nvSpPr>
        <p:spPr>
          <a:xfrm>
            <a:off x="979714" y="5719665"/>
            <a:ext cx="9153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vection" panose="020B0604040501040203" pitchFamily="34" charset="0"/>
              </a:rPr>
              <a:t>*Edge- and Node-Disjoint Paths in P Systems - Michael J. </a:t>
            </a:r>
            <a:r>
              <a:rPr lang="en-US" sz="1600" dirty="0" err="1">
                <a:latin typeface="Convection" panose="020B0604040501040203" pitchFamily="34" charset="0"/>
              </a:rPr>
              <a:t>Dinneen</a:t>
            </a:r>
            <a:r>
              <a:rPr lang="en-US" sz="1600" dirty="0">
                <a:latin typeface="Convection" panose="020B0604040501040203" pitchFamily="34" charset="0"/>
              </a:rPr>
              <a:t>, Yun-Bum Kim, and Radu </a:t>
            </a:r>
            <a:r>
              <a:rPr lang="en-US" sz="1600" dirty="0" err="1">
                <a:latin typeface="Convection" panose="020B0604040501040203" pitchFamily="34" charset="0"/>
              </a:rPr>
              <a:t>Nicolescu</a:t>
            </a:r>
            <a:endParaRPr lang="en-US" sz="1600" dirty="0">
              <a:latin typeface="Convection" panose="020B0604040501040203" pitchFamily="34" charset="0"/>
            </a:endParaRPr>
          </a:p>
          <a:p>
            <a:r>
              <a:rPr lang="en-US" sz="1600" dirty="0">
                <a:latin typeface="Convection" panose="020B0604040501040203" pitchFamily="34" charset="0"/>
                <a:hlinkClick r:id="rId3"/>
              </a:rPr>
              <a:t>https://arxiv.org/pdf/1011.0495.pdf</a:t>
            </a:r>
            <a:endParaRPr lang="en-US" sz="1600" dirty="0">
              <a:latin typeface="Convection" panose="020B0604040501040203" pitchFamily="34" charset="0"/>
            </a:endParaRPr>
          </a:p>
          <a:p>
            <a:endParaRPr lang="en-US" sz="1600" dirty="0">
              <a:latin typeface="Convection" panose="020B0604040501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01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3BF7-5D8F-4BBB-8F5C-242F974D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en-US" dirty="0">
                <a:latin typeface="Convection" panose="020B060404050104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7700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352</Words>
  <Application>Microsoft Office PowerPoint</Application>
  <PresentationFormat>Widescreen</PresentationFormat>
  <Paragraphs>123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Convection</vt:lpstr>
      <vt:lpstr>Office Theme</vt:lpstr>
      <vt:lpstr>lem-in</vt:lpstr>
      <vt:lpstr>chart</vt:lpstr>
      <vt:lpstr>source</vt:lpstr>
      <vt:lpstr>pretzel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lem-in</dc:title>
  <dc:creator>Stanislav Lyan</dc:creator>
  <cp:lastModifiedBy>Stanislav Lyan</cp:lastModifiedBy>
  <cp:revision>8</cp:revision>
  <dcterms:created xsi:type="dcterms:W3CDTF">2020-12-27T13:28:31Z</dcterms:created>
  <dcterms:modified xsi:type="dcterms:W3CDTF">2020-12-28T15:14:50Z</dcterms:modified>
</cp:coreProperties>
</file>