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sk0luCMlc68tPvUapyajoWGQ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e6b9769b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e6b9769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1a874137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1a87413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e6b9769bc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e6b9769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4f9ac69b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4f9ac69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1a874137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1a87413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1a874137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1a87413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4f9ac69be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4f9ac69b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1a874137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1a87413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e6b9769b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e6b9769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g1a1a87413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 name="Google Shape;23;g1a1a8741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8e6b9769b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8e6b9769b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8e6b9769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18e6b9769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a4f9ac69be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a4f9ac69b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c2959ef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c2959e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e6b9769b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e6b9769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e6b9769b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e6b9769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Google Shape;8;p6"/>
          <p:cNvSpPr txBox="1"/>
          <p:nvPr>
            <p:ph type="title"/>
          </p:nvPr>
        </p:nvSpPr>
        <p:spPr>
          <a:xfrm>
            <a:off x="0" y="16778"/>
            <a:ext cx="9144000" cy="10695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6"/>
          <p:cNvSpPr txBox="1"/>
          <p:nvPr>
            <p:ph idx="1" type="body"/>
          </p:nvPr>
        </p:nvSpPr>
        <p:spPr>
          <a:xfrm>
            <a:off x="457200" y="1600201"/>
            <a:ext cx="8229600"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0" name="Google Shape;10;p6"/>
          <p:cNvSpPr txBox="1"/>
          <p:nvPr>
            <p:ph idx="2" type="body"/>
          </p:nvPr>
        </p:nvSpPr>
        <p:spPr>
          <a:xfrm>
            <a:off x="467544" y="2276872"/>
            <a:ext cx="8229600" cy="3600400"/>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7"/>
          <p:cNvSpPr txBox="1"/>
          <p:nvPr>
            <p:ph type="title"/>
          </p:nvPr>
        </p:nvSpPr>
        <p:spPr>
          <a:xfrm>
            <a:off x="1619672" y="0"/>
            <a:ext cx="7524328" cy="10695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7"/>
          <p:cNvSpPr txBox="1"/>
          <p:nvPr>
            <p:ph idx="1" type="body"/>
          </p:nvPr>
        </p:nvSpPr>
        <p:spPr>
          <a:xfrm>
            <a:off x="2123728" y="1268760"/>
            <a:ext cx="6563072"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4" name="Google Shape;14;p7"/>
          <p:cNvSpPr txBox="1"/>
          <p:nvPr>
            <p:ph idx="2" type="body"/>
          </p:nvPr>
        </p:nvSpPr>
        <p:spPr>
          <a:xfrm>
            <a:off x="2134072" y="1844824"/>
            <a:ext cx="6563072" cy="4147865"/>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www.theregister.com/2022/11/30/aws_powers_earth_observation_satellite/" TargetMode="External"/><Relationship Id="rId10" Type="http://schemas.openxmlformats.org/officeDocument/2006/relationships/hyperlink" Target="https://www.investopedia.com/terms/c/cloud-computing.asp" TargetMode="External"/><Relationship Id="rId13" Type="http://schemas.openxmlformats.org/officeDocument/2006/relationships/hyperlink" Target="https://appinventiv.com/blog/cloud-application-development/" TargetMode="External"/><Relationship Id="rId12" Type="http://schemas.openxmlformats.org/officeDocument/2006/relationships/hyperlink" Target="https://www.cnbc.com/2020/10/13/water-has-become-a-big-issue-for-big-tech-but-microsoft-has-a-plan.html"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accenture.com/us-en/cloud/insights/cloud-computing-index?c=acn_glb_brandexpressiongoogle_12720343&amp;n=psgs_1221&amp;gclid=CjwKCAiAjs2bBhACEiwALTBWZVdBd8MVLi7ccF89riexHzr7o7Cv-M5VvzhpVYLlri5GrgV6QR_bxxoCvSAQAvD_BwE&amp;gclsrc=aw.ds" TargetMode="External"/><Relationship Id="rId4" Type="http://schemas.openxmlformats.org/officeDocument/2006/relationships/hyperlink" Target="https://www.techtarget.com/searchitchannel/definition/cloud-provisioning" TargetMode="External"/><Relationship Id="rId9" Type="http://schemas.openxmlformats.org/officeDocument/2006/relationships/hyperlink" Target="https://www.lucidchart.com/blog/challenges-with-moving-to-the-cloud" TargetMode="External"/><Relationship Id="rId14" Type="http://schemas.openxmlformats.org/officeDocument/2006/relationships/hyperlink" Target="https://www.frameworkit.com/blog/best-public-cloud-vendors" TargetMode="External"/><Relationship Id="rId5" Type="http://schemas.openxmlformats.org/officeDocument/2006/relationships/hyperlink" Target="https://www.techrepublic.com/article/multicloud-the-smart-persons-guide/" TargetMode="External"/><Relationship Id="rId6" Type="http://schemas.openxmlformats.org/officeDocument/2006/relationships/hyperlink" Target="https://www.techrepublic.com/article/private-cloud/" TargetMode="External"/><Relationship Id="rId7" Type="http://schemas.openxmlformats.org/officeDocument/2006/relationships/hyperlink" Target="https://www.techrepublic.com/article/what-are-public-clouds/" TargetMode="External"/><Relationship Id="rId8" Type="http://schemas.openxmlformats.org/officeDocument/2006/relationships/hyperlink" Target="https://dataconomy.com/2022/05/pros-and-cons-of-cloud-computing-20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1"/>
          <p:cNvSpPr txBox="1"/>
          <p:nvPr/>
        </p:nvSpPr>
        <p:spPr>
          <a:xfrm>
            <a:off x="3864920" y="3198156"/>
            <a:ext cx="4788000" cy="461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rPr>
              <a:t>Group 3:</a:t>
            </a:r>
            <a:endParaRPr/>
          </a:p>
          <a:p>
            <a:pPr indent="0" lvl="0" marL="0" marR="0" rtl="0" algn="r">
              <a:spcBef>
                <a:spcPts val="0"/>
              </a:spcBef>
              <a:spcAft>
                <a:spcPts val="0"/>
              </a:spcAft>
              <a:buNone/>
            </a:pPr>
            <a:r>
              <a:rPr b="1" lang="en-US" sz="1200">
                <a:solidFill>
                  <a:srgbClr val="3F3F3F"/>
                </a:solidFill>
              </a:rPr>
              <a:t>Angelo, Dom, Marian, Shafi </a:t>
            </a:r>
            <a:r>
              <a:rPr b="1" i="0" lang="en-US" sz="1200" u="none" cap="none" strike="noStrike">
                <a:solidFill>
                  <a:srgbClr val="3F3F3F"/>
                </a:solidFill>
                <a:latin typeface="Arial"/>
                <a:ea typeface="Arial"/>
                <a:cs typeface="Arial"/>
                <a:sym typeface="Arial"/>
              </a:rPr>
              <a:t>    </a:t>
            </a:r>
            <a:endParaRPr/>
          </a:p>
        </p:txBody>
      </p:sp>
      <p:sp>
        <p:nvSpPr>
          <p:cNvPr id="20" name="Google Shape;20;p1"/>
          <p:cNvSpPr txBox="1"/>
          <p:nvPr/>
        </p:nvSpPr>
        <p:spPr>
          <a:xfrm>
            <a:off x="4036095" y="830903"/>
            <a:ext cx="4788000" cy="2308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600">
                <a:solidFill>
                  <a:srgbClr val="3F3F3F"/>
                </a:solidFill>
              </a:rPr>
              <a:t>Cloud Computing Adoption for Department of Homeland Security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8e6b9769bc_0_41"/>
          <p:cNvSpPr txBox="1"/>
          <p:nvPr>
            <p:ph type="title"/>
          </p:nvPr>
        </p:nvSpPr>
        <p:spPr>
          <a:xfrm>
            <a:off x="0" y="140850"/>
            <a:ext cx="9144000" cy="148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Advantages of Cloud Computing Continued</a:t>
            </a:r>
            <a:endParaRPr/>
          </a:p>
        </p:txBody>
      </p:sp>
      <p:sp>
        <p:nvSpPr>
          <p:cNvPr id="85" name="Google Shape;85;g18e6b9769bc_0_41"/>
          <p:cNvSpPr txBox="1"/>
          <p:nvPr>
            <p:ph idx="2" type="body"/>
          </p:nvPr>
        </p:nvSpPr>
        <p:spPr>
          <a:xfrm>
            <a:off x="370519" y="1908472"/>
            <a:ext cx="8229600" cy="36003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Clr>
                <a:schemeClr val="dk1"/>
              </a:buClr>
              <a:buSzPts val="1400"/>
              <a:buChar char="●"/>
            </a:pPr>
            <a:r>
              <a:rPr lang="en-US">
                <a:solidFill>
                  <a:schemeClr val="dk1"/>
                </a:solidFill>
              </a:rPr>
              <a:t>Reliability </a:t>
            </a:r>
            <a:endParaRPr>
              <a:solidFill>
                <a:schemeClr val="dk1"/>
              </a:solidFill>
            </a:endParaRPr>
          </a:p>
          <a:p>
            <a:pPr indent="-317500" lvl="1" marL="914400" rtl="0" algn="l">
              <a:spcBef>
                <a:spcPts val="0"/>
              </a:spcBef>
              <a:spcAft>
                <a:spcPts val="0"/>
              </a:spcAft>
              <a:buSzPts val="1400"/>
              <a:buChar char="○"/>
            </a:pPr>
            <a:r>
              <a:rPr lang="en-US" sz="1400"/>
              <a:t>Cloud services have redundant infrastructures, which makes them reliable. They also have several IT services. </a:t>
            </a:r>
            <a:endParaRPr sz="1400"/>
          </a:p>
          <a:p>
            <a:pPr indent="0" lvl="0" marL="914400" rtl="0" algn="l">
              <a:spcBef>
                <a:spcPts val="280"/>
              </a:spcBef>
              <a:spcAft>
                <a:spcPts val="0"/>
              </a:spcAft>
              <a:buNone/>
            </a:pPr>
            <a:r>
              <a:t/>
            </a:r>
            <a:endParaRPr sz="1400">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Flexibility </a:t>
            </a:r>
            <a:endParaRPr>
              <a:solidFill>
                <a:schemeClr val="dk1"/>
              </a:solidFill>
            </a:endParaRPr>
          </a:p>
          <a:p>
            <a:pPr indent="-317500" lvl="1" marL="914400" rtl="0" algn="l">
              <a:spcBef>
                <a:spcPts val="0"/>
              </a:spcBef>
              <a:spcAft>
                <a:spcPts val="0"/>
              </a:spcAft>
              <a:buSzPts val="1400"/>
              <a:buChar char="○"/>
            </a:pPr>
            <a:r>
              <a:rPr lang="en-US" sz="1400"/>
              <a:t>You can work or access data anywhere as long as there is internet connection. </a:t>
            </a:r>
            <a:endParaRPr sz="1400"/>
          </a:p>
          <a:p>
            <a:pPr indent="0" lvl="0" marL="457200" rtl="0" algn="l">
              <a:spcBef>
                <a:spcPts val="280"/>
              </a:spcBef>
              <a:spcAft>
                <a:spcPts val="0"/>
              </a:spcAft>
              <a:buNone/>
            </a:pPr>
            <a:r>
              <a:t/>
            </a:r>
            <a:endParaRPr>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Helps save space</a:t>
            </a:r>
            <a:endParaRPr>
              <a:solidFill>
                <a:schemeClr val="dk1"/>
              </a:solidFill>
            </a:endParaRPr>
          </a:p>
          <a:p>
            <a:pPr indent="-317500" lvl="1" marL="914400" rtl="0" algn="l">
              <a:spcBef>
                <a:spcPts val="0"/>
              </a:spcBef>
              <a:spcAft>
                <a:spcPts val="0"/>
              </a:spcAft>
              <a:buSzPts val="1400"/>
              <a:buChar char="○"/>
            </a:pPr>
            <a:r>
              <a:rPr lang="en-US" sz="1400"/>
              <a:t>Servers take up an excessive amount of space and are usually stored in their own separate room </a:t>
            </a:r>
            <a:endParaRPr sz="1400"/>
          </a:p>
          <a:p>
            <a:pPr indent="0" lvl="0" marL="0" rtl="0" algn="l">
              <a:spcBef>
                <a:spcPts val="280"/>
              </a:spcBef>
              <a:spcAft>
                <a:spcPts val="0"/>
              </a:spcAft>
              <a:buNone/>
            </a:pPr>
            <a:r>
              <a:t/>
            </a:r>
            <a:endParaRPr>
              <a:solidFill>
                <a:schemeClr val="dk1"/>
              </a:solidFill>
            </a:endParaRPr>
          </a:p>
        </p:txBody>
      </p:sp>
      <p:pic>
        <p:nvPicPr>
          <p:cNvPr id="86" name="Google Shape;86;g18e6b9769bc_0_41"/>
          <p:cNvPicPr preferRelativeResize="0"/>
          <p:nvPr/>
        </p:nvPicPr>
        <p:blipFill>
          <a:blip r:embed="rId3">
            <a:alphaModFix/>
          </a:blip>
          <a:stretch>
            <a:fillRect/>
          </a:stretch>
        </p:blipFill>
        <p:spPr>
          <a:xfrm>
            <a:off x="-12" y="4840550"/>
            <a:ext cx="2962275"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a1a874137a_0_13"/>
          <p:cNvSpPr txBox="1"/>
          <p:nvPr>
            <p:ph type="title"/>
          </p:nvPr>
        </p:nvSpPr>
        <p:spPr>
          <a:xfrm>
            <a:off x="1619672" y="0"/>
            <a:ext cx="75243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Disadvantages of Cloud Computing</a:t>
            </a:r>
            <a:endParaRPr/>
          </a:p>
        </p:txBody>
      </p:sp>
      <p:sp>
        <p:nvSpPr>
          <p:cNvPr id="92" name="Google Shape;92;g1a1a874137a_0_13"/>
          <p:cNvSpPr txBox="1"/>
          <p:nvPr>
            <p:ph idx="2" type="body"/>
          </p:nvPr>
        </p:nvSpPr>
        <p:spPr>
          <a:xfrm>
            <a:off x="752950" y="1355100"/>
            <a:ext cx="7058400" cy="41478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Clr>
                <a:schemeClr val="dk1"/>
              </a:buClr>
              <a:buSzPts val="1400"/>
              <a:buChar char="●"/>
            </a:pPr>
            <a:r>
              <a:rPr lang="en-US">
                <a:solidFill>
                  <a:schemeClr val="dk1"/>
                </a:solidFill>
              </a:rPr>
              <a:t>Technical issues </a:t>
            </a:r>
            <a:endParaRPr>
              <a:solidFill>
                <a:schemeClr val="dk1"/>
              </a:solidFill>
            </a:endParaRPr>
          </a:p>
          <a:p>
            <a:pPr indent="-317500" lvl="1" marL="914400" rtl="0" algn="l">
              <a:spcBef>
                <a:spcPts val="0"/>
              </a:spcBef>
              <a:spcAft>
                <a:spcPts val="0"/>
              </a:spcAft>
              <a:buSzPts val="1400"/>
              <a:buChar char="○"/>
            </a:pPr>
            <a:r>
              <a:rPr lang="en-US" sz="1400"/>
              <a:t>A malfunction can occur at any moment. A strong internet connection is always needed in order to access the server. (If the network goes down, access to the cloud is unreachable)</a:t>
            </a:r>
            <a:endParaRPr sz="1400"/>
          </a:p>
          <a:p>
            <a:pPr indent="0" lvl="0" marL="914400" rtl="0" algn="l">
              <a:spcBef>
                <a:spcPts val="280"/>
              </a:spcBef>
              <a:spcAft>
                <a:spcPts val="0"/>
              </a:spcAft>
              <a:buNone/>
            </a:pPr>
            <a:r>
              <a:t/>
            </a:r>
            <a:endParaRPr sz="1400"/>
          </a:p>
          <a:p>
            <a:pPr indent="-317500" lvl="0" marL="457200" rtl="0" algn="l">
              <a:spcBef>
                <a:spcPts val="280"/>
              </a:spcBef>
              <a:spcAft>
                <a:spcPts val="0"/>
              </a:spcAft>
              <a:buClr>
                <a:schemeClr val="dk1"/>
              </a:buClr>
              <a:buSzPts val="1400"/>
              <a:buChar char="●"/>
            </a:pPr>
            <a:r>
              <a:rPr lang="en-US">
                <a:solidFill>
                  <a:schemeClr val="dk1"/>
                </a:solidFill>
              </a:rPr>
              <a:t>No Control </a:t>
            </a:r>
            <a:endParaRPr>
              <a:solidFill>
                <a:schemeClr val="dk1"/>
              </a:solidFill>
            </a:endParaRPr>
          </a:p>
          <a:p>
            <a:pPr indent="-317500" lvl="1" marL="914400" rtl="0" algn="l">
              <a:spcBef>
                <a:spcPts val="0"/>
              </a:spcBef>
              <a:spcAft>
                <a:spcPts val="0"/>
              </a:spcAft>
              <a:buClr>
                <a:schemeClr val="dk1"/>
              </a:buClr>
              <a:buSzPts val="1400"/>
              <a:buChar char="○"/>
            </a:pPr>
            <a:r>
              <a:rPr lang="en-US" sz="1400"/>
              <a:t>Cloud services restrict </a:t>
            </a:r>
            <a:r>
              <a:rPr lang="en-US" sz="1400"/>
              <a:t>access</a:t>
            </a:r>
            <a:r>
              <a:rPr lang="en-US" sz="1400"/>
              <a:t> to most components of the system. This also makes it difficult for a company to switch over to another cloud system because they have limited </a:t>
            </a:r>
            <a:r>
              <a:rPr lang="en-US" sz="1400"/>
              <a:t>access</a:t>
            </a:r>
            <a:r>
              <a:rPr lang="en-US" sz="1400"/>
              <a:t> to some of their data. </a:t>
            </a:r>
            <a:endParaRPr sz="1400"/>
          </a:p>
          <a:p>
            <a:pPr indent="-317500" lvl="1" marL="914400" rtl="0" algn="l">
              <a:spcBef>
                <a:spcPts val="0"/>
              </a:spcBef>
              <a:spcAft>
                <a:spcPts val="0"/>
              </a:spcAft>
              <a:buSzPts val="1400"/>
              <a:buChar char="○"/>
            </a:pPr>
            <a:r>
              <a:rPr lang="en-US" sz="1400"/>
              <a:t>Users have limited </a:t>
            </a:r>
            <a:r>
              <a:rPr lang="en-US" sz="1400"/>
              <a:t>access</a:t>
            </a:r>
            <a:r>
              <a:rPr lang="en-US" sz="1400"/>
              <a:t> to the backend of the cloud service, which is a security risk. There could be accidental data exposure since they don’t have control over it. </a:t>
            </a:r>
            <a:endParaRPr sz="1400"/>
          </a:p>
          <a:p>
            <a:pPr indent="0" lvl="0" marL="914400" rtl="0" algn="l">
              <a:spcBef>
                <a:spcPts val="280"/>
              </a:spcBef>
              <a:spcAft>
                <a:spcPts val="0"/>
              </a:spcAft>
              <a:buNone/>
            </a:pPr>
            <a:r>
              <a:t/>
            </a:r>
            <a:endParaRPr sz="1400"/>
          </a:p>
          <a:p>
            <a:pPr indent="-317500" lvl="0" marL="457200" rtl="0" algn="l">
              <a:spcBef>
                <a:spcPts val="280"/>
              </a:spcBef>
              <a:spcAft>
                <a:spcPts val="0"/>
              </a:spcAft>
              <a:buClr>
                <a:schemeClr val="dk1"/>
              </a:buClr>
              <a:buSzPts val="1400"/>
              <a:buChar char="●"/>
            </a:pPr>
            <a:r>
              <a:rPr lang="en-US">
                <a:solidFill>
                  <a:schemeClr val="dk1"/>
                </a:solidFill>
              </a:rPr>
              <a:t>Security risks </a:t>
            </a:r>
            <a:endParaRPr>
              <a:solidFill>
                <a:schemeClr val="dk1"/>
              </a:solidFill>
            </a:endParaRPr>
          </a:p>
          <a:p>
            <a:pPr indent="-317500" lvl="1" marL="914400" rtl="0" algn="l">
              <a:spcBef>
                <a:spcPts val="0"/>
              </a:spcBef>
              <a:spcAft>
                <a:spcPts val="0"/>
              </a:spcAft>
              <a:buClr>
                <a:schemeClr val="dk1"/>
              </a:buClr>
              <a:buSzPts val="1400"/>
              <a:buChar char="○"/>
            </a:pPr>
            <a:r>
              <a:rPr lang="en-US" sz="1400"/>
              <a:t>Users have limited control over most things. If there were a data breach or data leak there is a possibility that they never find out.  </a:t>
            </a:r>
            <a:endParaRPr sz="1400">
              <a:solidFill>
                <a:schemeClr val="dk1"/>
              </a:solidFill>
            </a:endParaRPr>
          </a:p>
          <a:p>
            <a:pPr indent="0" lvl="0" marL="0" rtl="0" algn="l">
              <a:lnSpc>
                <a:spcPct val="115000"/>
              </a:lnSpc>
              <a:spcBef>
                <a:spcPts val="0"/>
              </a:spcBef>
              <a:spcAft>
                <a:spcPts val="0"/>
              </a:spcAft>
              <a:buNone/>
            </a:pPr>
            <a:r>
              <a:t/>
            </a:r>
            <a:endParaRPr sz="1100">
              <a:highlight>
                <a:srgbClr val="FFFFFF"/>
              </a:highlight>
              <a:latin typeface="Arial"/>
              <a:ea typeface="Arial"/>
              <a:cs typeface="Arial"/>
              <a:sym typeface="Arial"/>
            </a:endParaRPr>
          </a:p>
          <a:p>
            <a:pPr indent="0" lvl="0" marL="457200" rtl="0" algn="l">
              <a:spcBef>
                <a:spcPts val="280"/>
              </a:spcBef>
              <a:spcAft>
                <a:spcPts val="0"/>
              </a:spcAft>
              <a:buNone/>
            </a:pPr>
            <a:r>
              <a:t/>
            </a:r>
            <a:endParaRPr>
              <a:solidFill>
                <a:schemeClr val="dk1"/>
              </a:solidFill>
            </a:endParaRPr>
          </a:p>
        </p:txBody>
      </p:sp>
      <p:pic>
        <p:nvPicPr>
          <p:cNvPr id="93" name="Google Shape;93;g1a1a874137a_0_13"/>
          <p:cNvPicPr preferRelativeResize="0"/>
          <p:nvPr/>
        </p:nvPicPr>
        <p:blipFill>
          <a:blip r:embed="rId3">
            <a:alphaModFix/>
          </a:blip>
          <a:stretch>
            <a:fillRect/>
          </a:stretch>
        </p:blipFill>
        <p:spPr>
          <a:xfrm>
            <a:off x="6428974" y="5004825"/>
            <a:ext cx="2646925" cy="137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8e6b9769bc_0_47"/>
          <p:cNvSpPr txBox="1"/>
          <p:nvPr>
            <p:ph type="title"/>
          </p:nvPr>
        </p:nvSpPr>
        <p:spPr>
          <a:xfrm>
            <a:off x="151675" y="249175"/>
            <a:ext cx="8667300" cy="1343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Disadvantages of Cloud Computing Continued </a:t>
            </a:r>
            <a:endParaRPr/>
          </a:p>
        </p:txBody>
      </p:sp>
      <p:sp>
        <p:nvSpPr>
          <p:cNvPr id="99" name="Google Shape;99;g18e6b9769bc_0_47"/>
          <p:cNvSpPr txBox="1"/>
          <p:nvPr>
            <p:ph idx="2" type="body"/>
          </p:nvPr>
        </p:nvSpPr>
        <p:spPr>
          <a:xfrm>
            <a:off x="467544" y="2276872"/>
            <a:ext cx="8229600" cy="36003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Clr>
                <a:schemeClr val="dk1"/>
              </a:buClr>
              <a:buSzPts val="1400"/>
              <a:buChar char="●"/>
            </a:pPr>
            <a:r>
              <a:rPr lang="en-US">
                <a:solidFill>
                  <a:schemeClr val="dk1"/>
                </a:solidFill>
              </a:rPr>
              <a:t>DOS attacks </a:t>
            </a:r>
            <a:endParaRPr>
              <a:solidFill>
                <a:schemeClr val="dk1"/>
              </a:solidFill>
            </a:endParaRPr>
          </a:p>
          <a:p>
            <a:pPr indent="-317500" lvl="1" marL="914400" rtl="0" algn="l">
              <a:spcBef>
                <a:spcPts val="0"/>
              </a:spcBef>
              <a:spcAft>
                <a:spcPts val="0"/>
              </a:spcAft>
              <a:buClr>
                <a:schemeClr val="dk1"/>
              </a:buClr>
              <a:buSzPts val="1400"/>
              <a:buChar char="○"/>
            </a:pPr>
            <a:r>
              <a:rPr lang="en-US" sz="1400"/>
              <a:t>Denial of service attacks </a:t>
            </a:r>
            <a:endParaRPr sz="1400"/>
          </a:p>
          <a:p>
            <a:pPr indent="-317500" lvl="1" marL="914400" rtl="0" algn="l">
              <a:spcBef>
                <a:spcPts val="0"/>
              </a:spcBef>
              <a:spcAft>
                <a:spcPts val="0"/>
              </a:spcAft>
              <a:buSzPts val="1400"/>
              <a:buChar char="○"/>
            </a:pPr>
            <a:r>
              <a:rPr lang="en-US" sz="1400"/>
              <a:t>Cloud service users have no control or say of anything if there is a DOS attack</a:t>
            </a:r>
            <a:endParaRPr sz="1400"/>
          </a:p>
          <a:p>
            <a:pPr indent="0" lvl="0" marL="914400" rtl="0" algn="l">
              <a:spcBef>
                <a:spcPts val="280"/>
              </a:spcBef>
              <a:spcAft>
                <a:spcPts val="0"/>
              </a:spcAft>
              <a:buNone/>
            </a:pPr>
            <a:r>
              <a:t/>
            </a:r>
            <a:endParaRPr sz="1400"/>
          </a:p>
          <a:p>
            <a:pPr indent="-317500" lvl="0" marL="457200" rtl="0" algn="l">
              <a:spcBef>
                <a:spcPts val="280"/>
              </a:spcBef>
              <a:spcAft>
                <a:spcPts val="0"/>
              </a:spcAft>
              <a:buClr>
                <a:schemeClr val="dk1"/>
              </a:buClr>
              <a:buSzPts val="1400"/>
              <a:buChar char="●"/>
            </a:pPr>
            <a:r>
              <a:rPr lang="en-US">
                <a:solidFill>
                  <a:schemeClr val="dk1"/>
                </a:solidFill>
              </a:rPr>
              <a:t>Bandwidth Limitations </a:t>
            </a:r>
            <a:endParaRPr>
              <a:solidFill>
                <a:schemeClr val="dk1"/>
              </a:solidFill>
            </a:endParaRPr>
          </a:p>
          <a:p>
            <a:pPr indent="-317500" lvl="1" marL="914400" rtl="0" algn="l">
              <a:spcBef>
                <a:spcPts val="0"/>
              </a:spcBef>
              <a:spcAft>
                <a:spcPts val="0"/>
              </a:spcAft>
              <a:buClr>
                <a:schemeClr val="dk1"/>
              </a:buClr>
              <a:buSzPts val="1400"/>
              <a:buChar char="○"/>
            </a:pPr>
            <a:r>
              <a:rPr lang="en-US" sz="1400"/>
              <a:t>Certain Services have bandwidth limitations. </a:t>
            </a:r>
            <a:endParaRPr sz="1400"/>
          </a:p>
          <a:p>
            <a:pPr indent="-317500" lvl="1" marL="914400" rtl="0" algn="l">
              <a:spcBef>
                <a:spcPts val="0"/>
              </a:spcBef>
              <a:spcAft>
                <a:spcPts val="0"/>
              </a:spcAft>
              <a:buSzPts val="1400"/>
              <a:buChar char="○"/>
            </a:pPr>
            <a:r>
              <a:rPr lang="en-US" sz="1400"/>
              <a:t>Different cloud services have set bandwidths. However, if a company goes over the set bandwidth they will get charged. The charges can start to add up which can make cloud services expensive. </a:t>
            </a:r>
            <a:endParaRPr sz="1400"/>
          </a:p>
          <a:p>
            <a:pPr indent="-317500" lvl="1" marL="914400" rtl="0" algn="l">
              <a:spcBef>
                <a:spcPts val="0"/>
              </a:spcBef>
              <a:spcAft>
                <a:spcPts val="0"/>
              </a:spcAft>
              <a:buSzPts val="1400"/>
              <a:buChar char="○"/>
            </a:pPr>
            <a:r>
              <a:rPr lang="en-US" sz="1400"/>
              <a:t>There are cloud services that do have unlimited bandwidth. </a:t>
            </a:r>
            <a:endParaRPr sz="1400"/>
          </a:p>
          <a:p>
            <a:pPr indent="0" lvl="0" marL="914400" rtl="0" algn="l">
              <a:spcBef>
                <a:spcPts val="280"/>
              </a:spcBef>
              <a:spcAft>
                <a:spcPts val="0"/>
              </a:spcAft>
              <a:buNone/>
            </a:pPr>
            <a:r>
              <a:t/>
            </a:r>
            <a:endParaRPr sz="1400"/>
          </a:p>
          <a:p>
            <a:pPr indent="-317500" lvl="0" marL="457200" rtl="0" algn="l">
              <a:spcBef>
                <a:spcPts val="280"/>
              </a:spcBef>
              <a:spcAft>
                <a:spcPts val="0"/>
              </a:spcAft>
              <a:buClr>
                <a:schemeClr val="dk1"/>
              </a:buClr>
              <a:buSzPts val="1400"/>
              <a:buChar char="●"/>
            </a:pPr>
            <a:r>
              <a:rPr lang="en-US">
                <a:solidFill>
                  <a:schemeClr val="dk1"/>
                </a:solidFill>
              </a:rPr>
              <a:t>Compliance </a:t>
            </a:r>
            <a:endParaRPr>
              <a:solidFill>
                <a:schemeClr val="dk1"/>
              </a:solidFill>
            </a:endParaRPr>
          </a:p>
          <a:p>
            <a:pPr indent="-317500" lvl="1" marL="914400" rtl="0" algn="l">
              <a:spcBef>
                <a:spcPts val="0"/>
              </a:spcBef>
              <a:spcAft>
                <a:spcPts val="0"/>
              </a:spcAft>
              <a:buSzPts val="1400"/>
              <a:buChar char="○"/>
            </a:pPr>
            <a:r>
              <a:rPr lang="en-US" sz="1400"/>
              <a:t>Not all companies can use a public cloud. For example, healthcare companies, financial services, and some businesses are not able to use public clouds due to the sensitive data they store.  </a:t>
            </a:r>
            <a:endParaRPr sz="1400">
              <a:solidFill>
                <a:schemeClr val="dk1"/>
              </a:solidFill>
            </a:endParaRPr>
          </a:p>
        </p:txBody>
      </p:sp>
      <p:pic>
        <p:nvPicPr>
          <p:cNvPr id="100" name="Google Shape;100;g18e6b9769bc_0_47"/>
          <p:cNvPicPr preferRelativeResize="0"/>
          <p:nvPr/>
        </p:nvPicPr>
        <p:blipFill>
          <a:blip r:embed="rId3">
            <a:alphaModFix/>
          </a:blip>
          <a:stretch>
            <a:fillRect/>
          </a:stretch>
        </p:blipFill>
        <p:spPr>
          <a:xfrm>
            <a:off x="7150825" y="1278425"/>
            <a:ext cx="1993175" cy="128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1a4f9ac69be_3_0"/>
          <p:cNvPicPr preferRelativeResize="0"/>
          <p:nvPr/>
        </p:nvPicPr>
        <p:blipFill>
          <a:blip r:embed="rId3">
            <a:alphaModFix/>
          </a:blip>
          <a:stretch>
            <a:fillRect/>
          </a:stretch>
        </p:blipFill>
        <p:spPr>
          <a:xfrm>
            <a:off x="1466850" y="683275"/>
            <a:ext cx="6210300" cy="5145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a1a874137a_0_25"/>
          <p:cNvSpPr txBox="1"/>
          <p:nvPr>
            <p:ph type="title"/>
          </p:nvPr>
        </p:nvSpPr>
        <p:spPr>
          <a:xfrm>
            <a:off x="1619675" y="465875"/>
            <a:ext cx="7524300" cy="102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Challenges of Migrating to Cloud Services</a:t>
            </a:r>
            <a:endParaRPr/>
          </a:p>
          <a:p>
            <a:pPr indent="0" lvl="0" marL="0" rtl="0" algn="ctr">
              <a:spcBef>
                <a:spcPts val="0"/>
              </a:spcBef>
              <a:spcAft>
                <a:spcPts val="0"/>
              </a:spcAft>
              <a:buNone/>
            </a:pPr>
            <a:r>
              <a:t/>
            </a:r>
            <a:endParaRPr/>
          </a:p>
        </p:txBody>
      </p:sp>
      <p:sp>
        <p:nvSpPr>
          <p:cNvPr id="111" name="Google Shape;111;g1a1a874137a_0_25"/>
          <p:cNvSpPr txBox="1"/>
          <p:nvPr>
            <p:ph idx="2" type="body"/>
          </p:nvPr>
        </p:nvSpPr>
        <p:spPr>
          <a:xfrm>
            <a:off x="2134072" y="1844824"/>
            <a:ext cx="6563100" cy="41478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SzPts val="1400"/>
              <a:buChar char="●"/>
            </a:pPr>
            <a:r>
              <a:rPr lang="en-US"/>
              <a:t>Financial Cost</a:t>
            </a:r>
            <a:endParaRPr/>
          </a:p>
          <a:p>
            <a:pPr indent="-317500" lvl="1" marL="914400" rtl="0" algn="l">
              <a:spcBef>
                <a:spcPts val="0"/>
              </a:spcBef>
              <a:spcAft>
                <a:spcPts val="0"/>
              </a:spcAft>
              <a:buSzPts val="1400"/>
              <a:buChar char="○"/>
            </a:pPr>
            <a:r>
              <a:rPr lang="en-US" sz="1400"/>
              <a:t>Rewriting application architecture for the cloud</a:t>
            </a:r>
            <a:endParaRPr sz="1400"/>
          </a:p>
          <a:p>
            <a:pPr indent="-317500" lvl="1" marL="914400" rtl="0" algn="l">
              <a:spcBef>
                <a:spcPts val="0"/>
              </a:spcBef>
              <a:spcAft>
                <a:spcPts val="0"/>
              </a:spcAft>
              <a:buSzPts val="1400"/>
              <a:buChar char="○"/>
            </a:pPr>
            <a:r>
              <a:rPr lang="en-US" sz="1400"/>
              <a:t>Investing in tools to migrate successfully</a:t>
            </a:r>
            <a:endParaRPr sz="1400"/>
          </a:p>
          <a:p>
            <a:pPr indent="-317500" lvl="1" marL="914400" rtl="0" algn="l">
              <a:spcBef>
                <a:spcPts val="0"/>
              </a:spcBef>
              <a:spcAft>
                <a:spcPts val="0"/>
              </a:spcAft>
              <a:buSzPts val="1400"/>
              <a:buChar char="○"/>
            </a:pPr>
            <a:r>
              <a:rPr lang="en-US" sz="1400"/>
              <a:t>Latency, Downtime and Bandwidth costs</a:t>
            </a:r>
            <a:endParaRPr sz="1400"/>
          </a:p>
          <a:p>
            <a:pPr indent="0" lvl="0" marL="0" rtl="0" algn="l">
              <a:spcBef>
                <a:spcPts val="280"/>
              </a:spcBef>
              <a:spcAft>
                <a:spcPts val="0"/>
              </a:spcAft>
              <a:buNone/>
            </a:pPr>
            <a:r>
              <a:t/>
            </a:r>
            <a:endParaRPr sz="1400"/>
          </a:p>
          <a:p>
            <a:pPr indent="-317500" lvl="0" marL="457200" rtl="0" algn="l">
              <a:spcBef>
                <a:spcPts val="280"/>
              </a:spcBef>
              <a:spcAft>
                <a:spcPts val="0"/>
              </a:spcAft>
              <a:buSzPts val="1400"/>
              <a:buChar char="●"/>
            </a:pPr>
            <a:r>
              <a:rPr lang="en-US"/>
              <a:t>Adoption Resistance</a:t>
            </a:r>
            <a:endParaRPr/>
          </a:p>
          <a:p>
            <a:pPr indent="-317500" lvl="1" marL="914400" rtl="0" algn="l">
              <a:spcBef>
                <a:spcPts val="0"/>
              </a:spcBef>
              <a:spcAft>
                <a:spcPts val="0"/>
              </a:spcAft>
              <a:buSzPts val="1400"/>
              <a:buChar char="○"/>
            </a:pPr>
            <a:r>
              <a:rPr lang="en-US" sz="1400"/>
              <a:t>Employees can be resistant to change</a:t>
            </a:r>
            <a:endParaRPr sz="1400"/>
          </a:p>
          <a:p>
            <a:pPr indent="-317500" lvl="1" marL="914400" rtl="0" algn="l">
              <a:spcBef>
                <a:spcPts val="0"/>
              </a:spcBef>
              <a:spcAft>
                <a:spcPts val="0"/>
              </a:spcAft>
              <a:buSzPts val="1400"/>
              <a:buChar char="○"/>
            </a:pPr>
            <a:r>
              <a:rPr lang="en-US" sz="1400"/>
              <a:t>Systems and processes will be significantly changed</a:t>
            </a:r>
            <a:endParaRPr sz="1400"/>
          </a:p>
          <a:p>
            <a:pPr indent="-317500" lvl="1" marL="914400" rtl="0" algn="l">
              <a:spcBef>
                <a:spcPts val="0"/>
              </a:spcBef>
              <a:spcAft>
                <a:spcPts val="0"/>
              </a:spcAft>
              <a:buSzPts val="1400"/>
              <a:buChar char="○"/>
            </a:pPr>
            <a:r>
              <a:rPr lang="en-US" sz="1400"/>
              <a:t>Disruptions can occur during and after </a:t>
            </a:r>
            <a:r>
              <a:rPr lang="en-US" sz="1400"/>
              <a:t>the</a:t>
            </a:r>
            <a:r>
              <a:rPr lang="en-US" sz="1400"/>
              <a:t> migration process</a:t>
            </a:r>
            <a:endParaRPr sz="1400"/>
          </a:p>
          <a:p>
            <a:pPr indent="0" lvl="0" marL="0" rtl="0" algn="l">
              <a:spcBef>
                <a:spcPts val="280"/>
              </a:spcBef>
              <a:spcAft>
                <a:spcPts val="0"/>
              </a:spcAft>
              <a:buNone/>
            </a:pPr>
            <a:r>
              <a:t/>
            </a:r>
            <a:endParaRPr sz="1400"/>
          </a:p>
          <a:p>
            <a:pPr indent="-317500" lvl="0" marL="457200" rtl="0" algn="l">
              <a:spcBef>
                <a:spcPts val="280"/>
              </a:spcBef>
              <a:spcAft>
                <a:spcPts val="0"/>
              </a:spcAft>
              <a:buSzPts val="1400"/>
              <a:buChar char="●"/>
            </a:pPr>
            <a:r>
              <a:rPr lang="en-US"/>
              <a:t>Lack of Skill Among Employees</a:t>
            </a:r>
            <a:endParaRPr/>
          </a:p>
          <a:p>
            <a:pPr indent="-317500" lvl="1" marL="914400" rtl="0" algn="l">
              <a:spcBef>
                <a:spcPts val="0"/>
              </a:spcBef>
              <a:spcAft>
                <a:spcPts val="0"/>
              </a:spcAft>
              <a:buSzPts val="1400"/>
              <a:buChar char="○"/>
            </a:pPr>
            <a:r>
              <a:rPr lang="en-US" sz="1400"/>
              <a:t>Employees will need to be retrained</a:t>
            </a:r>
            <a:endParaRPr sz="1400"/>
          </a:p>
          <a:p>
            <a:pPr indent="-317500" lvl="1" marL="914400" rtl="0" algn="l">
              <a:spcBef>
                <a:spcPts val="0"/>
              </a:spcBef>
              <a:spcAft>
                <a:spcPts val="0"/>
              </a:spcAft>
              <a:buSzPts val="1400"/>
              <a:buChar char="○"/>
            </a:pPr>
            <a:r>
              <a:rPr lang="en-US" sz="1400"/>
              <a:t>There may be a need to higher cloud experts</a:t>
            </a:r>
            <a:endParaRPr sz="1400"/>
          </a:p>
          <a:p>
            <a:pPr indent="-317500" lvl="1" marL="914400" rtl="0" algn="l">
              <a:spcBef>
                <a:spcPts val="0"/>
              </a:spcBef>
              <a:spcAft>
                <a:spcPts val="0"/>
              </a:spcAft>
              <a:buSzPts val="1400"/>
              <a:buChar char="○"/>
            </a:pPr>
            <a:r>
              <a:rPr lang="en-US" sz="1400"/>
              <a:t>Skill shortage of cloud experts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a1a874137a_0_19"/>
          <p:cNvSpPr txBox="1"/>
          <p:nvPr>
            <p:ph type="title"/>
          </p:nvPr>
        </p:nvSpPr>
        <p:spPr>
          <a:xfrm>
            <a:off x="0" y="325025"/>
            <a:ext cx="9144000" cy="1105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US"/>
              <a:t>How Should We Implement Cloud Services?</a:t>
            </a:r>
            <a:endParaRPr/>
          </a:p>
        </p:txBody>
      </p:sp>
      <p:sp>
        <p:nvSpPr>
          <p:cNvPr id="117" name="Google Shape;117;g1a1a874137a_0_19"/>
          <p:cNvSpPr txBox="1"/>
          <p:nvPr>
            <p:ph idx="2" type="body"/>
          </p:nvPr>
        </p:nvSpPr>
        <p:spPr>
          <a:xfrm>
            <a:off x="457200" y="1813625"/>
            <a:ext cx="8229600" cy="39270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SzPts val="1400"/>
              <a:buChar char="●"/>
            </a:pPr>
            <a:r>
              <a:rPr lang="en-US"/>
              <a:t>We should make use of a change management plan that has three core tenants</a:t>
            </a:r>
            <a:endParaRPr/>
          </a:p>
          <a:p>
            <a:pPr indent="0" lvl="0" marL="457200" rtl="0" algn="l">
              <a:spcBef>
                <a:spcPts val="280"/>
              </a:spcBef>
              <a:spcAft>
                <a:spcPts val="0"/>
              </a:spcAft>
              <a:buNone/>
            </a:pPr>
            <a:r>
              <a:t/>
            </a:r>
            <a:endParaRPr/>
          </a:p>
          <a:p>
            <a:pPr indent="-317500" lvl="1" marL="914400" rtl="0" algn="l">
              <a:spcBef>
                <a:spcPts val="560"/>
              </a:spcBef>
              <a:spcAft>
                <a:spcPts val="0"/>
              </a:spcAft>
              <a:buSzPts val="1400"/>
              <a:buChar char="○"/>
            </a:pPr>
            <a:r>
              <a:rPr lang="en-US" sz="1400"/>
              <a:t>Cloud services should be adopted in batches</a:t>
            </a:r>
            <a:endParaRPr sz="1400"/>
          </a:p>
          <a:p>
            <a:pPr indent="-317500" lvl="2" marL="1371600" rtl="0" algn="l">
              <a:spcBef>
                <a:spcPts val="0"/>
              </a:spcBef>
              <a:spcAft>
                <a:spcPts val="0"/>
              </a:spcAft>
              <a:buSzPts val="1400"/>
              <a:buChar char="■"/>
            </a:pPr>
            <a:r>
              <a:rPr lang="en-US" sz="1400"/>
              <a:t>Breaks cloud adoption into separate phases</a:t>
            </a:r>
            <a:endParaRPr sz="1400"/>
          </a:p>
          <a:p>
            <a:pPr indent="-317500" lvl="2" marL="1371600" rtl="0" algn="l">
              <a:spcBef>
                <a:spcPts val="0"/>
              </a:spcBef>
              <a:spcAft>
                <a:spcPts val="0"/>
              </a:spcAft>
              <a:buSzPts val="1400"/>
              <a:buChar char="■"/>
            </a:pPr>
            <a:r>
              <a:rPr lang="en-US" sz="1400"/>
              <a:t>Only certain areas will experience downtime instead of all services</a:t>
            </a:r>
            <a:endParaRPr sz="1400"/>
          </a:p>
          <a:p>
            <a:pPr indent="-317500" lvl="2" marL="1371600" rtl="0" algn="l">
              <a:spcBef>
                <a:spcPts val="0"/>
              </a:spcBef>
              <a:spcAft>
                <a:spcPts val="0"/>
              </a:spcAft>
              <a:buSzPts val="1400"/>
              <a:buChar char="■"/>
            </a:pPr>
            <a:r>
              <a:rPr lang="en-US" sz="1400"/>
              <a:t>Helps better manage disruptions</a:t>
            </a:r>
            <a:endParaRPr sz="1400"/>
          </a:p>
          <a:p>
            <a:pPr indent="0" lvl="0" marL="0" rtl="0" algn="l">
              <a:spcBef>
                <a:spcPts val="280"/>
              </a:spcBef>
              <a:spcAft>
                <a:spcPts val="0"/>
              </a:spcAft>
              <a:buNone/>
            </a:pPr>
            <a:r>
              <a:t/>
            </a:r>
            <a:endParaRPr sz="1400"/>
          </a:p>
          <a:p>
            <a:pPr indent="-317500" lvl="1" marL="914400" rtl="0" algn="l">
              <a:spcBef>
                <a:spcPts val="560"/>
              </a:spcBef>
              <a:spcAft>
                <a:spcPts val="0"/>
              </a:spcAft>
              <a:buSzPts val="1400"/>
              <a:buChar char="○"/>
            </a:pPr>
            <a:r>
              <a:rPr lang="en-US" sz="1400"/>
              <a:t>Get leadership top buy-in and choose intuitive tech solutions</a:t>
            </a:r>
            <a:endParaRPr sz="1400"/>
          </a:p>
          <a:p>
            <a:pPr indent="-317500" lvl="2" marL="1371600" rtl="0" algn="l">
              <a:spcBef>
                <a:spcPts val="0"/>
              </a:spcBef>
              <a:spcAft>
                <a:spcPts val="0"/>
              </a:spcAft>
              <a:buSzPts val="1400"/>
              <a:buChar char="■"/>
            </a:pPr>
            <a:r>
              <a:rPr lang="en-US" sz="1400"/>
              <a:t>Communicate objectives to executives so that the rest of the organization can understand reasons for change</a:t>
            </a:r>
            <a:endParaRPr sz="1400"/>
          </a:p>
          <a:p>
            <a:pPr indent="-317500" lvl="2" marL="1371600" rtl="0" algn="l">
              <a:spcBef>
                <a:spcPts val="0"/>
              </a:spcBef>
              <a:spcAft>
                <a:spcPts val="0"/>
              </a:spcAft>
              <a:buSzPts val="1400"/>
              <a:buChar char="■"/>
            </a:pPr>
            <a:r>
              <a:rPr lang="en-US" sz="1400"/>
              <a:t>Choosing user-friendly tech that already integrates with existing systems</a:t>
            </a:r>
            <a:endParaRPr sz="1400"/>
          </a:p>
          <a:p>
            <a:pPr indent="-317500" lvl="2" marL="1371600" rtl="0" algn="l">
              <a:spcBef>
                <a:spcPts val="0"/>
              </a:spcBef>
              <a:spcAft>
                <a:spcPts val="0"/>
              </a:spcAft>
              <a:buSzPts val="1400"/>
              <a:buChar char="■"/>
            </a:pPr>
            <a:r>
              <a:rPr lang="en-US" sz="1400"/>
              <a:t>More likely to get other employees behind the change</a:t>
            </a:r>
            <a:endParaRPr sz="1400"/>
          </a:p>
          <a:p>
            <a:pPr indent="0" lvl="0" marL="0" rtl="0" algn="l">
              <a:spcBef>
                <a:spcPts val="280"/>
              </a:spcBef>
              <a:spcAft>
                <a:spcPts val="0"/>
              </a:spcAft>
              <a:buNone/>
            </a:pPr>
            <a:r>
              <a:t/>
            </a:r>
            <a:endParaRPr sz="1400"/>
          </a:p>
          <a:p>
            <a:pPr indent="-317500" lvl="1" marL="914400" rtl="0" algn="l">
              <a:spcBef>
                <a:spcPts val="560"/>
              </a:spcBef>
              <a:spcAft>
                <a:spcPts val="0"/>
              </a:spcAft>
              <a:buSzPts val="1400"/>
              <a:buChar char="○"/>
            </a:pPr>
            <a:r>
              <a:rPr lang="en-US" sz="1400"/>
              <a:t>Invest in expert training and resources</a:t>
            </a:r>
            <a:endParaRPr sz="1400"/>
          </a:p>
          <a:p>
            <a:pPr indent="-317500" lvl="2" marL="1371600" rtl="0" algn="l">
              <a:spcBef>
                <a:spcPts val="0"/>
              </a:spcBef>
              <a:spcAft>
                <a:spcPts val="0"/>
              </a:spcAft>
              <a:buSzPts val="1400"/>
              <a:buChar char="■"/>
            </a:pPr>
            <a:r>
              <a:rPr lang="en-US" sz="1400"/>
              <a:t>Hire cloud experts to help with migration and train employees</a:t>
            </a:r>
            <a:endParaRPr sz="1400"/>
          </a:p>
          <a:p>
            <a:pPr indent="-317500" lvl="2" marL="1371600" rtl="0" algn="l">
              <a:spcBef>
                <a:spcPts val="0"/>
              </a:spcBef>
              <a:spcAft>
                <a:spcPts val="0"/>
              </a:spcAft>
              <a:buSzPts val="1400"/>
              <a:buChar char="■"/>
            </a:pPr>
            <a:r>
              <a:rPr lang="en-US" sz="1400"/>
              <a:t>If experts are in short supply make use of cloud resources</a:t>
            </a:r>
            <a:endParaRPr sz="1400"/>
          </a:p>
          <a:p>
            <a:pPr indent="-317500" lvl="2" marL="1371600" rtl="0" algn="l">
              <a:spcBef>
                <a:spcPts val="0"/>
              </a:spcBef>
              <a:spcAft>
                <a:spcPts val="0"/>
              </a:spcAft>
              <a:buSzPts val="1400"/>
              <a:buChar char="■"/>
            </a:pPr>
            <a:r>
              <a:rPr lang="en-US" sz="1400"/>
              <a:t>This will cultivate cloud expertise among existing employees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1a4f9ac69be_1_31"/>
          <p:cNvPicPr preferRelativeResize="0"/>
          <p:nvPr/>
        </p:nvPicPr>
        <p:blipFill>
          <a:blip r:embed="rId3">
            <a:alphaModFix/>
          </a:blip>
          <a:stretch>
            <a:fillRect/>
          </a:stretch>
        </p:blipFill>
        <p:spPr>
          <a:xfrm>
            <a:off x="1059575" y="1553625"/>
            <a:ext cx="7626151" cy="287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a1a874137a_0_37"/>
          <p:cNvSpPr txBox="1"/>
          <p:nvPr>
            <p:ph type="title"/>
          </p:nvPr>
        </p:nvSpPr>
        <p:spPr>
          <a:xfrm>
            <a:off x="1619675" y="260025"/>
            <a:ext cx="7524300" cy="12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of Cloud Computing</a:t>
            </a:r>
            <a:endParaRPr/>
          </a:p>
        </p:txBody>
      </p:sp>
      <p:sp>
        <p:nvSpPr>
          <p:cNvPr id="128" name="Google Shape;128;g1a1a874137a_0_37"/>
          <p:cNvSpPr txBox="1"/>
          <p:nvPr>
            <p:ph idx="2" type="body"/>
          </p:nvPr>
        </p:nvSpPr>
        <p:spPr>
          <a:xfrm>
            <a:off x="1619675" y="1815625"/>
            <a:ext cx="6563100" cy="43017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SzPts val="1400"/>
              <a:buChar char="●"/>
            </a:pPr>
            <a:r>
              <a:rPr lang="en-US"/>
              <a:t>One future aspect of cloud computing is changing the demand of cooling needs at data centers</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The U.S. government estimated that data centers in the country used around 70 billion kWh of electricity in 2014, which equates to about 1.8% of the country’s total consumption</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Companies </a:t>
            </a:r>
            <a:r>
              <a:rPr lang="en-US"/>
              <a:t>like</a:t>
            </a:r>
            <a:r>
              <a:rPr lang="en-US"/>
              <a:t> Intel and Microsoft are </a:t>
            </a:r>
            <a:r>
              <a:rPr lang="en-US"/>
              <a:t>planning</a:t>
            </a:r>
            <a:r>
              <a:rPr lang="en-US"/>
              <a:t> to become net </a:t>
            </a:r>
            <a:r>
              <a:rPr lang="en-US"/>
              <a:t>positive</a:t>
            </a:r>
            <a:r>
              <a:rPr lang="en-US"/>
              <a:t> for water use by the 2030</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Fact: It estimated that data centers use 660 billion liters of water in 2020, which is 264,000 olympic sized swimming pools</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We </a:t>
            </a:r>
            <a:r>
              <a:rPr lang="en-US"/>
              <a:t>recommend</a:t>
            </a:r>
            <a:r>
              <a:rPr lang="en-US"/>
              <a:t> </a:t>
            </a:r>
            <a:r>
              <a:rPr lang="en-US"/>
              <a:t>in</a:t>
            </a:r>
            <a:r>
              <a:rPr lang="en-US"/>
              <a:t> the </a:t>
            </a:r>
            <a:r>
              <a:rPr lang="en-US"/>
              <a:t>future</a:t>
            </a:r>
            <a:r>
              <a:rPr lang="en-US"/>
              <a:t> that we follow the lead of Microsoft and Intel try to reduce our water usage. </a:t>
            </a:r>
            <a:r>
              <a:rPr lang="en-US"/>
              <a:t>One suggestion is that we can replace using water to cool with outside air</a:t>
            </a:r>
            <a:endParaRPr/>
          </a:p>
          <a:p>
            <a:pPr indent="0" lvl="0" marL="0" rtl="0" algn="l">
              <a:spcBef>
                <a:spcPts val="280"/>
              </a:spcBef>
              <a:spcAft>
                <a:spcPts val="0"/>
              </a:spcAft>
              <a:buNone/>
            </a:pPr>
            <a:r>
              <a:t/>
            </a:r>
            <a:endParaRPr/>
          </a:p>
          <a:p>
            <a:pPr indent="0" lvl="0" marL="0" rtl="0" algn="l">
              <a:spcBef>
                <a:spcPts val="28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8e6b9769bc_0_18"/>
          <p:cNvSpPr txBox="1"/>
          <p:nvPr>
            <p:ph type="title"/>
          </p:nvPr>
        </p:nvSpPr>
        <p:spPr>
          <a:xfrm>
            <a:off x="1619672" y="0"/>
            <a:ext cx="75243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Sources</a:t>
            </a:r>
            <a:endParaRPr/>
          </a:p>
        </p:txBody>
      </p:sp>
      <p:sp>
        <p:nvSpPr>
          <p:cNvPr id="134" name="Google Shape;134;g18e6b9769bc_0_18"/>
          <p:cNvSpPr txBox="1"/>
          <p:nvPr>
            <p:ph idx="2" type="body"/>
          </p:nvPr>
        </p:nvSpPr>
        <p:spPr>
          <a:xfrm>
            <a:off x="1619675" y="1355100"/>
            <a:ext cx="6725700" cy="4147800"/>
          </a:xfrm>
          <a:prstGeom prst="rect">
            <a:avLst/>
          </a:prstGeom>
        </p:spPr>
        <p:txBody>
          <a:bodyPr anchorCtr="0" anchor="t" bIns="45700" lIns="396000" spcFirstLastPara="1" rIns="91425" wrap="square" tIns="45700">
            <a:noAutofit/>
          </a:bodyPr>
          <a:lstStyle/>
          <a:p>
            <a:pPr indent="-298450" lvl="0" marL="457200" rtl="0" algn="l">
              <a:spcBef>
                <a:spcPts val="280"/>
              </a:spcBef>
              <a:spcAft>
                <a:spcPts val="0"/>
              </a:spcAft>
              <a:buSzPts val="1100"/>
              <a:buAutoNum type="arabicPeriod"/>
            </a:pPr>
            <a:r>
              <a:rPr lang="en-US" sz="1100" u="sng">
                <a:solidFill>
                  <a:schemeClr val="hlink"/>
                </a:solidFill>
                <a:latin typeface="Arial"/>
                <a:ea typeface="Arial"/>
                <a:cs typeface="Arial"/>
                <a:sym typeface="Arial"/>
                <a:hlinkClick r:id="rId3"/>
              </a:rPr>
              <a:t>https://www.accenture.com/us-en/cloud/insights/cloud-computing-index?c=acn_glb_brandexpressiongoogle_12720343&amp;n=psgs_1221&amp;gclid=CjwKCAiAjs2bBhACEiwALTBWZVdBd8MVLi7ccF89riexHzr7o7Cv-M5VvzhpVYLlri5GrgV6QR_bxxoCvSAQAvD_BwE&amp;gclsrc=aw.ds</a:t>
            </a:r>
            <a:endParaRPr sz="1100"/>
          </a:p>
          <a:p>
            <a:pPr indent="-298450" lvl="0" marL="457200" rtl="0" algn="l">
              <a:spcBef>
                <a:spcPts val="0"/>
              </a:spcBef>
              <a:spcAft>
                <a:spcPts val="0"/>
              </a:spcAft>
              <a:buSzPts val="1100"/>
              <a:buAutoNum type="arabicPeriod"/>
            </a:pPr>
            <a:r>
              <a:rPr lang="en-US" sz="1100" u="sng">
                <a:solidFill>
                  <a:schemeClr val="hlink"/>
                </a:solidFill>
                <a:latin typeface="Arial"/>
                <a:ea typeface="Arial"/>
                <a:cs typeface="Arial"/>
                <a:sym typeface="Arial"/>
                <a:hlinkClick r:id="rId4"/>
              </a:rPr>
              <a:t>https://www.techtarget.com/searchitchannel/definition/cloud-provisioning</a:t>
            </a:r>
            <a:endParaRPr sz="1100"/>
          </a:p>
          <a:p>
            <a:pPr indent="-298450" lvl="0" marL="457200" rtl="0" algn="l">
              <a:spcBef>
                <a:spcPts val="0"/>
              </a:spcBef>
              <a:spcAft>
                <a:spcPts val="0"/>
              </a:spcAft>
              <a:buSzPts val="1100"/>
              <a:buAutoNum type="arabicPeriod"/>
            </a:pPr>
            <a:r>
              <a:rPr lang="en-US" sz="1100" u="sng">
                <a:solidFill>
                  <a:schemeClr val="hlink"/>
                </a:solidFill>
                <a:latin typeface="Arial"/>
                <a:ea typeface="Arial"/>
                <a:cs typeface="Arial"/>
                <a:sym typeface="Arial"/>
                <a:hlinkClick r:id="rId5"/>
              </a:rPr>
              <a:t>https://www.techrepublic.com/article/multicloud-the-smart-persons-guide/</a:t>
            </a:r>
            <a:endParaRPr sz="1100"/>
          </a:p>
          <a:p>
            <a:pPr indent="-298450" lvl="0" marL="457200" rtl="0" algn="l">
              <a:spcBef>
                <a:spcPts val="0"/>
              </a:spcBef>
              <a:spcAft>
                <a:spcPts val="0"/>
              </a:spcAft>
              <a:buSzPts val="1100"/>
              <a:buAutoNum type="arabicPeriod"/>
            </a:pPr>
            <a:r>
              <a:rPr lang="en-US" sz="1100" u="sng">
                <a:solidFill>
                  <a:schemeClr val="hlink"/>
                </a:solidFill>
                <a:latin typeface="Arial"/>
                <a:ea typeface="Arial"/>
                <a:cs typeface="Arial"/>
                <a:sym typeface="Arial"/>
                <a:hlinkClick r:id="rId6"/>
              </a:rPr>
              <a:t>https://www.techrepublic.com/article/private-cloud/</a:t>
            </a:r>
            <a:endParaRPr sz="1100"/>
          </a:p>
          <a:p>
            <a:pPr indent="-298450" lvl="0" marL="457200" rtl="0" algn="l">
              <a:spcBef>
                <a:spcPts val="0"/>
              </a:spcBef>
              <a:spcAft>
                <a:spcPts val="0"/>
              </a:spcAft>
              <a:buSzPts val="1100"/>
              <a:buAutoNum type="arabicPeriod"/>
            </a:pPr>
            <a:r>
              <a:rPr lang="en-US" sz="1100" u="sng">
                <a:solidFill>
                  <a:schemeClr val="hlink"/>
                </a:solidFill>
                <a:latin typeface="Arial"/>
                <a:ea typeface="Arial"/>
                <a:cs typeface="Arial"/>
                <a:sym typeface="Arial"/>
                <a:hlinkClick r:id="rId7"/>
              </a:rPr>
              <a:t>https://www.techrepublic.com/article/what-are-public-clouds/</a:t>
            </a:r>
            <a:endParaRPr sz="1100">
              <a:solidFill>
                <a:srgbClr val="666666"/>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lang="en-US" sz="1100" u="sng">
                <a:solidFill>
                  <a:srgbClr val="1155CC"/>
                </a:solidFill>
                <a:highlight>
                  <a:srgbClr val="FFFFFF"/>
                </a:highlight>
                <a:latin typeface="Arial"/>
                <a:ea typeface="Arial"/>
                <a:cs typeface="Arial"/>
                <a:sym typeface="Arial"/>
                <a:hlinkClick r:id="rId8">
                  <a:extLst>
                    <a:ext uri="{A12FA001-AC4F-418D-AE19-62706E023703}">
                      <ahyp:hlinkClr val="tx"/>
                    </a:ext>
                  </a:extLst>
                </a:hlinkClick>
              </a:rPr>
              <a:t>https://dataconomy.com/2022/05/pros-and-cons-of-cloud-computing-2022/</a:t>
            </a:r>
            <a:endParaRPr sz="1100"/>
          </a:p>
          <a:p>
            <a:pPr indent="-298450" lvl="0" marL="457200" rtl="0" algn="l">
              <a:lnSpc>
                <a:spcPct val="115000"/>
              </a:lnSpc>
              <a:spcBef>
                <a:spcPts val="0"/>
              </a:spcBef>
              <a:spcAft>
                <a:spcPts val="0"/>
              </a:spcAft>
              <a:buSzPts val="1100"/>
              <a:buAutoNum type="arabicPeriod"/>
            </a:pPr>
            <a:r>
              <a:rPr lang="en-US" sz="1100" u="sng">
                <a:solidFill>
                  <a:schemeClr val="hlink"/>
                </a:solidFill>
                <a:latin typeface="Arial"/>
                <a:ea typeface="Arial"/>
                <a:cs typeface="Arial"/>
                <a:sym typeface="Arial"/>
                <a:hlinkClick r:id="rId9"/>
              </a:rPr>
              <a:t>https://www.lucidchart.com/blog/challenges-with-moving-to-the-cloud</a:t>
            </a:r>
            <a:r>
              <a:rPr lang="en-US" sz="1100">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u="sng">
                <a:solidFill>
                  <a:schemeClr val="hlink"/>
                </a:solidFill>
                <a:latin typeface="Arial"/>
                <a:ea typeface="Arial"/>
                <a:cs typeface="Arial"/>
                <a:sym typeface="Arial"/>
                <a:hlinkClick r:id="rId10"/>
              </a:rPr>
              <a:t>https://www.investopedia.com/terms/c/cloud-computing.asp</a:t>
            </a:r>
            <a:r>
              <a:rPr lang="en-US" sz="1100">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u="sng">
                <a:solidFill>
                  <a:schemeClr val="hlink"/>
                </a:solidFill>
                <a:latin typeface="Arial"/>
                <a:ea typeface="Arial"/>
                <a:cs typeface="Arial"/>
                <a:sym typeface="Arial"/>
                <a:hlinkClick r:id="rId11"/>
              </a:rPr>
              <a:t>https://www.theregister.com/2022/11/30/aws_powers_earth_observation_satellite/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u="sng">
                <a:solidFill>
                  <a:schemeClr val="hlink"/>
                </a:solidFill>
                <a:latin typeface="Arial"/>
                <a:ea typeface="Arial"/>
                <a:cs typeface="Arial"/>
                <a:sym typeface="Arial"/>
                <a:hlinkClick r:id="rId12"/>
              </a:rPr>
              <a:t>https://www.cnbc.com/2020/10/13/water-has-become-a-big-issue-for-big-tech-but-microsoft-has-a-plan.html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u="sng">
                <a:solidFill>
                  <a:schemeClr val="hlink"/>
                </a:solidFill>
                <a:latin typeface="Arial"/>
                <a:ea typeface="Arial"/>
                <a:cs typeface="Arial"/>
                <a:sym typeface="Arial"/>
                <a:hlinkClick r:id="rId13"/>
              </a:rPr>
              <a:t>https://appinventiv.com/blog/cloud-application-development/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u="sng">
                <a:solidFill>
                  <a:schemeClr val="hlink"/>
                </a:solidFill>
                <a:latin typeface="Arial"/>
                <a:ea typeface="Arial"/>
                <a:cs typeface="Arial"/>
                <a:sym typeface="Arial"/>
                <a:hlinkClick r:id="rId14"/>
              </a:rPr>
              <a:t>https://www.frameworkit.com/blog/best-public-cloud-vendors</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g1a1a874137a_0_0"/>
          <p:cNvSpPr txBox="1"/>
          <p:nvPr>
            <p:ph type="title"/>
          </p:nvPr>
        </p:nvSpPr>
        <p:spPr>
          <a:xfrm>
            <a:off x="0" y="16778"/>
            <a:ext cx="91440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Scenario</a:t>
            </a:r>
            <a:endParaRPr/>
          </a:p>
        </p:txBody>
      </p:sp>
      <p:sp>
        <p:nvSpPr>
          <p:cNvPr id="26" name="Google Shape;26;g1a1a874137a_0_0"/>
          <p:cNvSpPr txBox="1"/>
          <p:nvPr>
            <p:ph idx="2" type="body"/>
          </p:nvPr>
        </p:nvSpPr>
        <p:spPr>
          <a:xfrm>
            <a:off x="521719" y="1420972"/>
            <a:ext cx="8229600" cy="3600300"/>
          </a:xfrm>
          <a:prstGeom prst="rect">
            <a:avLst/>
          </a:prstGeom>
        </p:spPr>
        <p:txBody>
          <a:bodyPr anchorCtr="0" anchor="t" bIns="45700" lIns="396000" spcFirstLastPara="1" rIns="91425" wrap="square" tIns="45700">
            <a:noAutofit/>
          </a:bodyPr>
          <a:lstStyle/>
          <a:p>
            <a:pPr indent="-336550" lvl="0" marL="457200" rtl="0" algn="l">
              <a:spcBef>
                <a:spcPts val="280"/>
              </a:spcBef>
              <a:spcAft>
                <a:spcPts val="0"/>
              </a:spcAft>
              <a:buClr>
                <a:srgbClr val="2D3B45"/>
              </a:buClr>
              <a:buSzPts val="1700"/>
              <a:buFont typeface="Arial"/>
              <a:buChar char="●"/>
            </a:pPr>
            <a:r>
              <a:rPr lang="en-US" sz="1700">
                <a:solidFill>
                  <a:srgbClr val="2D3B45"/>
                </a:solidFill>
                <a:highlight>
                  <a:srgbClr val="FFFFFF"/>
                </a:highlight>
                <a:latin typeface="Arial"/>
                <a:ea typeface="Arial"/>
                <a:cs typeface="Arial"/>
                <a:sym typeface="Arial"/>
              </a:rPr>
              <a:t>The Department of Homeland Security has committed to 12 cloud service offerings, including nine private cloud offerings and three public cloud offerings, as part of its commitment to the White House's "Cloud First" policy. By moving its disparate dev and test systems into a private cloud, DHS anticipates being able to greatly accelerate the delivery of new software and services. Server provisioning time should decrease from six weeks to a day, and the service will include on-demand testing and app management. Your team is asked to submit a tech proposal to the department of homeland security for this cloud implementation project. Your submission should specifically respond to the context referred in this prompt.</a:t>
            </a:r>
            <a:endParaRPr sz="1700"/>
          </a:p>
        </p:txBody>
      </p:sp>
      <p:pic>
        <p:nvPicPr>
          <p:cNvPr id="27" name="Google Shape;27;g1a1a874137a_0_0"/>
          <p:cNvPicPr preferRelativeResize="0"/>
          <p:nvPr/>
        </p:nvPicPr>
        <p:blipFill>
          <a:blip r:embed="rId3">
            <a:alphaModFix/>
          </a:blip>
          <a:stretch>
            <a:fillRect/>
          </a:stretch>
        </p:blipFill>
        <p:spPr>
          <a:xfrm>
            <a:off x="66025" y="4311975"/>
            <a:ext cx="2274150" cy="2052725"/>
          </a:xfrm>
          <a:prstGeom prst="rect">
            <a:avLst/>
          </a:prstGeom>
          <a:noFill/>
          <a:ln>
            <a:noFill/>
          </a:ln>
        </p:spPr>
      </p:pic>
      <p:pic>
        <p:nvPicPr>
          <p:cNvPr id="28" name="Google Shape;28;g1a1a874137a_0_0"/>
          <p:cNvPicPr preferRelativeResize="0"/>
          <p:nvPr/>
        </p:nvPicPr>
        <p:blipFill>
          <a:blip r:embed="rId4">
            <a:alphaModFix/>
          </a:blip>
          <a:stretch>
            <a:fillRect/>
          </a:stretch>
        </p:blipFill>
        <p:spPr>
          <a:xfrm>
            <a:off x="6979850" y="16775"/>
            <a:ext cx="2164150" cy="140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3"/>
          <p:cNvSpPr txBox="1"/>
          <p:nvPr>
            <p:ph type="title"/>
          </p:nvPr>
        </p:nvSpPr>
        <p:spPr>
          <a:xfrm>
            <a:off x="1619672" y="0"/>
            <a:ext cx="7524328"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What is Cloud Computing?</a:t>
            </a:r>
            <a:endParaRPr/>
          </a:p>
        </p:txBody>
      </p:sp>
      <p:sp>
        <p:nvSpPr>
          <p:cNvPr id="34" name="Google Shape;34;p3"/>
          <p:cNvSpPr txBox="1"/>
          <p:nvPr>
            <p:ph idx="2" type="body"/>
          </p:nvPr>
        </p:nvSpPr>
        <p:spPr>
          <a:xfrm>
            <a:off x="1893572" y="1422299"/>
            <a:ext cx="6563100" cy="4147800"/>
          </a:xfrm>
          <a:prstGeom prst="rect">
            <a:avLst/>
          </a:prstGeom>
          <a:noFill/>
          <a:ln>
            <a:noFill/>
          </a:ln>
        </p:spPr>
        <p:txBody>
          <a:bodyPr anchorCtr="0" anchor="t" bIns="45700" lIns="396000" spcFirstLastPara="1" rIns="91425" wrap="square" tIns="45700">
            <a:noAutofit/>
          </a:bodyPr>
          <a:lstStyle/>
          <a:p>
            <a:pPr indent="-317500" lvl="0" marL="457200" rtl="0" algn="l">
              <a:spcBef>
                <a:spcPts val="0"/>
              </a:spcBef>
              <a:spcAft>
                <a:spcPts val="0"/>
              </a:spcAft>
              <a:buSzPts val="1400"/>
              <a:buFont typeface="Arial"/>
              <a:buChar char="●"/>
            </a:pPr>
            <a:r>
              <a:rPr lang="en-US">
                <a:latin typeface="Arial"/>
                <a:ea typeface="Arial"/>
                <a:cs typeface="Arial"/>
                <a:sym typeface="Arial"/>
              </a:rPr>
              <a:t>Cloud Computing is the delivery of different services through the internet</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US" sz="1400">
                <a:latin typeface="Arial"/>
                <a:ea typeface="Arial"/>
                <a:cs typeface="Arial"/>
                <a:sym typeface="Arial"/>
              </a:rPr>
              <a:t>Services include data storage, servers, databases, networking and software</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Files are stored in cloud-based storage in a remote database that can be accessed as long as devices are connected to the internet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This allows access to data and software remotely from many locations as long as they are connected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Services can either be hosted publicly or privately to specific clients on a given network</a:t>
            </a:r>
            <a:endParaRPr>
              <a:latin typeface="Arial"/>
              <a:ea typeface="Arial"/>
              <a:cs typeface="Arial"/>
              <a:sym typeface="Arial"/>
            </a:endParaRPr>
          </a:p>
        </p:txBody>
      </p:sp>
      <p:pic>
        <p:nvPicPr>
          <p:cNvPr id="35" name="Google Shape;35;p3"/>
          <p:cNvPicPr preferRelativeResize="0"/>
          <p:nvPr/>
        </p:nvPicPr>
        <p:blipFill>
          <a:blip r:embed="rId3">
            <a:alphaModFix/>
          </a:blip>
          <a:stretch>
            <a:fillRect/>
          </a:stretch>
        </p:blipFill>
        <p:spPr>
          <a:xfrm>
            <a:off x="5395400" y="4954500"/>
            <a:ext cx="3705249" cy="1838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18e6b9769bc_0_29"/>
          <p:cNvSpPr txBox="1"/>
          <p:nvPr>
            <p:ph type="title"/>
          </p:nvPr>
        </p:nvSpPr>
        <p:spPr>
          <a:xfrm>
            <a:off x="0" y="16778"/>
            <a:ext cx="91440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Public clouds</a:t>
            </a:r>
            <a:endParaRPr/>
          </a:p>
        </p:txBody>
      </p:sp>
      <p:sp>
        <p:nvSpPr>
          <p:cNvPr id="41" name="Google Shape;41;g18e6b9769bc_0_29"/>
          <p:cNvSpPr txBox="1"/>
          <p:nvPr>
            <p:ph idx="2" type="body"/>
          </p:nvPr>
        </p:nvSpPr>
        <p:spPr>
          <a:xfrm>
            <a:off x="457200" y="1086275"/>
            <a:ext cx="8229600" cy="48963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Clr>
                <a:schemeClr val="dk1"/>
              </a:buClr>
              <a:buSzPts val="1400"/>
              <a:buChar char="●"/>
            </a:pPr>
            <a:r>
              <a:rPr lang="en-US">
                <a:solidFill>
                  <a:schemeClr val="dk1"/>
                </a:solidFill>
              </a:rPr>
              <a:t>A public cloud is a type of cloud that has third </a:t>
            </a:r>
            <a:r>
              <a:rPr lang="en-US">
                <a:solidFill>
                  <a:schemeClr val="dk1"/>
                </a:solidFill>
              </a:rPr>
              <a:t>party</a:t>
            </a:r>
            <a:r>
              <a:rPr lang="en-US">
                <a:solidFill>
                  <a:schemeClr val="dk1"/>
                </a:solidFill>
              </a:rPr>
              <a:t> services make computing services. Third party service can have ready to use software applications or virtual machines.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Examples of public clouds: AWS, IBM, Google, Microsoft, Oracle and Salesforce</a:t>
            </a:r>
            <a:endParaRPr>
              <a:solidFill>
                <a:schemeClr val="dk1"/>
              </a:solidFill>
            </a:endParaRPr>
          </a:p>
          <a:p>
            <a:pPr indent="0" lvl="0" marL="0" rtl="0" algn="l">
              <a:spcBef>
                <a:spcPts val="280"/>
              </a:spcBef>
              <a:spcAft>
                <a:spcPts val="0"/>
              </a:spcAft>
              <a:buNone/>
            </a:pPr>
            <a:r>
              <a:t/>
            </a:r>
            <a:endParaRPr>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It is made so users can connect over a public Internet connection</a:t>
            </a:r>
            <a:endParaRPr>
              <a:solidFill>
                <a:schemeClr val="dk1"/>
              </a:solidFill>
            </a:endParaRPr>
          </a:p>
          <a:p>
            <a:pPr indent="0" lvl="0" marL="457200" rtl="0" algn="l">
              <a:spcBef>
                <a:spcPts val="280"/>
              </a:spcBef>
              <a:spcAft>
                <a:spcPts val="0"/>
              </a:spcAft>
              <a:buNone/>
            </a:pPr>
            <a:r>
              <a:t/>
            </a:r>
            <a:endParaRPr>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Types of public clouds</a:t>
            </a:r>
            <a:endParaRPr>
              <a:solidFill>
                <a:schemeClr val="dk1"/>
              </a:solidFill>
            </a:endParaRPr>
          </a:p>
          <a:p>
            <a:pPr indent="-317500" lvl="1" marL="914400" rtl="0" algn="l">
              <a:spcBef>
                <a:spcPts val="0"/>
              </a:spcBef>
              <a:spcAft>
                <a:spcPts val="0"/>
              </a:spcAft>
              <a:buSzPts val="1400"/>
              <a:buChar char="○"/>
            </a:pPr>
            <a:r>
              <a:rPr lang="en-US" sz="1400"/>
              <a:t>Infrastructure as</a:t>
            </a:r>
            <a:r>
              <a:rPr lang="en-US" sz="1400"/>
              <a:t> a service : Cloud providers builds the cloud by giving features like servers, storage and </a:t>
            </a:r>
            <a:r>
              <a:rPr lang="en-US" sz="1400"/>
              <a:t>virtualized</a:t>
            </a:r>
            <a:r>
              <a:rPr lang="en-US" sz="1400"/>
              <a:t> systems.</a:t>
            </a:r>
            <a:endParaRPr sz="1400"/>
          </a:p>
          <a:p>
            <a:pPr indent="-317500" lvl="1" marL="914400" rtl="0" algn="l">
              <a:spcBef>
                <a:spcPts val="0"/>
              </a:spcBef>
              <a:spcAft>
                <a:spcPts val="0"/>
              </a:spcAft>
              <a:buSzPts val="1400"/>
              <a:buChar char="○"/>
            </a:pPr>
            <a:r>
              <a:rPr lang="en-US" sz="1400"/>
              <a:t>Platform as a service:the cloud provider offers </a:t>
            </a:r>
            <a:r>
              <a:rPr lang="en-US" sz="1400"/>
              <a:t>hardware</a:t>
            </a:r>
            <a:r>
              <a:rPr lang="en-US" sz="1400"/>
              <a:t> and software so clients can </a:t>
            </a:r>
            <a:r>
              <a:rPr lang="en-US" sz="1400"/>
              <a:t>develop</a:t>
            </a:r>
            <a:r>
              <a:rPr lang="en-US" sz="1400"/>
              <a:t> their own applications</a:t>
            </a:r>
            <a:endParaRPr sz="1400"/>
          </a:p>
          <a:p>
            <a:pPr indent="-317500" lvl="1" marL="914400" rtl="0" algn="l">
              <a:spcBef>
                <a:spcPts val="0"/>
              </a:spcBef>
              <a:spcAft>
                <a:spcPts val="0"/>
              </a:spcAft>
              <a:buSzPts val="1400"/>
              <a:buChar char="○"/>
            </a:pPr>
            <a:r>
              <a:rPr lang="en-US" sz="1400"/>
              <a:t>Software as a service: Cloud provider host applications and provides that application to their clients.</a:t>
            </a:r>
            <a:endParaRPr sz="1400"/>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Purpose of </a:t>
            </a:r>
            <a:r>
              <a:rPr lang="en-US"/>
              <a:t>public</a:t>
            </a:r>
            <a:r>
              <a:rPr lang="en-US"/>
              <a:t> clouds: It is </a:t>
            </a:r>
            <a:r>
              <a:rPr lang="en-US"/>
              <a:t>used</a:t>
            </a:r>
            <a:r>
              <a:rPr lang="en-US"/>
              <a:t> to give the </a:t>
            </a:r>
            <a:r>
              <a:rPr lang="en-US"/>
              <a:t>ability</a:t>
            </a:r>
            <a:r>
              <a:rPr lang="en-US"/>
              <a:t> to anyone in a company can arun their workloads on a cloud platform.</a:t>
            </a:r>
            <a:endParaRPr sz="1400"/>
          </a:p>
        </p:txBody>
      </p:sp>
      <p:pic>
        <p:nvPicPr>
          <p:cNvPr id="42" name="Google Shape;42;g18e6b9769bc_0_29"/>
          <p:cNvPicPr preferRelativeResize="0"/>
          <p:nvPr/>
        </p:nvPicPr>
        <p:blipFill>
          <a:blip r:embed="rId3">
            <a:alphaModFix/>
          </a:blip>
          <a:stretch>
            <a:fillRect/>
          </a:stretch>
        </p:blipFill>
        <p:spPr>
          <a:xfrm>
            <a:off x="208500" y="4784238"/>
            <a:ext cx="2876550" cy="159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18e6b9769bc_0_0"/>
          <p:cNvSpPr txBox="1"/>
          <p:nvPr>
            <p:ph type="title"/>
          </p:nvPr>
        </p:nvSpPr>
        <p:spPr>
          <a:xfrm>
            <a:off x="1619672" y="0"/>
            <a:ext cx="75243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Private Clouds</a:t>
            </a:r>
            <a:endParaRPr/>
          </a:p>
        </p:txBody>
      </p:sp>
      <p:sp>
        <p:nvSpPr>
          <p:cNvPr id="48" name="Google Shape;48;g18e6b9769bc_0_0"/>
          <p:cNvSpPr txBox="1"/>
          <p:nvPr>
            <p:ph idx="2" type="body"/>
          </p:nvPr>
        </p:nvSpPr>
        <p:spPr>
          <a:xfrm>
            <a:off x="1874050" y="1102350"/>
            <a:ext cx="6563100" cy="46533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SzPts val="1400"/>
              <a:buChar char="●"/>
            </a:pPr>
            <a:r>
              <a:rPr lang="en-US"/>
              <a:t>Private </a:t>
            </a:r>
            <a:r>
              <a:rPr lang="en-US"/>
              <a:t>clouds</a:t>
            </a:r>
            <a:r>
              <a:rPr lang="en-US"/>
              <a:t> are single tenant </a:t>
            </a:r>
            <a:r>
              <a:rPr lang="en-US"/>
              <a:t>environments</a:t>
            </a:r>
            <a:r>
              <a:rPr lang="en-US"/>
              <a:t> ,which means that there is only one organization and they control it</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Private networks can be hosted third party </a:t>
            </a:r>
            <a:r>
              <a:rPr lang="en-US"/>
              <a:t>resources</a:t>
            </a:r>
            <a:r>
              <a:rPr lang="en-US"/>
              <a:t> or it be already on the </a:t>
            </a:r>
            <a:r>
              <a:rPr lang="en-US"/>
              <a:t>premises</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Private cloud provides the benefit of being able to customize a cloud that suits you and have control over it. It also offers great amount of protection,</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Different types of private clouds:</a:t>
            </a:r>
            <a:endParaRPr/>
          </a:p>
          <a:p>
            <a:pPr indent="-317500" lvl="0" marL="914400" rtl="0" algn="l">
              <a:spcBef>
                <a:spcPts val="0"/>
              </a:spcBef>
              <a:spcAft>
                <a:spcPts val="0"/>
              </a:spcAft>
              <a:buSzPts val="1400"/>
              <a:buChar char="●"/>
            </a:pPr>
            <a:r>
              <a:rPr lang="en-US"/>
              <a:t>On premises private cloud- clouds owned by the organization and is run on site. </a:t>
            </a:r>
            <a:endParaRPr/>
          </a:p>
          <a:p>
            <a:pPr indent="-317500" lvl="0" marL="914400" rtl="0" algn="l">
              <a:spcBef>
                <a:spcPts val="0"/>
              </a:spcBef>
              <a:spcAft>
                <a:spcPts val="0"/>
              </a:spcAft>
              <a:buSzPts val="1400"/>
              <a:buChar char="●"/>
            </a:pPr>
            <a:r>
              <a:rPr lang="en-US"/>
              <a:t>Managed private cloud- third party vendors monitors the cloud but it is owned by the organization</a:t>
            </a:r>
            <a:endParaRPr/>
          </a:p>
          <a:p>
            <a:pPr indent="-317500" lvl="0" marL="914400" rtl="0" algn="l">
              <a:spcBef>
                <a:spcPts val="0"/>
              </a:spcBef>
              <a:spcAft>
                <a:spcPts val="0"/>
              </a:spcAft>
              <a:buSzPts val="1400"/>
              <a:buChar char="●"/>
            </a:pPr>
            <a:r>
              <a:rPr lang="en-US"/>
              <a:t>Virtual private clouds- clouds that offer access to a public cloud resources but can privately connect through virtual private networks</a:t>
            </a:r>
            <a:endParaRPr/>
          </a:p>
        </p:txBody>
      </p:sp>
      <p:pic>
        <p:nvPicPr>
          <p:cNvPr id="49" name="Google Shape;49;g18e6b9769bc_0_0"/>
          <p:cNvPicPr preferRelativeResize="0"/>
          <p:nvPr/>
        </p:nvPicPr>
        <p:blipFill>
          <a:blip r:embed="rId3">
            <a:alphaModFix/>
          </a:blip>
          <a:stretch>
            <a:fillRect/>
          </a:stretch>
        </p:blipFill>
        <p:spPr>
          <a:xfrm>
            <a:off x="6706325" y="4832025"/>
            <a:ext cx="2437650" cy="1484275"/>
          </a:xfrm>
          <a:prstGeom prst="rect">
            <a:avLst/>
          </a:prstGeom>
          <a:noFill/>
          <a:ln>
            <a:noFill/>
          </a:ln>
        </p:spPr>
      </p:pic>
      <p:pic>
        <p:nvPicPr>
          <p:cNvPr id="50" name="Google Shape;50;g18e6b9769bc_0_0"/>
          <p:cNvPicPr preferRelativeResize="0"/>
          <p:nvPr/>
        </p:nvPicPr>
        <p:blipFill>
          <a:blip r:embed="rId4">
            <a:alphaModFix/>
          </a:blip>
          <a:stretch>
            <a:fillRect/>
          </a:stretch>
        </p:blipFill>
        <p:spPr>
          <a:xfrm>
            <a:off x="0" y="0"/>
            <a:ext cx="2318500" cy="138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g1a4f9ac69be_1_23"/>
          <p:cNvPicPr preferRelativeResize="0"/>
          <p:nvPr/>
        </p:nvPicPr>
        <p:blipFill>
          <a:blip r:embed="rId3">
            <a:alphaModFix/>
          </a:blip>
          <a:stretch>
            <a:fillRect/>
          </a:stretch>
        </p:blipFill>
        <p:spPr>
          <a:xfrm>
            <a:off x="1538425" y="888425"/>
            <a:ext cx="6684675" cy="431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a4c2959ef3_0_4"/>
          <p:cNvSpPr txBox="1"/>
          <p:nvPr>
            <p:ph type="title"/>
          </p:nvPr>
        </p:nvSpPr>
        <p:spPr>
          <a:xfrm>
            <a:off x="371325" y="440903"/>
            <a:ext cx="9144000" cy="106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700"/>
              <a:t>Public Cloud Offerings</a:t>
            </a:r>
            <a:endParaRPr sz="3700"/>
          </a:p>
        </p:txBody>
      </p:sp>
      <p:sp>
        <p:nvSpPr>
          <p:cNvPr id="61" name="Google Shape;61;g1a4c2959ef3_0_4"/>
          <p:cNvSpPr txBox="1"/>
          <p:nvPr>
            <p:ph idx="2" type="body"/>
          </p:nvPr>
        </p:nvSpPr>
        <p:spPr>
          <a:xfrm>
            <a:off x="922650" y="1601100"/>
            <a:ext cx="7298700" cy="41316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SzPts val="1400"/>
              <a:buFont typeface="Arial"/>
              <a:buChar char="●"/>
            </a:pPr>
            <a:r>
              <a:rPr lang="en-US">
                <a:latin typeface="Arial"/>
                <a:ea typeface="Arial"/>
                <a:cs typeface="Arial"/>
                <a:sym typeface="Arial"/>
              </a:rPr>
              <a:t>Amazon Web Services (AWS)  </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US" sz="1400">
                <a:latin typeface="Arial"/>
                <a:ea typeface="Arial"/>
                <a:cs typeface="Arial"/>
                <a:sym typeface="Arial"/>
              </a:rPr>
              <a:t>The biggest in the </a:t>
            </a:r>
            <a:r>
              <a:rPr lang="en-US" sz="1400">
                <a:latin typeface="Arial"/>
                <a:ea typeface="Arial"/>
                <a:cs typeface="Arial"/>
                <a:sym typeface="Arial"/>
              </a:rPr>
              <a:t>industry claiming ~48% on recent Gartner reports of the cloud based infrastructure market. Amazon's public cloud offering allows for scaling when needed and also the ability to reduce capacity to save on some costs.They also provide many tools included with the amazon ecosystem that can assist with cloud management tools, internet of things, machine learning and more.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Microsoft Azure</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US" sz="1400">
                <a:latin typeface="Arial"/>
                <a:ea typeface="Arial"/>
                <a:cs typeface="Arial"/>
                <a:sym typeface="Arial"/>
              </a:rPr>
              <a:t>Open source platform that has many software services for cloud based operation needs. Microsoft has a large group of partnered companies and developers that allows for many cloud based infrastructures to thrive. According to Gartner reports microsoft has a 15% market share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Google Cloud Platform</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US" sz="1400">
                <a:latin typeface="Arial"/>
                <a:ea typeface="Arial"/>
                <a:cs typeface="Arial"/>
                <a:sym typeface="Arial"/>
              </a:rPr>
              <a:t>While google cloud is huge with consumers for businesses they tend to aim for smaller to medium sized businesses, accounting for roughly 4% of the market share Google Cloud has an all in one type of packages for businesses to make use of.</a:t>
            </a:r>
            <a:endParaRPr sz="1400">
              <a:latin typeface="Arial"/>
              <a:ea typeface="Arial"/>
              <a:cs typeface="Arial"/>
              <a:sym typeface="Arial"/>
            </a:endParaRPr>
          </a:p>
        </p:txBody>
      </p:sp>
      <p:pic>
        <p:nvPicPr>
          <p:cNvPr id="62" name="Google Shape;62;g1a4c2959ef3_0_4"/>
          <p:cNvPicPr preferRelativeResize="0"/>
          <p:nvPr/>
        </p:nvPicPr>
        <p:blipFill>
          <a:blip r:embed="rId3">
            <a:alphaModFix/>
          </a:blip>
          <a:stretch>
            <a:fillRect/>
          </a:stretch>
        </p:blipFill>
        <p:spPr>
          <a:xfrm>
            <a:off x="6257913" y="185075"/>
            <a:ext cx="2886075"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18e6b9769bc_0_35"/>
          <p:cNvSpPr txBox="1"/>
          <p:nvPr>
            <p:ph type="title"/>
          </p:nvPr>
        </p:nvSpPr>
        <p:spPr>
          <a:xfrm>
            <a:off x="371325" y="440903"/>
            <a:ext cx="9144000" cy="106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700"/>
              <a:t>Cloud Based Development Solutions</a:t>
            </a:r>
            <a:endParaRPr sz="3700"/>
          </a:p>
        </p:txBody>
      </p:sp>
      <p:sp>
        <p:nvSpPr>
          <p:cNvPr id="68" name="Google Shape;68;g18e6b9769bc_0_35"/>
          <p:cNvSpPr txBox="1"/>
          <p:nvPr>
            <p:ph idx="2" type="body"/>
          </p:nvPr>
        </p:nvSpPr>
        <p:spPr>
          <a:xfrm>
            <a:off x="651275" y="4191824"/>
            <a:ext cx="8229600" cy="1805400"/>
          </a:xfrm>
          <a:prstGeom prst="rect">
            <a:avLst/>
          </a:prstGeom>
        </p:spPr>
        <p:txBody>
          <a:bodyPr anchorCtr="0" anchor="t" bIns="45700" lIns="396000" spcFirstLastPara="1" rIns="91425" wrap="square" tIns="45700">
            <a:noAutofit/>
          </a:bodyPr>
          <a:lstStyle/>
          <a:p>
            <a:pPr indent="-323850" lvl="0" marL="457200" rtl="0" algn="l">
              <a:spcBef>
                <a:spcPts val="280"/>
              </a:spcBef>
              <a:spcAft>
                <a:spcPts val="0"/>
              </a:spcAft>
              <a:buSzPts val="1500"/>
              <a:buChar char="●"/>
            </a:pPr>
            <a:r>
              <a:rPr lang="en-US" sz="1500"/>
              <a:t>Akamai CloudTest </a:t>
            </a:r>
            <a:endParaRPr sz="1500"/>
          </a:p>
          <a:p>
            <a:pPr indent="-323850" lvl="1" marL="914400" rtl="0" algn="l">
              <a:spcBef>
                <a:spcPts val="0"/>
              </a:spcBef>
              <a:spcAft>
                <a:spcPts val="0"/>
              </a:spcAft>
              <a:buSzPts val="1500"/>
              <a:buChar char="○"/>
            </a:pPr>
            <a:r>
              <a:rPr lang="en-US" sz="1500">
                <a:latin typeface="Arial"/>
                <a:ea typeface="Arial"/>
                <a:cs typeface="Arial"/>
                <a:sym typeface="Arial"/>
              </a:rPr>
              <a:t>Allows for cloud based stress testing environments to ensure desired results are met under load</a:t>
            </a:r>
            <a:endParaRPr sz="1500">
              <a:latin typeface="Arial"/>
              <a:ea typeface="Arial"/>
              <a:cs typeface="Arial"/>
              <a:sym typeface="Arial"/>
            </a:endParaRPr>
          </a:p>
          <a:p>
            <a:pPr indent="-323850" lvl="0" marL="457200" rtl="0" algn="l">
              <a:spcBef>
                <a:spcPts val="0"/>
              </a:spcBef>
              <a:spcAft>
                <a:spcPts val="0"/>
              </a:spcAft>
              <a:buSzPts val="1500"/>
              <a:buChar char="●"/>
            </a:pPr>
            <a:r>
              <a:rPr lang="en-US" sz="1500"/>
              <a:t>Nessus - Vulnerability Testing</a:t>
            </a:r>
            <a:endParaRPr sz="1500"/>
          </a:p>
          <a:p>
            <a:pPr indent="-323850" lvl="1" marL="914400" rtl="0" algn="l">
              <a:spcBef>
                <a:spcPts val="0"/>
              </a:spcBef>
              <a:spcAft>
                <a:spcPts val="0"/>
              </a:spcAft>
              <a:buSzPts val="1500"/>
              <a:buChar char="○"/>
            </a:pPr>
            <a:r>
              <a:rPr lang="en-US" sz="1500">
                <a:latin typeface="Arial"/>
                <a:ea typeface="Arial"/>
                <a:cs typeface="Arial"/>
                <a:sym typeface="Arial"/>
              </a:rPr>
              <a:t>Allows for cloud based vulnerability testing, the service allows for modernization of security for applications as well as checking for latest common vulnerability attacks.</a:t>
            </a:r>
            <a:endParaRPr sz="2900">
              <a:latin typeface="Arial"/>
              <a:ea typeface="Arial"/>
              <a:cs typeface="Arial"/>
              <a:sym typeface="Arial"/>
            </a:endParaRPr>
          </a:p>
        </p:txBody>
      </p:sp>
      <p:sp>
        <p:nvSpPr>
          <p:cNvPr id="69" name="Google Shape;69;g18e6b9769bc_0_35"/>
          <p:cNvSpPr txBox="1"/>
          <p:nvPr>
            <p:ph type="title"/>
          </p:nvPr>
        </p:nvSpPr>
        <p:spPr>
          <a:xfrm>
            <a:off x="263138" y="3780525"/>
            <a:ext cx="8166900" cy="41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500"/>
              <a:t>Application Testing Solutions</a:t>
            </a:r>
            <a:endParaRPr sz="2500"/>
          </a:p>
        </p:txBody>
      </p:sp>
      <p:sp>
        <p:nvSpPr>
          <p:cNvPr id="70" name="Google Shape;70;g18e6b9769bc_0_35"/>
          <p:cNvSpPr txBox="1"/>
          <p:nvPr>
            <p:ph idx="2" type="body"/>
          </p:nvPr>
        </p:nvSpPr>
        <p:spPr>
          <a:xfrm>
            <a:off x="651250" y="2275430"/>
            <a:ext cx="8229600" cy="1505100"/>
          </a:xfrm>
          <a:prstGeom prst="rect">
            <a:avLst/>
          </a:prstGeom>
        </p:spPr>
        <p:txBody>
          <a:bodyPr anchorCtr="0" anchor="t" bIns="45700" lIns="396000" spcFirstLastPara="1" rIns="91425" wrap="square" tIns="45700">
            <a:noAutofit/>
          </a:bodyPr>
          <a:lstStyle/>
          <a:p>
            <a:pPr indent="-323850" lvl="0" marL="457200" rtl="0" algn="l">
              <a:spcBef>
                <a:spcPts val="280"/>
              </a:spcBef>
              <a:spcAft>
                <a:spcPts val="0"/>
              </a:spcAft>
              <a:buSzPts val="1500"/>
              <a:buChar char="●"/>
            </a:pPr>
            <a:r>
              <a:rPr lang="en-US" sz="1500"/>
              <a:t>GitHub</a:t>
            </a:r>
            <a:endParaRPr sz="1500"/>
          </a:p>
          <a:p>
            <a:pPr indent="-323850" lvl="1" marL="914400" rtl="0" algn="l">
              <a:spcBef>
                <a:spcPts val="0"/>
              </a:spcBef>
              <a:spcAft>
                <a:spcPts val="0"/>
              </a:spcAft>
              <a:buSzPts val="1500"/>
              <a:buChar char="○"/>
            </a:pPr>
            <a:r>
              <a:rPr lang="en-US" sz="1500">
                <a:latin typeface="Arial"/>
                <a:ea typeface="Arial"/>
                <a:cs typeface="Arial"/>
                <a:sym typeface="Arial"/>
              </a:rPr>
              <a:t>Allows for multiple people to work on the same project with version control using git repositories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Docker</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US" sz="1500">
                <a:latin typeface="Arial"/>
                <a:ea typeface="Arial"/>
                <a:cs typeface="Arial"/>
                <a:sym typeface="Arial"/>
              </a:rPr>
              <a:t>Allows for publication and configuration of applications using OS virtualization allowing for fast, portable and easy app development.</a:t>
            </a:r>
            <a:endParaRPr sz="1500">
              <a:latin typeface="Arial"/>
              <a:ea typeface="Arial"/>
              <a:cs typeface="Arial"/>
              <a:sym typeface="Arial"/>
            </a:endParaRPr>
          </a:p>
        </p:txBody>
      </p:sp>
      <p:sp>
        <p:nvSpPr>
          <p:cNvPr id="71" name="Google Shape;71;g18e6b9769bc_0_35"/>
          <p:cNvSpPr txBox="1"/>
          <p:nvPr>
            <p:ph type="title"/>
          </p:nvPr>
        </p:nvSpPr>
        <p:spPr>
          <a:xfrm>
            <a:off x="263125" y="1864125"/>
            <a:ext cx="8166900" cy="41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500"/>
              <a:t>Application Development Solutions</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8e6b9769bc_0_6"/>
          <p:cNvSpPr txBox="1"/>
          <p:nvPr>
            <p:ph type="title"/>
          </p:nvPr>
        </p:nvSpPr>
        <p:spPr>
          <a:xfrm>
            <a:off x="1619672" y="0"/>
            <a:ext cx="7524300" cy="106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Advantages of Cloud Computing</a:t>
            </a:r>
            <a:endParaRPr/>
          </a:p>
        </p:txBody>
      </p:sp>
      <p:sp>
        <p:nvSpPr>
          <p:cNvPr id="77" name="Google Shape;77;g18e6b9769bc_0_6"/>
          <p:cNvSpPr txBox="1"/>
          <p:nvPr>
            <p:ph idx="2" type="body"/>
          </p:nvPr>
        </p:nvSpPr>
        <p:spPr>
          <a:xfrm>
            <a:off x="736725" y="1180925"/>
            <a:ext cx="8006400" cy="4951200"/>
          </a:xfrm>
          <a:prstGeom prst="rect">
            <a:avLst/>
          </a:prstGeom>
        </p:spPr>
        <p:txBody>
          <a:bodyPr anchorCtr="0" anchor="t" bIns="45700" lIns="396000" spcFirstLastPara="1" rIns="91425" wrap="square" tIns="45700">
            <a:noAutofit/>
          </a:bodyPr>
          <a:lstStyle/>
          <a:p>
            <a:pPr indent="-317500" lvl="0" marL="457200" rtl="0" algn="l">
              <a:spcBef>
                <a:spcPts val="280"/>
              </a:spcBef>
              <a:spcAft>
                <a:spcPts val="0"/>
              </a:spcAft>
              <a:buClr>
                <a:schemeClr val="dk1"/>
              </a:buClr>
              <a:buSzPts val="1400"/>
              <a:buChar char="●"/>
            </a:pPr>
            <a:r>
              <a:rPr lang="en-US">
                <a:solidFill>
                  <a:schemeClr val="dk1"/>
                </a:solidFill>
              </a:rPr>
              <a:t>Cost Efficient </a:t>
            </a:r>
            <a:endParaRPr>
              <a:solidFill>
                <a:schemeClr val="dk1"/>
              </a:solidFill>
            </a:endParaRPr>
          </a:p>
          <a:p>
            <a:pPr indent="-317500" lvl="1" marL="914400" rtl="0" algn="l">
              <a:spcBef>
                <a:spcPts val="0"/>
              </a:spcBef>
              <a:spcAft>
                <a:spcPts val="0"/>
              </a:spcAft>
              <a:buSzPts val="1400"/>
              <a:buChar char="○"/>
            </a:pPr>
            <a:r>
              <a:rPr lang="en-US" sz="1400"/>
              <a:t>Servers and the cost of setting them up can be very expensive. </a:t>
            </a:r>
            <a:endParaRPr sz="1400"/>
          </a:p>
          <a:p>
            <a:pPr indent="-317500" lvl="1" marL="914400" rtl="0" algn="l">
              <a:spcBef>
                <a:spcPts val="0"/>
              </a:spcBef>
              <a:spcAft>
                <a:spcPts val="0"/>
              </a:spcAft>
              <a:buSzPts val="1400"/>
              <a:buChar char="○"/>
            </a:pPr>
            <a:r>
              <a:rPr lang="en-US" sz="1400"/>
              <a:t>Organizations and companies that use cloud computing save more than 35% on operating expenses each year according to the Global Cloud Services market</a:t>
            </a:r>
            <a:endParaRPr sz="1400"/>
          </a:p>
          <a:p>
            <a:pPr indent="0" lvl="0" marL="914400" rtl="0" algn="l">
              <a:spcBef>
                <a:spcPts val="280"/>
              </a:spcBef>
              <a:spcAft>
                <a:spcPts val="0"/>
              </a:spcAft>
              <a:buNone/>
            </a:pPr>
            <a:r>
              <a:t/>
            </a:r>
            <a:endParaRPr sz="1400">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Unlimited Storage Capacity </a:t>
            </a:r>
            <a:endParaRPr>
              <a:solidFill>
                <a:schemeClr val="dk1"/>
              </a:solidFill>
            </a:endParaRPr>
          </a:p>
          <a:p>
            <a:pPr indent="-317500" lvl="1" marL="914400" rtl="0" algn="l">
              <a:spcBef>
                <a:spcPts val="0"/>
              </a:spcBef>
              <a:spcAft>
                <a:spcPts val="0"/>
              </a:spcAft>
              <a:buSzPts val="1400"/>
              <a:buChar char="○"/>
            </a:pPr>
            <a:r>
              <a:rPr lang="en-US" sz="1400"/>
              <a:t>The capacity can be increased when needed. Whereas in a server you would have to buy new hardware and software</a:t>
            </a:r>
            <a:endParaRPr sz="1400"/>
          </a:p>
          <a:p>
            <a:pPr indent="0" lvl="0" marL="914400" rtl="0" algn="l">
              <a:spcBef>
                <a:spcPts val="280"/>
              </a:spcBef>
              <a:spcAft>
                <a:spcPts val="0"/>
              </a:spcAft>
              <a:buNone/>
            </a:pPr>
            <a:r>
              <a:t/>
            </a:r>
            <a:endParaRPr sz="1400">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It is much e</a:t>
            </a:r>
            <a:r>
              <a:rPr lang="en-US">
                <a:solidFill>
                  <a:schemeClr val="dk1"/>
                </a:solidFill>
              </a:rPr>
              <a:t>asier to back up and recover data</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Speed</a:t>
            </a:r>
            <a:endParaRPr>
              <a:solidFill>
                <a:schemeClr val="dk1"/>
              </a:solidFill>
            </a:endParaRPr>
          </a:p>
          <a:p>
            <a:pPr indent="-317500" lvl="1" marL="914400" rtl="0" algn="l">
              <a:spcBef>
                <a:spcPts val="0"/>
              </a:spcBef>
              <a:spcAft>
                <a:spcPts val="0"/>
              </a:spcAft>
              <a:buSzPts val="1400"/>
              <a:buChar char="○"/>
            </a:pPr>
            <a:r>
              <a:rPr lang="en-US" sz="1400"/>
              <a:t>Data can be backed up much quicker compared to disc consolidation </a:t>
            </a:r>
            <a:endParaRPr sz="1400"/>
          </a:p>
          <a:p>
            <a:pPr indent="0" lvl="0" marL="914400" rtl="0" algn="l">
              <a:spcBef>
                <a:spcPts val="280"/>
              </a:spcBef>
              <a:spcAft>
                <a:spcPts val="0"/>
              </a:spcAft>
              <a:buNone/>
            </a:pPr>
            <a:r>
              <a:t/>
            </a:r>
            <a:endParaRPr sz="1400">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Data control</a:t>
            </a:r>
            <a:endParaRPr>
              <a:solidFill>
                <a:schemeClr val="dk1"/>
              </a:solidFill>
            </a:endParaRPr>
          </a:p>
          <a:p>
            <a:pPr indent="-317500" lvl="1" marL="914400" rtl="0" algn="l">
              <a:spcBef>
                <a:spcPts val="0"/>
              </a:spcBef>
              <a:spcAft>
                <a:spcPts val="0"/>
              </a:spcAft>
              <a:buSzPts val="1400"/>
              <a:buChar char="○"/>
            </a:pPr>
            <a:r>
              <a:rPr lang="en-US" sz="1400"/>
              <a:t>It collects data for the company from every user and office to a single location. The data can be controlled without having to travel to a different location.</a:t>
            </a:r>
            <a:endParaRPr sz="1400"/>
          </a:p>
          <a:p>
            <a:pPr indent="0" lvl="0" marL="914400" rtl="0" algn="l">
              <a:spcBef>
                <a:spcPts val="280"/>
              </a:spcBef>
              <a:spcAft>
                <a:spcPts val="0"/>
              </a:spcAft>
              <a:buNone/>
            </a:pPr>
            <a:r>
              <a:t/>
            </a:r>
            <a:endParaRPr sz="1400">
              <a:solidFill>
                <a:schemeClr val="dk1"/>
              </a:solidFill>
            </a:endParaRPr>
          </a:p>
          <a:p>
            <a:pPr indent="-317500" lvl="0" marL="457200" rtl="0" algn="l">
              <a:spcBef>
                <a:spcPts val="280"/>
              </a:spcBef>
              <a:spcAft>
                <a:spcPts val="0"/>
              </a:spcAft>
              <a:buClr>
                <a:schemeClr val="dk1"/>
              </a:buClr>
              <a:buSzPts val="1400"/>
              <a:buChar char="●"/>
            </a:pPr>
            <a:r>
              <a:rPr lang="en-US">
                <a:solidFill>
                  <a:schemeClr val="dk1"/>
                </a:solidFill>
              </a:rPr>
              <a:t>Environmentally</a:t>
            </a:r>
            <a:r>
              <a:rPr lang="en-US">
                <a:solidFill>
                  <a:schemeClr val="dk1"/>
                </a:solidFill>
              </a:rPr>
              <a:t> friendly </a:t>
            </a:r>
            <a:endParaRPr>
              <a:solidFill>
                <a:schemeClr val="dk1"/>
              </a:solidFill>
            </a:endParaRPr>
          </a:p>
          <a:p>
            <a:pPr indent="-317500" lvl="1" marL="914400" rtl="0" algn="l">
              <a:spcBef>
                <a:spcPts val="0"/>
              </a:spcBef>
              <a:spcAft>
                <a:spcPts val="0"/>
              </a:spcAft>
              <a:buSzPts val="1400"/>
              <a:buChar char="○"/>
            </a:pPr>
            <a:r>
              <a:rPr lang="en-US" sz="1400"/>
              <a:t>The use of cloud computing reduces carbon emissions. </a:t>
            </a:r>
            <a:endParaRPr sz="1400"/>
          </a:p>
          <a:p>
            <a:pPr indent="-317500" lvl="1" marL="914400" rtl="0" algn="l">
              <a:spcBef>
                <a:spcPts val="0"/>
              </a:spcBef>
              <a:spcAft>
                <a:spcPts val="0"/>
              </a:spcAft>
              <a:buSzPts val="1400"/>
              <a:buChar char="○"/>
            </a:pPr>
            <a:r>
              <a:rPr lang="en-US" sz="1400"/>
              <a:t>Helps save on energy </a:t>
            </a:r>
            <a:endParaRPr sz="1400"/>
          </a:p>
          <a:p>
            <a:pPr indent="0" lvl="0" marL="457200" rtl="0" algn="l">
              <a:spcBef>
                <a:spcPts val="280"/>
              </a:spcBef>
              <a:spcAft>
                <a:spcPts val="0"/>
              </a:spcAft>
              <a:buNone/>
            </a:pPr>
            <a:r>
              <a:t/>
            </a:r>
            <a:endParaRPr>
              <a:solidFill>
                <a:schemeClr val="dk1"/>
              </a:solidFill>
            </a:endParaRPr>
          </a:p>
        </p:txBody>
      </p:sp>
      <p:pic>
        <p:nvPicPr>
          <p:cNvPr id="78" name="Google Shape;78;g18e6b9769bc_0_6"/>
          <p:cNvPicPr preferRelativeResize="0"/>
          <p:nvPr/>
        </p:nvPicPr>
        <p:blipFill rotWithShape="1">
          <a:blip r:embed="rId3">
            <a:alphaModFix/>
          </a:blip>
          <a:srcRect b="78292" l="-73936" r="97729" t="-62560"/>
          <a:stretch/>
        </p:blipFill>
        <p:spPr>
          <a:xfrm>
            <a:off x="736725" y="218500"/>
            <a:ext cx="3629425" cy="3210500"/>
          </a:xfrm>
          <a:prstGeom prst="rect">
            <a:avLst/>
          </a:prstGeom>
          <a:noFill/>
          <a:ln>
            <a:noFill/>
          </a:ln>
        </p:spPr>
      </p:pic>
      <p:pic>
        <p:nvPicPr>
          <p:cNvPr id="79" name="Google Shape;79;g18e6b9769bc_0_6"/>
          <p:cNvPicPr preferRelativeResize="0"/>
          <p:nvPr/>
        </p:nvPicPr>
        <p:blipFill>
          <a:blip r:embed="rId3">
            <a:alphaModFix/>
          </a:blip>
          <a:stretch>
            <a:fillRect/>
          </a:stretch>
        </p:blipFill>
        <p:spPr>
          <a:xfrm>
            <a:off x="6462125" y="4821175"/>
            <a:ext cx="2541025" cy="152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2014-04-01T16:35:38Z</dcterms:created>
  <dc:creator>Registered User</dc:creator>
</cp:coreProperties>
</file>